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media/image1.jpeg" ContentType="image/jpeg"/>
  <Override PartName="/ppt/theme/theme2.xml" ContentType="application/vnd.openxmlformats-officedocument.theme+xml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  <p:sldId id="257" r:id="rId9"/>
    <p:sldId id="258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72" r:id="rId24"/>
    <p:sldId id="273" r:id="rId25"/>
    <p:sldId id="274" r:id="rId26"/>
    <p:sldId id="275" r:id="rId27"/>
    <p:sldId id="276" r:id="rId28"/>
    <p:sldId id="277" r:id="rId29"/>
    <p:sldId id="278" r:id="rId30"/>
    <p:sldId id="279" r:id="rId31"/>
    <p:sldId id="280" r:id="rId32"/>
    <p:sldId id="281" r:id="rId33"/>
    <p:sldId id="282" r:id="rId34"/>
    <p:sldId id="283" r:id="rId35"/>
  </p:sldIdLst>
  <p:sldSz cx="13004800" cy="97536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1800" u="none" kumimoji="0" normalizeH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1pPr>
    <a:lvl2pPr marL="0" marR="0" indent="228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2pPr>
    <a:lvl3pPr marL="0" marR="0" indent="457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3pPr>
    <a:lvl4pPr marL="0" marR="0" indent="685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4pPr>
    <a:lvl5pPr marL="0" marR="0" indent="9144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5pPr>
    <a:lvl6pPr marL="0" marR="0" indent="11430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6pPr>
    <a:lvl7pPr marL="0" marR="0" indent="13716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7pPr>
    <a:lvl8pPr marL="0" marR="0" indent="16002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8pPr>
    <a:lvl9pPr marL="0" marR="0" indent="1828800" algn="ctr" defTabSz="5842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b="0" baseline="0" cap="none" i="0" spc="0" strike="noStrike" sz="3600" u="none" kumimoji="0" normalizeH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2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9" Type="http://schemas.openxmlformats.org/officeDocument/2006/relationships/slide" Target="slides/slide2.xml"/><Relationship Id="rId10" Type="http://schemas.openxmlformats.org/officeDocument/2006/relationships/slide" Target="slides/slide3.xml"/><Relationship Id="rId11" Type="http://schemas.openxmlformats.org/officeDocument/2006/relationships/slide" Target="slides/slide4.xml"/><Relationship Id="rId12" Type="http://schemas.openxmlformats.org/officeDocument/2006/relationships/slide" Target="slides/slide5.xml"/><Relationship Id="rId13" Type="http://schemas.openxmlformats.org/officeDocument/2006/relationships/slide" Target="slides/slide6.xml"/><Relationship Id="rId14" Type="http://schemas.openxmlformats.org/officeDocument/2006/relationships/slide" Target="slides/slide7.xml"/><Relationship Id="rId15" Type="http://schemas.openxmlformats.org/officeDocument/2006/relationships/slide" Target="slides/slide8.xml"/><Relationship Id="rId16" Type="http://schemas.openxmlformats.org/officeDocument/2006/relationships/slide" Target="slides/slide9.xml"/><Relationship Id="rId17" Type="http://schemas.openxmlformats.org/officeDocument/2006/relationships/slide" Target="slides/slide10.xml"/><Relationship Id="rId18" Type="http://schemas.openxmlformats.org/officeDocument/2006/relationships/slide" Target="slides/slide11.xml"/><Relationship Id="rId19" Type="http://schemas.openxmlformats.org/officeDocument/2006/relationships/slide" Target="slides/slide12.xml"/><Relationship Id="rId20" Type="http://schemas.openxmlformats.org/officeDocument/2006/relationships/slide" Target="slides/slide13.xml"/><Relationship Id="rId21" Type="http://schemas.openxmlformats.org/officeDocument/2006/relationships/slide" Target="slides/slide14.xml"/><Relationship Id="rId22" Type="http://schemas.openxmlformats.org/officeDocument/2006/relationships/slide" Target="slides/slide15.xml"/><Relationship Id="rId23" Type="http://schemas.openxmlformats.org/officeDocument/2006/relationships/slide" Target="slides/slide16.xml"/><Relationship Id="rId24" Type="http://schemas.openxmlformats.org/officeDocument/2006/relationships/slide" Target="slides/slide17.xml"/><Relationship Id="rId25" Type="http://schemas.openxmlformats.org/officeDocument/2006/relationships/slide" Target="slides/slide18.xml"/><Relationship Id="rId26" Type="http://schemas.openxmlformats.org/officeDocument/2006/relationships/slide" Target="slides/slide19.xml"/><Relationship Id="rId27" Type="http://schemas.openxmlformats.org/officeDocument/2006/relationships/slide" Target="slides/slide20.xml"/><Relationship Id="rId28" Type="http://schemas.openxmlformats.org/officeDocument/2006/relationships/slide" Target="slides/slide21.xml"/><Relationship Id="rId29" Type="http://schemas.openxmlformats.org/officeDocument/2006/relationships/slide" Target="slides/slide22.xml"/><Relationship Id="rId30" Type="http://schemas.openxmlformats.org/officeDocument/2006/relationships/slide" Target="slides/slide23.xml"/><Relationship Id="rId31" Type="http://schemas.openxmlformats.org/officeDocument/2006/relationships/slide" Target="slides/slide24.xml"/><Relationship Id="rId32" Type="http://schemas.openxmlformats.org/officeDocument/2006/relationships/slide" Target="slides/slide25.xml"/><Relationship Id="rId33" Type="http://schemas.openxmlformats.org/officeDocument/2006/relationships/slide" Target="slides/slide26.xml"/><Relationship Id="rId34" Type="http://schemas.openxmlformats.org/officeDocument/2006/relationships/slide" Target="slides/slide27.xml"/><Relationship Id="rId35" Type="http://schemas.openxmlformats.org/officeDocument/2006/relationships/slide" Target="slides/slide28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Shape 123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  <p:sp>
        <p:nvSpPr>
          <p:cNvPr id="124" name="Shape 124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eg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12" name="Shape 12"/>
          <p:cNvSpPr/>
          <p:nvPr>
            <p:ph type="body" sz="quarter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hape 1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/>
          <p:nvPr>
            <p:ph type="body" sz="quarter" idx="13"/>
          </p:nvPr>
        </p:nvSpPr>
        <p:spPr>
          <a:xfrm>
            <a:off x="1270000" y="6362700"/>
            <a:ext cx="10464800" cy="469900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2400"/>
            </a:lvl1pPr>
          </a:lstStyle>
          <a:p>
            <a:pPr/>
            <a:r>
              <a:t>–Johnny Appleseed</a:t>
            </a:r>
          </a:p>
        </p:txBody>
      </p:sp>
      <p:sp>
        <p:nvSpPr>
          <p:cNvPr id="94" name="Shape 94"/>
          <p:cNvSpPr/>
          <p:nvPr>
            <p:ph type="body" sz="quarter" idx="14"/>
          </p:nvPr>
        </p:nvSpPr>
        <p:spPr>
          <a:xfrm>
            <a:off x="1270000" y="4267200"/>
            <a:ext cx="10464800" cy="6858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800"/>
            </a:lvl1pPr>
          </a:lstStyle>
          <a:p>
            <a:pPr/>
            <a:r>
              <a:t>“Type a quote here.” </a:t>
            </a:r>
          </a:p>
        </p:txBody>
      </p:sp>
      <p:sp>
        <p:nvSpPr>
          <p:cNvPr id="95" name="Shape 95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/>
          <p:nvPr>
            <p:ph type="pic" idx="13"/>
          </p:nvPr>
        </p:nvSpPr>
        <p:spPr>
          <a:xfrm>
            <a:off x="0" y="0"/>
            <a:ext cx="13004800" cy="9753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103" name="Shape 103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Default 0">
    <p:bg>
      <p:bgPr>
        <a:blipFill rotWithShape="1">
          <a:blip r:embed="rId2"/>
          <a:srcRect l="0" t="0" r="0" b="0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/>
          <p:nvPr>
            <p:ph type="sldNum" sz="quarter" idx="2"/>
          </p:nvPr>
        </p:nvSpPr>
        <p:spPr>
          <a:xfrm>
            <a:off x="6285653" y="8779792"/>
            <a:ext cx="3034455" cy="520701"/>
          </a:xfrm>
          <a:prstGeom prst="rect">
            <a:avLst/>
          </a:prstGeom>
        </p:spPr>
        <p:txBody>
          <a:bodyPr lIns="65023" tIns="65023" rIns="65023" bIns="65023" anchor="ctr"/>
          <a:lstStyle>
            <a:lvl1pPr algn="r" defTabSz="650240">
              <a:defRPr sz="16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/>
          <p:nvPr>
            <p:ph type="pic" idx="13"/>
          </p:nvPr>
        </p:nvSpPr>
        <p:spPr>
          <a:xfrm>
            <a:off x="1606550" y="635000"/>
            <a:ext cx="9779000" cy="59182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21" name="Shape 21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/>
            <a:r>
              <a:t>Title Text</a:t>
            </a:r>
          </a:p>
        </p:txBody>
      </p:sp>
      <p:sp>
        <p:nvSpPr>
          <p:cNvPr id="22" name="Shape 22"/>
          <p:cNvSpPr/>
          <p:nvPr>
            <p:ph type="body" sz="quarter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hape 23"/>
          <p:cNvSpPr/>
          <p:nvPr>
            <p:ph type="sldNum" sz="quarter" idx="2"/>
          </p:nvPr>
        </p:nvSpPr>
        <p:spPr>
          <a:xfrm>
            <a:off x="6311798" y="9245600"/>
            <a:ext cx="368504" cy="381000"/>
          </a:xfrm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31" name="Shape 3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/>
          <p:nvPr>
            <p:ph type="pic" sz="half" idx="13"/>
          </p:nvPr>
        </p:nvSpPr>
        <p:spPr>
          <a:xfrm>
            <a:off x="6718300" y="635000"/>
            <a:ext cx="5334000" cy="8229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39" name="Shape 39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/>
            <a:r>
              <a:t>Title Text</a:t>
            </a:r>
          </a:p>
        </p:txBody>
      </p:sp>
      <p:sp>
        <p:nvSpPr>
          <p:cNvPr id="40" name="Shape 40"/>
          <p:cNvSpPr/>
          <p:nvPr>
            <p:ph type="body" sz="quarter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hape 41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49" name="Shape 49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57" name="Shape 57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hape 5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/>
          <p:nvPr>
            <p:ph type="pic" sz="half" idx="13"/>
          </p:nvPr>
        </p:nvSpPr>
        <p:spPr>
          <a:xfrm>
            <a:off x="6718300" y="2603500"/>
            <a:ext cx="5334000" cy="62865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66" name="Shape 6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Title Text</a:t>
            </a:r>
          </a:p>
        </p:txBody>
      </p:sp>
      <p:sp>
        <p:nvSpPr>
          <p:cNvPr id="67" name="Shape 67"/>
          <p:cNvSpPr/>
          <p:nvPr>
            <p:ph type="body" sz="half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hape 68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hape 7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/>
          <p:nvPr>
            <p:ph type="pic" sz="quarter" idx="13"/>
          </p:nvPr>
        </p:nvSpPr>
        <p:spPr>
          <a:xfrm>
            <a:off x="6718300" y="5092700"/>
            <a:ext cx="5334000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4" name="Shape 84"/>
          <p:cNvSpPr/>
          <p:nvPr>
            <p:ph type="pic" sz="quarter" idx="14"/>
          </p:nvPr>
        </p:nvSpPr>
        <p:spPr>
          <a:xfrm>
            <a:off x="6724518" y="889000"/>
            <a:ext cx="5334001" cy="3771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5" name="Shape 85"/>
          <p:cNvSpPr/>
          <p:nvPr>
            <p:ph type="pic" sz="half" idx="15"/>
          </p:nvPr>
        </p:nvSpPr>
        <p:spPr>
          <a:xfrm>
            <a:off x="952500" y="889000"/>
            <a:ext cx="5334000" cy="79756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pPr/>
          </a:p>
        </p:txBody>
      </p:sp>
      <p:sp>
        <p:nvSpPr>
          <p:cNvPr id="86" name="Shape 86"/>
          <p:cNvSpPr/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/>
            <a:fld id="{86CB4B4D-7CA3-9044-876B-883B54F8677D}" type="slidenum"/>
          </a:p>
        </p:txBody>
      </p:sp>
    </p:spTree>
  </p:cSld>
  <p:clrMapOvr>
    <a:masterClrMapping/>
  </p:clrMapOvr>
  <p:transition xmlns:p14="http://schemas.microsoft.com/office/powerpoint/2010/main"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3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Title Text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normAutofit fontScale="100000" lnSpcReduction="0"/>
          </a:bodyPr>
          <a:lstStyle/>
          <a:p>
            <a:pPr/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/>
          <p:nvPr>
            <p:ph type="sldNum" sz="quarter" idx="2"/>
          </p:nvPr>
        </p:nvSpPr>
        <p:spPr>
          <a:xfrm>
            <a:off x="6311798" y="9251950"/>
            <a:ext cx="368504" cy="3810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800"/>
            </a:lvl1pPr>
          </a:lstStyle>
          <a:p>
            <a:pPr/>
            <a:fld id="{86CB4B4D-7CA3-9044-876B-883B54F8677D}" type="slidenum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</p:sldLayoutIdLst>
  <p:transition xmlns:p14="http://schemas.microsoft.com/office/powerpoint/2010/main" spd="med" advClick="1"/>
  <p:txStyles>
    <p:title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80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444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1pPr>
      <a:lvl2pPr marL="889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2pPr>
      <a:lvl3pPr marL="1333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3pPr>
      <a:lvl4pPr marL="1778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4pPr>
      <a:lvl5pPr marL="2222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5pPr>
      <a:lvl6pPr marL="2667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6pPr>
      <a:lvl7pPr marL="3111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7pPr>
      <a:lvl8pPr marL="35560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8pPr>
      <a:lvl9pPr marL="4000500" marR="0" indent="-444500" algn="l" defTabSz="584200" rtl="0" latinLnBrk="0">
        <a:lnSpc>
          <a:spcPct val="100000"/>
        </a:lnSpc>
        <a:spcBef>
          <a:spcPts val="4200"/>
        </a:spcBef>
        <a:spcAft>
          <a:spcPts val="0"/>
        </a:spcAft>
        <a:buClrTx/>
        <a:buSzPct val="75000"/>
        <a:buFontTx/>
        <a:buChar char="•"/>
        <a:tabLst/>
        <a:defRPr b="0" baseline="0" cap="none" i="0" spc="0" strike="noStrike" sz="3600" u="none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228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457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685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9144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11430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13716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6002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828800" algn="ctr" defTabSz="584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b="0" baseline="0" cap="none" i="0" spc="0" strike="noStrike" sz="1800" u="none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/></Relationships>

</file>

<file path=ppt/slides/_rels/slide1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3" Type="http://schemas.openxmlformats.org/officeDocument/2006/relationships/image" Target="../media/image1.tif"/></Relationships>

</file>

<file path=ppt/slides/_rels/slide1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png"/></Relationships>

</file>

<file path=ppt/slides/_rels/slide1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0.png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
</file>

<file path=ppt/slides/_rels/slide1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/Relationships>

</file>

<file path=ppt/slides/_rels/slide1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3" Type="http://schemas.openxmlformats.org/officeDocument/2006/relationships/image" Target="../media/image15.png"/></Relationships>

</file>

<file path=ppt/slides/_rels/slide1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png"/></Relationships>

</file>

<file path=ppt/slides/_rels/slide1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3" Type="http://schemas.openxmlformats.org/officeDocument/2006/relationships/image" Target="../media/image16.png"/><Relationship Id="rId4" Type="http://schemas.openxmlformats.org/officeDocument/2006/relationships/image" Target="../media/image1.tif"/><Relationship Id="rId5" Type="http://schemas.openxmlformats.org/officeDocument/2006/relationships/image" Target="../media/image17.png"/><Relationship Id="rId6" Type="http://schemas.openxmlformats.org/officeDocument/2006/relationships/image" Target="../media/image18.png"/><Relationship Id="rId7" Type="http://schemas.openxmlformats.org/officeDocument/2006/relationships/image" Target="../media/image19.png"/></Relationships>

</file>

<file path=ppt/slides/_rels/slide1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png"/></Relationships>

</file>

<file path=ppt/slides/_rels/slide1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3" Type="http://schemas.openxmlformats.org/officeDocument/2006/relationships/image" Target="../media/image4.png"/><Relationship Id="rId4" Type="http://schemas.openxmlformats.org/officeDocument/2006/relationships/image" Target="../media/image3.png"/><Relationship Id="rId5" Type="http://schemas.openxmlformats.org/officeDocument/2006/relationships/image" Target="../media/image9.png"/></Relationships>

</file>

<file path=ppt/slides/_rels/slide1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png"/></Relationships>
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.xml"/></Relationships>

</file>

<file path=ppt/slides/_rels/slide20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3" Type="http://schemas.openxmlformats.org/officeDocument/2006/relationships/image" Target="../media/image4.png"/><Relationship Id="rId4" Type="http://schemas.openxmlformats.org/officeDocument/2006/relationships/image" Target="../media/image3.png"/><Relationship Id="rId5" Type="http://schemas.openxmlformats.org/officeDocument/2006/relationships/image" Target="../media/image9.png"/></Relationships>

</file>

<file path=ppt/slides/_rels/slide2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png"/></Relationships>

</file>

<file path=ppt/slides/_rels/slide2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png"/></Relationships>

</file>

<file path=ppt/slides/_rels/slide2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3" Type="http://schemas.openxmlformats.org/officeDocument/2006/relationships/image" Target="../media/image4.png"/></Relationships>

</file>

<file path=ppt/slides/_rels/slide2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3" Type="http://schemas.openxmlformats.org/officeDocument/2006/relationships/image" Target="../media/image4.png"/></Relationships>

</file>

<file path=ppt/slides/_rels/slide2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3" Type="http://schemas.openxmlformats.org/officeDocument/2006/relationships/image" Target="../media/image4.png"/><Relationship Id="rId4" Type="http://schemas.openxmlformats.org/officeDocument/2006/relationships/image" Target="../media/image9.png"/><Relationship Id="rId5" Type="http://schemas.openxmlformats.org/officeDocument/2006/relationships/image" Target="../media/image3.png"/></Relationships>

</file>

<file path=ppt/slides/_rels/slide2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3" Type="http://schemas.openxmlformats.org/officeDocument/2006/relationships/image" Target="../media/image4.png"/><Relationship Id="rId4" Type="http://schemas.openxmlformats.org/officeDocument/2006/relationships/image" Target="../media/image9.png"/><Relationship Id="rId5" Type="http://schemas.openxmlformats.org/officeDocument/2006/relationships/image" Target="../media/image3.png"/></Relationships>

</file>

<file path=ppt/slides/_rels/slide2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png"/></Relationships>

</file>

<file path=ppt/slides/_rels/slide2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3" Type="http://schemas.openxmlformats.org/officeDocument/2006/relationships/image" Target="../media/image20.png"/></Relationships>
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3" Type="http://schemas.openxmlformats.org/officeDocument/2006/relationships/image" Target="../media/image1.png"/><Relationship Id="rId4" Type="http://schemas.openxmlformats.org/officeDocument/2006/relationships/image" Target="../media/image3.png"/><Relationship Id="rId5" Type="http://schemas.openxmlformats.org/officeDocument/2006/relationships/image" Target="../media/image4.png"/></Relationships>
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3" Type="http://schemas.openxmlformats.org/officeDocument/2006/relationships/image" Target="../media/image6.png"/><Relationship Id="rId4" Type="http://schemas.openxmlformats.org/officeDocument/2006/relationships/image" Target="../media/image2.png"/></Relationships>
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3" Type="http://schemas.openxmlformats.org/officeDocument/2006/relationships/image" Target="../media/image8.png"/><Relationship Id="rId4" Type="http://schemas.openxmlformats.org/officeDocument/2006/relationships/image" Target="../media/image2.png"/></Relationships>
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.png"/><Relationship Id="rId3" Type="http://schemas.openxmlformats.org/officeDocument/2006/relationships/image" Target="../media/image1.png"/><Relationship Id="rId4" Type="http://schemas.openxmlformats.org/officeDocument/2006/relationships/image" Target="../media/image4.png"/><Relationship Id="rId5" Type="http://schemas.openxmlformats.org/officeDocument/2006/relationships/image" Target="../media/image3.png"/></Relationships>
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3" Type="http://schemas.openxmlformats.org/officeDocument/2006/relationships/image" Target="../media/image4.png"/><Relationship Id="rId4" Type="http://schemas.openxmlformats.org/officeDocument/2006/relationships/image" Target="../media/image3.png"/><Relationship Id="rId5" Type="http://schemas.openxmlformats.org/officeDocument/2006/relationships/image" Target="../media/image9.png"/></Relationships>
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.png"/><Relationship Id="rId3" Type="http://schemas.openxmlformats.org/officeDocument/2006/relationships/image" Target="../media/image3.png"/></Relationships>

</file>

<file path=ppt/slides/_rels/slide9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.png"/><Relationship Id="rId3" Type="http://schemas.openxmlformats.org/officeDocument/2006/relationships/image" Target="../media/image9.png"/><Relationship Id="rId4" Type="http://schemas.openxmlformats.org/officeDocument/2006/relationships/image" Target="../media/image3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/>
          <p:nvPr>
            <p:ph type="title" idx="4294967295"/>
          </p:nvPr>
        </p:nvSpPr>
        <p:spPr>
          <a:xfrm>
            <a:off x="876017" y="5883768"/>
            <a:ext cx="10997637" cy="964072"/>
          </a:xfrm>
          <a:prstGeom prst="rect">
            <a:avLst/>
          </a:prstGeom>
        </p:spPr>
        <p:txBody>
          <a:bodyPr lIns="0" tIns="0" rIns="0" bIns="0" anchor="t"/>
          <a:lstStyle>
            <a:lvl1pPr algn="l" defTabSz="1183436">
              <a:lnSpc>
                <a:spcPct val="95000"/>
              </a:lnSpc>
              <a:defRPr b="1" sz="4004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CES 2016.02: Lower Gastrointestinal Cancers</a:t>
            </a:r>
          </a:p>
        </p:txBody>
      </p:sp>
      <p:sp>
        <p:nvSpPr>
          <p:cNvPr id="127" name="Shape 127"/>
          <p:cNvSpPr/>
          <p:nvPr>
            <p:ph type="body" sz="quarter" idx="4294967295"/>
          </p:nvPr>
        </p:nvSpPr>
        <p:spPr>
          <a:xfrm>
            <a:off x="1228230" y="6897511"/>
            <a:ext cx="10681549" cy="955041"/>
          </a:xfrm>
          <a:prstGeom prst="rect">
            <a:avLst/>
          </a:prstGeom>
        </p:spPr>
        <p:txBody>
          <a:bodyPr lIns="0" tIns="0" rIns="0" bIns="0" anchor="t"/>
          <a:lstStyle>
            <a:lvl1pPr marL="0" indent="0" defTabSz="1300480">
              <a:spcBef>
                <a:spcPts val="2200"/>
              </a:spcBef>
              <a:buClr>
                <a:srgbClr val="0061B2"/>
              </a:buClr>
              <a:buSzTx/>
              <a:buFont typeface="Wingdings"/>
              <a:buNone/>
              <a:defRPr sz="3000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/>
            <a:r>
              <a:t>Mauricio Lema Medina MD</a:t>
            </a:r>
          </a:p>
        </p:txBody>
      </p:sp>
    </p:spTree>
  </p:cSld>
  <p:clrMapOvr>
    <a:masterClrMapping/>
  </p:clrMapOvr>
  <p:transition xmlns:p14="http://schemas.microsoft.com/office/powerpoint/2010/main" spd="med" advClick="1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Shape 226"/>
          <p:cNvSpPr/>
          <p:nvPr/>
        </p:nvSpPr>
        <p:spPr>
          <a:xfrm>
            <a:off x="3681323" y="374649"/>
            <a:ext cx="5642154" cy="4699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Colorectal cancer: presenting symptoms</a:t>
            </a:r>
          </a:p>
        </p:txBody>
      </p:sp>
      <p:sp>
        <p:nvSpPr>
          <p:cNvPr id="227" name="Shape 227"/>
          <p:cNvSpPr/>
          <p:nvPr/>
        </p:nvSpPr>
        <p:spPr>
          <a:xfrm>
            <a:off x="464693" y="1777998"/>
            <a:ext cx="5178440" cy="1016004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2000">
                <a:solidFill>
                  <a:srgbClr val="FFFFFF"/>
                </a:solidFill>
              </a:defRPr>
            </a:pPr>
            <a:r>
              <a:rPr b="1" i="1">
                <a:latin typeface="Helvetica"/>
                <a:ea typeface="Helvetica"/>
                <a:cs typeface="Helvetica"/>
                <a:sym typeface="Helvetica"/>
              </a:rPr>
              <a:t>Right-sided colon tumors</a:t>
            </a:r>
            <a:r>
              <a:t> </a:t>
            </a:r>
          </a:p>
          <a:p>
            <a:pPr>
              <a:defRPr sz="2000">
                <a:solidFill>
                  <a:srgbClr val="FFFFFF"/>
                </a:solidFill>
              </a:defRPr>
            </a:pPr>
            <a:r>
              <a:t>May be very large without symptoms</a:t>
            </a:r>
          </a:p>
          <a:p>
            <a:pPr>
              <a:defRPr b="1" i="1" sz="20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Iron-deficiency anemia is characteristic</a:t>
            </a:r>
          </a:p>
        </p:txBody>
      </p:sp>
      <p:sp>
        <p:nvSpPr>
          <p:cNvPr id="228" name="Shape 228"/>
          <p:cNvSpPr/>
          <p:nvPr/>
        </p:nvSpPr>
        <p:spPr>
          <a:xfrm>
            <a:off x="9471913" y="2095500"/>
            <a:ext cx="2569973" cy="13208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1" i="1" sz="20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Left-sided tumors</a:t>
            </a:r>
          </a:p>
          <a:p>
            <a:pPr>
              <a:defRPr sz="2000">
                <a:solidFill>
                  <a:srgbClr val="FFFFFF"/>
                </a:solidFill>
              </a:defRPr>
            </a:pPr>
            <a:r>
              <a:t>Abdominal cramping</a:t>
            </a:r>
          </a:p>
          <a:p>
            <a:pPr>
              <a:defRPr sz="2000">
                <a:solidFill>
                  <a:srgbClr val="FFFFFF"/>
                </a:solidFill>
              </a:defRPr>
            </a:pPr>
            <a:r>
              <a:t>Intestinal obstruction</a:t>
            </a:r>
          </a:p>
          <a:p>
            <a:pPr>
              <a:defRPr sz="2000">
                <a:solidFill>
                  <a:srgbClr val="FFFFFF"/>
                </a:solidFill>
              </a:defRPr>
            </a:pPr>
            <a:r>
              <a:t>Intestinal perforation</a:t>
            </a:r>
          </a:p>
        </p:txBody>
      </p:sp>
      <p:sp>
        <p:nvSpPr>
          <p:cNvPr id="229" name="Shape 229"/>
          <p:cNvSpPr/>
          <p:nvPr/>
        </p:nvSpPr>
        <p:spPr>
          <a:xfrm>
            <a:off x="8334882" y="6686550"/>
            <a:ext cx="3751835" cy="16256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1" i="1" sz="20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Rectosigmoid tumors</a:t>
            </a:r>
          </a:p>
          <a:p>
            <a:pPr>
              <a:defRPr sz="2000">
                <a:solidFill>
                  <a:srgbClr val="FFFFFF"/>
                </a:solidFill>
              </a:defRPr>
            </a:pPr>
            <a:r>
              <a:t>Hematochezia</a:t>
            </a:r>
          </a:p>
          <a:p>
            <a:pPr>
              <a:defRPr sz="2000">
                <a:solidFill>
                  <a:srgbClr val="FFFFFF"/>
                </a:solidFill>
              </a:defRPr>
            </a:pPr>
            <a:r>
              <a:t>tenesmus</a:t>
            </a:r>
          </a:p>
          <a:p>
            <a:pPr>
              <a:defRPr sz="2000">
                <a:solidFill>
                  <a:srgbClr val="FFFFFF"/>
                </a:solidFill>
              </a:defRPr>
            </a:pPr>
            <a:r>
              <a:t>narrowing of the caliber of stool</a:t>
            </a:r>
          </a:p>
          <a:p>
            <a:pPr>
              <a:defRPr sz="2000">
                <a:solidFill>
                  <a:srgbClr val="FFFFFF"/>
                </a:solidFill>
              </a:defRPr>
            </a:pPr>
            <a:r>
              <a:t>(similar to hemorrhoids)</a:t>
            </a:r>
          </a:p>
        </p:txBody>
      </p:sp>
      <p:pic>
        <p:nvPicPr>
          <p:cNvPr id="230" name="pasted-image.tiff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439666" y="1922016"/>
            <a:ext cx="7128768" cy="7128768"/>
          </a:xfrm>
          <a:prstGeom prst="rect">
            <a:avLst/>
          </a:prstGeom>
          <a:ln w="12700">
            <a:miter lim="400000"/>
          </a:ln>
        </p:spPr>
      </p:pic>
      <p:sp>
        <p:nvSpPr>
          <p:cNvPr id="231" name="Shape 231"/>
          <p:cNvSpPr/>
          <p:nvPr/>
        </p:nvSpPr>
        <p:spPr>
          <a:xfrm>
            <a:off x="10634464" y="8305799"/>
            <a:ext cx="1514872" cy="3429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i="1" sz="16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Anemia is rare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8" presetID="2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1" presetID="2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nodeType="clickEffect" presetSubtype="32" presetID="23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4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27" grpId="1"/>
      <p:bldP build="whole" bldLvl="1" animBg="1" rev="0" advAuto="0" spid="229" grpId="3"/>
      <p:bldP build="whole" bldLvl="1" animBg="1" rev="0" advAuto="0" spid="228" grpId="2"/>
      <p:bldP build="whole" bldLvl="1" animBg="1" rev="0" advAuto="0" spid="231" grpId="4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Shape 233"/>
          <p:cNvSpPr/>
          <p:nvPr/>
        </p:nvSpPr>
        <p:spPr>
          <a:xfrm>
            <a:off x="2364855" y="412749"/>
            <a:ext cx="8275090" cy="4699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CRC: Staging, prognostic factors, and pattern of spread</a:t>
            </a:r>
          </a:p>
        </p:txBody>
      </p:sp>
      <p:sp>
        <p:nvSpPr>
          <p:cNvPr id="234" name="Shape 234"/>
          <p:cNvSpPr/>
          <p:nvPr/>
        </p:nvSpPr>
        <p:spPr>
          <a:xfrm>
            <a:off x="10185592" y="8636000"/>
            <a:ext cx="1777616" cy="31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i="1" sz="1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Harrison’s, 19th Ed.</a:t>
            </a:r>
          </a:p>
        </p:txBody>
      </p:sp>
      <p:graphicFrame>
        <p:nvGraphicFramePr>
          <p:cNvPr id="235" name="Table 235"/>
          <p:cNvGraphicFramePr/>
          <p:nvPr/>
        </p:nvGraphicFramePr>
        <p:xfrm>
          <a:off x="1270000" y="1270000"/>
          <a:ext cx="10464800" cy="721360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10464800"/>
              </a:tblGrid>
              <a:tr h="655781">
                <a:tc>
                  <a:txBody>
                    <a:bodyPr/>
                    <a:lstStyle/>
                    <a:p>
                      <a:pPr defTabSz="914400"/>
                      <a:r>
                        <a:rPr b="1" i="1" sz="2200"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Predictors of poor outcome following total surgical resection in CRC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655781">
                <a:tc>
                  <a:txBody>
                    <a:bodyPr/>
                    <a:lstStyle/>
                    <a:p>
                      <a:pPr defTabSz="914400"/>
                      <a:r>
                        <a:rPr sz="2200"/>
                        <a:t>Tumor spread to regional lymph nodes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655781">
                <a:tc>
                  <a:txBody>
                    <a:bodyPr/>
                    <a:lstStyle/>
                    <a:p>
                      <a:pPr defTabSz="914400"/>
                      <a:r>
                        <a:rPr sz="2200"/>
                        <a:t>Number of lymph nodes involved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655781">
                <a:tc>
                  <a:txBody>
                    <a:bodyPr/>
                    <a:lstStyle/>
                    <a:p>
                      <a:pPr defTabSz="914400"/>
                      <a:r>
                        <a:rPr sz="2200"/>
                        <a:t>Tumor penetration to through the bowel wall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655781">
                <a:tc>
                  <a:txBody>
                    <a:bodyPr/>
                    <a:lstStyle/>
                    <a:p>
                      <a:pPr defTabSz="914400"/>
                      <a:r>
                        <a:rPr sz="2200"/>
                        <a:t>Poorly differentiated histology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655781">
                <a:tc>
                  <a:txBody>
                    <a:bodyPr/>
                    <a:lstStyle/>
                    <a:p>
                      <a:pPr defTabSz="914400"/>
                      <a:r>
                        <a:rPr sz="2200"/>
                        <a:t>Perforation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655781">
                <a:tc>
                  <a:txBody>
                    <a:bodyPr/>
                    <a:lstStyle/>
                    <a:p>
                      <a:pPr defTabSz="914400"/>
                      <a:r>
                        <a:rPr sz="2200"/>
                        <a:t>Tumor adherence to adjacent organs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655781">
                <a:tc>
                  <a:txBody>
                    <a:bodyPr/>
                    <a:lstStyle/>
                    <a:p>
                      <a:pPr defTabSz="914400"/>
                      <a:r>
                        <a:rPr sz="2200"/>
                        <a:t>Venous invasion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655781">
                <a:tc>
                  <a:txBody>
                    <a:bodyPr/>
                    <a:lstStyle/>
                    <a:p>
                      <a:pPr defTabSz="914400"/>
                      <a:r>
                        <a:rPr sz="2200"/>
                        <a:t>Preoperative CEA elevation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655781">
                <a:tc>
                  <a:txBody>
                    <a:bodyPr/>
                    <a:lstStyle/>
                    <a:p>
                      <a:pPr defTabSz="914400"/>
                      <a:r>
                        <a:rPr sz="2200"/>
                        <a:t>Aneuploidy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655781">
                <a:tc>
                  <a:txBody>
                    <a:bodyPr/>
                    <a:lstStyle/>
                    <a:p>
                      <a:pPr defTabSz="914400"/>
                      <a:r>
                        <a:rPr sz="2200"/>
                        <a:t>Specific chromosomal deletion (BRAF mutation, absence of MSI)
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</a:tbl>
          </a:graphicData>
        </a:graphic>
      </p:graphicFrame>
    </p:spTree>
  </p:cSld>
  <p:clrMapOvr>
    <a:masterClrMapping/>
  </p:clrMapOvr>
  <p:transition xmlns:p14="http://schemas.microsoft.com/office/powerpoint/2010/main" spd="med" advClick="1" p14:dur="100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7" name="pasted-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018355" y="1441616"/>
            <a:ext cx="10968090" cy="6870368"/>
          </a:xfrm>
          <a:prstGeom prst="rect">
            <a:avLst/>
          </a:prstGeom>
          <a:ln w="12700">
            <a:miter lim="400000"/>
          </a:ln>
        </p:spPr>
      </p:pic>
      <p:sp>
        <p:nvSpPr>
          <p:cNvPr id="238" name="Shape 238"/>
          <p:cNvSpPr/>
          <p:nvPr/>
        </p:nvSpPr>
        <p:spPr>
          <a:xfrm>
            <a:off x="2628239" y="374649"/>
            <a:ext cx="7748322" cy="469901"/>
          </a:xfrm>
          <a:prstGeom prst="rect">
            <a:avLst/>
          </a:prstGeom>
          <a:blipFill>
            <a:blip r:embed="rId3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CRC: Staging, prognostic factors, and pattern of spread</a:t>
            </a:r>
          </a:p>
        </p:txBody>
      </p:sp>
      <p:sp>
        <p:nvSpPr>
          <p:cNvPr id="239" name="Shape 239"/>
          <p:cNvSpPr/>
          <p:nvPr/>
        </p:nvSpPr>
        <p:spPr>
          <a:xfrm>
            <a:off x="10185592" y="8267700"/>
            <a:ext cx="1777616" cy="31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i="1" sz="1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Harrison’s, 19th Ed.</a:t>
            </a:r>
          </a:p>
        </p:txBody>
      </p:sp>
      <p:sp>
        <p:nvSpPr>
          <p:cNvPr id="240" name="Shape 240"/>
          <p:cNvSpPr/>
          <p:nvPr/>
        </p:nvSpPr>
        <p:spPr>
          <a:xfrm>
            <a:off x="5767585" y="8534399"/>
            <a:ext cx="2587230" cy="469901"/>
          </a:xfrm>
          <a:prstGeom prst="rect">
            <a:avLst/>
          </a:prstGeom>
          <a:blipFill>
            <a:blip r:embed="rId4"/>
          </a:blipFill>
          <a:ln w="12700">
            <a:miter lim="400000"/>
          </a:ln>
          <a:effectLst>
            <a:outerShdw sx="100000" sy="100000" kx="0" ky="0" algn="b" rotWithShape="0" blurRad="25400" dist="25400" dir="2388334">
              <a:srgbClr val="000000">
                <a:alpha val="7931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i="1" sz="24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Adenocarcinoma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Shape 242"/>
          <p:cNvSpPr/>
          <p:nvPr/>
        </p:nvSpPr>
        <p:spPr>
          <a:xfrm>
            <a:off x="5932881" y="349249"/>
            <a:ext cx="1977238" cy="4699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CRC: Staging</a:t>
            </a:r>
          </a:p>
        </p:txBody>
      </p:sp>
      <p:sp>
        <p:nvSpPr>
          <p:cNvPr id="243" name="Shape 243"/>
          <p:cNvSpPr/>
          <p:nvPr/>
        </p:nvSpPr>
        <p:spPr>
          <a:xfrm>
            <a:off x="10015134" y="8902700"/>
            <a:ext cx="2169332" cy="31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i="1" sz="1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AJCC TNM, 7th Ed, 2010</a:t>
            </a:r>
          </a:p>
        </p:txBody>
      </p:sp>
      <p:pic>
        <p:nvPicPr>
          <p:cNvPr id="244" name="pasted-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06400" y="1215800"/>
            <a:ext cx="3181835" cy="355305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5" name="pasted-image.pn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080117" y="1125425"/>
            <a:ext cx="4258620" cy="3553050"/>
          </a:xfrm>
          <a:prstGeom prst="rect">
            <a:avLst/>
          </a:prstGeom>
          <a:ln w="12700">
            <a:miter lim="400000"/>
          </a:ln>
        </p:spPr>
      </p:pic>
      <p:pic>
        <p:nvPicPr>
          <p:cNvPr id="246" name="pasted-image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8361043" y="1200308"/>
            <a:ext cx="3791000" cy="3403284"/>
          </a:xfrm>
          <a:prstGeom prst="rect">
            <a:avLst/>
          </a:prstGeom>
          <a:ln w="12700">
            <a:miter lim="400000"/>
          </a:ln>
        </p:spPr>
      </p:pic>
      <p:pic>
        <p:nvPicPr>
          <p:cNvPr id="247" name="pasted-image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520700" y="5670550"/>
            <a:ext cx="3791000" cy="2268120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Shape 249"/>
          <p:cNvSpPr/>
          <p:nvPr/>
        </p:nvSpPr>
        <p:spPr>
          <a:xfrm>
            <a:off x="5932881" y="349249"/>
            <a:ext cx="1977238" cy="4699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CRC: Staging</a:t>
            </a:r>
          </a:p>
        </p:txBody>
      </p:sp>
      <p:pic>
        <p:nvPicPr>
          <p:cNvPr id="250" name="pasted-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3939713" y="872041"/>
            <a:ext cx="6379082" cy="8009518"/>
          </a:xfrm>
          <a:prstGeom prst="rect">
            <a:avLst/>
          </a:prstGeom>
          <a:ln w="12700">
            <a:miter lim="400000"/>
          </a:ln>
        </p:spPr>
      </p:pic>
      <p:sp>
        <p:nvSpPr>
          <p:cNvPr id="251" name="Shape 251"/>
          <p:cNvSpPr/>
          <p:nvPr/>
        </p:nvSpPr>
        <p:spPr>
          <a:xfrm>
            <a:off x="10015134" y="8902700"/>
            <a:ext cx="2169332" cy="31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i="1" sz="1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AJCC TNM, 7th Ed, 2010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Shape 253"/>
          <p:cNvSpPr/>
          <p:nvPr/>
        </p:nvSpPr>
        <p:spPr>
          <a:xfrm>
            <a:off x="2364855" y="412749"/>
            <a:ext cx="8275090" cy="4699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CRC: Staging, prognostic factors, and pattern of spread</a:t>
            </a:r>
          </a:p>
        </p:txBody>
      </p:sp>
      <p:sp>
        <p:nvSpPr>
          <p:cNvPr id="254" name="Shape 254"/>
          <p:cNvSpPr/>
          <p:nvPr/>
        </p:nvSpPr>
        <p:spPr>
          <a:xfrm>
            <a:off x="10185592" y="8636000"/>
            <a:ext cx="1777616" cy="31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i="1" sz="1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Harrison’s, 19th Ed.</a:t>
            </a:r>
          </a:p>
        </p:txBody>
      </p:sp>
      <p:graphicFrame>
        <p:nvGraphicFramePr>
          <p:cNvPr id="255" name="Table 255"/>
          <p:cNvGraphicFramePr/>
          <p:nvPr/>
        </p:nvGraphicFramePr>
        <p:xfrm>
          <a:off x="1270000" y="1270000"/>
          <a:ext cx="10464800" cy="721360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10464800"/>
              </a:tblGrid>
              <a:tr h="901700">
                <a:tc>
                  <a:txBody>
                    <a:bodyPr/>
                    <a:lstStyle/>
                    <a:p>
                      <a:pPr defTabSz="914400"/>
                      <a:r>
                        <a:rPr b="1" i="1" sz="2200"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High-risk stage II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901700">
                <a:tc>
                  <a:txBody>
                    <a:bodyPr/>
                    <a:lstStyle/>
                    <a:p>
                      <a:pPr defTabSz="914400"/>
                      <a:r>
                        <a:rPr b="1" i="1" sz="2200"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T4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901700">
                <a:tc>
                  <a:txBody>
                    <a:bodyPr/>
                    <a:lstStyle/>
                    <a:p>
                      <a:pPr defTabSz="914400"/>
                      <a:r>
                        <a:rPr b="1" i="1" sz="2200"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Perforation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901700">
                <a:tc>
                  <a:txBody>
                    <a:bodyPr/>
                    <a:lstStyle/>
                    <a:p>
                      <a:pPr defTabSz="914400"/>
                      <a:r>
                        <a:rPr b="1" i="1" sz="2200"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Obstruction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901700">
                <a:tc>
                  <a:txBody>
                    <a:bodyPr/>
                    <a:lstStyle/>
                    <a:p>
                      <a:pPr defTabSz="914400"/>
                      <a:r>
                        <a:rPr b="1" i="1" sz="2200"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Lymphovascular invasion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901700">
                <a:tc>
                  <a:txBody>
                    <a:bodyPr/>
                    <a:lstStyle/>
                    <a:p>
                      <a:pPr defTabSz="914400"/>
                      <a:r>
                        <a:rPr b="1" i="1" sz="2200"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non-R0 resection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901700">
                <a:tc>
                  <a:txBody>
                    <a:bodyPr/>
                    <a:lstStyle/>
                    <a:p>
                      <a:pPr defTabSz="914400"/>
                      <a:r>
                        <a:rPr b="1" i="1" sz="2200"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Less than 12 lymph nodes evaluated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901700">
                <a:tc>
                  <a:txBody>
                    <a:bodyPr/>
                    <a:lstStyle/>
                    <a:p>
                      <a:pPr defTabSz="914400"/>
                      <a:r>
                        <a:rPr b="1" i="1" sz="2200"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High-risk recurrence score (in MSS)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</a:tbl>
          </a:graphicData>
        </a:graphic>
      </p:graphicFrame>
    </p:spTree>
  </p:cSld>
  <p:clrMapOvr>
    <a:masterClrMapping/>
  </p:clrMapOvr>
  <p:transition xmlns:p14="http://schemas.microsoft.com/office/powerpoint/2010/main" spd="med" advClick="1" p14:dur="1000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Shape 257"/>
          <p:cNvSpPr/>
          <p:nvPr/>
        </p:nvSpPr>
        <p:spPr>
          <a:xfrm>
            <a:off x="4861509" y="374649"/>
            <a:ext cx="3281782" cy="4699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CRC: pattern of spread</a:t>
            </a:r>
          </a:p>
        </p:txBody>
      </p:sp>
      <p:sp>
        <p:nvSpPr>
          <p:cNvPr id="258" name="Shape 258"/>
          <p:cNvSpPr/>
          <p:nvPr/>
        </p:nvSpPr>
        <p:spPr>
          <a:xfrm>
            <a:off x="10312592" y="8877300"/>
            <a:ext cx="1777616" cy="31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i="1" sz="1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Harrison’s, 19th Ed.</a:t>
            </a:r>
          </a:p>
        </p:txBody>
      </p:sp>
      <p:pic>
        <p:nvPicPr>
          <p:cNvPr id="259" name="pasted-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4750196" y="3391296"/>
            <a:ext cx="3504408" cy="3504408"/>
          </a:xfrm>
          <a:prstGeom prst="rect">
            <a:avLst/>
          </a:prstGeom>
          <a:ln w="12700">
            <a:miter lim="400000"/>
          </a:ln>
        </p:spPr>
      </p:pic>
      <p:pic>
        <p:nvPicPr>
          <p:cNvPr id="260" name="pasted-image.tif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383418" y="605668"/>
            <a:ext cx="2423853" cy="2423853"/>
          </a:xfrm>
          <a:prstGeom prst="rect">
            <a:avLst/>
          </a:prstGeom>
          <a:ln w="12700">
            <a:miter lim="400000"/>
          </a:ln>
        </p:spPr>
      </p:pic>
      <p:pic>
        <p:nvPicPr>
          <p:cNvPr id="261" name="pasted-image.png"/>
          <p:cNvPicPr>
            <a:picLocks noChangeAspect="1"/>
          </p:cNvPicPr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9753600" y="3985121"/>
            <a:ext cx="2015629" cy="2015629"/>
          </a:xfrm>
          <a:prstGeom prst="rect">
            <a:avLst/>
          </a:prstGeom>
          <a:ln w="12700">
            <a:miter lim="400000"/>
          </a:ln>
        </p:spPr>
      </p:pic>
      <p:pic>
        <p:nvPicPr>
          <p:cNvPr id="262" name="pasted-image.png"/>
          <p:cNvPicPr>
            <a:picLocks noChangeAspect="1"/>
          </p:cNvPicPr>
          <p:nvPr/>
        </p:nvPicPr>
        <p:blipFill>
          <a:blip r:embed="rId6">
            <a:extLst/>
          </a:blip>
          <a:stretch>
            <a:fillRect/>
          </a:stretch>
        </p:blipFill>
        <p:spPr>
          <a:xfrm>
            <a:off x="9872606" y="703138"/>
            <a:ext cx="1777617" cy="1777617"/>
          </a:xfrm>
          <a:prstGeom prst="rect">
            <a:avLst/>
          </a:prstGeom>
          <a:ln w="12700">
            <a:miter lim="400000"/>
          </a:ln>
        </p:spPr>
      </p:pic>
      <p:pic>
        <p:nvPicPr>
          <p:cNvPr id="263" name="pasted-image.png"/>
          <p:cNvPicPr>
            <a:picLocks noChangeAspect="1"/>
          </p:cNvPicPr>
          <p:nvPr/>
        </p:nvPicPr>
        <p:blipFill>
          <a:blip r:embed="rId7">
            <a:extLst/>
          </a:blip>
          <a:stretch>
            <a:fillRect/>
          </a:stretch>
        </p:blipFill>
        <p:spPr>
          <a:xfrm>
            <a:off x="9987985" y="6943092"/>
            <a:ext cx="1546859" cy="1546858"/>
          </a:xfrm>
          <a:prstGeom prst="rect">
            <a:avLst/>
          </a:prstGeom>
          <a:ln w="12700">
            <a:miter lim="400000"/>
          </a:ln>
        </p:spPr>
      </p:pic>
      <p:sp>
        <p:nvSpPr>
          <p:cNvPr id="264" name="Shape 264"/>
          <p:cNvSpPr/>
          <p:nvPr/>
        </p:nvSpPr>
        <p:spPr>
          <a:xfrm>
            <a:off x="2967812" y="1515746"/>
            <a:ext cx="5693062" cy="406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000"/>
            </a:lvl1pPr>
          </a:lstStyle>
          <a:p>
            <a:pPr/>
            <a:r>
              <a:t>Most recurrences occur within 4 years of surgery</a:t>
            </a:r>
          </a:p>
        </p:txBody>
      </p:sp>
      <p:sp>
        <p:nvSpPr>
          <p:cNvPr id="265" name="Shape 265"/>
          <p:cNvSpPr/>
          <p:nvPr/>
        </p:nvSpPr>
        <p:spPr>
          <a:xfrm>
            <a:off x="2612212" y="2377200"/>
            <a:ext cx="6404262" cy="317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1400"/>
            </a:lvl1pPr>
          </a:lstStyle>
          <a:p>
            <a:pPr/>
            <a:r>
              <a:t>At least 12 lymph nodes need to be evaluated to establish prognosis</a:t>
            </a:r>
          </a:p>
        </p:txBody>
      </p:sp>
      <p:sp>
        <p:nvSpPr>
          <p:cNvPr id="266" name="Shape 266"/>
          <p:cNvSpPr/>
          <p:nvPr/>
        </p:nvSpPr>
        <p:spPr>
          <a:xfrm>
            <a:off x="2967812" y="1914723"/>
            <a:ext cx="5693062" cy="406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000"/>
            </a:lvl1pPr>
          </a:lstStyle>
          <a:p>
            <a:pPr/>
            <a:r>
              <a:t>TNM/Stage is prognostic</a:t>
            </a:r>
          </a:p>
        </p:txBody>
      </p:sp>
      <p:sp>
        <p:nvSpPr>
          <p:cNvPr id="267" name="Shape 267"/>
          <p:cNvSpPr/>
          <p:nvPr/>
        </p:nvSpPr>
        <p:spPr>
          <a:xfrm>
            <a:off x="2324626" y="3556396"/>
            <a:ext cx="1546859" cy="660401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1800"/>
            </a:pPr>
            <a:r>
              <a:t>Regional</a:t>
            </a:r>
          </a:p>
          <a:p>
            <a:pPr>
              <a:defRPr sz="1800"/>
            </a:pPr>
            <a:r>
              <a:t>lymph nodes</a:t>
            </a:r>
          </a:p>
        </p:txBody>
      </p:sp>
      <p:sp>
        <p:nvSpPr>
          <p:cNvPr id="268" name="Shape 268"/>
          <p:cNvSpPr/>
          <p:nvPr/>
        </p:nvSpPr>
        <p:spPr>
          <a:xfrm>
            <a:off x="10070734" y="3162696"/>
            <a:ext cx="1381361" cy="533401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>
              <a:defRPr sz="1400"/>
            </a:pPr>
            <a:r>
              <a:t>Supraclavicular</a:t>
            </a:r>
          </a:p>
          <a:p>
            <a:pPr>
              <a:defRPr sz="1400"/>
            </a:pPr>
            <a:r>
              <a:t>lymph nodes</a:t>
            </a:r>
          </a:p>
        </p:txBody>
      </p:sp>
      <p:sp>
        <p:nvSpPr>
          <p:cNvPr id="269" name="Shape 269"/>
          <p:cNvSpPr/>
          <p:nvPr/>
        </p:nvSpPr>
        <p:spPr>
          <a:xfrm>
            <a:off x="1529380" y="2955110"/>
            <a:ext cx="718868" cy="91449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075" h="21600" fill="norm" stroke="1" extrusionOk="0">
                <a:moveTo>
                  <a:pt x="143" y="0"/>
                </a:moveTo>
                <a:cubicBezTo>
                  <a:pt x="-525" y="4968"/>
                  <a:pt x="1158" y="10010"/>
                  <a:pt x="4822" y="14014"/>
                </a:cubicBezTo>
                <a:cubicBezTo>
                  <a:pt x="8732" y="18288"/>
                  <a:pt x="14579" y="21034"/>
                  <a:pt x="21075" y="21600"/>
                </a:cubicBezTo>
              </a:path>
            </a:pathLst>
          </a:custGeom>
          <a:ln w="101600">
            <a:solidFill>
              <a:srgbClr val="85888D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270" name="Shape 270"/>
          <p:cNvSpPr/>
          <p:nvPr/>
        </p:nvSpPr>
        <p:spPr>
          <a:xfrm>
            <a:off x="3123505" y="4427339"/>
            <a:ext cx="1577678" cy="107910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0749" fill="norm" stroke="1" extrusionOk="0">
                <a:moveTo>
                  <a:pt x="0" y="0"/>
                </a:moveTo>
                <a:cubicBezTo>
                  <a:pt x="957" y="5864"/>
                  <a:pt x="3299" y="11101"/>
                  <a:pt x="6644" y="14857"/>
                </a:cubicBezTo>
                <a:cubicBezTo>
                  <a:pt x="10851" y="19581"/>
                  <a:pt x="16280" y="21600"/>
                  <a:pt x="21600" y="20419"/>
                </a:cubicBezTo>
              </a:path>
            </a:pathLst>
          </a:custGeom>
          <a:ln w="101600">
            <a:solidFill>
              <a:srgbClr val="85888D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271" name="Shape 271"/>
          <p:cNvSpPr/>
          <p:nvPr/>
        </p:nvSpPr>
        <p:spPr>
          <a:xfrm>
            <a:off x="8223185" y="1667073"/>
            <a:ext cx="1756734" cy="25413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1600"/>
                </a:moveTo>
                <a:cubicBezTo>
                  <a:pt x="3864" y="17843"/>
                  <a:pt x="7701" y="14056"/>
                  <a:pt x="11511" y="10240"/>
                </a:cubicBezTo>
                <a:cubicBezTo>
                  <a:pt x="14895" y="6850"/>
                  <a:pt x="18258" y="3436"/>
                  <a:pt x="21600" y="0"/>
                </a:cubicBezTo>
              </a:path>
            </a:pathLst>
          </a:custGeom>
          <a:ln w="25400">
            <a:solidFill>
              <a:srgbClr val="85888D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272" name="Shape 272"/>
          <p:cNvSpPr/>
          <p:nvPr/>
        </p:nvSpPr>
        <p:spPr>
          <a:xfrm>
            <a:off x="8221513" y="3529657"/>
            <a:ext cx="1657252" cy="68962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21600"/>
                </a:moveTo>
                <a:cubicBezTo>
                  <a:pt x="2389" y="17705"/>
                  <a:pt x="4896" y="14241"/>
                  <a:pt x="7498" y="11238"/>
                </a:cubicBezTo>
                <a:cubicBezTo>
                  <a:pt x="11981" y="6066"/>
                  <a:pt x="16720" y="2289"/>
                  <a:pt x="21600" y="0"/>
                </a:cubicBezTo>
              </a:path>
            </a:pathLst>
          </a:custGeom>
          <a:ln w="25400">
            <a:solidFill>
              <a:srgbClr val="85888D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273" name="Shape 273"/>
          <p:cNvSpPr/>
          <p:nvPr/>
        </p:nvSpPr>
        <p:spPr>
          <a:xfrm>
            <a:off x="8261945" y="4193381"/>
            <a:ext cx="1607841" cy="77961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0"/>
                </a:moveTo>
                <a:cubicBezTo>
                  <a:pt x="2687" y="6622"/>
                  <a:pt x="6031" y="11978"/>
                  <a:pt x="9807" y="15707"/>
                </a:cubicBezTo>
                <a:cubicBezTo>
                  <a:pt x="13495" y="19349"/>
                  <a:pt x="17513" y="21357"/>
                  <a:pt x="21600" y="21600"/>
                </a:cubicBezTo>
              </a:path>
            </a:pathLst>
          </a:custGeom>
          <a:ln w="25400">
            <a:solidFill>
              <a:srgbClr val="85888D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274" name="Shape 274"/>
          <p:cNvSpPr/>
          <p:nvPr/>
        </p:nvSpPr>
        <p:spPr>
          <a:xfrm>
            <a:off x="8234321" y="4216796"/>
            <a:ext cx="1867636" cy="34693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fill="norm" stroke="1" extrusionOk="0">
                <a:moveTo>
                  <a:pt x="0" y="0"/>
                </a:moveTo>
                <a:cubicBezTo>
                  <a:pt x="1864" y="2271"/>
                  <a:pt x="3409" y="4604"/>
                  <a:pt x="4631" y="6983"/>
                </a:cubicBezTo>
                <a:cubicBezTo>
                  <a:pt x="5955" y="9561"/>
                  <a:pt x="6910" y="12227"/>
                  <a:pt x="9109" y="14658"/>
                </a:cubicBezTo>
                <a:cubicBezTo>
                  <a:pt x="11791" y="17624"/>
                  <a:pt x="16166" y="20056"/>
                  <a:pt x="21600" y="21600"/>
                </a:cubicBezTo>
              </a:path>
            </a:pathLst>
          </a:custGeom>
          <a:ln w="25400">
            <a:solidFill>
              <a:srgbClr val="85888D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275" name="Shape 275"/>
          <p:cNvSpPr/>
          <p:nvPr/>
        </p:nvSpPr>
        <p:spPr>
          <a:xfrm rot="2460000">
            <a:off x="1402537" y="4566409"/>
            <a:ext cx="2648237" cy="3175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1400"/>
            </a:lvl1pPr>
          </a:lstStyle>
          <a:p>
            <a:pPr/>
            <a:r>
              <a:t>Via the portal venous system</a:t>
            </a:r>
          </a:p>
        </p:txBody>
      </p:sp>
      <p:sp>
        <p:nvSpPr>
          <p:cNvPr id="276" name="Shape 276"/>
          <p:cNvSpPr/>
          <p:nvPr/>
        </p:nvSpPr>
        <p:spPr>
          <a:xfrm>
            <a:off x="3982154" y="6008048"/>
            <a:ext cx="3237092" cy="1054101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1" i="1" sz="2100">
                <a:latin typeface="Helvetica"/>
                <a:ea typeface="Helvetica"/>
                <a:cs typeface="Helvetica"/>
                <a:sym typeface="Helvetica"/>
              </a:defRPr>
            </a:pPr>
            <a:r>
              <a:t>Liver metastases</a:t>
            </a:r>
          </a:p>
          <a:p>
            <a:pPr>
              <a:defRPr sz="2100"/>
            </a:pPr>
            <a:r>
              <a:t>Initial site of spread in 1/3</a:t>
            </a:r>
          </a:p>
          <a:p>
            <a:pPr>
              <a:defRPr sz="2100"/>
            </a:pPr>
            <a:r>
              <a:t>Involved at death in 2/3</a:t>
            </a:r>
          </a:p>
        </p:txBody>
      </p:sp>
      <p:sp>
        <p:nvSpPr>
          <p:cNvPr id="277" name="Shape 277"/>
          <p:cNvSpPr/>
          <p:nvPr/>
        </p:nvSpPr>
        <p:spPr>
          <a:xfrm>
            <a:off x="960142" y="2613074"/>
            <a:ext cx="7435235" cy="543231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007" h="21455" fill="norm" stroke="1" extrusionOk="0">
                <a:moveTo>
                  <a:pt x="1525" y="0"/>
                </a:moveTo>
                <a:cubicBezTo>
                  <a:pt x="-742" y="4977"/>
                  <a:pt x="-416" y="11314"/>
                  <a:pt x="2066" y="15729"/>
                </a:cubicBezTo>
                <a:cubicBezTo>
                  <a:pt x="4037" y="19236"/>
                  <a:pt x="7081" y="20951"/>
                  <a:pt x="10358" y="21372"/>
                </a:cubicBezTo>
                <a:cubicBezTo>
                  <a:pt x="12128" y="21600"/>
                  <a:pt x="13914" y="21392"/>
                  <a:pt x="15500" y="20307"/>
                </a:cubicBezTo>
                <a:cubicBezTo>
                  <a:pt x="19033" y="17889"/>
                  <a:pt x="20858" y="11966"/>
                  <a:pt x="19620" y="6376"/>
                </a:cubicBezTo>
              </a:path>
            </a:pathLst>
          </a:custGeom>
          <a:ln w="25400">
            <a:solidFill>
              <a:srgbClr val="85888D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278" name="Shape 278"/>
          <p:cNvSpPr/>
          <p:nvPr/>
        </p:nvSpPr>
        <p:spPr>
          <a:xfrm rot="2460000">
            <a:off x="506474" y="6795259"/>
            <a:ext cx="2648237" cy="53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1400"/>
            </a:lvl1pPr>
          </a:lstStyle>
          <a:p>
            <a:pPr/>
            <a:r>
              <a:t>Distal rectum:  paravertebral venous plexus</a:t>
            </a:r>
          </a:p>
        </p:txBody>
      </p:sp>
      <p:sp>
        <p:nvSpPr>
          <p:cNvPr id="279" name="Shape 279"/>
          <p:cNvSpPr/>
          <p:nvPr/>
        </p:nvSpPr>
        <p:spPr>
          <a:xfrm>
            <a:off x="5445175" y="8212976"/>
            <a:ext cx="4344292" cy="685801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b="1" i="1" sz="19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Median survival of metastatic CRC is improving: about 2-3 years (2016)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8" presetID="2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8" presetID="2" grpId="2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nodeType="clickEffect" presetSubtype="8" presetID="2" grpId="3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nodeType="clickEffect" presetSubtype="0" presetID="1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Class="entr" nodeType="clickEffect" presetSubtype="0" presetID="1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Class="entr" nodeType="clickEffect" presetSubtype="0" presetID="1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Class="entr" nodeType="clickEffect" presetSubtype="0" presetID="1" grpId="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fill="hold"/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Class="entr" nodeType="clickEffect" presetSubtype="0" presetID="1" grpId="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fill="hold"/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Class="entr" nodeType="clickEffect" presetSubtype="0" presetID="1" grpId="10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fill="hold"/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Class="entr" nodeType="clickEffect" presetSubtype="0" presetID="1" grpId="1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2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Class="entr" nodeType="clickEffect" presetSubtype="0" presetID="1" grpId="1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6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Class="entr" nodeType="clickEffect" presetSubtype="0" presetID="1" grpId="1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Class="entr" nodeType="clickEffect" presetSubtype="0" presetID="1" grpId="1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4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Class="entr" nodeType="clickEffect" presetSubtype="0" presetID="1" grpId="1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8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Class="entr" nodeType="clickEffect" presetSubtype="0" presetID="1" grpId="1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2" fill="hold"/>
                                        <p:tgtEl>
                                          <p:spTgt spid="2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Class="entr" nodeType="clickEffect" presetSubtype="0" presetID="1" grpId="1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6" fill="hold"/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Class="entr" nodeType="clickEffect" presetSubtype="0" presetID="1" grpId="1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0" fill="hold"/>
                                        <p:tgtEl>
                                          <p:spTgt spid="2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Class="entr" nodeType="clickEffect" presetSubtype="0" presetID="1" grpId="1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4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74" grpId="15"/>
      <p:bldP build="whole" bldLvl="1" animBg="1" rev="0" advAuto="0" spid="276" grpId="8"/>
      <p:bldP build="whole" bldLvl="1" animBg="1" rev="0" advAuto="0" spid="266" grpId="2"/>
      <p:bldP build="whole" bldLvl="1" animBg="1" rev="0" advAuto="0" spid="265" grpId="3"/>
      <p:bldP build="whole" bldLvl="1" animBg="1" rev="0" advAuto="0" spid="261" grpId="13"/>
      <p:bldP build="whole" bldLvl="1" animBg="1" rev="0" advAuto="0" spid="263" grpId="16"/>
      <p:bldP build="whole" bldLvl="1" animBg="1" rev="0" advAuto="0" spid="278" grpId="18"/>
      <p:bldP build="whole" bldLvl="1" animBg="1" rev="0" advAuto="0" spid="264" grpId="1"/>
      <p:bldP build="whole" bldLvl="1" animBg="1" rev="0" advAuto="0" spid="270" grpId="6"/>
      <p:bldP build="whole" bldLvl="1" animBg="1" rev="0" advAuto="0" spid="279" grpId="19"/>
      <p:bldP build="whole" bldLvl="1" animBg="1" rev="0" advAuto="0" spid="267" grpId="5"/>
      <p:bldP build="whole" bldLvl="1" animBg="1" rev="0" advAuto="0" spid="262" grpId="9"/>
      <p:bldP build="whole" bldLvl="1" animBg="1" rev="0" advAuto="0" spid="268" grpId="11"/>
      <p:bldP build="whole" bldLvl="1" animBg="1" rev="0" advAuto="0" spid="275" grpId="7"/>
      <p:bldP build="whole" bldLvl="1" animBg="1" rev="0" advAuto="0" spid="269" grpId="4"/>
      <p:bldP build="whole" bldLvl="1" animBg="1" rev="0" advAuto="0" spid="277" grpId="17"/>
      <p:bldP build="whole" bldLvl="1" animBg="1" rev="0" advAuto="0" spid="272" grpId="12"/>
      <p:bldP build="whole" bldLvl="1" animBg="1" rev="0" advAuto="0" spid="271" grpId="10"/>
      <p:bldP build="whole" bldLvl="1" animBg="1" rev="0" advAuto="0" spid="273" grpId="14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Shape 281"/>
          <p:cNvSpPr/>
          <p:nvPr/>
        </p:nvSpPr>
        <p:spPr>
          <a:xfrm>
            <a:off x="2364855" y="412749"/>
            <a:ext cx="8275090" cy="4699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CRC: Treatment</a:t>
            </a:r>
          </a:p>
        </p:txBody>
      </p:sp>
      <p:sp>
        <p:nvSpPr>
          <p:cNvPr id="282" name="Shape 282"/>
          <p:cNvSpPr/>
          <p:nvPr/>
        </p:nvSpPr>
        <p:spPr>
          <a:xfrm>
            <a:off x="10185592" y="8636000"/>
            <a:ext cx="1777616" cy="31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i="1" sz="1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Harrison’s, 19th Ed.</a:t>
            </a:r>
          </a:p>
        </p:txBody>
      </p:sp>
      <p:graphicFrame>
        <p:nvGraphicFramePr>
          <p:cNvPr id="283" name="Table 283"/>
          <p:cNvGraphicFramePr/>
          <p:nvPr/>
        </p:nvGraphicFramePr>
        <p:xfrm>
          <a:off x="1270000" y="1270000"/>
          <a:ext cx="10464800" cy="721360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10464800"/>
              </a:tblGrid>
              <a:tr h="655781">
                <a:tc>
                  <a:txBody>
                    <a:bodyPr/>
                    <a:lstStyle/>
                    <a:p>
                      <a:pPr defTabSz="914400"/>
                      <a:r>
                        <a:rPr b="1" i="1" sz="2200"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Pre-surgical work-up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655781">
                <a:tc>
                  <a:txBody>
                    <a:bodyPr/>
                    <a:lstStyle/>
                    <a:p>
                      <a:pPr defTabSz="914400"/>
                      <a:r>
                        <a:rPr sz="2200"/>
                        <a:t>H&amp;P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655781">
                <a:tc>
                  <a:txBody>
                    <a:bodyPr/>
                    <a:lstStyle/>
                    <a:p>
                      <a:pPr defTabSz="914400"/>
                      <a:r>
                        <a:rPr sz="2200"/>
                        <a:t>Basic labs, including LFTs, CEA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655781">
                <a:tc>
                  <a:txBody>
                    <a:bodyPr/>
                    <a:lstStyle/>
                    <a:p>
                      <a:pPr defTabSz="914400"/>
                      <a:r>
                        <a:rPr sz="2200"/>
                        <a:t>Thorax, abdomen and pelvis contrast-enhanced CT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655781">
                <a:tc>
                  <a:txBody>
                    <a:bodyPr/>
                    <a:lstStyle/>
                    <a:p>
                      <a:pPr defTabSz="914400"/>
                      <a:r>
                        <a:rPr sz="2200"/>
                        <a:t>Full-length colonoscopy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655781">
                <a:tc>
                  <a:txBody>
                    <a:bodyPr/>
                    <a:lstStyle/>
                    <a:p>
                      <a:pPr defTabSz="914400"/>
                      <a:r>
                        <a:rPr b="1" i="1" sz="2200"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Surgery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655781">
                <a:tc>
                  <a:txBody>
                    <a:bodyPr/>
                    <a:lstStyle/>
                    <a:p>
                      <a:pPr defTabSz="914400"/>
                      <a:r>
                        <a:rPr sz="2200"/>
                        <a:t>Colectomy with regional lymph-node dissection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655781">
                <a:tc>
                  <a:txBody>
                    <a:bodyPr/>
                    <a:lstStyle/>
                    <a:p>
                      <a:pPr defTabSz="914400"/>
                      <a:r>
                        <a:rPr sz="2200"/>
                        <a:t>Total mesorectal excision for rectal cancer with regional lymph-node dissection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655781">
                <a:tc>
                  <a:txBody>
                    <a:bodyPr/>
                    <a:lstStyle/>
                    <a:p>
                      <a:pPr defTabSz="914400"/>
                      <a:r>
                        <a:rPr sz="2200"/>
                        <a:t>At least 12 lymph-nodes need to be assessed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655781">
                <a:tc>
                  <a:txBody>
                    <a:bodyPr/>
                    <a:lstStyle/>
                    <a:p>
                      <a:pPr defTabSz="914400"/>
                      <a:r>
                        <a:rPr sz="2200"/>
                        <a:t>Surgery in symptomatic patients, regardless of metastases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655781">
                <a:tc>
                  <a:txBody>
                    <a:bodyPr/>
                    <a:lstStyle/>
                    <a:p>
                      <a:pPr defTabSz="914400"/>
                      <a:r>
                        <a:rPr sz="2200"/>
                        <a:t>Adequate surgical margins needed to avoid recurrence in the anastomotic site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</a:tbl>
          </a:graphicData>
        </a:graphic>
      </p:graphicFrame>
    </p:spTree>
  </p:cSld>
  <p:clrMapOvr>
    <a:masterClrMapping/>
  </p:clrMapOvr>
  <p:transition xmlns:p14="http://schemas.microsoft.com/office/powerpoint/2010/main" spd="med" advClick="1" p14:dur="1000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Shape 285"/>
          <p:cNvSpPr/>
          <p:nvPr/>
        </p:nvSpPr>
        <p:spPr>
          <a:xfrm>
            <a:off x="2364855" y="412749"/>
            <a:ext cx="8275090" cy="4699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CRC: Treatment</a:t>
            </a:r>
          </a:p>
        </p:txBody>
      </p:sp>
      <p:sp>
        <p:nvSpPr>
          <p:cNvPr id="286" name="Shape 286"/>
          <p:cNvSpPr/>
          <p:nvPr/>
        </p:nvSpPr>
        <p:spPr>
          <a:xfrm>
            <a:off x="10185592" y="8636000"/>
            <a:ext cx="1777616" cy="31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i="1" sz="1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Harrison’s, 19th Ed.</a:t>
            </a:r>
          </a:p>
        </p:txBody>
      </p:sp>
      <p:sp>
        <p:nvSpPr>
          <p:cNvPr id="287" name="Shape 287"/>
          <p:cNvSpPr/>
          <p:nvPr/>
        </p:nvSpPr>
        <p:spPr>
          <a:xfrm>
            <a:off x="4703165" y="1603176"/>
            <a:ext cx="3598470" cy="4699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Colon cancer (non-rectal)</a:t>
            </a:r>
          </a:p>
        </p:txBody>
      </p:sp>
      <p:sp>
        <p:nvSpPr>
          <p:cNvPr id="288" name="Shape 288"/>
          <p:cNvSpPr/>
          <p:nvPr/>
        </p:nvSpPr>
        <p:spPr>
          <a:xfrm>
            <a:off x="803706" y="4205089"/>
            <a:ext cx="1186588" cy="4699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Surgery</a:t>
            </a:r>
          </a:p>
        </p:txBody>
      </p:sp>
      <p:sp>
        <p:nvSpPr>
          <p:cNvPr id="289" name="Shape 289"/>
          <p:cNvSpPr/>
          <p:nvPr/>
        </p:nvSpPr>
        <p:spPr>
          <a:xfrm>
            <a:off x="857046" y="2806699"/>
            <a:ext cx="1079908" cy="4699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Stage I</a:t>
            </a:r>
          </a:p>
        </p:txBody>
      </p:sp>
      <p:sp>
        <p:nvSpPr>
          <p:cNvPr id="290" name="Shape 290"/>
          <p:cNvSpPr/>
          <p:nvPr/>
        </p:nvSpPr>
        <p:spPr>
          <a:xfrm>
            <a:off x="704748" y="6254749"/>
            <a:ext cx="1435304" cy="469901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/>
            </a:lvl1pPr>
          </a:lstStyle>
          <a:p>
            <a:pPr/>
            <a:r>
              <a:t>Follow-up</a:t>
            </a:r>
          </a:p>
        </p:txBody>
      </p:sp>
      <p:sp>
        <p:nvSpPr>
          <p:cNvPr id="291" name="Shape 291"/>
          <p:cNvSpPr/>
          <p:nvPr/>
        </p:nvSpPr>
        <p:spPr>
          <a:xfrm>
            <a:off x="2351481" y="2813049"/>
            <a:ext cx="1520038" cy="8382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400">
                <a:solidFill>
                  <a:srgbClr val="FFFFFF"/>
                </a:solidFill>
              </a:defRPr>
            </a:pPr>
            <a:r>
              <a:t>Low-Risk </a:t>
            </a:r>
          </a:p>
          <a:p>
            <a:pPr>
              <a:defRPr sz="2400">
                <a:solidFill>
                  <a:srgbClr val="FFFFFF"/>
                </a:solidFill>
              </a:defRPr>
            </a:pPr>
            <a:r>
              <a:t>Stage II</a:t>
            </a:r>
          </a:p>
        </p:txBody>
      </p:sp>
      <p:sp>
        <p:nvSpPr>
          <p:cNvPr id="292" name="Shape 292"/>
          <p:cNvSpPr/>
          <p:nvPr/>
        </p:nvSpPr>
        <p:spPr>
          <a:xfrm>
            <a:off x="2419248" y="6254749"/>
            <a:ext cx="1435304" cy="469901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/>
            </a:lvl1pPr>
          </a:lstStyle>
          <a:p>
            <a:pPr/>
            <a:r>
              <a:t>Follow-up</a:t>
            </a:r>
          </a:p>
        </p:txBody>
      </p:sp>
      <p:sp>
        <p:nvSpPr>
          <p:cNvPr id="293" name="Shape 293"/>
          <p:cNvSpPr/>
          <p:nvPr/>
        </p:nvSpPr>
        <p:spPr>
          <a:xfrm>
            <a:off x="4253839" y="2813049"/>
            <a:ext cx="2384452" cy="8382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400">
                <a:solidFill>
                  <a:srgbClr val="FFFFFF"/>
                </a:solidFill>
              </a:defRPr>
            </a:pPr>
            <a:r>
              <a:t>High-Risk </a:t>
            </a:r>
          </a:p>
          <a:p>
            <a:pPr>
              <a:defRPr sz="2400">
                <a:solidFill>
                  <a:srgbClr val="FFFFFF"/>
                </a:solidFill>
              </a:defRPr>
            </a:pPr>
            <a:r>
              <a:t>Stage II/Stage III</a:t>
            </a:r>
          </a:p>
        </p:txBody>
      </p:sp>
      <p:sp>
        <p:nvSpPr>
          <p:cNvPr id="294" name="Shape 294"/>
          <p:cNvSpPr/>
          <p:nvPr/>
        </p:nvSpPr>
        <p:spPr>
          <a:xfrm>
            <a:off x="7020610" y="2813049"/>
            <a:ext cx="1655980" cy="8382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400">
                <a:solidFill>
                  <a:srgbClr val="FFFFFF"/>
                </a:solidFill>
              </a:defRPr>
            </a:pPr>
            <a:r>
              <a:t>Stage IVa</a:t>
            </a:r>
          </a:p>
          <a:p>
            <a:pPr>
              <a:defRPr sz="2400">
                <a:solidFill>
                  <a:srgbClr val="FFFFFF"/>
                </a:solidFill>
              </a:defRPr>
            </a:pPr>
            <a:r>
              <a:t>Resectable</a:t>
            </a:r>
          </a:p>
        </p:txBody>
      </p:sp>
      <p:sp>
        <p:nvSpPr>
          <p:cNvPr id="295" name="Shape 295"/>
          <p:cNvSpPr/>
          <p:nvPr/>
        </p:nvSpPr>
        <p:spPr>
          <a:xfrm>
            <a:off x="8876131" y="2813049"/>
            <a:ext cx="1677925" cy="8382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400">
                <a:solidFill>
                  <a:srgbClr val="FFFFFF"/>
                </a:solidFill>
              </a:defRPr>
            </a:pPr>
            <a:r>
              <a:t>Stage IVa</a:t>
            </a:r>
          </a:p>
          <a:p>
            <a:pPr>
              <a:defRPr sz="2400">
                <a:solidFill>
                  <a:srgbClr val="FFFFFF"/>
                </a:solidFill>
              </a:defRPr>
            </a:pPr>
            <a:r>
              <a:t>Convertible</a:t>
            </a:r>
          </a:p>
        </p:txBody>
      </p:sp>
      <p:sp>
        <p:nvSpPr>
          <p:cNvPr id="296" name="Shape 296"/>
          <p:cNvSpPr/>
          <p:nvPr/>
        </p:nvSpPr>
        <p:spPr>
          <a:xfrm>
            <a:off x="10957407" y="2806699"/>
            <a:ext cx="1452373" cy="4699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Stage IVb</a:t>
            </a:r>
          </a:p>
        </p:txBody>
      </p:sp>
      <p:sp>
        <p:nvSpPr>
          <p:cNvPr id="297" name="Shape 297"/>
          <p:cNvSpPr/>
          <p:nvPr/>
        </p:nvSpPr>
        <p:spPr>
          <a:xfrm>
            <a:off x="9121800" y="5231010"/>
            <a:ext cx="1186588" cy="469901"/>
          </a:xfrm>
          <a:prstGeom prst="rect">
            <a:avLst/>
          </a:prstGeom>
          <a:blipFill>
            <a:blip r:embed="rId3"/>
          </a:blipFill>
          <a:ln w="12700">
            <a:miter lim="400000"/>
          </a:ln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Surgery</a:t>
            </a:r>
          </a:p>
        </p:txBody>
      </p:sp>
      <p:sp>
        <p:nvSpPr>
          <p:cNvPr id="298" name="Shape 298"/>
          <p:cNvSpPr/>
          <p:nvPr/>
        </p:nvSpPr>
        <p:spPr>
          <a:xfrm>
            <a:off x="9082024" y="4205089"/>
            <a:ext cx="1266140" cy="469901"/>
          </a:xfrm>
          <a:prstGeom prst="rect">
            <a:avLst/>
          </a:prstGeom>
          <a:blipFill>
            <a:blip r:embed="rId4"/>
          </a:blipFill>
          <a:ln w="12700">
            <a:miter lim="400000"/>
          </a:ln>
          <a:effectLst>
            <a:outerShdw sx="100000" sy="100000" kx="0" ky="0" algn="b" rotWithShape="0" blurRad="25400" dist="25400" dir="2388334">
              <a:srgbClr val="000000">
                <a:alpha val="7931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ChemoT</a:t>
            </a:r>
          </a:p>
        </p:txBody>
      </p:sp>
      <p:sp>
        <p:nvSpPr>
          <p:cNvPr id="299" name="Shape 299"/>
          <p:cNvSpPr/>
          <p:nvPr/>
        </p:nvSpPr>
        <p:spPr>
          <a:xfrm>
            <a:off x="10830458" y="4205089"/>
            <a:ext cx="1706271" cy="469901"/>
          </a:xfrm>
          <a:prstGeom prst="rect">
            <a:avLst/>
          </a:prstGeom>
          <a:blipFill>
            <a:blip r:embed="rId4"/>
          </a:blipFill>
          <a:ln w="12700">
            <a:miter lim="400000"/>
          </a:ln>
          <a:effectLst>
            <a:outerShdw sx="100000" sy="100000" kx="0" ky="0" algn="b" rotWithShape="0" blurRad="25400" dist="25400" dir="2388334">
              <a:srgbClr val="000000">
                <a:alpha val="7931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PalliativeCT</a:t>
            </a:r>
          </a:p>
        </p:txBody>
      </p:sp>
      <p:sp>
        <p:nvSpPr>
          <p:cNvPr id="300" name="Shape 300"/>
          <p:cNvSpPr/>
          <p:nvPr/>
        </p:nvSpPr>
        <p:spPr>
          <a:xfrm>
            <a:off x="4578248" y="6254749"/>
            <a:ext cx="1435304" cy="469901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/>
            </a:lvl1pPr>
          </a:lstStyle>
          <a:p>
            <a:pPr/>
            <a:r>
              <a:t>Follow-up</a:t>
            </a:r>
          </a:p>
        </p:txBody>
      </p:sp>
      <p:sp>
        <p:nvSpPr>
          <p:cNvPr id="301" name="Shape 301"/>
          <p:cNvSpPr/>
          <p:nvPr/>
        </p:nvSpPr>
        <p:spPr>
          <a:xfrm>
            <a:off x="7156348" y="6254749"/>
            <a:ext cx="1435304" cy="469901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/>
            </a:lvl1pPr>
          </a:lstStyle>
          <a:p>
            <a:pPr/>
            <a:r>
              <a:t>Follow-up</a:t>
            </a:r>
          </a:p>
        </p:txBody>
      </p:sp>
      <p:sp>
        <p:nvSpPr>
          <p:cNvPr id="302" name="Shape 302"/>
          <p:cNvSpPr/>
          <p:nvPr/>
        </p:nvSpPr>
        <p:spPr>
          <a:xfrm>
            <a:off x="9022842" y="6254749"/>
            <a:ext cx="1435304" cy="469901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/>
            </a:lvl1pPr>
          </a:lstStyle>
          <a:p>
            <a:pPr/>
            <a:r>
              <a:t>Follow-up</a:t>
            </a:r>
          </a:p>
        </p:txBody>
      </p:sp>
      <p:sp>
        <p:nvSpPr>
          <p:cNvPr id="303" name="Shape 303"/>
          <p:cNvSpPr/>
          <p:nvPr/>
        </p:nvSpPr>
        <p:spPr>
          <a:xfrm>
            <a:off x="4459630" y="5231010"/>
            <a:ext cx="1723340" cy="469901"/>
          </a:xfrm>
          <a:prstGeom prst="rect">
            <a:avLst/>
          </a:prstGeom>
          <a:blipFill>
            <a:blip r:embed="rId5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AdjChemoT</a:t>
            </a:r>
          </a:p>
        </p:txBody>
      </p:sp>
      <p:sp>
        <p:nvSpPr>
          <p:cNvPr id="304" name="Shape 304"/>
          <p:cNvSpPr/>
          <p:nvPr/>
        </p:nvSpPr>
        <p:spPr>
          <a:xfrm>
            <a:off x="7255306" y="4205089"/>
            <a:ext cx="1186588" cy="469901"/>
          </a:xfrm>
          <a:prstGeom prst="rect">
            <a:avLst/>
          </a:prstGeom>
          <a:blipFill>
            <a:blip r:embed="rId3"/>
          </a:blipFill>
          <a:ln w="12700">
            <a:miter lim="400000"/>
          </a:ln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Surgery</a:t>
            </a:r>
          </a:p>
        </p:txBody>
      </p:sp>
      <p:sp>
        <p:nvSpPr>
          <p:cNvPr id="305" name="Shape 305"/>
          <p:cNvSpPr/>
          <p:nvPr/>
        </p:nvSpPr>
        <p:spPr>
          <a:xfrm>
            <a:off x="6986930" y="5231010"/>
            <a:ext cx="1723340" cy="469901"/>
          </a:xfrm>
          <a:prstGeom prst="rect">
            <a:avLst/>
          </a:prstGeom>
          <a:blipFill>
            <a:blip r:embed="rId5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AdjChemoT</a:t>
            </a:r>
          </a:p>
        </p:txBody>
      </p:sp>
      <p:sp>
        <p:nvSpPr>
          <p:cNvPr id="306" name="Shape 306"/>
          <p:cNvSpPr/>
          <p:nvPr/>
        </p:nvSpPr>
        <p:spPr>
          <a:xfrm>
            <a:off x="2518206" y="4205089"/>
            <a:ext cx="1186588" cy="4699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Surgery</a:t>
            </a:r>
          </a:p>
        </p:txBody>
      </p:sp>
      <p:sp>
        <p:nvSpPr>
          <p:cNvPr id="307" name="Shape 307"/>
          <p:cNvSpPr/>
          <p:nvPr/>
        </p:nvSpPr>
        <p:spPr>
          <a:xfrm>
            <a:off x="4728006" y="4205089"/>
            <a:ext cx="1186588" cy="4699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Surgery</a:t>
            </a:r>
          </a:p>
        </p:txBody>
      </p:sp>
      <p:sp>
        <p:nvSpPr>
          <p:cNvPr id="308" name="Shape 308"/>
          <p:cNvSpPr/>
          <p:nvPr/>
        </p:nvSpPr>
        <p:spPr>
          <a:xfrm flipH="1">
            <a:off x="1347192" y="3369468"/>
            <a:ext cx="1" cy="742753"/>
          </a:xfrm>
          <a:prstGeom prst="line">
            <a:avLst/>
          </a:prstGeom>
          <a:ln w="25400">
            <a:solidFill>
              <a:srgbClr val="85888D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309" name="Shape 309"/>
          <p:cNvSpPr/>
          <p:nvPr/>
        </p:nvSpPr>
        <p:spPr>
          <a:xfrm flipH="1">
            <a:off x="1347192" y="4767857"/>
            <a:ext cx="1" cy="1396208"/>
          </a:xfrm>
          <a:prstGeom prst="line">
            <a:avLst/>
          </a:prstGeom>
          <a:ln w="25400">
            <a:solidFill>
              <a:srgbClr val="85888D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310" name="Shape 310"/>
          <p:cNvSpPr/>
          <p:nvPr/>
        </p:nvSpPr>
        <p:spPr>
          <a:xfrm>
            <a:off x="3111500" y="3744118"/>
            <a:ext cx="1" cy="368103"/>
          </a:xfrm>
          <a:prstGeom prst="line">
            <a:avLst/>
          </a:prstGeom>
          <a:ln w="25400">
            <a:solidFill>
              <a:srgbClr val="85888D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311" name="Shape 311"/>
          <p:cNvSpPr/>
          <p:nvPr/>
        </p:nvSpPr>
        <p:spPr>
          <a:xfrm flipH="1">
            <a:off x="3111499" y="4767857"/>
            <a:ext cx="1" cy="1396208"/>
          </a:xfrm>
          <a:prstGeom prst="line">
            <a:avLst/>
          </a:prstGeom>
          <a:ln w="25400">
            <a:solidFill>
              <a:srgbClr val="85888D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312" name="Shape 312"/>
          <p:cNvSpPr/>
          <p:nvPr/>
        </p:nvSpPr>
        <p:spPr>
          <a:xfrm>
            <a:off x="5321300" y="3731418"/>
            <a:ext cx="1" cy="393503"/>
          </a:xfrm>
          <a:prstGeom prst="line">
            <a:avLst/>
          </a:prstGeom>
          <a:ln w="25400">
            <a:solidFill>
              <a:srgbClr val="85888D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313" name="Shape 313"/>
          <p:cNvSpPr/>
          <p:nvPr/>
        </p:nvSpPr>
        <p:spPr>
          <a:xfrm>
            <a:off x="5321300" y="5778896"/>
            <a:ext cx="1" cy="397869"/>
          </a:xfrm>
          <a:prstGeom prst="line">
            <a:avLst/>
          </a:prstGeom>
          <a:ln w="25400">
            <a:solidFill>
              <a:srgbClr val="85888D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314" name="Shape 314"/>
          <p:cNvSpPr/>
          <p:nvPr/>
        </p:nvSpPr>
        <p:spPr>
          <a:xfrm>
            <a:off x="5321300" y="4752974"/>
            <a:ext cx="1" cy="393503"/>
          </a:xfrm>
          <a:prstGeom prst="line">
            <a:avLst/>
          </a:prstGeom>
          <a:ln w="25400">
            <a:solidFill>
              <a:srgbClr val="85888D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315" name="Shape 315"/>
          <p:cNvSpPr/>
          <p:nvPr/>
        </p:nvSpPr>
        <p:spPr>
          <a:xfrm>
            <a:off x="7848600" y="3727053"/>
            <a:ext cx="1" cy="393502"/>
          </a:xfrm>
          <a:prstGeom prst="line">
            <a:avLst/>
          </a:prstGeom>
          <a:ln w="25400">
            <a:solidFill>
              <a:srgbClr val="85888D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316" name="Shape 316"/>
          <p:cNvSpPr/>
          <p:nvPr/>
        </p:nvSpPr>
        <p:spPr>
          <a:xfrm>
            <a:off x="7848600" y="5774531"/>
            <a:ext cx="1" cy="397868"/>
          </a:xfrm>
          <a:prstGeom prst="line">
            <a:avLst/>
          </a:prstGeom>
          <a:ln w="25400">
            <a:solidFill>
              <a:srgbClr val="85888D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317" name="Shape 317"/>
          <p:cNvSpPr/>
          <p:nvPr/>
        </p:nvSpPr>
        <p:spPr>
          <a:xfrm>
            <a:off x="7848600" y="4748609"/>
            <a:ext cx="1" cy="393502"/>
          </a:xfrm>
          <a:prstGeom prst="line">
            <a:avLst/>
          </a:prstGeom>
          <a:ln w="25400">
            <a:solidFill>
              <a:srgbClr val="85888D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318" name="Shape 318"/>
          <p:cNvSpPr/>
          <p:nvPr/>
        </p:nvSpPr>
        <p:spPr>
          <a:xfrm>
            <a:off x="9715093" y="3722687"/>
            <a:ext cx="1" cy="393503"/>
          </a:xfrm>
          <a:prstGeom prst="line">
            <a:avLst/>
          </a:prstGeom>
          <a:ln w="25400">
            <a:solidFill>
              <a:srgbClr val="85888D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319" name="Shape 319"/>
          <p:cNvSpPr/>
          <p:nvPr/>
        </p:nvSpPr>
        <p:spPr>
          <a:xfrm>
            <a:off x="9715093" y="5770165"/>
            <a:ext cx="1" cy="397868"/>
          </a:xfrm>
          <a:prstGeom prst="line">
            <a:avLst/>
          </a:prstGeom>
          <a:ln w="25400">
            <a:solidFill>
              <a:srgbClr val="85888D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320" name="Shape 320"/>
          <p:cNvSpPr/>
          <p:nvPr/>
        </p:nvSpPr>
        <p:spPr>
          <a:xfrm>
            <a:off x="9715093" y="4744243"/>
            <a:ext cx="1" cy="393503"/>
          </a:xfrm>
          <a:prstGeom prst="line">
            <a:avLst/>
          </a:prstGeom>
          <a:ln w="25400">
            <a:solidFill>
              <a:srgbClr val="85888D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321" name="Shape 321"/>
          <p:cNvSpPr/>
          <p:nvPr/>
        </p:nvSpPr>
        <p:spPr>
          <a:xfrm>
            <a:off x="11683593" y="3365499"/>
            <a:ext cx="1" cy="750691"/>
          </a:xfrm>
          <a:prstGeom prst="line">
            <a:avLst/>
          </a:prstGeom>
          <a:ln w="25400">
            <a:solidFill>
              <a:srgbClr val="85888D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nodeType="clickEffect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Class="entr" nodeType="clickEffect" presetSubtype="0" presetID="1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Class="entr" nodeType="clickEffect" presetSubtype="0" presetID="1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Class="entr" nodeType="clickEffect" presetSubtype="0" presetID="1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Class="entr" nodeType="clickEffect" presetSubtype="0" presetID="1" grpId="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Class="entr" nodeType="clickEffect" presetSubtype="0" presetID="1" grpId="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Class="entr" nodeType="clickEffect" presetSubtype="0" presetID="1" grpId="10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Class="entr" nodeType="clickEffect" presetSubtype="0" presetID="1" grpId="1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6" fill="hold"/>
                                        <p:tgtEl>
                                          <p:spTgt spid="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Class="entr" nodeType="clickEffect" presetSubtype="0" presetID="1" grpId="1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0" fill="hold"/>
                                        <p:tgtEl>
                                          <p:spTgt spid="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Class="entr" nodeType="clickEffect" presetSubtype="0" presetID="1" grpId="1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Class="entr" nodeType="clickEffect" presetSubtype="0" presetID="1" grpId="1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8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Class="entr" nodeType="clickEffect" presetSubtype="0" presetID="1" grpId="1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2" fill="hold"/>
                                        <p:tgtEl>
                                          <p:spTgt spid="3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Class="entr" nodeType="clickEffect" presetSubtype="0" presetID="1" grpId="1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6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Class="entr" nodeType="clickEffect" presetSubtype="0" presetID="1" grpId="1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0" fill="hold"/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Class="entr" nodeType="clickEffect" presetSubtype="0" presetID="1" grpId="1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4" fill="hold"/>
                                        <p:tgtEl>
                                          <p:spTgt spid="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Class="entr" nodeType="clickEffect" presetSubtype="0" presetID="1" grpId="1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8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Class="entr" nodeType="clickEffect" presetSubtype="0" presetID="1" grpId="20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2" fill="hold"/>
                                        <p:tgtEl>
                                          <p:spTgt spid="3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Class="entr" nodeType="clickEffect" presetSubtype="0" presetID="1" grpId="2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6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Class="entr" nodeType="clickEffect" presetSubtype="0" presetID="1" grpId="2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0" fill="hold"/>
                                        <p:tgtEl>
                                          <p:spTgt spid="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Class="entr" nodeType="clickEffect" presetSubtype="0" presetID="1" grpId="2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4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Class="entr" nodeType="clickEffect" presetSubtype="0" presetID="1" grpId="2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8" fill="hold"/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Class="entr" nodeType="clickEffect" presetSubtype="0" presetID="1" grpId="2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2" fill="hold"/>
                                        <p:tgtEl>
                                          <p:spTgt spid="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Class="entr" nodeType="clickEffect" presetSubtype="0" presetID="1" grpId="2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6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Class="entr" nodeType="clickEffect" presetSubtype="0" presetID="1" grpId="2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0" fill="hold"/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Class="entr" nodeType="clickEffect" presetSubtype="0" presetID="1" grpId="2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4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Class="entr" nodeType="clickEffect" presetSubtype="0" presetID="1" grpId="2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8" fill="hold"/>
                                        <p:tgtEl>
                                          <p:spTgt spid="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Class="entr" nodeType="clickEffect" presetSubtype="0" presetID="1" grpId="30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2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Class="entr" nodeType="clickEffect" presetSubtype="0" presetID="1" grpId="3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6" fill="hold"/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Class="entr" nodeType="clickEffect" presetSubtype="0" presetID="1" grpId="3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0" fill="hold"/>
                                        <p:tgtEl>
                                          <p:spTgt spid="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Class="entr" nodeType="clickEffect" presetSubtype="0" presetID="1" grpId="3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4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Class="entr" nodeType="clickEffect" presetSubtype="0" presetID="1" grpId="3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38" fill="hold"/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97" grpId="29"/>
      <p:bldP build="whole" bldLvl="1" animBg="1" rev="0" advAuto="0" spid="300" grpId="17"/>
      <p:bldP build="whole" bldLvl="1" animBg="1" rev="0" advAuto="0" spid="299" grpId="34"/>
      <p:bldP build="whole" bldLvl="1" animBg="1" rev="0" advAuto="0" spid="321" grpId="33"/>
      <p:bldP build="whole" bldLvl="1" animBg="1" rev="0" advAuto="0" spid="310" grpId="7"/>
      <p:bldP build="whole" bldLvl="1" animBg="1" rev="0" advAuto="0" spid="313" grpId="16"/>
      <p:bldP build="whole" bldLvl="1" animBg="1" rev="0" advAuto="0" spid="293" grpId="11"/>
      <p:bldP build="whole" bldLvl="1" animBg="1" rev="0" advAuto="0" spid="315" grpId="19"/>
      <p:bldP build="whole" bldLvl="1" animBg="1" rev="0" advAuto="0" spid="307" grpId="13"/>
      <p:bldP build="whole" bldLvl="1" animBg="1" rev="0" advAuto="0" spid="291" grpId="6"/>
      <p:bldP build="whole" bldLvl="1" animBg="1" rev="0" advAuto="0" spid="296" grpId="32"/>
      <p:bldP build="whole" bldLvl="1" animBg="1" rev="0" advAuto="0" spid="317" grpId="21"/>
      <p:bldP build="whole" bldLvl="1" animBg="1" rev="0" advAuto="0" spid="304" grpId="20"/>
      <p:bldP build="whole" bldLvl="1" animBg="1" rev="0" advAuto="0" spid="308" grpId="2"/>
      <p:bldP build="whole" bldLvl="1" animBg="1" rev="0" advAuto="0" spid="295" grpId="25"/>
      <p:bldP build="whole" bldLvl="1" animBg="1" rev="0" advAuto="0" spid="311" grpId="9"/>
      <p:bldP build="whole" bldLvl="1" animBg="1" rev="0" advAuto="0" spid="312" grpId="12"/>
      <p:bldP build="whole" bldLvl="1" animBg="1" rev="0" advAuto="0" spid="316" grpId="23"/>
      <p:bldP build="whole" bldLvl="1" animBg="1" rev="0" advAuto="0" spid="303" grpId="15"/>
      <p:bldP build="whole" bldLvl="1" animBg="1" rev="0" advAuto="0" spid="288" grpId="3"/>
      <p:bldP build="whole" bldLvl="1" animBg="1" rev="0" advAuto="0" spid="320" grpId="28"/>
      <p:bldP build="whole" bldLvl="1" animBg="1" rev="0" advAuto="0" spid="319" grpId="30"/>
      <p:bldP build="whole" bldLvl="1" animBg="1" rev="0" advAuto="0" spid="306" grpId="8"/>
      <p:bldP build="whole" bldLvl="1" animBg="1" rev="0" advAuto="0" spid="305" grpId="22"/>
      <p:bldP build="whole" bldLvl="1" animBg="1" rev="0" advAuto="0" spid="318" grpId="26"/>
      <p:bldP build="whole" bldLvl="1" animBg="1" rev="0" advAuto="0" spid="302" grpId="31"/>
      <p:bldP build="whole" bldLvl="1" animBg="1" rev="0" advAuto="0" spid="290" grpId="5"/>
      <p:bldP build="whole" bldLvl="1" animBg="1" rev="0" advAuto="0" spid="298" grpId="27"/>
      <p:bldP build="whole" bldLvl="1" animBg="1" rev="0" advAuto="0" spid="289" grpId="1"/>
      <p:bldP build="whole" bldLvl="1" animBg="1" rev="0" advAuto="0" spid="309" grpId="4"/>
      <p:bldP build="whole" bldLvl="1" animBg="1" rev="0" advAuto="0" spid="314" grpId="14"/>
      <p:bldP build="whole" bldLvl="1" animBg="1" rev="0" advAuto="0" spid="301" grpId="24"/>
      <p:bldP build="whole" bldLvl="1" animBg="1" rev="0" advAuto="0" spid="294" grpId="18"/>
      <p:bldP build="whole" bldLvl="1" animBg="1" rev="0" advAuto="0" spid="292" grpId="1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3" name="Shape 323"/>
          <p:cNvSpPr/>
          <p:nvPr/>
        </p:nvSpPr>
        <p:spPr>
          <a:xfrm>
            <a:off x="2364855" y="412749"/>
            <a:ext cx="8275090" cy="4699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CRC: Treatment</a:t>
            </a:r>
          </a:p>
        </p:txBody>
      </p:sp>
      <p:sp>
        <p:nvSpPr>
          <p:cNvPr id="324" name="Shape 324"/>
          <p:cNvSpPr/>
          <p:nvPr/>
        </p:nvSpPr>
        <p:spPr>
          <a:xfrm>
            <a:off x="10185592" y="8636000"/>
            <a:ext cx="1777616" cy="31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i="1" sz="1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Harrison’s, 19th Ed.</a:t>
            </a:r>
          </a:p>
        </p:txBody>
      </p:sp>
      <p:graphicFrame>
        <p:nvGraphicFramePr>
          <p:cNvPr id="325" name="Table 325"/>
          <p:cNvGraphicFramePr/>
          <p:nvPr/>
        </p:nvGraphicFramePr>
        <p:xfrm>
          <a:off x="1270000" y="1270000"/>
          <a:ext cx="10464800" cy="721360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10464800"/>
              </a:tblGrid>
              <a:tr h="721360">
                <a:tc>
                  <a:txBody>
                    <a:bodyPr/>
                    <a:lstStyle/>
                    <a:p>
                      <a:pPr defTabSz="914400"/>
                      <a:r>
                        <a:rPr b="1" i="1" sz="2200"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Adjuvant chemotherapy in colon cancer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721360">
                <a:tc>
                  <a:txBody>
                    <a:bodyPr/>
                    <a:lstStyle/>
                    <a:p>
                      <a:pPr defTabSz="914400"/>
                      <a:r>
                        <a:rPr i="1" sz="2200"/>
                        <a:t>Ideally, start within 1 month of surgery, for 6 months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721360">
                <a:tc>
                  <a:txBody>
                    <a:bodyPr/>
                    <a:lstStyle/>
                    <a:p>
                      <a:pPr defTabSz="914400"/>
                      <a:r>
                        <a:rPr i="1" sz="2200"/>
                        <a:t>Improves survival by 30% in stage III CRC patients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721360">
                <a:tc>
                  <a:txBody>
                    <a:bodyPr/>
                    <a:lstStyle/>
                    <a:p>
                      <a:pPr defTabSz="914400"/>
                      <a:r>
                        <a:rPr i="1" sz="2200"/>
                        <a:t>May improve survival in high-risk stage II colon cancer patients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721360">
                <a:tc>
                  <a:txBody>
                    <a:bodyPr/>
                    <a:lstStyle/>
                    <a:p>
                      <a:pPr defTabSz="914400"/>
                      <a:r>
                        <a:rPr i="1" sz="2200"/>
                        <a:t>Based on Fluorouracil (5-FU)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721360">
                <a:tc>
                  <a:txBody>
                    <a:bodyPr/>
                    <a:lstStyle/>
                    <a:p>
                      <a:pPr defTabSz="914400"/>
                      <a:r>
                        <a:rPr i="1" sz="2200"/>
                        <a:t>Infusional 5-FU both more effective, and less toxic, than bolus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721360">
                <a:tc>
                  <a:txBody>
                    <a:bodyPr/>
                    <a:lstStyle/>
                    <a:p>
                      <a:pPr defTabSz="914400"/>
                      <a:r>
                        <a:rPr i="1" sz="2200"/>
                        <a:t>Modulation with Folinate (Leucovorin, LV) improves outcomes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721360">
                <a:tc>
                  <a:txBody>
                    <a:bodyPr/>
                    <a:lstStyle/>
                    <a:p>
                      <a:pPr defTabSz="914400"/>
                      <a:r>
                        <a:rPr i="1" sz="2200"/>
                        <a:t>Addition of Oxaliplatin improves DFS and OS in stage III patients (ie, FOLFOX)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721360">
                <a:tc>
                  <a:txBody>
                    <a:bodyPr/>
                    <a:lstStyle/>
                    <a:p>
                      <a:pPr defTabSz="914400"/>
                      <a:r>
                        <a:rPr i="1" sz="2200"/>
                        <a:t>Unclear benefit of Oxaliplatin in stage II and older than 70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721360">
                <a:tc>
                  <a:txBody>
                    <a:bodyPr/>
                    <a:lstStyle/>
                    <a:p>
                      <a:pPr defTabSz="914400"/>
                      <a:r>
                        <a:rPr i="1" sz="2200"/>
                        <a:t>No benefit of adjuvant 5-FU alone in stage II patients with microsatellite instability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</a:tbl>
          </a:graphicData>
        </a:graphic>
      </p:graphicFrame>
    </p:spTree>
  </p:cSld>
  <p:clrMapOvr>
    <a:masterClrMapping/>
  </p:clrMapOvr>
  <p:transition xmlns:p14="http://schemas.microsoft.com/office/powerpoint/2010/main" spd="med" advClick="1" p14:dur="1000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/>
          <p:nvPr>
            <p:ph type="body" idx="13"/>
          </p:nvPr>
        </p:nvSpPr>
        <p:spPr>
          <a:xfrm>
            <a:off x="1270000" y="5135339"/>
            <a:ext cx="10464800" cy="584201"/>
          </a:xfrm>
          <a:prstGeom prst="rect">
            <a:avLst/>
          </a:prstGeom>
        </p:spPr>
        <p:txBody>
          <a:bodyPr/>
          <a:lstStyle>
            <a:lvl1pPr>
              <a:defRPr b="1" i="1" sz="32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Mauricio Luján Piedrahíta, MD</a:t>
            </a:r>
          </a:p>
        </p:txBody>
      </p:sp>
      <p:sp>
        <p:nvSpPr>
          <p:cNvPr id="130" name="Shape 130"/>
          <p:cNvSpPr/>
          <p:nvPr>
            <p:ph type="body" idx="14"/>
          </p:nvPr>
        </p:nvSpPr>
        <p:spPr>
          <a:prstGeom prst="rect">
            <a:avLst/>
          </a:prstGeom>
        </p:spPr>
        <p:txBody>
          <a:bodyPr/>
          <a:lstStyle/>
          <a:p>
            <a:pPr/>
            <a:r>
              <a:t>Acknowledgments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advClick="1" p14:dur="1000">
        <p:dissolve/>
      </p:transition>
    </mc:Choice>
    <mc:Fallback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Shape 327"/>
          <p:cNvSpPr/>
          <p:nvPr/>
        </p:nvSpPr>
        <p:spPr>
          <a:xfrm>
            <a:off x="2364855" y="412749"/>
            <a:ext cx="8275090" cy="4699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CRC: Treatment</a:t>
            </a:r>
          </a:p>
        </p:txBody>
      </p:sp>
      <p:sp>
        <p:nvSpPr>
          <p:cNvPr id="328" name="Shape 328"/>
          <p:cNvSpPr/>
          <p:nvPr/>
        </p:nvSpPr>
        <p:spPr>
          <a:xfrm>
            <a:off x="10185592" y="8636000"/>
            <a:ext cx="1777616" cy="31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i="1" sz="1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Harrison’s, 19th Ed.</a:t>
            </a:r>
          </a:p>
        </p:txBody>
      </p:sp>
      <p:sp>
        <p:nvSpPr>
          <p:cNvPr id="329" name="Shape 329"/>
          <p:cNvSpPr/>
          <p:nvPr/>
        </p:nvSpPr>
        <p:spPr>
          <a:xfrm>
            <a:off x="5496407" y="1613197"/>
            <a:ext cx="2011986" cy="4699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Rectal cancer</a:t>
            </a:r>
          </a:p>
        </p:txBody>
      </p:sp>
      <p:sp>
        <p:nvSpPr>
          <p:cNvPr id="330" name="Shape 330"/>
          <p:cNvSpPr/>
          <p:nvPr/>
        </p:nvSpPr>
        <p:spPr>
          <a:xfrm>
            <a:off x="803706" y="4205089"/>
            <a:ext cx="1186588" cy="4699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Surgery</a:t>
            </a:r>
          </a:p>
        </p:txBody>
      </p:sp>
      <p:sp>
        <p:nvSpPr>
          <p:cNvPr id="331" name="Shape 331"/>
          <p:cNvSpPr/>
          <p:nvPr/>
        </p:nvSpPr>
        <p:spPr>
          <a:xfrm>
            <a:off x="857046" y="2806699"/>
            <a:ext cx="1079908" cy="4699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Stage I</a:t>
            </a:r>
          </a:p>
        </p:txBody>
      </p:sp>
      <p:sp>
        <p:nvSpPr>
          <p:cNvPr id="332" name="Shape 332"/>
          <p:cNvSpPr/>
          <p:nvPr/>
        </p:nvSpPr>
        <p:spPr>
          <a:xfrm>
            <a:off x="679348" y="7257355"/>
            <a:ext cx="1435304" cy="469901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/>
            </a:lvl1pPr>
          </a:lstStyle>
          <a:p>
            <a:pPr/>
            <a:r>
              <a:t>Follow-up</a:t>
            </a:r>
          </a:p>
        </p:txBody>
      </p:sp>
      <p:sp>
        <p:nvSpPr>
          <p:cNvPr id="333" name="Shape 333"/>
          <p:cNvSpPr/>
          <p:nvPr/>
        </p:nvSpPr>
        <p:spPr>
          <a:xfrm>
            <a:off x="2351481" y="2813049"/>
            <a:ext cx="1520038" cy="8382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400">
                <a:solidFill>
                  <a:srgbClr val="FFFFFF"/>
                </a:solidFill>
              </a:defRPr>
            </a:pPr>
            <a:r>
              <a:t>Low-Risk </a:t>
            </a:r>
          </a:p>
          <a:p>
            <a:pPr>
              <a:defRPr sz="2400">
                <a:solidFill>
                  <a:srgbClr val="FFFFFF"/>
                </a:solidFill>
              </a:defRPr>
            </a:pPr>
            <a:r>
              <a:t>Stage II</a:t>
            </a:r>
          </a:p>
        </p:txBody>
      </p:sp>
      <p:sp>
        <p:nvSpPr>
          <p:cNvPr id="334" name="Shape 334"/>
          <p:cNvSpPr/>
          <p:nvPr/>
        </p:nvSpPr>
        <p:spPr>
          <a:xfrm>
            <a:off x="2393848" y="7257355"/>
            <a:ext cx="1435304" cy="469901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/>
            </a:lvl1pPr>
          </a:lstStyle>
          <a:p>
            <a:pPr/>
            <a:r>
              <a:t>Follow-up</a:t>
            </a:r>
          </a:p>
        </p:txBody>
      </p:sp>
      <p:sp>
        <p:nvSpPr>
          <p:cNvPr id="335" name="Shape 335"/>
          <p:cNvSpPr/>
          <p:nvPr/>
        </p:nvSpPr>
        <p:spPr>
          <a:xfrm>
            <a:off x="4253839" y="2813049"/>
            <a:ext cx="2384452" cy="8382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400">
                <a:solidFill>
                  <a:srgbClr val="FFFFFF"/>
                </a:solidFill>
              </a:defRPr>
            </a:pPr>
            <a:r>
              <a:t>High-Risk </a:t>
            </a:r>
          </a:p>
          <a:p>
            <a:pPr>
              <a:defRPr sz="2400">
                <a:solidFill>
                  <a:srgbClr val="FFFFFF"/>
                </a:solidFill>
              </a:defRPr>
            </a:pPr>
            <a:r>
              <a:t>Stage II/Stage III</a:t>
            </a:r>
          </a:p>
        </p:txBody>
      </p:sp>
      <p:sp>
        <p:nvSpPr>
          <p:cNvPr id="336" name="Shape 336"/>
          <p:cNvSpPr/>
          <p:nvPr/>
        </p:nvSpPr>
        <p:spPr>
          <a:xfrm>
            <a:off x="7020610" y="2813049"/>
            <a:ext cx="1655980" cy="8382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400">
                <a:solidFill>
                  <a:srgbClr val="FFFFFF"/>
                </a:solidFill>
              </a:defRPr>
            </a:pPr>
            <a:r>
              <a:t>Stage IVa</a:t>
            </a:r>
          </a:p>
          <a:p>
            <a:pPr>
              <a:defRPr sz="2400">
                <a:solidFill>
                  <a:srgbClr val="FFFFFF"/>
                </a:solidFill>
              </a:defRPr>
            </a:pPr>
            <a:r>
              <a:t>Resectable</a:t>
            </a:r>
          </a:p>
        </p:txBody>
      </p:sp>
      <p:sp>
        <p:nvSpPr>
          <p:cNvPr id="337" name="Shape 337"/>
          <p:cNvSpPr/>
          <p:nvPr/>
        </p:nvSpPr>
        <p:spPr>
          <a:xfrm>
            <a:off x="8876131" y="2813049"/>
            <a:ext cx="1677925" cy="8382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400">
                <a:solidFill>
                  <a:srgbClr val="FFFFFF"/>
                </a:solidFill>
              </a:defRPr>
            </a:pPr>
            <a:r>
              <a:t>Stage IVa</a:t>
            </a:r>
          </a:p>
          <a:p>
            <a:pPr>
              <a:defRPr sz="2400">
                <a:solidFill>
                  <a:srgbClr val="FFFFFF"/>
                </a:solidFill>
              </a:defRPr>
            </a:pPr>
            <a:r>
              <a:t>Convertible</a:t>
            </a:r>
          </a:p>
        </p:txBody>
      </p:sp>
      <p:sp>
        <p:nvSpPr>
          <p:cNvPr id="338" name="Shape 338"/>
          <p:cNvSpPr/>
          <p:nvPr/>
        </p:nvSpPr>
        <p:spPr>
          <a:xfrm>
            <a:off x="10957407" y="2806699"/>
            <a:ext cx="1452373" cy="4699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Stage IVb</a:t>
            </a:r>
          </a:p>
        </p:txBody>
      </p:sp>
      <p:sp>
        <p:nvSpPr>
          <p:cNvPr id="339" name="Shape 339"/>
          <p:cNvSpPr/>
          <p:nvPr/>
        </p:nvSpPr>
        <p:spPr>
          <a:xfrm>
            <a:off x="9121800" y="5231010"/>
            <a:ext cx="1186588" cy="469901"/>
          </a:xfrm>
          <a:prstGeom prst="rect">
            <a:avLst/>
          </a:prstGeom>
          <a:blipFill>
            <a:blip r:embed="rId3"/>
          </a:blipFill>
          <a:ln w="12700">
            <a:miter lim="400000"/>
          </a:ln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Surgery</a:t>
            </a:r>
          </a:p>
        </p:txBody>
      </p:sp>
      <p:sp>
        <p:nvSpPr>
          <p:cNvPr id="340" name="Shape 340"/>
          <p:cNvSpPr/>
          <p:nvPr/>
        </p:nvSpPr>
        <p:spPr>
          <a:xfrm>
            <a:off x="9082024" y="4205089"/>
            <a:ext cx="1266140" cy="469901"/>
          </a:xfrm>
          <a:prstGeom prst="rect">
            <a:avLst/>
          </a:prstGeom>
          <a:blipFill>
            <a:blip r:embed="rId4"/>
          </a:blipFill>
          <a:ln w="12700">
            <a:miter lim="400000"/>
          </a:ln>
          <a:effectLst>
            <a:outerShdw sx="100000" sy="100000" kx="0" ky="0" algn="b" rotWithShape="0" blurRad="25400" dist="25400" dir="2388334">
              <a:srgbClr val="000000">
                <a:alpha val="7931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ChemoT</a:t>
            </a:r>
          </a:p>
        </p:txBody>
      </p:sp>
      <p:sp>
        <p:nvSpPr>
          <p:cNvPr id="341" name="Shape 341"/>
          <p:cNvSpPr/>
          <p:nvPr/>
        </p:nvSpPr>
        <p:spPr>
          <a:xfrm>
            <a:off x="10830458" y="4205089"/>
            <a:ext cx="1706271" cy="469901"/>
          </a:xfrm>
          <a:prstGeom prst="rect">
            <a:avLst/>
          </a:prstGeom>
          <a:blipFill>
            <a:blip r:embed="rId4"/>
          </a:blipFill>
          <a:ln w="12700">
            <a:miter lim="400000"/>
          </a:ln>
          <a:effectLst>
            <a:outerShdw sx="100000" sy="100000" kx="0" ky="0" algn="b" rotWithShape="0" blurRad="25400" dist="25400" dir="2388334">
              <a:srgbClr val="000000">
                <a:alpha val="7931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PalliativeCT</a:t>
            </a:r>
          </a:p>
        </p:txBody>
      </p:sp>
      <p:sp>
        <p:nvSpPr>
          <p:cNvPr id="342" name="Shape 342"/>
          <p:cNvSpPr/>
          <p:nvPr/>
        </p:nvSpPr>
        <p:spPr>
          <a:xfrm>
            <a:off x="4703013" y="7279580"/>
            <a:ext cx="1435304" cy="469901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/>
            </a:lvl1pPr>
          </a:lstStyle>
          <a:p>
            <a:pPr/>
            <a:r>
              <a:t>Follow-up</a:t>
            </a:r>
          </a:p>
        </p:txBody>
      </p:sp>
      <p:sp>
        <p:nvSpPr>
          <p:cNvPr id="343" name="Shape 343"/>
          <p:cNvSpPr/>
          <p:nvPr/>
        </p:nvSpPr>
        <p:spPr>
          <a:xfrm>
            <a:off x="7042048" y="7259736"/>
            <a:ext cx="1435304" cy="469901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/>
            </a:lvl1pPr>
          </a:lstStyle>
          <a:p>
            <a:pPr/>
            <a:r>
              <a:t>Follow-up</a:t>
            </a:r>
          </a:p>
        </p:txBody>
      </p:sp>
      <p:sp>
        <p:nvSpPr>
          <p:cNvPr id="344" name="Shape 344"/>
          <p:cNvSpPr/>
          <p:nvPr/>
        </p:nvSpPr>
        <p:spPr>
          <a:xfrm>
            <a:off x="8997442" y="7304285"/>
            <a:ext cx="1435304" cy="469901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/>
            </a:lvl1pPr>
          </a:lstStyle>
          <a:p>
            <a:pPr/>
            <a:r>
              <a:t>Follow-up</a:t>
            </a:r>
          </a:p>
        </p:txBody>
      </p:sp>
      <p:sp>
        <p:nvSpPr>
          <p:cNvPr id="345" name="Shape 345"/>
          <p:cNvSpPr/>
          <p:nvPr/>
        </p:nvSpPr>
        <p:spPr>
          <a:xfrm>
            <a:off x="4584395" y="6255841"/>
            <a:ext cx="1723340" cy="469901"/>
          </a:xfrm>
          <a:prstGeom prst="rect">
            <a:avLst/>
          </a:prstGeom>
          <a:blipFill>
            <a:blip r:embed="rId5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AdjChemoT</a:t>
            </a:r>
          </a:p>
        </p:txBody>
      </p:sp>
      <p:sp>
        <p:nvSpPr>
          <p:cNvPr id="346" name="Shape 346"/>
          <p:cNvSpPr/>
          <p:nvPr/>
        </p:nvSpPr>
        <p:spPr>
          <a:xfrm>
            <a:off x="7255306" y="4205089"/>
            <a:ext cx="1186588" cy="469901"/>
          </a:xfrm>
          <a:prstGeom prst="rect">
            <a:avLst/>
          </a:prstGeom>
          <a:blipFill>
            <a:blip r:embed="rId3"/>
          </a:blipFill>
          <a:ln w="12700">
            <a:miter lim="400000"/>
          </a:ln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Surgery</a:t>
            </a:r>
          </a:p>
        </p:txBody>
      </p:sp>
      <p:sp>
        <p:nvSpPr>
          <p:cNvPr id="347" name="Shape 347"/>
          <p:cNvSpPr/>
          <p:nvPr/>
        </p:nvSpPr>
        <p:spPr>
          <a:xfrm>
            <a:off x="6986930" y="6235997"/>
            <a:ext cx="1723340" cy="469901"/>
          </a:xfrm>
          <a:prstGeom prst="rect">
            <a:avLst/>
          </a:prstGeom>
          <a:blipFill>
            <a:blip r:embed="rId5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AdjChemoT</a:t>
            </a:r>
          </a:p>
        </p:txBody>
      </p:sp>
      <p:sp>
        <p:nvSpPr>
          <p:cNvPr id="348" name="Shape 348"/>
          <p:cNvSpPr/>
          <p:nvPr/>
        </p:nvSpPr>
        <p:spPr>
          <a:xfrm>
            <a:off x="2469083" y="5222279"/>
            <a:ext cx="1186587" cy="4699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Surgery</a:t>
            </a:r>
          </a:p>
        </p:txBody>
      </p:sp>
      <p:sp>
        <p:nvSpPr>
          <p:cNvPr id="349" name="Shape 349"/>
          <p:cNvSpPr/>
          <p:nvPr/>
        </p:nvSpPr>
        <p:spPr>
          <a:xfrm>
            <a:off x="4852771" y="5229919"/>
            <a:ext cx="1186588" cy="4699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Surgery</a:t>
            </a:r>
          </a:p>
        </p:txBody>
      </p:sp>
      <p:sp>
        <p:nvSpPr>
          <p:cNvPr id="350" name="Shape 350"/>
          <p:cNvSpPr/>
          <p:nvPr/>
        </p:nvSpPr>
        <p:spPr>
          <a:xfrm flipH="1">
            <a:off x="1347192" y="3369468"/>
            <a:ext cx="1" cy="742753"/>
          </a:xfrm>
          <a:prstGeom prst="line">
            <a:avLst/>
          </a:prstGeom>
          <a:ln w="25400">
            <a:solidFill>
              <a:srgbClr val="85888D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351" name="Shape 351"/>
          <p:cNvSpPr/>
          <p:nvPr/>
        </p:nvSpPr>
        <p:spPr>
          <a:xfrm flipH="1">
            <a:off x="1321792" y="4803279"/>
            <a:ext cx="1" cy="2363391"/>
          </a:xfrm>
          <a:prstGeom prst="line">
            <a:avLst/>
          </a:prstGeom>
          <a:ln w="25400">
            <a:solidFill>
              <a:srgbClr val="85888D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352" name="Shape 352"/>
          <p:cNvSpPr/>
          <p:nvPr/>
        </p:nvSpPr>
        <p:spPr>
          <a:xfrm>
            <a:off x="3111500" y="3744118"/>
            <a:ext cx="1" cy="368103"/>
          </a:xfrm>
          <a:prstGeom prst="line">
            <a:avLst/>
          </a:prstGeom>
          <a:ln w="25400">
            <a:solidFill>
              <a:srgbClr val="85888D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353" name="Shape 353"/>
          <p:cNvSpPr/>
          <p:nvPr/>
        </p:nvSpPr>
        <p:spPr>
          <a:xfrm>
            <a:off x="3086100" y="6773167"/>
            <a:ext cx="1" cy="393503"/>
          </a:xfrm>
          <a:prstGeom prst="line">
            <a:avLst/>
          </a:prstGeom>
          <a:ln w="25400">
            <a:solidFill>
              <a:srgbClr val="85888D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354" name="Shape 354"/>
          <p:cNvSpPr/>
          <p:nvPr/>
        </p:nvSpPr>
        <p:spPr>
          <a:xfrm>
            <a:off x="5446064" y="3731418"/>
            <a:ext cx="1" cy="393503"/>
          </a:xfrm>
          <a:prstGeom prst="line">
            <a:avLst/>
          </a:prstGeom>
          <a:ln w="25400">
            <a:solidFill>
              <a:srgbClr val="85888D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355" name="Shape 355"/>
          <p:cNvSpPr/>
          <p:nvPr/>
        </p:nvSpPr>
        <p:spPr>
          <a:xfrm>
            <a:off x="5446064" y="6803727"/>
            <a:ext cx="1" cy="397868"/>
          </a:xfrm>
          <a:prstGeom prst="line">
            <a:avLst/>
          </a:prstGeom>
          <a:ln w="25400">
            <a:solidFill>
              <a:srgbClr val="85888D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356" name="Shape 356"/>
          <p:cNvSpPr/>
          <p:nvPr/>
        </p:nvSpPr>
        <p:spPr>
          <a:xfrm>
            <a:off x="5446064" y="5777805"/>
            <a:ext cx="1" cy="393503"/>
          </a:xfrm>
          <a:prstGeom prst="line">
            <a:avLst/>
          </a:prstGeom>
          <a:ln w="25400">
            <a:solidFill>
              <a:srgbClr val="85888D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357" name="Shape 357"/>
          <p:cNvSpPr/>
          <p:nvPr/>
        </p:nvSpPr>
        <p:spPr>
          <a:xfrm>
            <a:off x="7848600" y="3727053"/>
            <a:ext cx="1" cy="393502"/>
          </a:xfrm>
          <a:prstGeom prst="line">
            <a:avLst/>
          </a:prstGeom>
          <a:ln w="25400">
            <a:solidFill>
              <a:srgbClr val="85888D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358" name="Shape 358"/>
          <p:cNvSpPr/>
          <p:nvPr/>
        </p:nvSpPr>
        <p:spPr>
          <a:xfrm>
            <a:off x="7874000" y="6803727"/>
            <a:ext cx="1" cy="397868"/>
          </a:xfrm>
          <a:prstGeom prst="line">
            <a:avLst/>
          </a:prstGeom>
          <a:ln w="25400">
            <a:solidFill>
              <a:srgbClr val="85888D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359" name="Shape 359"/>
          <p:cNvSpPr/>
          <p:nvPr/>
        </p:nvSpPr>
        <p:spPr>
          <a:xfrm>
            <a:off x="7848600" y="4748609"/>
            <a:ext cx="1" cy="393502"/>
          </a:xfrm>
          <a:prstGeom prst="line">
            <a:avLst/>
          </a:prstGeom>
          <a:ln w="25400">
            <a:solidFill>
              <a:srgbClr val="85888D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360" name="Shape 360"/>
          <p:cNvSpPr/>
          <p:nvPr/>
        </p:nvSpPr>
        <p:spPr>
          <a:xfrm>
            <a:off x="9715093" y="3722687"/>
            <a:ext cx="1" cy="393503"/>
          </a:xfrm>
          <a:prstGeom prst="line">
            <a:avLst/>
          </a:prstGeom>
          <a:ln w="25400">
            <a:solidFill>
              <a:srgbClr val="85888D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361" name="Shape 361"/>
          <p:cNvSpPr/>
          <p:nvPr/>
        </p:nvSpPr>
        <p:spPr>
          <a:xfrm>
            <a:off x="9689693" y="6819701"/>
            <a:ext cx="1" cy="397868"/>
          </a:xfrm>
          <a:prstGeom prst="line">
            <a:avLst/>
          </a:prstGeom>
          <a:ln w="25400">
            <a:solidFill>
              <a:srgbClr val="85888D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362" name="Shape 362"/>
          <p:cNvSpPr/>
          <p:nvPr/>
        </p:nvSpPr>
        <p:spPr>
          <a:xfrm>
            <a:off x="9715093" y="4744243"/>
            <a:ext cx="1" cy="393503"/>
          </a:xfrm>
          <a:prstGeom prst="line">
            <a:avLst/>
          </a:prstGeom>
          <a:ln w="25400">
            <a:solidFill>
              <a:srgbClr val="85888D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363" name="Shape 363"/>
          <p:cNvSpPr/>
          <p:nvPr/>
        </p:nvSpPr>
        <p:spPr>
          <a:xfrm>
            <a:off x="11683593" y="3365499"/>
            <a:ext cx="1" cy="750691"/>
          </a:xfrm>
          <a:prstGeom prst="line">
            <a:avLst/>
          </a:prstGeom>
          <a:ln w="25400">
            <a:solidFill>
              <a:srgbClr val="85888D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364" name="Shape 364"/>
          <p:cNvSpPr/>
          <p:nvPr/>
        </p:nvSpPr>
        <p:spPr>
          <a:xfrm>
            <a:off x="2379522" y="4202112"/>
            <a:ext cx="1463956" cy="469901"/>
          </a:xfrm>
          <a:prstGeom prst="rect">
            <a:avLst/>
          </a:prstGeom>
          <a:solidFill>
            <a:schemeClr val="accent3">
              <a:satOff val="18648"/>
              <a:lumOff val="5971"/>
            </a:schemeClr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/>
            </a:lvl1pPr>
          </a:lstStyle>
          <a:p>
            <a:pPr/>
            <a:r>
              <a:t>ChemoRT</a:t>
            </a:r>
          </a:p>
        </p:txBody>
      </p:sp>
      <p:sp>
        <p:nvSpPr>
          <p:cNvPr id="365" name="Shape 365"/>
          <p:cNvSpPr/>
          <p:nvPr/>
        </p:nvSpPr>
        <p:spPr>
          <a:xfrm>
            <a:off x="3136900" y="4759324"/>
            <a:ext cx="1" cy="393503"/>
          </a:xfrm>
          <a:prstGeom prst="line">
            <a:avLst/>
          </a:prstGeom>
          <a:ln w="25400">
            <a:solidFill>
              <a:srgbClr val="85888D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366" name="Shape 366"/>
          <p:cNvSpPr/>
          <p:nvPr/>
        </p:nvSpPr>
        <p:spPr>
          <a:xfrm>
            <a:off x="4688687" y="4202112"/>
            <a:ext cx="1463956" cy="469901"/>
          </a:xfrm>
          <a:prstGeom prst="rect">
            <a:avLst/>
          </a:prstGeom>
          <a:solidFill>
            <a:schemeClr val="accent3">
              <a:satOff val="18648"/>
              <a:lumOff val="5971"/>
            </a:schemeClr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/>
            </a:lvl1pPr>
          </a:lstStyle>
          <a:p>
            <a:pPr/>
            <a:r>
              <a:t>ChemoRT</a:t>
            </a:r>
          </a:p>
        </p:txBody>
      </p:sp>
      <p:sp>
        <p:nvSpPr>
          <p:cNvPr id="367" name="Shape 367"/>
          <p:cNvSpPr/>
          <p:nvPr/>
        </p:nvSpPr>
        <p:spPr>
          <a:xfrm>
            <a:off x="5461253" y="4798913"/>
            <a:ext cx="1" cy="393502"/>
          </a:xfrm>
          <a:prstGeom prst="line">
            <a:avLst/>
          </a:prstGeom>
          <a:ln w="25400">
            <a:solidFill>
              <a:srgbClr val="85888D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368" name="Shape 368"/>
          <p:cNvSpPr/>
          <p:nvPr/>
        </p:nvSpPr>
        <p:spPr>
          <a:xfrm>
            <a:off x="7116622" y="5207297"/>
            <a:ext cx="1463956" cy="469901"/>
          </a:xfrm>
          <a:prstGeom prst="rect">
            <a:avLst/>
          </a:prstGeom>
          <a:solidFill>
            <a:schemeClr val="accent3">
              <a:satOff val="18648"/>
              <a:lumOff val="5971"/>
            </a:schemeClr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/>
            </a:lvl1pPr>
          </a:lstStyle>
          <a:p>
            <a:pPr/>
            <a:r>
              <a:t>ChemoRT</a:t>
            </a:r>
          </a:p>
        </p:txBody>
      </p:sp>
      <p:sp>
        <p:nvSpPr>
          <p:cNvPr id="369" name="Shape 369"/>
          <p:cNvSpPr/>
          <p:nvPr/>
        </p:nvSpPr>
        <p:spPr>
          <a:xfrm>
            <a:off x="7874000" y="5764510"/>
            <a:ext cx="1" cy="393502"/>
          </a:xfrm>
          <a:prstGeom prst="line">
            <a:avLst/>
          </a:prstGeom>
          <a:ln w="25400">
            <a:solidFill>
              <a:srgbClr val="85888D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370" name="Shape 370"/>
          <p:cNvSpPr/>
          <p:nvPr/>
        </p:nvSpPr>
        <p:spPr>
          <a:xfrm>
            <a:off x="9715093" y="5788223"/>
            <a:ext cx="1" cy="393503"/>
          </a:xfrm>
          <a:prstGeom prst="line">
            <a:avLst/>
          </a:prstGeom>
          <a:ln w="25400">
            <a:solidFill>
              <a:srgbClr val="85888D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371" name="Shape 371"/>
          <p:cNvSpPr/>
          <p:nvPr/>
        </p:nvSpPr>
        <p:spPr>
          <a:xfrm>
            <a:off x="8983116" y="6246911"/>
            <a:ext cx="1463956" cy="469901"/>
          </a:xfrm>
          <a:prstGeom prst="rect">
            <a:avLst/>
          </a:prstGeom>
          <a:solidFill>
            <a:schemeClr val="accent3">
              <a:satOff val="18648"/>
              <a:lumOff val="5971"/>
            </a:schemeClr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/>
            </a:lvl1pPr>
          </a:lstStyle>
          <a:p>
            <a:pPr/>
            <a:r>
              <a:t>ChemoRT</a:t>
            </a:r>
          </a:p>
        </p:txBody>
      </p:sp>
      <p:sp>
        <p:nvSpPr>
          <p:cNvPr id="372" name="Shape 372"/>
          <p:cNvSpPr/>
          <p:nvPr/>
        </p:nvSpPr>
        <p:spPr>
          <a:xfrm>
            <a:off x="654585" y="8219678"/>
            <a:ext cx="9532160" cy="762001"/>
          </a:xfrm>
          <a:prstGeom prst="rect">
            <a:avLst/>
          </a:prstGeom>
          <a:gradFill>
            <a:gsLst>
              <a:gs pos="0">
                <a:schemeClr val="accent1">
                  <a:satOff val="-3355"/>
                  <a:lumOff val="26614"/>
                </a:schemeClr>
              </a:gs>
              <a:gs pos="100000">
                <a:schemeClr val="accent1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46569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b="1" i="1" sz="22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Pelvic radiation (with radiosensitizing chemotherapy) decreases local-recurrence, but has no impact in overall survival in rectal cancer</a:t>
            </a:r>
          </a:p>
        </p:txBody>
      </p:sp>
      <p:sp>
        <p:nvSpPr>
          <p:cNvPr id="373" name="Shape 373"/>
          <p:cNvSpPr/>
          <p:nvPr/>
        </p:nvSpPr>
        <p:spPr>
          <a:xfrm>
            <a:off x="2200706" y="6235997"/>
            <a:ext cx="1723341" cy="469901"/>
          </a:xfrm>
          <a:prstGeom prst="rect">
            <a:avLst/>
          </a:prstGeom>
          <a:blipFill>
            <a:blip r:embed="rId5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AdjChemoT</a:t>
            </a:r>
          </a:p>
        </p:txBody>
      </p:sp>
      <p:sp>
        <p:nvSpPr>
          <p:cNvPr id="374" name="Shape 374"/>
          <p:cNvSpPr/>
          <p:nvPr/>
        </p:nvSpPr>
        <p:spPr>
          <a:xfrm>
            <a:off x="3136900" y="5764510"/>
            <a:ext cx="1" cy="393502"/>
          </a:xfrm>
          <a:prstGeom prst="line">
            <a:avLst/>
          </a:prstGeom>
          <a:ln w="25400">
            <a:solidFill>
              <a:srgbClr val="85888D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mph" nodeType="clickEffect" presetSubtype="0" presetID="35" grpId="1" repeatCount="4000" fill="hold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mph" nodeType="clickEffect" presetSubtype="0" presetID="35" grpId="2" repeatCount="4000" fill="hold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0" dur="1000" fill="hold"/>
                                        <p:tgtEl>
                                          <p:spTgt spid="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mph" nodeType="clickEffect" presetSubtype="0" presetID="35" grpId="3" repeatCount="4000" fill="hold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 fill="hold"/>
                                        <p:tgtEl>
                                          <p:spTgt spid="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mph" nodeType="clickEffect" presetSubtype="0" presetID="35" grpId="4" repeatCount="4000" fill="hold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8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Class="entr" nodeType="clickEffect" presetSubtype="0" presetID="1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Class="emph" nodeType="clickEffect" presetSubtype="0" presetID="32" grpId="6" repeatCount="2000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2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2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2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2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3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Class="emph" nodeType="clickEffect" presetSubtype="0" presetID="32" grpId="7" repeatCount="2000" fill="hold">
                                  <p:stCondLst>
                                    <p:cond delay="0"/>
                                  </p:stCondLst>
                                  <p:childTnLst>
                                    <p:animRot by="300000">
                                      <p:cBhvr>
                                        <p:cTn id="3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3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600000">
                                      <p:cBhvr>
                                        <p:cTn id="3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600000">
                                      <p:cBhvr>
                                        <p:cTn id="3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300000">
                                      <p:cBhvr>
                                        <p:cTn id="3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7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372" grpId="5"/>
      <p:bldP build="whole" bldLvl="1" animBg="1" rev="0" advAuto="0" spid="364" grpId="2"/>
      <p:bldP build="whole" bldLvl="1" animBg="1" rev="0" advAuto="0" spid="366" grpId="1"/>
      <p:bldP build="whole" bldLvl="1" animBg="1" rev="0" advAuto="0" spid="373" grpId="7"/>
      <p:bldP build="whole" bldLvl="1" animBg="1" rev="0" advAuto="0" spid="371" grpId="4"/>
      <p:bldP build="whole" bldLvl="1" animBg="1" rev="0" advAuto="0" spid="374" grpId="6"/>
      <p:bldP build="whole" bldLvl="1" animBg="1" rev="0" advAuto="0" spid="368" grpId="3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Shape 376"/>
          <p:cNvSpPr/>
          <p:nvPr/>
        </p:nvSpPr>
        <p:spPr>
          <a:xfrm>
            <a:off x="2364855" y="412749"/>
            <a:ext cx="8275090" cy="4699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CRC: Treatment</a:t>
            </a:r>
          </a:p>
        </p:txBody>
      </p:sp>
      <p:sp>
        <p:nvSpPr>
          <p:cNvPr id="377" name="Shape 377"/>
          <p:cNvSpPr/>
          <p:nvPr/>
        </p:nvSpPr>
        <p:spPr>
          <a:xfrm>
            <a:off x="10185592" y="8636000"/>
            <a:ext cx="1777616" cy="31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i="1" sz="1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Harrison’s, 19th Ed.</a:t>
            </a:r>
          </a:p>
        </p:txBody>
      </p:sp>
      <p:graphicFrame>
        <p:nvGraphicFramePr>
          <p:cNvPr id="378" name="Table 378"/>
          <p:cNvGraphicFramePr/>
          <p:nvPr/>
        </p:nvGraphicFramePr>
        <p:xfrm>
          <a:off x="1270000" y="1270000"/>
          <a:ext cx="10464800" cy="721360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10464800"/>
              </a:tblGrid>
              <a:tr h="801511">
                <a:tc>
                  <a:txBody>
                    <a:bodyPr/>
                    <a:lstStyle/>
                    <a:p>
                      <a:pPr defTabSz="914400"/>
                      <a:r>
                        <a:rPr b="1" i="1" sz="2200"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Adjuvant chemotherapy in rectal cancer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801511">
                <a:tc>
                  <a:txBody>
                    <a:bodyPr/>
                    <a:lstStyle/>
                    <a:p>
                      <a:pPr defTabSz="914400"/>
                      <a:r>
                        <a:rPr i="1" sz="2200"/>
                        <a:t>Ideally, start within 1 month of surgery, for 6 months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801511">
                <a:tc>
                  <a:txBody>
                    <a:bodyPr/>
                    <a:lstStyle/>
                    <a:p>
                      <a:pPr defTabSz="914400"/>
                      <a:r>
                        <a:rPr b="1" i="1" sz="2200"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Improves survival in stage  II-III CRC patients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801511">
                <a:tc>
                  <a:txBody>
                    <a:bodyPr/>
                    <a:lstStyle/>
                    <a:p>
                      <a:pPr defTabSz="914400"/>
                      <a:r>
                        <a:rPr i="1" sz="2200"/>
                        <a:t>Based on Fluorouracil (5-FU)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801511">
                <a:tc>
                  <a:txBody>
                    <a:bodyPr/>
                    <a:lstStyle/>
                    <a:p>
                      <a:pPr defTabSz="914400"/>
                      <a:r>
                        <a:rPr i="1" sz="2200"/>
                        <a:t>Infusional 5-FU both more effective, and less toxic, than bolus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801511">
                <a:tc>
                  <a:txBody>
                    <a:bodyPr/>
                    <a:lstStyle/>
                    <a:p>
                      <a:pPr defTabSz="914400"/>
                      <a:r>
                        <a:rPr i="1" sz="2200"/>
                        <a:t>Modulation with Folinate (Leucovorin, LV) improves outcomes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801511">
                <a:tc>
                  <a:txBody>
                    <a:bodyPr/>
                    <a:lstStyle/>
                    <a:p>
                      <a:pPr defTabSz="914400"/>
                      <a:r>
                        <a:rPr i="1" sz="2200"/>
                        <a:t>Unclear benefit of Oxaliplatin in stage II and older than 70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801511">
                <a:tc>
                  <a:txBody>
                    <a:bodyPr/>
                    <a:lstStyle/>
                    <a:p>
                      <a:pPr defTabSz="914400"/>
                      <a:r>
                        <a:rPr i="1" sz="2200"/>
                        <a:t>Oxaliplatin reasonable in high-risk stage II rectal cancer (ie, FOLFOX)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801511">
                <a:tc>
                  <a:txBody>
                    <a:bodyPr/>
                    <a:lstStyle/>
                    <a:p>
                      <a:pPr defTabSz="914400"/>
                      <a:r>
                        <a:rPr i="1" sz="2200"/>
                        <a:t>No benefit of adjuvant 5-FU alone in stage II patients with microsatellite instability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</a:tbl>
          </a:graphicData>
        </a:graphic>
      </p:graphicFrame>
    </p:spTree>
  </p:cSld>
  <p:clrMapOvr>
    <a:masterClrMapping/>
  </p:clrMapOvr>
  <p:transition xmlns:p14="http://schemas.microsoft.com/office/powerpoint/2010/main" spd="med" advClick="1" p14:dur="1000"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Shape 380"/>
          <p:cNvSpPr/>
          <p:nvPr/>
        </p:nvSpPr>
        <p:spPr>
          <a:xfrm>
            <a:off x="2364855" y="412749"/>
            <a:ext cx="8275090" cy="4699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CRC: Treatment</a:t>
            </a:r>
          </a:p>
        </p:txBody>
      </p:sp>
      <p:sp>
        <p:nvSpPr>
          <p:cNvPr id="381" name="Shape 381"/>
          <p:cNvSpPr/>
          <p:nvPr/>
        </p:nvSpPr>
        <p:spPr>
          <a:xfrm>
            <a:off x="10185592" y="8636000"/>
            <a:ext cx="1777616" cy="31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i="1" sz="1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Harrison’s, 19th Ed.</a:t>
            </a:r>
          </a:p>
        </p:txBody>
      </p:sp>
      <p:graphicFrame>
        <p:nvGraphicFramePr>
          <p:cNvPr id="382" name="Table 382"/>
          <p:cNvGraphicFramePr/>
          <p:nvPr/>
        </p:nvGraphicFramePr>
        <p:xfrm>
          <a:off x="1270000" y="1270000"/>
          <a:ext cx="10464800" cy="721360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10464800"/>
              </a:tblGrid>
              <a:tr h="801511">
                <a:tc>
                  <a:txBody>
                    <a:bodyPr/>
                    <a:lstStyle/>
                    <a:p>
                      <a:pPr defTabSz="914400"/>
                      <a:r>
                        <a:rPr b="1" i="1" sz="2200"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Systemic therapy for metastatic CRC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801511">
                <a:tc>
                  <a:txBody>
                    <a:bodyPr/>
                    <a:lstStyle/>
                    <a:p>
                      <a:pPr defTabSz="914400"/>
                      <a:r>
                        <a:rPr i="1" sz="2200"/>
                        <a:t>5-FU-based (or Capecitabine)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801511">
                <a:tc>
                  <a:txBody>
                    <a:bodyPr/>
                    <a:lstStyle/>
                    <a:p>
                      <a:pPr defTabSz="914400"/>
                      <a:r>
                        <a:rPr i="1" sz="2200"/>
                        <a:t>Each, oxaliplatin and irinotecan improve overall survival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801511">
                <a:tc>
                  <a:txBody>
                    <a:bodyPr/>
                    <a:lstStyle/>
                    <a:p>
                      <a:pPr defTabSz="914400"/>
                      <a:r>
                        <a:rPr i="1" sz="2200"/>
                        <a:t>Bevacizumab increases overall survival in first- and second-line always with CT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801511">
                <a:tc>
                  <a:txBody>
                    <a:bodyPr/>
                    <a:lstStyle/>
                    <a:p>
                      <a:pPr defTabSz="914400"/>
                      <a:r>
                        <a:rPr i="1" sz="2200"/>
                        <a:t>Other antiangiogenic agents can be used in second-line (aflibercept, ramicirumab)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801511">
                <a:tc>
                  <a:txBody>
                    <a:bodyPr/>
                    <a:lstStyle/>
                    <a:p>
                      <a:pPr defTabSz="914400"/>
                      <a:r>
                        <a:rPr i="1" sz="2200"/>
                        <a:t>Anti-EGFR agents are active as single-agents and combination in unmutated RAS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801511">
                <a:tc>
                  <a:txBody>
                    <a:bodyPr/>
                    <a:lstStyle/>
                    <a:p>
                      <a:pPr defTabSz="914400"/>
                      <a:r>
                        <a:rPr i="1" sz="2200"/>
                        <a:t>Left-sided colon cancer appear to derive greater benefit from anti-EGFR therapy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801511">
                <a:tc>
                  <a:txBody>
                    <a:bodyPr/>
                    <a:lstStyle/>
                    <a:p>
                      <a:pPr defTabSz="914400"/>
                      <a:r>
                        <a:rPr i="1" sz="2200"/>
                        <a:t>Multikinase inhibitors may afford benefit after all other agents have been used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801511">
                <a:tc>
                  <a:txBody>
                    <a:bodyPr/>
                    <a:lstStyle/>
                    <a:p>
                      <a:pPr defTabSz="914400"/>
                      <a:r>
                        <a:rPr i="1" sz="2200"/>
                        <a:t>With current therapies, median overall survival for metastatic CRC is abotu 39 mo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</a:tbl>
          </a:graphicData>
        </a:graphic>
      </p:graphicFrame>
    </p:spTree>
  </p:cSld>
  <p:clrMapOvr>
    <a:masterClrMapping/>
  </p:clrMapOvr>
  <p:transition xmlns:p14="http://schemas.microsoft.com/office/powerpoint/2010/main" spd="med" advClick="1" p14:dur="1000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Shape 384"/>
          <p:cNvSpPr/>
          <p:nvPr/>
        </p:nvSpPr>
        <p:spPr>
          <a:xfrm>
            <a:off x="2364855" y="412749"/>
            <a:ext cx="8275090" cy="4699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CRC: Clinical pathway - stage III colon cancer</a:t>
            </a:r>
          </a:p>
        </p:txBody>
      </p:sp>
      <p:sp>
        <p:nvSpPr>
          <p:cNvPr id="385" name="Shape 385"/>
          <p:cNvSpPr/>
          <p:nvPr/>
        </p:nvSpPr>
        <p:spPr>
          <a:xfrm>
            <a:off x="295668" y="1328119"/>
            <a:ext cx="1497788" cy="469901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/>
            </a:lvl1pPr>
          </a:lstStyle>
          <a:p>
            <a:pPr/>
            <a:r>
              <a:t>Screening</a:t>
            </a:r>
          </a:p>
        </p:txBody>
      </p:sp>
      <p:sp>
        <p:nvSpPr>
          <p:cNvPr id="386" name="Shape 386"/>
          <p:cNvSpPr/>
          <p:nvPr/>
        </p:nvSpPr>
        <p:spPr>
          <a:xfrm>
            <a:off x="267779" y="2046255"/>
            <a:ext cx="1553567" cy="469901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/>
            </a:lvl1pPr>
          </a:lstStyle>
          <a:p>
            <a:pPr/>
            <a:r>
              <a:t>Symptoms</a:t>
            </a:r>
          </a:p>
        </p:txBody>
      </p:sp>
      <p:sp>
        <p:nvSpPr>
          <p:cNvPr id="387" name="Shape 387"/>
          <p:cNvSpPr/>
          <p:nvPr/>
        </p:nvSpPr>
        <p:spPr>
          <a:xfrm>
            <a:off x="2287421" y="1664031"/>
            <a:ext cx="3095550" cy="469901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/>
            </a:lvl1pPr>
          </a:lstStyle>
          <a:p>
            <a:pPr/>
            <a:r>
              <a:t>Colonoscopy / Biopsy</a:t>
            </a:r>
          </a:p>
        </p:txBody>
      </p:sp>
      <p:sp>
        <p:nvSpPr>
          <p:cNvPr id="388" name="Shape 388"/>
          <p:cNvSpPr/>
          <p:nvPr/>
        </p:nvSpPr>
        <p:spPr>
          <a:xfrm>
            <a:off x="5713122" y="1479881"/>
            <a:ext cx="1858671" cy="838201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400"/>
            </a:pPr>
            <a:r>
              <a:t>Staging </a:t>
            </a:r>
          </a:p>
          <a:p>
            <a:pPr>
              <a:defRPr sz="2400"/>
            </a:pPr>
            <a:r>
              <a:t>CT/CEA/labs</a:t>
            </a:r>
          </a:p>
        </p:txBody>
      </p:sp>
      <p:sp>
        <p:nvSpPr>
          <p:cNvPr id="389" name="Shape 389"/>
          <p:cNvSpPr/>
          <p:nvPr/>
        </p:nvSpPr>
        <p:spPr>
          <a:xfrm>
            <a:off x="7901944" y="1664031"/>
            <a:ext cx="1186587" cy="469901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/>
            </a:lvl1pPr>
          </a:lstStyle>
          <a:p>
            <a:pPr/>
            <a:r>
              <a:t>Surgery</a:t>
            </a:r>
          </a:p>
        </p:txBody>
      </p:sp>
      <p:sp>
        <p:nvSpPr>
          <p:cNvPr id="390" name="Shape 390"/>
          <p:cNvSpPr/>
          <p:nvPr/>
        </p:nvSpPr>
        <p:spPr>
          <a:xfrm>
            <a:off x="9418681" y="1479881"/>
            <a:ext cx="3265323" cy="838201"/>
          </a:xfrm>
          <a:prstGeom prst="rect">
            <a:avLst/>
          </a:prstGeom>
          <a:blipFill>
            <a:blip r:embed="rId3"/>
          </a:blipFill>
          <a:ln w="12700">
            <a:miter lim="400000"/>
          </a:ln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400">
                <a:solidFill>
                  <a:srgbClr val="FFFFFF"/>
                </a:solidFill>
              </a:defRPr>
            </a:pPr>
            <a:r>
              <a:t>6 months adjuvant CT </a:t>
            </a:r>
          </a:p>
          <a:p>
            <a:pPr>
              <a:defRPr sz="2400">
                <a:solidFill>
                  <a:srgbClr val="FFFFFF"/>
                </a:solidFill>
              </a:defRPr>
            </a:pPr>
            <a:r>
              <a:t>(ie, FOLFOX)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Shape 392"/>
          <p:cNvSpPr/>
          <p:nvPr/>
        </p:nvSpPr>
        <p:spPr>
          <a:xfrm>
            <a:off x="2364855" y="412749"/>
            <a:ext cx="8275090" cy="4699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CRC: Clinical pathway - stage III colon cancer</a:t>
            </a:r>
          </a:p>
        </p:txBody>
      </p:sp>
      <p:sp>
        <p:nvSpPr>
          <p:cNvPr id="393" name="Shape 393"/>
          <p:cNvSpPr/>
          <p:nvPr/>
        </p:nvSpPr>
        <p:spPr>
          <a:xfrm>
            <a:off x="295668" y="1328119"/>
            <a:ext cx="1497788" cy="469901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/>
            </a:lvl1pPr>
          </a:lstStyle>
          <a:p>
            <a:pPr/>
            <a:r>
              <a:t>Screening</a:t>
            </a:r>
          </a:p>
        </p:txBody>
      </p:sp>
      <p:sp>
        <p:nvSpPr>
          <p:cNvPr id="394" name="Shape 394"/>
          <p:cNvSpPr/>
          <p:nvPr/>
        </p:nvSpPr>
        <p:spPr>
          <a:xfrm>
            <a:off x="267779" y="2046255"/>
            <a:ext cx="1553567" cy="469901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/>
            </a:lvl1pPr>
          </a:lstStyle>
          <a:p>
            <a:pPr/>
            <a:r>
              <a:t>Symptoms</a:t>
            </a:r>
          </a:p>
        </p:txBody>
      </p:sp>
      <p:sp>
        <p:nvSpPr>
          <p:cNvPr id="395" name="Shape 395"/>
          <p:cNvSpPr/>
          <p:nvPr/>
        </p:nvSpPr>
        <p:spPr>
          <a:xfrm>
            <a:off x="2287421" y="1664031"/>
            <a:ext cx="3095550" cy="469901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/>
            </a:lvl1pPr>
          </a:lstStyle>
          <a:p>
            <a:pPr/>
            <a:r>
              <a:t>Colonoscopy / Biopsy</a:t>
            </a:r>
          </a:p>
        </p:txBody>
      </p:sp>
      <p:sp>
        <p:nvSpPr>
          <p:cNvPr id="396" name="Shape 396"/>
          <p:cNvSpPr/>
          <p:nvPr/>
        </p:nvSpPr>
        <p:spPr>
          <a:xfrm>
            <a:off x="5713122" y="1479881"/>
            <a:ext cx="1858671" cy="838201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400"/>
            </a:pPr>
            <a:r>
              <a:t>Staging </a:t>
            </a:r>
          </a:p>
          <a:p>
            <a:pPr>
              <a:defRPr sz="2400"/>
            </a:pPr>
            <a:r>
              <a:t>CT/CEA/labs</a:t>
            </a:r>
          </a:p>
        </p:txBody>
      </p:sp>
      <p:sp>
        <p:nvSpPr>
          <p:cNvPr id="397" name="Shape 397"/>
          <p:cNvSpPr/>
          <p:nvPr/>
        </p:nvSpPr>
        <p:spPr>
          <a:xfrm>
            <a:off x="7901944" y="1664031"/>
            <a:ext cx="1186587" cy="469901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/>
            </a:lvl1pPr>
          </a:lstStyle>
          <a:p>
            <a:pPr/>
            <a:r>
              <a:t>Surgery</a:t>
            </a:r>
          </a:p>
        </p:txBody>
      </p:sp>
      <p:sp>
        <p:nvSpPr>
          <p:cNvPr id="398" name="Shape 398"/>
          <p:cNvSpPr/>
          <p:nvPr/>
        </p:nvSpPr>
        <p:spPr>
          <a:xfrm>
            <a:off x="9418681" y="1479881"/>
            <a:ext cx="3265323" cy="838201"/>
          </a:xfrm>
          <a:prstGeom prst="rect">
            <a:avLst/>
          </a:prstGeom>
          <a:blipFill>
            <a:blip r:embed="rId3"/>
          </a:blipFill>
          <a:ln w="12700">
            <a:miter lim="400000"/>
          </a:ln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400">
                <a:solidFill>
                  <a:srgbClr val="FFFFFF"/>
                </a:solidFill>
              </a:defRPr>
            </a:pPr>
            <a:r>
              <a:t>6 months adjuvant CT </a:t>
            </a:r>
          </a:p>
          <a:p>
            <a:pPr>
              <a:defRPr sz="2400">
                <a:solidFill>
                  <a:srgbClr val="FFFFFF"/>
                </a:solidFill>
              </a:defRPr>
            </a:pPr>
            <a:r>
              <a:t>(ie, FOLFOX)</a:t>
            </a:r>
          </a:p>
        </p:txBody>
      </p:sp>
      <p:sp>
        <p:nvSpPr>
          <p:cNvPr id="399" name="Shape 399"/>
          <p:cNvSpPr/>
          <p:nvPr/>
        </p:nvSpPr>
        <p:spPr>
          <a:xfrm>
            <a:off x="2391364" y="3029868"/>
            <a:ext cx="8275090" cy="4699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CRC: Clinical pathway - Stage II/III rectal cancer</a:t>
            </a:r>
          </a:p>
        </p:txBody>
      </p:sp>
      <p:sp>
        <p:nvSpPr>
          <p:cNvPr id="400" name="Shape 400"/>
          <p:cNvSpPr/>
          <p:nvPr/>
        </p:nvSpPr>
        <p:spPr>
          <a:xfrm>
            <a:off x="2321406" y="3943349"/>
            <a:ext cx="1186588" cy="469901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/>
            </a:lvl1pPr>
          </a:lstStyle>
          <a:p>
            <a:pPr/>
            <a:r>
              <a:t>Surgery</a:t>
            </a:r>
          </a:p>
        </p:txBody>
      </p:sp>
      <p:sp>
        <p:nvSpPr>
          <p:cNvPr id="401" name="Shape 401"/>
          <p:cNvSpPr/>
          <p:nvPr/>
        </p:nvSpPr>
        <p:spPr>
          <a:xfrm>
            <a:off x="3820508" y="3759199"/>
            <a:ext cx="3536291" cy="838201"/>
          </a:xfrm>
          <a:prstGeom prst="rect">
            <a:avLst/>
          </a:prstGeom>
          <a:blipFill>
            <a:blip r:embed="rId3"/>
          </a:blipFill>
          <a:ln w="12700">
            <a:miter lim="400000"/>
          </a:ln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400">
                <a:solidFill>
                  <a:srgbClr val="FFFFFF"/>
                </a:solidFill>
              </a:defRPr>
            </a:pPr>
            <a:r>
              <a:t>4-6 months adjuvant CT </a:t>
            </a:r>
          </a:p>
          <a:p>
            <a:pPr>
              <a:defRPr sz="2400">
                <a:solidFill>
                  <a:srgbClr val="FFFFFF"/>
                </a:solidFill>
              </a:defRPr>
            </a:pPr>
            <a:r>
              <a:t>(ie, 5-FULV/FOLFOX)</a:t>
            </a:r>
          </a:p>
        </p:txBody>
      </p:sp>
      <p:sp>
        <p:nvSpPr>
          <p:cNvPr id="402" name="Shape 402"/>
          <p:cNvSpPr/>
          <p:nvPr/>
        </p:nvSpPr>
        <p:spPr>
          <a:xfrm>
            <a:off x="313593" y="3759199"/>
            <a:ext cx="1695299" cy="838201"/>
          </a:xfrm>
          <a:prstGeom prst="rect">
            <a:avLst/>
          </a:prstGeom>
          <a:solidFill>
            <a:schemeClr val="accent1">
              <a:hueOff val="47394"/>
              <a:satOff val="-25753"/>
              <a:lumOff val="-7544"/>
            </a:schemeClr>
          </a:solidFill>
          <a:ln w="12700">
            <a:miter lim="400000"/>
          </a:ln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400">
                <a:solidFill>
                  <a:srgbClr val="FFFFFF"/>
                </a:solidFill>
              </a:defRPr>
            </a:pPr>
            <a:r>
              <a:t>ChemoRT</a:t>
            </a:r>
          </a:p>
          <a:p>
            <a:pPr>
              <a:defRPr sz="2400">
                <a:solidFill>
                  <a:srgbClr val="FFFFFF"/>
                </a:solidFill>
              </a:defRPr>
            </a:pPr>
            <a:r>
              <a:t>(ie, 5FU/LV)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4" name="Shape 404"/>
          <p:cNvSpPr/>
          <p:nvPr/>
        </p:nvSpPr>
        <p:spPr>
          <a:xfrm>
            <a:off x="2364855" y="412749"/>
            <a:ext cx="8275090" cy="4699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CRC: Clinical pathway - stage III colon cancer</a:t>
            </a:r>
          </a:p>
        </p:txBody>
      </p:sp>
      <p:sp>
        <p:nvSpPr>
          <p:cNvPr id="405" name="Shape 405"/>
          <p:cNvSpPr/>
          <p:nvPr/>
        </p:nvSpPr>
        <p:spPr>
          <a:xfrm>
            <a:off x="295668" y="1328119"/>
            <a:ext cx="1497788" cy="469901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/>
            </a:lvl1pPr>
          </a:lstStyle>
          <a:p>
            <a:pPr/>
            <a:r>
              <a:t>Screening</a:t>
            </a:r>
          </a:p>
        </p:txBody>
      </p:sp>
      <p:sp>
        <p:nvSpPr>
          <p:cNvPr id="406" name="Shape 406"/>
          <p:cNvSpPr/>
          <p:nvPr/>
        </p:nvSpPr>
        <p:spPr>
          <a:xfrm>
            <a:off x="267779" y="2046255"/>
            <a:ext cx="1553567" cy="469901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/>
            </a:lvl1pPr>
          </a:lstStyle>
          <a:p>
            <a:pPr/>
            <a:r>
              <a:t>Symptoms</a:t>
            </a:r>
          </a:p>
        </p:txBody>
      </p:sp>
      <p:sp>
        <p:nvSpPr>
          <p:cNvPr id="407" name="Shape 407"/>
          <p:cNvSpPr/>
          <p:nvPr/>
        </p:nvSpPr>
        <p:spPr>
          <a:xfrm>
            <a:off x="2287421" y="1664031"/>
            <a:ext cx="3095550" cy="469901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/>
            </a:lvl1pPr>
          </a:lstStyle>
          <a:p>
            <a:pPr/>
            <a:r>
              <a:t>Colonoscopy / Biopsy</a:t>
            </a:r>
          </a:p>
        </p:txBody>
      </p:sp>
      <p:sp>
        <p:nvSpPr>
          <p:cNvPr id="408" name="Shape 408"/>
          <p:cNvSpPr/>
          <p:nvPr/>
        </p:nvSpPr>
        <p:spPr>
          <a:xfrm>
            <a:off x="5713122" y="1479881"/>
            <a:ext cx="1858671" cy="838201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400"/>
            </a:pPr>
            <a:r>
              <a:t>Staging </a:t>
            </a:r>
          </a:p>
          <a:p>
            <a:pPr>
              <a:defRPr sz="2400"/>
            </a:pPr>
            <a:r>
              <a:t>CT/CEA/labs</a:t>
            </a:r>
          </a:p>
        </p:txBody>
      </p:sp>
      <p:sp>
        <p:nvSpPr>
          <p:cNvPr id="409" name="Shape 409"/>
          <p:cNvSpPr/>
          <p:nvPr/>
        </p:nvSpPr>
        <p:spPr>
          <a:xfrm>
            <a:off x="7901944" y="1664031"/>
            <a:ext cx="1186587" cy="469901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/>
            </a:lvl1pPr>
          </a:lstStyle>
          <a:p>
            <a:pPr/>
            <a:r>
              <a:t>Surgery</a:t>
            </a:r>
          </a:p>
        </p:txBody>
      </p:sp>
      <p:sp>
        <p:nvSpPr>
          <p:cNvPr id="410" name="Shape 410"/>
          <p:cNvSpPr/>
          <p:nvPr/>
        </p:nvSpPr>
        <p:spPr>
          <a:xfrm>
            <a:off x="9418681" y="1479881"/>
            <a:ext cx="3265323" cy="838201"/>
          </a:xfrm>
          <a:prstGeom prst="rect">
            <a:avLst/>
          </a:prstGeom>
          <a:blipFill>
            <a:blip r:embed="rId3"/>
          </a:blipFill>
          <a:ln w="12700">
            <a:miter lim="400000"/>
          </a:ln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400">
                <a:solidFill>
                  <a:srgbClr val="FFFFFF"/>
                </a:solidFill>
              </a:defRPr>
            </a:pPr>
            <a:r>
              <a:t>6 months adjuvant CT </a:t>
            </a:r>
          </a:p>
          <a:p>
            <a:pPr>
              <a:defRPr sz="2400">
                <a:solidFill>
                  <a:srgbClr val="FFFFFF"/>
                </a:solidFill>
              </a:defRPr>
            </a:pPr>
            <a:r>
              <a:t>(ie, FOLFOX)</a:t>
            </a:r>
          </a:p>
        </p:txBody>
      </p:sp>
      <p:sp>
        <p:nvSpPr>
          <p:cNvPr id="411" name="Shape 411"/>
          <p:cNvSpPr/>
          <p:nvPr/>
        </p:nvSpPr>
        <p:spPr>
          <a:xfrm>
            <a:off x="2391364" y="3029868"/>
            <a:ext cx="8275090" cy="4699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CRC: Clinical pathway - Stage II/III rectal cancer</a:t>
            </a:r>
          </a:p>
        </p:txBody>
      </p:sp>
      <p:sp>
        <p:nvSpPr>
          <p:cNvPr id="412" name="Shape 412"/>
          <p:cNvSpPr/>
          <p:nvPr/>
        </p:nvSpPr>
        <p:spPr>
          <a:xfrm>
            <a:off x="2321406" y="3943349"/>
            <a:ext cx="1186588" cy="469901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/>
            </a:lvl1pPr>
          </a:lstStyle>
          <a:p>
            <a:pPr/>
            <a:r>
              <a:t>Surgery</a:t>
            </a:r>
          </a:p>
        </p:txBody>
      </p:sp>
      <p:sp>
        <p:nvSpPr>
          <p:cNvPr id="413" name="Shape 413"/>
          <p:cNvSpPr/>
          <p:nvPr/>
        </p:nvSpPr>
        <p:spPr>
          <a:xfrm>
            <a:off x="3820508" y="3759199"/>
            <a:ext cx="3536291" cy="838201"/>
          </a:xfrm>
          <a:prstGeom prst="rect">
            <a:avLst/>
          </a:prstGeom>
          <a:blipFill>
            <a:blip r:embed="rId3"/>
          </a:blipFill>
          <a:ln w="12700">
            <a:miter lim="400000"/>
          </a:ln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400">
                <a:solidFill>
                  <a:srgbClr val="FFFFFF"/>
                </a:solidFill>
              </a:defRPr>
            </a:pPr>
            <a:r>
              <a:t>4-6 months adjuvant CT </a:t>
            </a:r>
          </a:p>
          <a:p>
            <a:pPr>
              <a:defRPr sz="2400">
                <a:solidFill>
                  <a:srgbClr val="FFFFFF"/>
                </a:solidFill>
              </a:defRPr>
            </a:pPr>
            <a:r>
              <a:t>(ie, 5-FULV/FOLFOX)</a:t>
            </a:r>
          </a:p>
        </p:txBody>
      </p:sp>
      <p:sp>
        <p:nvSpPr>
          <p:cNvPr id="414" name="Shape 414"/>
          <p:cNvSpPr/>
          <p:nvPr/>
        </p:nvSpPr>
        <p:spPr>
          <a:xfrm>
            <a:off x="313593" y="3759199"/>
            <a:ext cx="1695299" cy="838201"/>
          </a:xfrm>
          <a:prstGeom prst="rect">
            <a:avLst/>
          </a:prstGeom>
          <a:solidFill>
            <a:schemeClr val="accent1">
              <a:hueOff val="47394"/>
              <a:satOff val="-25753"/>
              <a:lumOff val="-7544"/>
            </a:schemeClr>
          </a:solidFill>
          <a:ln w="12700">
            <a:miter lim="400000"/>
          </a:ln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400">
                <a:solidFill>
                  <a:srgbClr val="FFFFFF"/>
                </a:solidFill>
              </a:defRPr>
            </a:pPr>
            <a:r>
              <a:t>ChemoRT</a:t>
            </a:r>
          </a:p>
          <a:p>
            <a:pPr>
              <a:defRPr sz="2400">
                <a:solidFill>
                  <a:srgbClr val="FFFFFF"/>
                </a:solidFill>
              </a:defRPr>
            </a:pPr>
            <a:r>
              <a:t>(ie, 5FU/LV)</a:t>
            </a:r>
          </a:p>
        </p:txBody>
      </p:sp>
      <p:sp>
        <p:nvSpPr>
          <p:cNvPr id="415" name="Shape 415"/>
          <p:cNvSpPr/>
          <p:nvPr/>
        </p:nvSpPr>
        <p:spPr>
          <a:xfrm>
            <a:off x="2374737" y="4903806"/>
            <a:ext cx="8275089" cy="4699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CRC: Clinical pathway - Stage IVb CRC mutated RAS</a:t>
            </a:r>
          </a:p>
        </p:txBody>
      </p:sp>
      <p:sp>
        <p:nvSpPr>
          <p:cNvPr id="416" name="Shape 416"/>
          <p:cNvSpPr/>
          <p:nvPr/>
        </p:nvSpPr>
        <p:spPr>
          <a:xfrm>
            <a:off x="246161" y="6001438"/>
            <a:ext cx="2062278" cy="838201"/>
          </a:xfrm>
          <a:prstGeom prst="rect">
            <a:avLst/>
          </a:prstGeom>
          <a:solidFill>
            <a:schemeClr val="accent4">
              <a:hueOff val="384618"/>
              <a:satOff val="3869"/>
              <a:lumOff val="5802"/>
            </a:schemeClr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400"/>
            </a:pPr>
            <a:r>
              <a:t>Bevacizumab</a:t>
            </a:r>
          </a:p>
          <a:p>
            <a:pPr>
              <a:defRPr sz="2400"/>
            </a:pPr>
            <a:r>
              <a:t>FOLFIRI</a:t>
            </a:r>
          </a:p>
        </p:txBody>
      </p:sp>
      <p:sp>
        <p:nvSpPr>
          <p:cNvPr id="417" name="Shape 417"/>
          <p:cNvSpPr/>
          <p:nvPr/>
        </p:nvSpPr>
        <p:spPr>
          <a:xfrm>
            <a:off x="2592856" y="6001438"/>
            <a:ext cx="2062278" cy="838201"/>
          </a:xfrm>
          <a:prstGeom prst="rect">
            <a:avLst/>
          </a:prstGeom>
          <a:blipFill>
            <a:blip r:embed="rId4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400">
                <a:solidFill>
                  <a:srgbClr val="FFFFFF"/>
                </a:solidFill>
              </a:defRPr>
            </a:pPr>
            <a:r>
              <a:t>Bevacizumab</a:t>
            </a:r>
          </a:p>
          <a:p>
            <a:pPr>
              <a:defRPr sz="2400">
                <a:solidFill>
                  <a:srgbClr val="FFFFFF"/>
                </a:solidFill>
              </a:defRPr>
            </a:pPr>
            <a:r>
              <a:t>FOLFOX</a:t>
            </a:r>
          </a:p>
        </p:txBody>
      </p:sp>
      <p:sp>
        <p:nvSpPr>
          <p:cNvPr id="418" name="Shape 418"/>
          <p:cNvSpPr/>
          <p:nvPr/>
        </p:nvSpPr>
        <p:spPr>
          <a:xfrm>
            <a:off x="5075034" y="6205097"/>
            <a:ext cx="1791311" cy="469901"/>
          </a:xfrm>
          <a:prstGeom prst="rect">
            <a:avLst/>
          </a:prstGeom>
          <a:blipFill>
            <a:blip r:embed="rId5"/>
          </a:blipFill>
          <a:ln w="12700">
            <a:miter lim="400000"/>
          </a:ln>
          <a:effectLst>
            <a:outerShdw sx="100000" sy="100000" kx="0" ky="0" algn="b" rotWithShape="0" blurRad="25400" dist="25400" dir="2388334">
              <a:srgbClr val="000000">
                <a:alpha val="7931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Regorafenib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Shape 420"/>
          <p:cNvSpPr/>
          <p:nvPr/>
        </p:nvSpPr>
        <p:spPr>
          <a:xfrm>
            <a:off x="2364855" y="412749"/>
            <a:ext cx="8275090" cy="4699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CRC: Clinical pathway - stage III colon cancer</a:t>
            </a:r>
          </a:p>
        </p:txBody>
      </p:sp>
      <p:sp>
        <p:nvSpPr>
          <p:cNvPr id="421" name="Shape 421"/>
          <p:cNvSpPr/>
          <p:nvPr/>
        </p:nvSpPr>
        <p:spPr>
          <a:xfrm>
            <a:off x="295668" y="1328119"/>
            <a:ext cx="1497788" cy="469901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/>
            </a:lvl1pPr>
          </a:lstStyle>
          <a:p>
            <a:pPr/>
            <a:r>
              <a:t>Screening</a:t>
            </a:r>
          </a:p>
        </p:txBody>
      </p:sp>
      <p:sp>
        <p:nvSpPr>
          <p:cNvPr id="422" name="Shape 422"/>
          <p:cNvSpPr/>
          <p:nvPr/>
        </p:nvSpPr>
        <p:spPr>
          <a:xfrm>
            <a:off x="267779" y="2046255"/>
            <a:ext cx="1553567" cy="469901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/>
            </a:lvl1pPr>
          </a:lstStyle>
          <a:p>
            <a:pPr/>
            <a:r>
              <a:t>Symptoms</a:t>
            </a:r>
          </a:p>
        </p:txBody>
      </p:sp>
      <p:sp>
        <p:nvSpPr>
          <p:cNvPr id="423" name="Shape 423"/>
          <p:cNvSpPr/>
          <p:nvPr/>
        </p:nvSpPr>
        <p:spPr>
          <a:xfrm>
            <a:off x="2287421" y="1664031"/>
            <a:ext cx="3095550" cy="469901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/>
            </a:lvl1pPr>
          </a:lstStyle>
          <a:p>
            <a:pPr/>
            <a:r>
              <a:t>Colonoscopy / Biopsy</a:t>
            </a:r>
          </a:p>
        </p:txBody>
      </p:sp>
      <p:sp>
        <p:nvSpPr>
          <p:cNvPr id="424" name="Shape 424"/>
          <p:cNvSpPr/>
          <p:nvPr/>
        </p:nvSpPr>
        <p:spPr>
          <a:xfrm>
            <a:off x="5713122" y="1479881"/>
            <a:ext cx="1858671" cy="838201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400"/>
            </a:pPr>
            <a:r>
              <a:t>Staging </a:t>
            </a:r>
          </a:p>
          <a:p>
            <a:pPr>
              <a:defRPr sz="2400"/>
            </a:pPr>
            <a:r>
              <a:t>CT/CEA/labs</a:t>
            </a:r>
          </a:p>
        </p:txBody>
      </p:sp>
      <p:sp>
        <p:nvSpPr>
          <p:cNvPr id="425" name="Shape 425"/>
          <p:cNvSpPr/>
          <p:nvPr/>
        </p:nvSpPr>
        <p:spPr>
          <a:xfrm>
            <a:off x="7901944" y="1664031"/>
            <a:ext cx="1186587" cy="469901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/>
            </a:lvl1pPr>
          </a:lstStyle>
          <a:p>
            <a:pPr/>
            <a:r>
              <a:t>Surgery</a:t>
            </a:r>
          </a:p>
        </p:txBody>
      </p:sp>
      <p:sp>
        <p:nvSpPr>
          <p:cNvPr id="426" name="Shape 426"/>
          <p:cNvSpPr/>
          <p:nvPr/>
        </p:nvSpPr>
        <p:spPr>
          <a:xfrm>
            <a:off x="9418681" y="1479881"/>
            <a:ext cx="3265323" cy="838201"/>
          </a:xfrm>
          <a:prstGeom prst="rect">
            <a:avLst/>
          </a:prstGeom>
          <a:blipFill>
            <a:blip r:embed="rId3"/>
          </a:blipFill>
          <a:ln w="12700">
            <a:miter lim="400000"/>
          </a:ln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400">
                <a:solidFill>
                  <a:srgbClr val="FFFFFF"/>
                </a:solidFill>
              </a:defRPr>
            </a:pPr>
            <a:r>
              <a:t>6 months adjuvant CT </a:t>
            </a:r>
          </a:p>
          <a:p>
            <a:pPr>
              <a:defRPr sz="2400">
                <a:solidFill>
                  <a:srgbClr val="FFFFFF"/>
                </a:solidFill>
              </a:defRPr>
            </a:pPr>
            <a:r>
              <a:t>(ie, FOLFOX)</a:t>
            </a:r>
          </a:p>
        </p:txBody>
      </p:sp>
      <p:sp>
        <p:nvSpPr>
          <p:cNvPr id="427" name="Shape 427"/>
          <p:cNvSpPr/>
          <p:nvPr/>
        </p:nvSpPr>
        <p:spPr>
          <a:xfrm>
            <a:off x="2391364" y="3029868"/>
            <a:ext cx="8275090" cy="4699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CRC: Clinical pathway - Stage II/III rectal cancer</a:t>
            </a:r>
          </a:p>
        </p:txBody>
      </p:sp>
      <p:sp>
        <p:nvSpPr>
          <p:cNvPr id="428" name="Shape 428"/>
          <p:cNvSpPr/>
          <p:nvPr/>
        </p:nvSpPr>
        <p:spPr>
          <a:xfrm>
            <a:off x="2321406" y="3943349"/>
            <a:ext cx="1186588" cy="469901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/>
            </a:lvl1pPr>
          </a:lstStyle>
          <a:p>
            <a:pPr/>
            <a:r>
              <a:t>Surgery</a:t>
            </a:r>
          </a:p>
        </p:txBody>
      </p:sp>
      <p:sp>
        <p:nvSpPr>
          <p:cNvPr id="429" name="Shape 429"/>
          <p:cNvSpPr/>
          <p:nvPr/>
        </p:nvSpPr>
        <p:spPr>
          <a:xfrm>
            <a:off x="3820508" y="3759199"/>
            <a:ext cx="3536291" cy="838201"/>
          </a:xfrm>
          <a:prstGeom prst="rect">
            <a:avLst/>
          </a:prstGeom>
          <a:blipFill>
            <a:blip r:embed="rId3"/>
          </a:blipFill>
          <a:ln w="12700">
            <a:miter lim="400000"/>
          </a:ln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400">
                <a:solidFill>
                  <a:srgbClr val="FFFFFF"/>
                </a:solidFill>
              </a:defRPr>
            </a:pPr>
            <a:r>
              <a:t>4-6 months adjuvant CT </a:t>
            </a:r>
          </a:p>
          <a:p>
            <a:pPr>
              <a:defRPr sz="2400">
                <a:solidFill>
                  <a:srgbClr val="FFFFFF"/>
                </a:solidFill>
              </a:defRPr>
            </a:pPr>
            <a:r>
              <a:t>(ie, 5-FULV/FOLFOX)</a:t>
            </a:r>
          </a:p>
        </p:txBody>
      </p:sp>
      <p:sp>
        <p:nvSpPr>
          <p:cNvPr id="430" name="Shape 430"/>
          <p:cNvSpPr/>
          <p:nvPr/>
        </p:nvSpPr>
        <p:spPr>
          <a:xfrm>
            <a:off x="313593" y="3759199"/>
            <a:ext cx="1695299" cy="838201"/>
          </a:xfrm>
          <a:prstGeom prst="rect">
            <a:avLst/>
          </a:prstGeom>
          <a:solidFill>
            <a:schemeClr val="accent1">
              <a:hueOff val="47394"/>
              <a:satOff val="-25753"/>
              <a:lumOff val="-7544"/>
            </a:schemeClr>
          </a:solidFill>
          <a:ln w="12700">
            <a:miter lim="400000"/>
          </a:ln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400">
                <a:solidFill>
                  <a:srgbClr val="FFFFFF"/>
                </a:solidFill>
              </a:defRPr>
            </a:pPr>
            <a:r>
              <a:t>ChemoRT</a:t>
            </a:r>
          </a:p>
          <a:p>
            <a:pPr>
              <a:defRPr sz="2400">
                <a:solidFill>
                  <a:srgbClr val="FFFFFF"/>
                </a:solidFill>
              </a:defRPr>
            </a:pPr>
            <a:r>
              <a:t>(ie, 5FU/LV)</a:t>
            </a:r>
          </a:p>
        </p:txBody>
      </p:sp>
      <p:sp>
        <p:nvSpPr>
          <p:cNvPr id="431" name="Shape 431"/>
          <p:cNvSpPr/>
          <p:nvPr/>
        </p:nvSpPr>
        <p:spPr>
          <a:xfrm>
            <a:off x="2374737" y="4903806"/>
            <a:ext cx="8275089" cy="4699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CRC: Clinical pathway - Stage IVb CRC mutated RAS</a:t>
            </a:r>
          </a:p>
        </p:txBody>
      </p:sp>
      <p:sp>
        <p:nvSpPr>
          <p:cNvPr id="432" name="Shape 432"/>
          <p:cNvSpPr/>
          <p:nvPr/>
        </p:nvSpPr>
        <p:spPr>
          <a:xfrm>
            <a:off x="246161" y="6001438"/>
            <a:ext cx="2062278" cy="838201"/>
          </a:xfrm>
          <a:prstGeom prst="rect">
            <a:avLst/>
          </a:prstGeom>
          <a:solidFill>
            <a:schemeClr val="accent4">
              <a:hueOff val="384618"/>
              <a:satOff val="3869"/>
              <a:lumOff val="5802"/>
            </a:schemeClr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400"/>
            </a:pPr>
            <a:r>
              <a:t>Bevacizumab</a:t>
            </a:r>
          </a:p>
          <a:p>
            <a:pPr>
              <a:defRPr sz="2400"/>
            </a:pPr>
            <a:r>
              <a:t>FOLFIRI</a:t>
            </a:r>
          </a:p>
        </p:txBody>
      </p:sp>
      <p:sp>
        <p:nvSpPr>
          <p:cNvPr id="433" name="Shape 433"/>
          <p:cNvSpPr/>
          <p:nvPr/>
        </p:nvSpPr>
        <p:spPr>
          <a:xfrm>
            <a:off x="2592856" y="6001438"/>
            <a:ext cx="2062278" cy="838201"/>
          </a:xfrm>
          <a:prstGeom prst="rect">
            <a:avLst/>
          </a:prstGeom>
          <a:blipFill>
            <a:blip r:embed="rId4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400">
                <a:solidFill>
                  <a:srgbClr val="FFFFFF"/>
                </a:solidFill>
              </a:defRPr>
            </a:pPr>
            <a:r>
              <a:t>Bevacizumab</a:t>
            </a:r>
          </a:p>
          <a:p>
            <a:pPr>
              <a:defRPr sz="2400">
                <a:solidFill>
                  <a:srgbClr val="FFFFFF"/>
                </a:solidFill>
              </a:defRPr>
            </a:pPr>
            <a:r>
              <a:t>FOLFOX</a:t>
            </a:r>
          </a:p>
        </p:txBody>
      </p:sp>
      <p:sp>
        <p:nvSpPr>
          <p:cNvPr id="434" name="Shape 434"/>
          <p:cNvSpPr/>
          <p:nvPr/>
        </p:nvSpPr>
        <p:spPr>
          <a:xfrm>
            <a:off x="5075034" y="6205097"/>
            <a:ext cx="1791311" cy="469901"/>
          </a:xfrm>
          <a:prstGeom prst="rect">
            <a:avLst/>
          </a:prstGeom>
          <a:blipFill>
            <a:blip r:embed="rId5"/>
          </a:blipFill>
          <a:ln w="12700">
            <a:miter lim="400000"/>
          </a:ln>
          <a:effectLst>
            <a:outerShdw sx="100000" sy="100000" kx="0" ky="0" algn="b" rotWithShape="0" blurRad="25400" dist="25400" dir="2388334">
              <a:srgbClr val="000000">
                <a:alpha val="7931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Regorafenib</a:t>
            </a:r>
          </a:p>
        </p:txBody>
      </p:sp>
      <p:sp>
        <p:nvSpPr>
          <p:cNvPr id="435" name="Shape 435"/>
          <p:cNvSpPr/>
          <p:nvPr/>
        </p:nvSpPr>
        <p:spPr>
          <a:xfrm>
            <a:off x="2384223" y="7331547"/>
            <a:ext cx="8275090" cy="4699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CRC: Clinical pathway - Stage IVb CRC mutated RAS</a:t>
            </a:r>
          </a:p>
        </p:txBody>
      </p:sp>
      <p:sp>
        <p:nvSpPr>
          <p:cNvPr id="436" name="Shape 436"/>
          <p:cNvSpPr/>
          <p:nvPr/>
        </p:nvSpPr>
        <p:spPr>
          <a:xfrm>
            <a:off x="411363" y="8143581"/>
            <a:ext cx="1672438" cy="838201"/>
          </a:xfrm>
          <a:prstGeom prst="rect">
            <a:avLst/>
          </a:prstGeom>
          <a:solidFill>
            <a:schemeClr val="accent3">
              <a:satOff val="18648"/>
              <a:lumOff val="5971"/>
            </a:schemeClr>
          </a:soli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400"/>
            </a:pPr>
            <a:r>
              <a:t>Cetuximab</a:t>
            </a:r>
          </a:p>
          <a:p>
            <a:pPr>
              <a:defRPr sz="2400"/>
            </a:pPr>
            <a:r>
              <a:t>FOLFIRI</a:t>
            </a:r>
          </a:p>
        </p:txBody>
      </p:sp>
      <p:sp>
        <p:nvSpPr>
          <p:cNvPr id="437" name="Shape 437"/>
          <p:cNvSpPr/>
          <p:nvPr/>
        </p:nvSpPr>
        <p:spPr>
          <a:xfrm>
            <a:off x="2563137" y="8143581"/>
            <a:ext cx="2062278" cy="838201"/>
          </a:xfrm>
          <a:prstGeom prst="rect">
            <a:avLst/>
          </a:prstGeom>
          <a:blipFill>
            <a:blip r:embed="rId4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400">
                <a:solidFill>
                  <a:srgbClr val="FFFFFF"/>
                </a:solidFill>
              </a:defRPr>
            </a:pPr>
            <a:r>
              <a:t>Bevacizumab</a:t>
            </a:r>
          </a:p>
          <a:p>
            <a:pPr>
              <a:defRPr sz="2400">
                <a:solidFill>
                  <a:srgbClr val="FFFFFF"/>
                </a:solidFill>
              </a:defRPr>
            </a:pPr>
            <a:r>
              <a:t>FOLFOX</a:t>
            </a:r>
          </a:p>
        </p:txBody>
      </p:sp>
      <p:sp>
        <p:nvSpPr>
          <p:cNvPr id="438" name="Shape 438"/>
          <p:cNvSpPr/>
          <p:nvPr/>
        </p:nvSpPr>
        <p:spPr>
          <a:xfrm>
            <a:off x="5045316" y="8347241"/>
            <a:ext cx="1791310" cy="469901"/>
          </a:xfrm>
          <a:prstGeom prst="rect">
            <a:avLst/>
          </a:prstGeom>
          <a:blipFill>
            <a:blip r:embed="rId5"/>
          </a:blipFill>
          <a:ln w="12700">
            <a:miter lim="400000"/>
          </a:ln>
          <a:effectLst>
            <a:outerShdw sx="100000" sy="100000" kx="0" ky="0" algn="b" rotWithShape="0" blurRad="25400" dist="25400" dir="2388334">
              <a:srgbClr val="000000">
                <a:alpha val="7931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Regorafenib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" name="Shape 440"/>
          <p:cNvSpPr/>
          <p:nvPr/>
        </p:nvSpPr>
        <p:spPr>
          <a:xfrm>
            <a:off x="2364855" y="412749"/>
            <a:ext cx="8275090" cy="4699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CRC: Follow-up</a:t>
            </a:r>
          </a:p>
        </p:txBody>
      </p:sp>
      <p:sp>
        <p:nvSpPr>
          <p:cNvPr id="441" name="Shape 441"/>
          <p:cNvSpPr/>
          <p:nvPr/>
        </p:nvSpPr>
        <p:spPr>
          <a:xfrm>
            <a:off x="10185592" y="8636000"/>
            <a:ext cx="1777616" cy="31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i="1" sz="1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Harrison’s, 19th Ed.</a:t>
            </a:r>
          </a:p>
        </p:txBody>
      </p:sp>
      <p:graphicFrame>
        <p:nvGraphicFramePr>
          <p:cNvPr id="442" name="Table 442"/>
          <p:cNvGraphicFramePr/>
          <p:nvPr/>
        </p:nvGraphicFramePr>
        <p:xfrm>
          <a:off x="1270000" y="1270000"/>
          <a:ext cx="10464800" cy="7213600"/>
        </p:xfrm>
        <a:graphic xmlns:a="http://schemas.openxmlformats.org/drawingml/2006/main">
          <a:graphicData uri="http://schemas.openxmlformats.org/drawingml/2006/table">
            <a:tbl>
              <a:tblPr firstCol="0" firstRow="0" lastCol="0" lastRow="0" bandCol="0" bandRow="1" rtl="0">
                <a:tableStyleId>{4C3C2611-4C71-4FC5-86AE-919BDF0F9419}</a:tableStyleId>
              </a:tblPr>
              <a:tblGrid>
                <a:gridCol w="10464800"/>
              </a:tblGrid>
              <a:tr h="1030514">
                <a:tc>
                  <a:txBody>
                    <a:bodyPr/>
                    <a:lstStyle/>
                    <a:p>
                      <a:pPr defTabSz="914400"/>
                      <a:r>
                        <a:rPr b="1" i="1" sz="2200">
                          <a:latin typeface="Helvetica"/>
                          <a:ea typeface="Helvetica"/>
                          <a:cs typeface="Helvetica"/>
                          <a:sym typeface="Helvetica"/>
                        </a:rPr>
                        <a:t>Post-treatment follow-up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1030514">
                <a:tc>
                  <a:txBody>
                    <a:bodyPr/>
                    <a:lstStyle/>
                    <a:p>
                      <a:pPr defTabSz="914400"/>
                      <a:r>
                        <a:rPr sz="2200"/>
                        <a:t>3-5% life-time risk of a second CRC, 15% risk of polyps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1030514">
                <a:tc>
                  <a:txBody>
                    <a:bodyPr/>
                    <a:lstStyle/>
                    <a:p>
                      <a:pPr defTabSz="914400"/>
                      <a:r>
                        <a:rPr sz="2200"/>
                        <a:t>5-year follow-up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1030514">
                <a:tc>
                  <a:txBody>
                    <a:bodyPr/>
                    <a:lstStyle/>
                    <a:p>
                      <a:pPr defTabSz="914400"/>
                      <a:r>
                        <a:rPr sz="2200"/>
                        <a:t>H&amp;P q12w x2-3 years. Thereafter, semi-annually until year 5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1030514">
                <a:tc>
                  <a:txBody>
                    <a:bodyPr/>
                    <a:lstStyle/>
                    <a:p>
                      <a:pPr defTabSz="914400"/>
                      <a:r>
                        <a:rPr sz="2200"/>
                        <a:t>Triennial colonoscopy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1030514">
                <a:tc>
                  <a:txBody>
                    <a:bodyPr/>
                    <a:lstStyle/>
                    <a:p>
                      <a:pPr defTabSz="914400"/>
                      <a:r>
                        <a:rPr sz="2200"/>
                        <a:t>CEA q12w x2-3 years. Thereafter, semi-annually until year 5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  <a:tr h="1030514">
                <a:tc>
                  <a:txBody>
                    <a:bodyPr/>
                    <a:lstStyle/>
                    <a:p>
                      <a:pPr defTabSz="914400"/>
                      <a:r>
                        <a:rPr sz="2200"/>
                        <a:t>Contrast-enhanced thorax, abdomen and pelvis CT q1yr until year 3</a:t>
                      </a:r>
                    </a:p>
                  </a:txBody>
                  <a:tcPr marL="50800" marR="50800" marT="50800" marB="50800" anchor="ctr" anchorCtr="0" horzOverflow="overflow"/>
                </a:tc>
              </a:tr>
            </a:tbl>
          </a:graphicData>
        </a:graphic>
      </p:graphicFrame>
    </p:spTree>
  </p:cSld>
  <p:clrMapOvr>
    <a:masterClrMapping/>
  </p:clrMapOvr>
  <p:transition xmlns:p14="http://schemas.microsoft.com/office/powerpoint/2010/main" spd="med" advClick="1" p14:dur="1000"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Shape 444"/>
          <p:cNvSpPr/>
          <p:nvPr/>
        </p:nvSpPr>
        <p:spPr>
          <a:xfrm>
            <a:off x="2364855" y="412749"/>
            <a:ext cx="8275090" cy="4699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CRC: Prognosis</a:t>
            </a:r>
          </a:p>
        </p:txBody>
      </p:sp>
      <p:pic>
        <p:nvPicPr>
          <p:cNvPr id="445" name="pasted-image.pn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1460500" y="1843787"/>
            <a:ext cx="10302502" cy="6423913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pasted-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49300" y="642466"/>
            <a:ext cx="919634" cy="919634"/>
          </a:xfrm>
          <a:prstGeom prst="rect">
            <a:avLst/>
          </a:prstGeom>
          <a:ln w="12700">
            <a:miter lim="400000"/>
          </a:ln>
        </p:spPr>
      </p:pic>
      <p:sp>
        <p:nvSpPr>
          <p:cNvPr id="133" name="Shape 133"/>
          <p:cNvSpPr/>
          <p:nvPr/>
        </p:nvSpPr>
        <p:spPr>
          <a:xfrm>
            <a:off x="1807851" y="905433"/>
            <a:ext cx="4486898" cy="39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900"/>
            </a:lvl1pPr>
          </a:lstStyle>
          <a:p>
            <a:pPr/>
            <a:r>
              <a:t>Second cause of cancer death in the US</a:t>
            </a:r>
          </a:p>
        </p:txBody>
      </p:sp>
      <p:sp>
        <p:nvSpPr>
          <p:cNvPr id="134" name="Shape 134"/>
          <p:cNvSpPr/>
          <p:nvPr/>
        </p:nvSpPr>
        <p:spPr>
          <a:xfrm>
            <a:off x="5192896" y="1375333"/>
            <a:ext cx="7343408" cy="39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900"/>
            </a:lvl1pPr>
          </a:lstStyle>
          <a:p>
            <a:pPr/>
            <a:r>
              <a:t>The incidence has decreased recently (in the US) due to screening</a:t>
            </a:r>
          </a:p>
        </p:txBody>
      </p:sp>
      <p:sp>
        <p:nvSpPr>
          <p:cNvPr id="135" name="Shape 135"/>
          <p:cNvSpPr/>
          <p:nvPr/>
        </p:nvSpPr>
        <p:spPr>
          <a:xfrm>
            <a:off x="3039135" y="1845233"/>
            <a:ext cx="4284930" cy="39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900"/>
            </a:lvl1pPr>
          </a:lstStyle>
          <a:p>
            <a:pPr/>
            <a:r>
              <a:t>Mortality has decreased by about 25%</a:t>
            </a:r>
          </a:p>
        </p:txBody>
      </p:sp>
      <p:sp>
        <p:nvSpPr>
          <p:cNvPr id="136" name="Shape 136"/>
          <p:cNvSpPr/>
          <p:nvPr/>
        </p:nvSpPr>
        <p:spPr>
          <a:xfrm>
            <a:off x="1098499" y="2315133"/>
            <a:ext cx="1232002" cy="469901"/>
          </a:xfrm>
          <a:prstGeom prst="rect">
            <a:avLst/>
          </a:prstGeom>
          <a:blipFill>
            <a:blip r:embed="rId3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POLYPS</a:t>
            </a:r>
          </a:p>
        </p:txBody>
      </p:sp>
      <p:sp>
        <p:nvSpPr>
          <p:cNvPr id="137" name="Shape 137"/>
          <p:cNvSpPr/>
          <p:nvPr/>
        </p:nvSpPr>
        <p:spPr>
          <a:xfrm>
            <a:off x="993813" y="2873933"/>
            <a:ext cx="5429174" cy="39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900"/>
            </a:lvl1pPr>
          </a:lstStyle>
          <a:p>
            <a:pPr/>
            <a:r>
              <a:t>Grossly visible protrusion fro the mucosal surface</a:t>
            </a:r>
          </a:p>
        </p:txBody>
      </p:sp>
      <p:sp>
        <p:nvSpPr>
          <p:cNvPr id="138" name="Shape 138"/>
          <p:cNvSpPr/>
          <p:nvPr/>
        </p:nvSpPr>
        <p:spPr>
          <a:xfrm>
            <a:off x="5688330" y="3299383"/>
            <a:ext cx="3710941" cy="469901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/>
            </a:lvl1pPr>
          </a:lstStyle>
          <a:p>
            <a:pPr/>
            <a:r>
              <a:t>Nonneoplastic hamartoma</a:t>
            </a:r>
          </a:p>
        </p:txBody>
      </p:sp>
      <p:sp>
        <p:nvSpPr>
          <p:cNvPr id="139" name="Shape 139"/>
          <p:cNvSpPr/>
          <p:nvPr/>
        </p:nvSpPr>
        <p:spPr>
          <a:xfrm>
            <a:off x="4097883" y="3801033"/>
            <a:ext cx="7577634" cy="469901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/>
            </a:lvl1pPr>
          </a:lstStyle>
          <a:p>
            <a:pPr/>
            <a:r>
              <a:t>Hyperplastic mucosal proliferation (hyperplastic polyp)</a:t>
            </a:r>
          </a:p>
        </p:txBody>
      </p:sp>
      <p:sp>
        <p:nvSpPr>
          <p:cNvPr id="140" name="Shape 140"/>
          <p:cNvSpPr/>
          <p:nvPr/>
        </p:nvSpPr>
        <p:spPr>
          <a:xfrm>
            <a:off x="5758992" y="4323233"/>
            <a:ext cx="3010816" cy="469901"/>
          </a:xfrm>
          <a:prstGeom prst="rect">
            <a:avLst/>
          </a:prstGeom>
          <a:blipFill>
            <a:blip r:embed="rId4"/>
          </a:blipFill>
          <a:ln w="12700">
            <a:miter lim="400000"/>
          </a:ln>
          <a:effectLst>
            <a:outerShdw sx="100000" sy="100000" kx="0" ky="0" algn="b" rotWithShape="0" blurRad="25400" dist="25400" dir="2388334">
              <a:srgbClr val="000000">
                <a:alpha val="7931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Adenomatous polyps</a:t>
            </a:r>
          </a:p>
        </p:txBody>
      </p:sp>
      <p:sp>
        <p:nvSpPr>
          <p:cNvPr id="141" name="Shape 141"/>
          <p:cNvSpPr/>
          <p:nvPr/>
        </p:nvSpPr>
        <p:spPr>
          <a:xfrm>
            <a:off x="7790205" y="4833466"/>
            <a:ext cx="2402790" cy="39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900"/>
            </a:lvl1pPr>
          </a:lstStyle>
          <a:p>
            <a:pPr/>
            <a:r>
              <a:t>Clearly preneoplastic</a:t>
            </a:r>
          </a:p>
        </p:txBody>
      </p:sp>
      <p:sp>
        <p:nvSpPr>
          <p:cNvPr id="142" name="Shape 142"/>
          <p:cNvSpPr/>
          <p:nvPr/>
        </p:nvSpPr>
        <p:spPr>
          <a:xfrm>
            <a:off x="6684918" y="5168899"/>
            <a:ext cx="4892764" cy="39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900"/>
            </a:lvl1pPr>
          </a:lstStyle>
          <a:p>
            <a:pPr/>
            <a:r>
              <a:t>Only a minority of polyps progress to cancer</a:t>
            </a:r>
          </a:p>
        </p:txBody>
      </p:sp>
      <p:sp>
        <p:nvSpPr>
          <p:cNvPr id="143" name="Shape 143"/>
          <p:cNvSpPr/>
          <p:nvPr/>
        </p:nvSpPr>
        <p:spPr>
          <a:xfrm>
            <a:off x="5369725" y="5519266"/>
            <a:ext cx="7243750" cy="39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900"/>
            </a:lvl1pPr>
          </a:lstStyle>
          <a:p>
            <a:pPr/>
            <a:r>
              <a:t>High prevalence: 30% and 50% in middle-aged and elderly adults</a:t>
            </a:r>
          </a:p>
        </p:txBody>
      </p:sp>
      <p:sp>
        <p:nvSpPr>
          <p:cNvPr id="144" name="Shape 144"/>
          <p:cNvSpPr/>
          <p:nvPr/>
        </p:nvSpPr>
        <p:spPr>
          <a:xfrm>
            <a:off x="7238587" y="5938366"/>
            <a:ext cx="3252026" cy="39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sz="19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Only 1% become malignant</a:t>
            </a:r>
          </a:p>
        </p:txBody>
      </p:sp>
      <p:sp>
        <p:nvSpPr>
          <p:cNvPr id="145" name="Shape 145"/>
          <p:cNvSpPr/>
          <p:nvPr/>
        </p:nvSpPr>
        <p:spPr>
          <a:xfrm>
            <a:off x="587857" y="6671233"/>
            <a:ext cx="6241086" cy="469901"/>
          </a:xfrm>
          <a:prstGeom prst="rect">
            <a:avLst/>
          </a:prstGeom>
          <a:blipFill>
            <a:blip r:embed="rId4"/>
          </a:blipFill>
          <a:ln w="12700">
            <a:miter lim="400000"/>
          </a:ln>
          <a:effectLst>
            <a:outerShdw sx="100000" sy="100000" kx="0" ky="0" algn="b" rotWithShape="0" blurRad="25400" dist="25400" dir="2388334">
              <a:srgbClr val="000000">
                <a:alpha val="7931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Multistep molecular evolution through cancer</a:t>
            </a:r>
          </a:p>
        </p:txBody>
      </p:sp>
      <p:sp>
        <p:nvSpPr>
          <p:cNvPr id="146" name="Shape 146"/>
          <p:cNvSpPr/>
          <p:nvPr/>
        </p:nvSpPr>
        <p:spPr>
          <a:xfrm>
            <a:off x="1127442" y="7212465"/>
            <a:ext cx="8692516" cy="39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900"/>
            </a:lvl1pPr>
          </a:lstStyle>
          <a:p>
            <a:pPr/>
            <a:r>
              <a:t>Colon cancer is thought to arise from sequential DNA derrangements in a polyp</a:t>
            </a:r>
          </a:p>
        </p:txBody>
      </p:sp>
      <p:sp>
        <p:nvSpPr>
          <p:cNvPr id="147" name="Shape 147"/>
          <p:cNvSpPr/>
          <p:nvPr/>
        </p:nvSpPr>
        <p:spPr>
          <a:xfrm>
            <a:off x="1112570" y="7935999"/>
            <a:ext cx="7249060" cy="39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900"/>
            </a:lvl1pPr>
          </a:lstStyle>
          <a:p>
            <a:pPr/>
            <a:r>
              <a:t>These may include: Point mutations in the K-ras (KRAS) oncogene</a:t>
            </a:r>
          </a:p>
        </p:txBody>
      </p:sp>
      <p:sp>
        <p:nvSpPr>
          <p:cNvPr id="148" name="Shape 148"/>
          <p:cNvSpPr/>
          <p:nvPr/>
        </p:nvSpPr>
        <p:spPr>
          <a:xfrm>
            <a:off x="1980838" y="8296833"/>
            <a:ext cx="2769325" cy="39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900"/>
            </a:lvl1pPr>
          </a:lstStyle>
          <a:p>
            <a:pPr/>
            <a:r>
              <a:t>Hypomethylation of DNA</a:t>
            </a:r>
          </a:p>
        </p:txBody>
      </p:sp>
      <p:sp>
        <p:nvSpPr>
          <p:cNvPr id="149" name="Shape 149"/>
          <p:cNvSpPr/>
          <p:nvPr/>
        </p:nvSpPr>
        <p:spPr>
          <a:xfrm>
            <a:off x="244564" y="8700616"/>
            <a:ext cx="6241873" cy="39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900"/>
            </a:lvl1pPr>
          </a:lstStyle>
          <a:p>
            <a:pPr/>
            <a:r>
              <a:t>Allelic loss of a TSG like 5q (APC), 18q (DCC), 17p (p53)</a:t>
            </a:r>
          </a:p>
        </p:txBody>
      </p:sp>
      <p:sp>
        <p:nvSpPr>
          <p:cNvPr id="150" name="Shape 150"/>
          <p:cNvSpPr/>
          <p:nvPr/>
        </p:nvSpPr>
        <p:spPr>
          <a:xfrm>
            <a:off x="8840520" y="7897899"/>
            <a:ext cx="2943760" cy="469901"/>
          </a:xfrm>
          <a:prstGeom prst="rect">
            <a:avLst/>
          </a:prstGeom>
          <a:blipFill>
            <a:blip r:embed="rId5"/>
          </a:blipFill>
          <a:ln w="12700">
            <a:miter lim="400000"/>
          </a:ln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Oncogene activation</a:t>
            </a:r>
          </a:p>
        </p:txBody>
      </p:sp>
      <p:sp>
        <p:nvSpPr>
          <p:cNvPr id="151" name="Shape 151"/>
          <p:cNvSpPr/>
          <p:nvPr/>
        </p:nvSpPr>
        <p:spPr>
          <a:xfrm>
            <a:off x="6756298" y="8493683"/>
            <a:ext cx="4750004" cy="469901"/>
          </a:xfrm>
          <a:prstGeom prst="rect">
            <a:avLst/>
          </a:prstGeom>
          <a:blipFill>
            <a:blip r:embed="rId5"/>
          </a:blipFill>
          <a:ln w="12700">
            <a:miter lim="400000"/>
          </a:ln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Loss of tumor suppression activity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8" presetID="2" grpId="1" fill="hold">
                                  <p:stCondLst>
                                    <p:cond delay="0"/>
                                  </p:stCondLst>
                                  <p:iterate type="lt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Class="entr" nodeType="clickEffect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Class="entr" nodeType="clickEffect" presetSubtype="0" presetID="1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Class="entr" nodeType="clickEffect" presetSubtype="0" presetID="1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Class="entr" nodeType="clickEffect" presetSubtype="0" presetID="1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2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Class="entr" nodeType="clickEffect" presetSubtype="0" presetID="1" grpId="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Class="entr" nodeType="clickEffect" presetSubtype="0" presetID="1" grpId="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Class="entr" nodeType="clickEffect" presetSubtype="0" presetID="1" grpId="10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4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Class="entr" nodeType="clickEffect" presetSubtype="0" presetID="1" grpId="1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8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Class="entr" nodeType="clickEffect" presetSubtype="0" presetID="1" grpId="1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2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Class="entr" nodeType="clickEffect" presetSubtype="0" presetID="1" grpId="1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6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Class="entr" nodeType="clickEffect" presetSubtype="0" presetID="1" grpId="1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Class="entr" nodeType="clickEffect" presetSubtype="0" presetID="1" grpId="1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4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Class="entr" nodeType="clickEffect" presetSubtype="0" presetID="1" grpId="1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8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Class="entr" nodeType="clickEffect" presetSubtype="0" presetID="1" grpId="1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2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Class="entr" nodeType="clickEffect" presetSubtype="0" presetID="1" grpId="1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6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Class="entr" nodeType="clickEffect" presetSubtype="0" presetID="1" grpId="1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142" grpId="10"/>
      <p:bldP build="whole" bldLvl="1" animBg="1" rev="0" advAuto="0" spid="146" grpId="14"/>
      <p:bldP build="whole" bldLvl="1" animBg="1" rev="0" advAuto="0" spid="147" grpId="15"/>
      <p:bldP build="whole" bldLvl="1" animBg="1" rev="0" advAuto="0" spid="133" grpId="1"/>
      <p:bldP build="whole" bldLvl="1" animBg="1" rev="0" advAuto="0" spid="148" grpId="16"/>
      <p:bldP build="whole" bldLvl="1" animBg="1" rev="0" advAuto="0" spid="140" grpId="8"/>
      <p:bldP build="whole" bldLvl="1" animBg="1" rev="0" advAuto="0" spid="141" grpId="9"/>
      <p:bldP build="whole" bldLvl="1" animBg="1" rev="0" advAuto="0" spid="149" grpId="17"/>
      <p:bldP build="whole" bldLvl="1" animBg="1" rev="0" advAuto="0" spid="150" grpId="18"/>
      <p:bldP build="whole" bldLvl="1" animBg="1" rev="0" advAuto="0" spid="151" grpId="19"/>
      <p:bldP build="whole" bldLvl="1" animBg="1" rev="0" advAuto="0" spid="138" grpId="6"/>
      <p:bldP build="whole" bldLvl="1" animBg="1" rev="0" advAuto="0" spid="137" grpId="5"/>
      <p:bldP build="whole" bldLvl="1" animBg="1" rev="0" advAuto="0" spid="136" grpId="4"/>
      <p:bldP build="whole" bldLvl="1" animBg="1" rev="0" advAuto="0" spid="135" grpId="3"/>
      <p:bldP build="whole" bldLvl="1" animBg="1" rev="0" advAuto="0" spid="139" grpId="7"/>
      <p:bldP build="whole" bldLvl="1" animBg="1" rev="0" advAuto="0" spid="143" grpId="11"/>
      <p:bldP build="whole" bldLvl="1" animBg="1" rev="0" advAuto="0" spid="134" grpId="2"/>
      <p:bldP build="whole" bldLvl="1" animBg="1" rev="0" advAuto="0" spid="144" grpId="12"/>
      <p:bldP build="whole" bldLvl="1" animBg="1" rev="0" advAuto="0" spid="145" grpId="13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5" name="Group 155"/>
          <p:cNvGrpSpPr/>
          <p:nvPr/>
        </p:nvGrpSpPr>
        <p:grpSpPr>
          <a:xfrm>
            <a:off x="532367" y="1410708"/>
            <a:ext cx="11940066" cy="7643123"/>
            <a:chOff x="0" y="0"/>
            <a:chExt cx="11940065" cy="7643121"/>
          </a:xfrm>
        </p:grpSpPr>
        <p:pic>
          <p:nvPicPr>
            <p:cNvPr id="154" name="pasted-image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27000" y="88900"/>
              <a:ext cx="11686066" cy="7312922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53" name="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11940066" cy="7643122"/>
            </a:xfrm>
            <a:prstGeom prst="rect">
              <a:avLst/>
            </a:prstGeom>
            <a:effectLst/>
          </p:spPr>
        </p:pic>
      </p:grpSp>
      <p:sp>
        <p:nvSpPr>
          <p:cNvPr id="156" name="Shape 156"/>
          <p:cNvSpPr/>
          <p:nvPr/>
        </p:nvSpPr>
        <p:spPr>
          <a:xfrm>
            <a:off x="3961841" y="393699"/>
            <a:ext cx="5970118" cy="469901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/>
            </a:lvl1pPr>
          </a:lstStyle>
          <a:p>
            <a:pPr/>
            <a:r>
              <a:t>Multi-stage carcinogenesis in colon cancer</a:t>
            </a:r>
          </a:p>
        </p:txBody>
      </p:sp>
      <p:sp>
        <p:nvSpPr>
          <p:cNvPr id="157" name="Shape 157"/>
          <p:cNvSpPr/>
          <p:nvPr/>
        </p:nvSpPr>
        <p:spPr>
          <a:xfrm>
            <a:off x="522702" y="9055100"/>
            <a:ext cx="2739195" cy="317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i="1" sz="14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Inspired on: Vogelstein B, 1990</a:t>
            </a:r>
          </a:p>
        </p:txBody>
      </p:sp>
      <p:pic>
        <p:nvPicPr>
          <p:cNvPr id="158" name="pasted-image.tif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49300" y="642466"/>
            <a:ext cx="919634" cy="91963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/>
          <p:nvPr/>
        </p:nvSpPr>
        <p:spPr>
          <a:xfrm>
            <a:off x="2604109" y="393699"/>
            <a:ext cx="8685582" cy="469901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i="1" sz="2400"/>
            </a:lvl1pPr>
          </a:lstStyle>
          <a:p>
            <a:pPr/>
            <a:r>
              <a:t>MAPK pathway (activating) mutations occur in about 60% CRC</a:t>
            </a:r>
          </a:p>
        </p:txBody>
      </p:sp>
      <p:grpSp>
        <p:nvGrpSpPr>
          <p:cNvPr id="163" name="Group 163"/>
          <p:cNvGrpSpPr/>
          <p:nvPr/>
        </p:nvGrpSpPr>
        <p:grpSpPr>
          <a:xfrm>
            <a:off x="1387883" y="1391099"/>
            <a:ext cx="10229034" cy="7743287"/>
            <a:chOff x="0" y="0"/>
            <a:chExt cx="10229032" cy="7743286"/>
          </a:xfrm>
        </p:grpSpPr>
        <p:pic>
          <p:nvPicPr>
            <p:cNvPr id="162" name="pasted-image.png"/>
            <p:cNvPicPr>
              <a:picLocks noChangeAspect="1"/>
            </p:cNvPicPr>
            <p:nvPr/>
          </p:nvPicPr>
          <p:blipFill>
            <a:blip r:embed="rId2">
              <a:extLst/>
            </a:blip>
            <a:stretch>
              <a:fillRect/>
            </a:stretch>
          </p:blipFill>
          <p:spPr>
            <a:xfrm>
              <a:off x="127000" y="88900"/>
              <a:ext cx="9975033" cy="7413087"/>
            </a:xfrm>
            <a:prstGeom prst="rect">
              <a:avLst/>
            </a:prstGeom>
            <a:ln>
              <a:noFill/>
            </a:ln>
            <a:effectLst/>
          </p:spPr>
        </p:pic>
        <p:pic>
          <p:nvPicPr>
            <p:cNvPr id="161" name=""/>
            <p:cNvPicPr>
              <a:picLocks noChangeAspect="0"/>
            </p:cNvPicPr>
            <p:nvPr/>
          </p:nvPicPr>
          <p:blipFill>
            <a:blip r:embed="rId3">
              <a:extLst/>
            </a:blip>
            <a:stretch>
              <a:fillRect/>
            </a:stretch>
          </p:blipFill>
          <p:spPr>
            <a:xfrm>
              <a:off x="0" y="0"/>
              <a:ext cx="10229033" cy="7743287"/>
            </a:xfrm>
            <a:prstGeom prst="rect">
              <a:avLst/>
            </a:prstGeom>
            <a:effectLst/>
          </p:spPr>
        </p:pic>
      </p:grpSp>
      <p:sp>
        <p:nvSpPr>
          <p:cNvPr id="164" name="Shape 164"/>
          <p:cNvSpPr/>
          <p:nvPr/>
        </p:nvSpPr>
        <p:spPr>
          <a:xfrm>
            <a:off x="5156140" y="3352596"/>
            <a:ext cx="1935213" cy="7112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1" i="1" sz="2000">
                <a:latin typeface="Helvetica"/>
                <a:ea typeface="Helvetica"/>
                <a:cs typeface="Helvetica"/>
                <a:sym typeface="Helvetica"/>
              </a:defRPr>
            </a:pPr>
            <a:r>
              <a:t>KRAS: 40-50%</a:t>
            </a:r>
          </a:p>
          <a:p>
            <a:pPr>
              <a:defRPr b="1" i="1" sz="2000">
                <a:latin typeface="Helvetica"/>
                <a:ea typeface="Helvetica"/>
                <a:cs typeface="Helvetica"/>
                <a:sym typeface="Helvetica"/>
              </a:defRPr>
            </a:pPr>
            <a:r>
              <a:t>NRAS: 10%</a:t>
            </a:r>
          </a:p>
        </p:txBody>
      </p:sp>
      <p:sp>
        <p:nvSpPr>
          <p:cNvPr id="165" name="Shape 165"/>
          <p:cNvSpPr/>
          <p:nvPr/>
        </p:nvSpPr>
        <p:spPr>
          <a:xfrm>
            <a:off x="2785538" y="5059542"/>
            <a:ext cx="1342009" cy="406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b="1" i="1" sz="2000"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/>
            <a:r>
              <a:t>BRAF: 8%</a:t>
            </a:r>
          </a:p>
        </p:txBody>
      </p:sp>
      <p:pic>
        <p:nvPicPr>
          <p:cNvPr id="166" name="pasted-image.tiff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749300" y="642466"/>
            <a:ext cx="919634" cy="919634"/>
          </a:xfrm>
          <a:prstGeom prst="rect">
            <a:avLst/>
          </a:prstGeom>
          <a:ln w="12700">
            <a:miter lim="400000"/>
          </a:ln>
        </p:spPr>
      </p:pic>
    </p:spTree>
  </p:cSld>
  <p:clrMapOvr>
    <a:masterClrMapping/>
  </p:clrMapOvr>
  <p:transition xmlns:p14="http://schemas.microsoft.com/office/powerpoint/2010/main" spd="med" advClick="1" p14:dur="1000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pasted-image.tif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749300" y="642466"/>
            <a:ext cx="919634" cy="919634"/>
          </a:xfrm>
          <a:prstGeom prst="rect">
            <a:avLst/>
          </a:prstGeom>
          <a:ln w="12700">
            <a:miter lim="400000"/>
          </a:ln>
        </p:spPr>
      </p:pic>
      <p:sp>
        <p:nvSpPr>
          <p:cNvPr id="169" name="Shape 169"/>
          <p:cNvSpPr/>
          <p:nvPr/>
        </p:nvSpPr>
        <p:spPr>
          <a:xfrm>
            <a:off x="971499" y="1718233"/>
            <a:ext cx="1232002" cy="469901"/>
          </a:xfrm>
          <a:prstGeom prst="rect">
            <a:avLst/>
          </a:prstGeom>
          <a:blipFill>
            <a:blip r:embed="rId3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POLYPS</a:t>
            </a:r>
          </a:p>
        </p:txBody>
      </p:sp>
      <p:sp>
        <p:nvSpPr>
          <p:cNvPr id="170" name="Shape 170"/>
          <p:cNvSpPr/>
          <p:nvPr/>
        </p:nvSpPr>
        <p:spPr>
          <a:xfrm>
            <a:off x="492760" y="5381066"/>
            <a:ext cx="2011681" cy="469901"/>
          </a:xfrm>
          <a:prstGeom prst="rect">
            <a:avLst/>
          </a:prstGeom>
          <a:blipFill>
            <a:blip r:embed="rId3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Pedunculated</a:t>
            </a:r>
          </a:p>
        </p:txBody>
      </p:sp>
      <p:sp>
        <p:nvSpPr>
          <p:cNvPr id="171" name="Shape 171"/>
          <p:cNvSpPr/>
          <p:nvPr/>
        </p:nvSpPr>
        <p:spPr>
          <a:xfrm>
            <a:off x="162661" y="5977966"/>
            <a:ext cx="2671878" cy="469901"/>
          </a:xfrm>
          <a:prstGeom prst="rect">
            <a:avLst/>
          </a:prstGeom>
          <a:blipFill>
            <a:blip r:embed="rId3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Flat-based: sessile</a:t>
            </a:r>
          </a:p>
        </p:txBody>
      </p:sp>
      <p:sp>
        <p:nvSpPr>
          <p:cNvPr id="172" name="Shape 172"/>
          <p:cNvSpPr/>
          <p:nvPr/>
        </p:nvSpPr>
        <p:spPr>
          <a:xfrm>
            <a:off x="3082728" y="6016066"/>
            <a:ext cx="3842144" cy="39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900"/>
            </a:lvl1pPr>
          </a:lstStyle>
          <a:p>
            <a:pPr/>
            <a:r>
              <a:t>Higher risk of cancer development</a:t>
            </a:r>
          </a:p>
        </p:txBody>
      </p:sp>
      <p:sp>
        <p:nvSpPr>
          <p:cNvPr id="173" name="Shape 173"/>
          <p:cNvSpPr/>
          <p:nvPr/>
        </p:nvSpPr>
        <p:spPr>
          <a:xfrm>
            <a:off x="7301534" y="1582266"/>
            <a:ext cx="1119532" cy="469901"/>
          </a:xfrm>
          <a:prstGeom prst="rect">
            <a:avLst/>
          </a:prstGeom>
          <a:blipFill>
            <a:blip r:embed="rId4"/>
          </a:blipFill>
          <a:ln w="12700">
            <a:miter lim="400000"/>
          </a:ln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Tubular</a:t>
            </a:r>
          </a:p>
        </p:txBody>
      </p:sp>
      <p:sp>
        <p:nvSpPr>
          <p:cNvPr id="174" name="Shape 174"/>
          <p:cNvSpPr/>
          <p:nvPr/>
        </p:nvSpPr>
        <p:spPr>
          <a:xfrm>
            <a:off x="7366609" y="2111933"/>
            <a:ext cx="989382" cy="469901"/>
          </a:xfrm>
          <a:prstGeom prst="rect">
            <a:avLst/>
          </a:prstGeom>
          <a:blipFill>
            <a:blip r:embed="rId4"/>
          </a:blipFill>
          <a:ln w="12700">
            <a:miter lim="400000"/>
          </a:ln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Villous</a:t>
            </a:r>
          </a:p>
        </p:txBody>
      </p:sp>
      <p:sp>
        <p:nvSpPr>
          <p:cNvPr id="175" name="Shape 175"/>
          <p:cNvSpPr/>
          <p:nvPr/>
        </p:nvSpPr>
        <p:spPr>
          <a:xfrm>
            <a:off x="6928916" y="2666999"/>
            <a:ext cx="1864768" cy="469901"/>
          </a:xfrm>
          <a:prstGeom prst="rect">
            <a:avLst/>
          </a:prstGeom>
          <a:blipFill>
            <a:blip r:embed="rId4"/>
          </a:blipFill>
          <a:ln w="12700">
            <a:miter lim="400000"/>
          </a:ln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Tubulovillous</a:t>
            </a:r>
          </a:p>
        </p:txBody>
      </p:sp>
      <p:sp>
        <p:nvSpPr>
          <p:cNvPr id="176" name="Shape 176"/>
          <p:cNvSpPr/>
          <p:nvPr/>
        </p:nvSpPr>
        <p:spPr>
          <a:xfrm>
            <a:off x="8581828" y="2150033"/>
            <a:ext cx="4324744" cy="39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900"/>
            </a:lvl1pPr>
          </a:lstStyle>
          <a:p>
            <a:pPr/>
            <a:r>
              <a:t>Higher risk of cancer development (3x)</a:t>
            </a:r>
          </a:p>
        </p:txBody>
      </p:sp>
      <p:sp>
        <p:nvSpPr>
          <p:cNvPr id="177" name="Shape 177"/>
          <p:cNvSpPr/>
          <p:nvPr/>
        </p:nvSpPr>
        <p:spPr>
          <a:xfrm>
            <a:off x="3087979" y="3222066"/>
            <a:ext cx="3145842" cy="469901"/>
          </a:xfrm>
          <a:prstGeom prst="rect">
            <a:avLst/>
          </a:prstGeom>
          <a:blipFill>
            <a:blip r:embed="rId5"/>
          </a:blipFill>
          <a:ln w="12700">
            <a:miter lim="400000"/>
          </a:ln>
          <a:effectLst>
            <a:outerShdw sx="100000" sy="100000" kx="0" ky="0" algn="b" rotWithShape="0" blurRad="25400" dist="25400" dir="2388334">
              <a:srgbClr val="000000">
                <a:alpha val="7931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Small (1.5 cm, or less)</a:t>
            </a:r>
          </a:p>
        </p:txBody>
      </p:sp>
      <p:sp>
        <p:nvSpPr>
          <p:cNvPr id="178" name="Shape 178"/>
          <p:cNvSpPr/>
          <p:nvPr/>
        </p:nvSpPr>
        <p:spPr>
          <a:xfrm>
            <a:off x="2758947" y="3780866"/>
            <a:ext cx="3575305" cy="469901"/>
          </a:xfrm>
          <a:prstGeom prst="rect">
            <a:avLst/>
          </a:prstGeom>
          <a:blipFill>
            <a:blip r:embed="rId5"/>
          </a:blipFill>
          <a:ln w="12700">
            <a:miter lim="400000"/>
          </a:ln>
          <a:effectLst>
            <a:outerShdw sx="100000" sy="100000" kx="0" ky="0" algn="b" rotWithShape="0" blurRad="25400" dist="25400" dir="2388334">
              <a:srgbClr val="000000">
                <a:alpha val="7931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Intermediate (1.5-2.5 cm)</a:t>
            </a:r>
          </a:p>
        </p:txBody>
      </p:sp>
      <p:sp>
        <p:nvSpPr>
          <p:cNvPr id="179" name="Shape 179"/>
          <p:cNvSpPr/>
          <p:nvPr/>
        </p:nvSpPr>
        <p:spPr>
          <a:xfrm>
            <a:off x="2633217" y="4301566"/>
            <a:ext cx="4055365" cy="469901"/>
          </a:xfrm>
          <a:prstGeom prst="rect">
            <a:avLst/>
          </a:prstGeom>
          <a:blipFill>
            <a:blip r:embed="rId5"/>
          </a:blipFill>
          <a:ln w="12700">
            <a:miter lim="400000"/>
          </a:ln>
          <a:effectLst>
            <a:outerShdw sx="100000" sy="100000" kx="0" ky="0" algn="b" rotWithShape="0" blurRad="25400" dist="25400" dir="2388334">
              <a:srgbClr val="000000">
                <a:alpha val="7931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Substantial (2.5 cm, or more)</a:t>
            </a:r>
          </a:p>
        </p:txBody>
      </p:sp>
      <p:sp>
        <p:nvSpPr>
          <p:cNvPr id="180" name="Shape 180"/>
          <p:cNvSpPr/>
          <p:nvPr/>
        </p:nvSpPr>
        <p:spPr>
          <a:xfrm>
            <a:off x="6503542" y="3818966"/>
            <a:ext cx="2232915" cy="39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900"/>
            </a:lvl1pPr>
          </a:lstStyle>
          <a:p>
            <a:pPr/>
            <a:r>
              <a:t>(2-10% cancer risk)</a:t>
            </a:r>
          </a:p>
        </p:txBody>
      </p:sp>
      <p:sp>
        <p:nvSpPr>
          <p:cNvPr id="181" name="Shape 181"/>
          <p:cNvSpPr/>
          <p:nvPr/>
        </p:nvSpPr>
        <p:spPr>
          <a:xfrm>
            <a:off x="6760692" y="4339666"/>
            <a:ext cx="2912416" cy="39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900"/>
            </a:lvl1pPr>
          </a:lstStyle>
          <a:p>
            <a:pPr/>
            <a:r>
              <a:t>(10% cancer risk or more)</a:t>
            </a:r>
          </a:p>
        </p:txBody>
      </p:sp>
      <p:sp>
        <p:nvSpPr>
          <p:cNvPr id="182" name="Shape 182"/>
          <p:cNvSpPr/>
          <p:nvPr/>
        </p:nvSpPr>
        <p:spPr>
          <a:xfrm>
            <a:off x="2373067" y="1958429"/>
            <a:ext cx="4348472" cy="410202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183" name="Shape 183"/>
          <p:cNvSpPr/>
          <p:nvPr/>
        </p:nvSpPr>
        <p:spPr>
          <a:xfrm>
            <a:off x="2245076" y="2346176"/>
            <a:ext cx="508309" cy="1117312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184" name="Shape 184"/>
          <p:cNvSpPr/>
          <p:nvPr/>
        </p:nvSpPr>
        <p:spPr>
          <a:xfrm flipH="1">
            <a:off x="1418285" y="2359576"/>
            <a:ext cx="1" cy="2894491"/>
          </a:xfrm>
          <a:prstGeom prst="line">
            <a:avLst/>
          </a:prstGeom>
          <a:ln w="25400">
            <a:solidFill>
              <a:srgbClr val="000000"/>
            </a:solidFill>
            <a:miter lim="400000"/>
            <a:tailEnd type="triangle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185" name="Shape 185"/>
          <p:cNvSpPr/>
          <p:nvPr/>
        </p:nvSpPr>
        <p:spPr>
          <a:xfrm>
            <a:off x="4500727" y="7325667"/>
            <a:ext cx="7762546" cy="39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900"/>
            </a:lvl1pPr>
          </a:lstStyle>
          <a:p>
            <a:pPr/>
            <a:r>
              <a:t>The entire bowel should be visualized (1-3 risk of synchronous polyps).</a:t>
            </a:r>
          </a:p>
        </p:txBody>
      </p:sp>
      <p:sp>
        <p:nvSpPr>
          <p:cNvPr id="186" name="Shape 186"/>
          <p:cNvSpPr/>
          <p:nvPr/>
        </p:nvSpPr>
        <p:spPr>
          <a:xfrm>
            <a:off x="4746682" y="7699933"/>
            <a:ext cx="6940436" cy="39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900"/>
            </a:lvl1pPr>
          </a:lstStyle>
          <a:p>
            <a:pPr/>
            <a:r>
              <a:t>Follow-up with colonoscopies: 30-50% risk of another adenoma</a:t>
            </a:r>
          </a:p>
        </p:txBody>
      </p:sp>
      <p:sp>
        <p:nvSpPr>
          <p:cNvPr id="187" name="Shape 187"/>
          <p:cNvSpPr/>
          <p:nvPr/>
        </p:nvSpPr>
        <p:spPr>
          <a:xfrm>
            <a:off x="6160896" y="8106333"/>
            <a:ext cx="4848607" cy="39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900"/>
            </a:lvl1pPr>
          </a:lstStyle>
          <a:p>
            <a:pPr/>
            <a:r>
              <a:t>Adenomas become cancer in about 5 years</a:t>
            </a:r>
          </a:p>
        </p:txBody>
      </p:sp>
      <p:sp>
        <p:nvSpPr>
          <p:cNvPr id="188" name="Shape 188"/>
          <p:cNvSpPr/>
          <p:nvPr/>
        </p:nvSpPr>
        <p:spPr>
          <a:xfrm>
            <a:off x="5114956" y="8479866"/>
            <a:ext cx="6534088" cy="39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900"/>
            </a:lvl1pPr>
          </a:lstStyle>
          <a:p>
            <a:pPr/>
            <a:r>
              <a:t>Colonoscopy need not be more frequent than every 3 years</a:t>
            </a:r>
          </a:p>
        </p:txBody>
      </p:sp>
      <p:sp>
        <p:nvSpPr>
          <p:cNvPr id="189" name="Shape 189"/>
          <p:cNvSpPr/>
          <p:nvPr/>
        </p:nvSpPr>
        <p:spPr>
          <a:xfrm>
            <a:off x="6910273" y="6796000"/>
            <a:ext cx="2943454" cy="469901"/>
          </a:xfrm>
          <a:prstGeom prst="rect">
            <a:avLst/>
          </a:prstGeom>
          <a:blipFill>
            <a:blip r:embed="rId3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Once a poly is found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Shape 191"/>
          <p:cNvSpPr/>
          <p:nvPr/>
        </p:nvSpPr>
        <p:spPr>
          <a:xfrm>
            <a:off x="2848000" y="537133"/>
            <a:ext cx="7308800" cy="4699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Risk factors for the development of colorectal cancer</a:t>
            </a:r>
          </a:p>
        </p:txBody>
      </p:sp>
      <p:sp>
        <p:nvSpPr>
          <p:cNvPr id="192" name="Shape 192"/>
          <p:cNvSpPr/>
          <p:nvPr/>
        </p:nvSpPr>
        <p:spPr>
          <a:xfrm>
            <a:off x="729894" y="1184833"/>
            <a:ext cx="2147012" cy="469901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/>
            </a:lvl1pPr>
          </a:lstStyle>
          <a:p>
            <a:pPr/>
            <a:r>
              <a:t>Diet: animal fat</a:t>
            </a:r>
          </a:p>
        </p:txBody>
      </p:sp>
      <p:sp>
        <p:nvSpPr>
          <p:cNvPr id="193" name="Shape 193"/>
          <p:cNvSpPr/>
          <p:nvPr/>
        </p:nvSpPr>
        <p:spPr>
          <a:xfrm>
            <a:off x="9804857" y="1184833"/>
            <a:ext cx="3123286" cy="469901"/>
          </a:xfrm>
          <a:prstGeom prst="rect">
            <a:avLst/>
          </a:prstGeom>
          <a:blipFill>
            <a:blip r:embed="rId3"/>
          </a:blipFill>
          <a:ln w="12700">
            <a:miter lim="400000"/>
          </a:ln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Hereditary syndromes</a:t>
            </a:r>
          </a:p>
        </p:txBody>
      </p:sp>
      <p:sp>
        <p:nvSpPr>
          <p:cNvPr id="194" name="Shape 194"/>
          <p:cNvSpPr/>
          <p:nvPr/>
        </p:nvSpPr>
        <p:spPr>
          <a:xfrm>
            <a:off x="7394549" y="1832533"/>
            <a:ext cx="3930702" cy="469901"/>
          </a:xfrm>
          <a:prstGeom prst="rect">
            <a:avLst/>
          </a:prstGeom>
          <a:blipFill>
            <a:blip r:embed="rId4"/>
          </a:blipFill>
          <a:ln w="12700">
            <a:miter lim="400000"/>
          </a:ln>
          <a:effectLst>
            <a:outerShdw sx="100000" sy="100000" kx="0" ky="0" algn="b" rotWithShape="0" blurRad="25400" dist="25400" dir="2388334">
              <a:srgbClr val="000000">
                <a:alpha val="7931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Inflammatory bowel disease</a:t>
            </a:r>
          </a:p>
        </p:txBody>
      </p:sp>
      <p:sp>
        <p:nvSpPr>
          <p:cNvPr id="195" name="Shape 195"/>
          <p:cNvSpPr/>
          <p:nvPr/>
        </p:nvSpPr>
        <p:spPr>
          <a:xfrm>
            <a:off x="2551074" y="1832533"/>
            <a:ext cx="4524452" cy="469901"/>
          </a:xfrm>
          <a:prstGeom prst="rect">
            <a:avLst/>
          </a:prstGeom>
          <a:blipFill>
            <a:blip r:embed="rId5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Streptococcus bovis bacteremia</a:t>
            </a:r>
          </a:p>
        </p:txBody>
      </p:sp>
      <p:sp>
        <p:nvSpPr>
          <p:cNvPr id="196" name="Shape 196"/>
          <p:cNvSpPr/>
          <p:nvPr/>
        </p:nvSpPr>
        <p:spPr>
          <a:xfrm>
            <a:off x="2314663" y="4080433"/>
            <a:ext cx="3828874" cy="39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900"/>
            </a:lvl1pPr>
          </a:lstStyle>
          <a:p>
            <a:pPr/>
            <a:r>
              <a:t>Upper socioeconomic populations</a:t>
            </a:r>
          </a:p>
        </p:txBody>
      </p:sp>
      <p:sp>
        <p:nvSpPr>
          <p:cNvPr id="197" name="Shape 197"/>
          <p:cNvSpPr/>
          <p:nvPr/>
        </p:nvSpPr>
        <p:spPr>
          <a:xfrm>
            <a:off x="1296606" y="4690033"/>
            <a:ext cx="5661788" cy="977901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900"/>
            </a:pPr>
            <a:r>
              <a:t>Correlates with per capita consumption of calories,</a:t>
            </a:r>
          </a:p>
          <a:p>
            <a:pPr>
              <a:defRPr sz="1900"/>
            </a:pPr>
            <a:r>
              <a:t>meat protein, dietary fat and oil, high cholesterol,</a:t>
            </a:r>
          </a:p>
          <a:p>
            <a:pPr>
              <a:defRPr sz="1900"/>
            </a:pPr>
            <a:r>
              <a:t>high coronary artery disease</a:t>
            </a:r>
          </a:p>
        </p:txBody>
      </p:sp>
      <p:sp>
        <p:nvSpPr>
          <p:cNvPr id="198" name="Shape 198"/>
          <p:cNvSpPr/>
          <p:nvPr/>
        </p:nvSpPr>
        <p:spPr>
          <a:xfrm>
            <a:off x="3337725" y="6017183"/>
            <a:ext cx="5795951" cy="685801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900"/>
            </a:pPr>
            <a:r>
              <a:t>Dietary fats change in the microbiome (anaerobes), </a:t>
            </a:r>
          </a:p>
          <a:p>
            <a:pPr>
              <a:defRPr sz="1900"/>
            </a:pPr>
            <a:r>
              <a:t>converting bile-acids into carcinogens</a:t>
            </a:r>
          </a:p>
        </p:txBody>
      </p:sp>
      <p:sp>
        <p:nvSpPr>
          <p:cNvPr id="199" name="Shape 199"/>
          <p:cNvSpPr/>
          <p:nvPr/>
        </p:nvSpPr>
        <p:spPr>
          <a:xfrm>
            <a:off x="3337725" y="7052233"/>
            <a:ext cx="5795951" cy="977901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1900"/>
            </a:lvl1pPr>
          </a:lstStyle>
          <a:p>
            <a:pPr/>
            <a:r>
              <a:t>High-calorie intake / inactivity cause obesity: insulin resistance, increase in IGF-1, more polyps (and cancer)</a:t>
            </a:r>
          </a:p>
        </p:txBody>
      </p:sp>
      <p:sp>
        <p:nvSpPr>
          <p:cNvPr id="200" name="Shape 200"/>
          <p:cNvSpPr/>
          <p:nvPr/>
        </p:nvSpPr>
        <p:spPr>
          <a:xfrm>
            <a:off x="3384128" y="8379383"/>
            <a:ext cx="5795951" cy="685801"/>
          </a:xfrm>
          <a:prstGeom prst="rect">
            <a:avLst/>
          </a:prstGeom>
          <a:gradFill>
            <a:gsLst>
              <a:gs pos="0">
                <a:srgbClr val="FBFBFB"/>
              </a:gs>
              <a:gs pos="100000">
                <a:srgbClr val="BEBEBE"/>
              </a:gs>
            </a:gsLst>
            <a:lin ang="5400000"/>
          </a:grad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1900"/>
            </a:lvl1pPr>
          </a:lstStyle>
          <a:p>
            <a:pPr/>
            <a:r>
              <a:t>Fibers and vegetable intake have no been proven to prevent CRC development</a:t>
            </a:r>
          </a:p>
        </p:txBody>
      </p:sp>
      <p:sp>
        <p:nvSpPr>
          <p:cNvPr id="201" name="Shape 201"/>
          <p:cNvSpPr/>
          <p:nvPr/>
        </p:nvSpPr>
        <p:spPr>
          <a:xfrm>
            <a:off x="632442" y="1663451"/>
            <a:ext cx="1163269" cy="355615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658" h="21600" fill="norm" stroke="1" extrusionOk="0">
                <a:moveTo>
                  <a:pt x="20658" y="0"/>
                </a:moveTo>
                <a:cubicBezTo>
                  <a:pt x="9074" y="2161"/>
                  <a:pt x="1394" y="6152"/>
                  <a:pt x="170" y="10645"/>
                </a:cubicBezTo>
                <a:cubicBezTo>
                  <a:pt x="-942" y="14726"/>
                  <a:pt x="3438" y="18758"/>
                  <a:pt x="12071" y="21600"/>
                </a:cubicBezTo>
              </a:path>
            </a:pathLst>
          </a:custGeom>
          <a:ln w="25400">
            <a:solidFill>
              <a:srgbClr val="000000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202" name="Shape 202"/>
          <p:cNvSpPr/>
          <p:nvPr/>
        </p:nvSpPr>
        <p:spPr>
          <a:xfrm flipH="1">
            <a:off x="3114675" y="6252132"/>
            <a:ext cx="1" cy="2592597"/>
          </a:xfrm>
          <a:prstGeom prst="line">
            <a:avLst/>
          </a:prstGeom>
          <a:ln w="25400">
            <a:solidFill>
              <a:srgbClr val="85888D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203" name="Shape 203"/>
          <p:cNvSpPr/>
          <p:nvPr/>
        </p:nvSpPr>
        <p:spPr>
          <a:xfrm>
            <a:off x="1444646" y="5717095"/>
            <a:ext cx="1692050" cy="201069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37" h="20160" fill="norm" stroke="1" extrusionOk="0">
                <a:moveTo>
                  <a:pt x="6547" y="0"/>
                </a:moveTo>
                <a:cubicBezTo>
                  <a:pt x="65" y="3104"/>
                  <a:pt x="-1963" y="10043"/>
                  <a:pt x="2093" y="15242"/>
                </a:cubicBezTo>
                <a:cubicBezTo>
                  <a:pt x="5875" y="20088"/>
                  <a:pt x="13625" y="21600"/>
                  <a:pt x="19637" y="18664"/>
                </a:cubicBezTo>
              </a:path>
            </a:pathLst>
          </a:custGeom>
          <a:ln w="25400">
            <a:solidFill>
              <a:srgbClr val="85888D"/>
            </a:solidFill>
            <a:miter lim="400000"/>
          </a:ln>
        </p:spPr>
        <p:txBody>
          <a:bodyPr lIns="50800" tIns="50800" rIns="50800" bIns="50800" anchor="ctr"/>
          <a:lstStyle/>
          <a:p>
            <a:pPr>
              <a:defRPr sz="2400"/>
            </a:pPr>
          </a:p>
        </p:txBody>
      </p:sp>
      <p:sp>
        <p:nvSpPr>
          <p:cNvPr id="204" name="Shape 204"/>
          <p:cNvSpPr/>
          <p:nvPr/>
        </p:nvSpPr>
        <p:spPr>
          <a:xfrm>
            <a:off x="9361087" y="4153458"/>
            <a:ext cx="3524835" cy="3937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1900"/>
            </a:lvl1pPr>
          </a:lstStyle>
          <a:p>
            <a:pPr/>
            <a:r>
              <a:t>Up to 25% have a family history</a:t>
            </a:r>
          </a:p>
        </p:txBody>
      </p:sp>
      <p:sp>
        <p:nvSpPr>
          <p:cNvPr id="205" name="Shape 205"/>
          <p:cNvSpPr/>
          <p:nvPr/>
        </p:nvSpPr>
        <p:spPr>
          <a:xfrm>
            <a:off x="9110478" y="4585258"/>
            <a:ext cx="3721253" cy="977901"/>
          </a:xfrm>
          <a:prstGeom prst="rect">
            <a:avLst/>
          </a:prstGeom>
          <a:blipFill>
            <a:blip r:embed="rId3"/>
          </a:blipFill>
          <a:ln w="12700">
            <a:miter lim="400000"/>
          </a:ln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900">
                <a:solidFill>
                  <a:srgbClr val="FFFFFF"/>
                </a:solidFill>
              </a:defRPr>
            </a:pPr>
            <a:r>
              <a:t>Polyposis coli</a:t>
            </a:r>
          </a:p>
          <a:p>
            <a:pPr>
              <a:defRPr sz="1900">
                <a:solidFill>
                  <a:srgbClr val="FFFFFF"/>
                </a:solidFill>
              </a:defRPr>
            </a:pPr>
            <a:r>
              <a:t>MYH-associated polyposis</a:t>
            </a:r>
          </a:p>
          <a:p>
            <a:pPr>
              <a:defRPr sz="1900">
                <a:solidFill>
                  <a:srgbClr val="FFFFFF"/>
                </a:solidFill>
              </a:defRPr>
            </a:pPr>
            <a:r>
              <a:t>Nonpolyposis syndromes (Lynch)</a:t>
            </a:r>
          </a:p>
        </p:txBody>
      </p:sp>
      <p:sp>
        <p:nvSpPr>
          <p:cNvPr id="206" name="Shape 206"/>
          <p:cNvSpPr/>
          <p:nvPr/>
        </p:nvSpPr>
        <p:spPr>
          <a:xfrm>
            <a:off x="7132307" y="2480233"/>
            <a:ext cx="4455186" cy="1219201"/>
          </a:xfrm>
          <a:prstGeom prst="rect">
            <a:avLst/>
          </a:prstGeom>
          <a:blipFill>
            <a:blip r:embed="rId4"/>
          </a:blipFill>
          <a:ln w="12700">
            <a:miter lim="400000"/>
          </a:ln>
          <a:effectLst>
            <a:outerShdw sx="100000" sy="100000" kx="0" ky="0" algn="b" rotWithShape="0" blurRad="25400" dist="25400" dir="2388334">
              <a:srgbClr val="000000">
                <a:alpha val="7931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800">
                <a:solidFill>
                  <a:srgbClr val="FFFFFF"/>
                </a:solidFill>
              </a:defRPr>
            </a:pPr>
            <a:r>
              <a:t>More with ulcerative colitis</a:t>
            </a:r>
          </a:p>
          <a:p>
            <a:pPr>
              <a:defRPr sz="1800">
                <a:solidFill>
                  <a:srgbClr val="FFFFFF"/>
                </a:solidFill>
              </a:defRPr>
            </a:pPr>
            <a:r>
              <a:t>Rare during first 10 years</a:t>
            </a:r>
          </a:p>
          <a:p>
            <a:pPr>
              <a:defRPr sz="1800">
                <a:solidFill>
                  <a:srgbClr val="FFFFFF"/>
                </a:solidFill>
              </a:defRPr>
            </a:pPr>
            <a:r>
              <a:t>Thereafter: 1%/yr incidence</a:t>
            </a:r>
          </a:p>
          <a:p>
            <a:pPr>
              <a:defRPr sz="1800">
                <a:solidFill>
                  <a:srgbClr val="FFFFFF"/>
                </a:solidFill>
              </a:defRPr>
            </a:pPr>
            <a:r>
              <a:t>Prophylactic colectomy for long active IBD</a:t>
            </a:r>
          </a:p>
        </p:txBody>
      </p:sp>
      <p:sp>
        <p:nvSpPr>
          <p:cNvPr id="207" name="Shape 207"/>
          <p:cNvSpPr/>
          <p:nvPr/>
        </p:nvSpPr>
        <p:spPr>
          <a:xfrm>
            <a:off x="3061627" y="2480233"/>
            <a:ext cx="3503346" cy="533401"/>
          </a:xfrm>
          <a:prstGeom prst="rect">
            <a:avLst/>
          </a:prstGeom>
          <a:blipFill>
            <a:blip r:embed="rId5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400">
                <a:solidFill>
                  <a:srgbClr val="FFFFFF"/>
                </a:solidFill>
              </a:defRPr>
            </a:pPr>
            <a:r>
              <a:t>For unknown reason</a:t>
            </a:r>
          </a:p>
          <a:p>
            <a:pPr>
              <a:defRPr sz="1400">
                <a:solidFill>
                  <a:srgbClr val="FFFFFF"/>
                </a:solidFill>
              </a:defRPr>
            </a:pPr>
            <a:r>
              <a:t>Consider upper and lower GI endoscopies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nodeType="clickEffect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Class="entr" nodeType="clickEffect" presetSubtype="0" presetID="1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Class="entr" nodeType="clickEffect" presetSubtype="0" presetID="1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Class="entr" nodeType="clickEffect" presetSubtype="0" presetID="1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Class="entr" nodeType="clickEffect" presetSubtype="0" presetID="1" grpId="8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4" fill="hold"/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Class="entr" nodeType="clickEffect" presetSubtype="0" presetID="1" grpId="9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8" fill="hold"/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Class="entr" nodeType="clickEffect" presetSubtype="0" presetID="1" grpId="10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Class="entr" nodeType="clickEffect" presetSubtype="0" presetID="1" grpId="1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6" fill="hold"/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Class="entr" nodeType="clickEffect" presetSubtype="0" presetID="1" grpId="1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Class="entr" nodeType="clickEffect" presetSubtype="0" presetID="1" grpId="1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fill="hold"/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Class="entr" nodeType="clickEffect" presetSubtype="0" presetID="1" grpId="1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8" fill="hold"/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Class="entr" nodeType="clickEffect" presetSubtype="0" presetID="1" grpId="1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2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Class="entr" nodeType="clickEffect" presetSubtype="0" presetID="1" grpId="1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6" fill="hold"/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04" grpId="13"/>
      <p:bldP build="whole" bldLvl="1" animBg="1" rev="0" advAuto="0" spid="205" grpId="14"/>
      <p:bldP build="whole" bldLvl="1" animBg="1" rev="0" advAuto="0" spid="201" grpId="5"/>
      <p:bldP build="whole" bldLvl="1" animBg="1" rev="0" advAuto="0" spid="192" grpId="1"/>
      <p:bldP build="whole" bldLvl="1" animBg="1" rev="0" advAuto="0" spid="194" grpId="4"/>
      <p:bldP build="whole" bldLvl="1" animBg="1" rev="0" advAuto="0" spid="206" grpId="15"/>
      <p:bldP build="whole" bldLvl="1" animBg="1" rev="0" advAuto="0" spid="207" grpId="16"/>
      <p:bldP build="whole" bldLvl="1" animBg="1" rev="0" advAuto="0" spid="196" grpId="6"/>
      <p:bldP build="whole" bldLvl="1" animBg="1" rev="0" advAuto="0" spid="198" grpId="9"/>
      <p:bldP build="whole" bldLvl="1" animBg="1" rev="0" advAuto="0" spid="202" grpId="11"/>
      <p:bldP build="whole" bldLvl="1" animBg="1" rev="0" advAuto="0" spid="193" grpId="2"/>
      <p:bldP build="whole" bldLvl="1" animBg="1" rev="0" advAuto="0" spid="197" grpId="7"/>
      <p:bldP build="whole" bldLvl="1" animBg="1" rev="0" advAuto="0" spid="203" grpId="8"/>
      <p:bldP build="whole" bldLvl="1" animBg="1" rev="0" advAuto="0" spid="199" grpId="10"/>
      <p:bldP build="whole" bldLvl="1" animBg="1" rev="0" advAuto="0" spid="200" grpId="12"/>
      <p:bldP build="whole" bldLvl="1" animBg="1" rev="0" advAuto="0" spid="195" grpId="3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" name="Shape 209"/>
          <p:cNvSpPr/>
          <p:nvPr/>
        </p:nvSpPr>
        <p:spPr>
          <a:xfrm>
            <a:off x="4940757" y="460933"/>
            <a:ext cx="3123286" cy="4699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Hereditary syndromes</a:t>
            </a:r>
          </a:p>
        </p:txBody>
      </p:sp>
      <p:sp>
        <p:nvSpPr>
          <p:cNvPr id="210" name="Shape 210"/>
          <p:cNvSpPr/>
          <p:nvPr/>
        </p:nvSpPr>
        <p:spPr>
          <a:xfrm>
            <a:off x="5513781" y="1087716"/>
            <a:ext cx="1977238" cy="4699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Polyposis coli</a:t>
            </a:r>
          </a:p>
        </p:txBody>
      </p:sp>
      <p:sp>
        <p:nvSpPr>
          <p:cNvPr id="211" name="Shape 211"/>
          <p:cNvSpPr/>
          <p:nvPr/>
        </p:nvSpPr>
        <p:spPr>
          <a:xfrm>
            <a:off x="3031235" y="1714500"/>
            <a:ext cx="6942329" cy="13208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000"/>
            </a:pPr>
            <a:r>
              <a:t>Thousands of adenomatous polyps through the large bowel</a:t>
            </a:r>
          </a:p>
          <a:p>
            <a:pPr>
              <a:defRPr sz="2000"/>
            </a:pPr>
            <a:r>
              <a:t>Autosomal dominant</a:t>
            </a:r>
          </a:p>
          <a:p>
            <a:pPr>
              <a:defRPr sz="2000"/>
            </a:pPr>
            <a:r>
              <a:t>Deletion of 5q</a:t>
            </a:r>
          </a:p>
          <a:p>
            <a:pPr>
              <a:defRPr sz="2000"/>
            </a:pPr>
            <a:r>
              <a:t>Loss of the APC gene (a TSG)</a:t>
            </a:r>
          </a:p>
        </p:txBody>
      </p:sp>
      <p:sp>
        <p:nvSpPr>
          <p:cNvPr id="212" name="Shape 212"/>
          <p:cNvSpPr/>
          <p:nvPr/>
        </p:nvSpPr>
        <p:spPr>
          <a:xfrm>
            <a:off x="6684149" y="3192183"/>
            <a:ext cx="4741902" cy="16891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1" sz="21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Gardner’s syndrome</a:t>
            </a:r>
          </a:p>
          <a:p>
            <a:pPr>
              <a:defRPr sz="1700">
                <a:solidFill>
                  <a:srgbClr val="FFFFFF"/>
                </a:solidFill>
              </a:defRPr>
            </a:pPr>
            <a:r>
              <a:t>Soft-tissue and bony tumors</a:t>
            </a:r>
          </a:p>
          <a:p>
            <a:pPr>
              <a:defRPr sz="1700">
                <a:solidFill>
                  <a:srgbClr val="FFFFFF"/>
                </a:solidFill>
              </a:defRPr>
            </a:pPr>
            <a:r>
              <a:t>Congenital hypertrophy of the retinal epithelium</a:t>
            </a:r>
          </a:p>
          <a:p>
            <a:pPr>
              <a:defRPr sz="1700">
                <a:solidFill>
                  <a:srgbClr val="FFFFFF"/>
                </a:solidFill>
              </a:defRPr>
            </a:pPr>
            <a:r>
              <a:t>Mesenteric desmoid tumors</a:t>
            </a:r>
          </a:p>
          <a:p>
            <a:pPr>
              <a:defRPr sz="1700">
                <a:solidFill>
                  <a:srgbClr val="FFFFFF"/>
                </a:solidFill>
              </a:defRPr>
            </a:pPr>
            <a:r>
              <a:t>Ampullary carcinomas</a:t>
            </a:r>
          </a:p>
          <a:p>
            <a:pPr>
              <a:defRPr sz="1700">
                <a:solidFill>
                  <a:srgbClr val="FFFFFF"/>
                </a:solidFill>
              </a:defRPr>
            </a:pPr>
            <a:r>
              <a:t>Polyposis coli</a:t>
            </a:r>
          </a:p>
        </p:txBody>
      </p:sp>
      <p:sp>
        <p:nvSpPr>
          <p:cNvPr id="213" name="Shape 213"/>
          <p:cNvSpPr/>
          <p:nvPr/>
        </p:nvSpPr>
        <p:spPr>
          <a:xfrm>
            <a:off x="6652304" y="5041898"/>
            <a:ext cx="4805592" cy="9271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1" sz="21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Turcot’s syndrome</a:t>
            </a:r>
          </a:p>
          <a:p>
            <a:pPr>
              <a:defRPr sz="1700">
                <a:solidFill>
                  <a:srgbClr val="FFFFFF"/>
                </a:solidFill>
              </a:defRPr>
            </a:pPr>
            <a:r>
              <a:t>Malignant tumors of the Central Nervous system</a:t>
            </a:r>
          </a:p>
          <a:p>
            <a:pPr>
              <a:defRPr sz="1700">
                <a:solidFill>
                  <a:srgbClr val="FFFFFF"/>
                </a:solidFill>
              </a:defRPr>
            </a:pPr>
            <a:r>
              <a:t>Polyposis coli</a:t>
            </a:r>
          </a:p>
        </p:txBody>
      </p:sp>
      <p:sp>
        <p:nvSpPr>
          <p:cNvPr id="214" name="Shape 214"/>
          <p:cNvSpPr/>
          <p:nvPr/>
        </p:nvSpPr>
        <p:spPr>
          <a:xfrm>
            <a:off x="4179951" y="6318249"/>
            <a:ext cx="4644899" cy="10160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000"/>
            </a:pPr>
            <a:r>
              <a:t>Polyps are rare before puberty</a:t>
            </a:r>
          </a:p>
          <a:p>
            <a:pPr>
              <a:defRPr sz="2000"/>
            </a:pPr>
            <a:r>
              <a:t>But are detectable in most by age 25</a:t>
            </a:r>
          </a:p>
          <a:p>
            <a:pPr>
              <a:defRPr sz="2000"/>
            </a:pPr>
            <a:r>
              <a:t>Cancer will develop in (almost) all by 40</a:t>
            </a:r>
          </a:p>
        </p:txBody>
      </p:sp>
      <p:sp>
        <p:nvSpPr>
          <p:cNvPr id="215" name="Shape 215"/>
          <p:cNvSpPr/>
          <p:nvPr/>
        </p:nvSpPr>
        <p:spPr>
          <a:xfrm>
            <a:off x="1934210" y="7419416"/>
            <a:ext cx="9136381" cy="469901"/>
          </a:xfrm>
          <a:prstGeom prst="rect">
            <a:avLst/>
          </a:prstGeom>
          <a:blipFill>
            <a:blip r:embed="rId3"/>
          </a:blipFill>
          <a:ln w="12700">
            <a:miter lim="400000"/>
          </a:ln>
          <a:effectLst>
            <a:outerShdw sx="100000" sy="100000" kx="0" ky="0" algn="b" rotWithShape="0" blurRad="25400" dist="25400" dir="2388334">
              <a:srgbClr val="000000">
                <a:alpha val="7931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Once multiple polyps develop, total colectomy must be performed</a:t>
            </a:r>
          </a:p>
        </p:txBody>
      </p:sp>
      <p:sp>
        <p:nvSpPr>
          <p:cNvPr id="216" name="Shape 216"/>
          <p:cNvSpPr/>
          <p:nvPr/>
        </p:nvSpPr>
        <p:spPr>
          <a:xfrm>
            <a:off x="3233927" y="7975596"/>
            <a:ext cx="6536945" cy="101600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000"/>
            </a:pPr>
            <a:r>
              <a:rPr b="1">
                <a:latin typeface="Helvetica"/>
                <a:ea typeface="Helvetica"/>
                <a:cs typeface="Helvetica"/>
                <a:sym typeface="Helvetica"/>
              </a:rPr>
              <a:t>Offspring</a:t>
            </a:r>
            <a:r>
              <a:t> of affected patients have 50% risk of disease</a:t>
            </a:r>
          </a:p>
          <a:p>
            <a:pPr>
              <a:defRPr sz="2000"/>
            </a:pPr>
            <a:r>
              <a:t>Flexible </a:t>
            </a:r>
            <a:r>
              <a:rPr b="1" i="1">
                <a:latin typeface="Helvetica"/>
                <a:ea typeface="Helvetica"/>
                <a:cs typeface="Helvetica"/>
                <a:sym typeface="Helvetica"/>
              </a:rPr>
              <a:t>sigmoidoscopy until 35</a:t>
            </a:r>
            <a:r>
              <a:t> should be performed</a:t>
            </a:r>
          </a:p>
          <a:p>
            <a:pPr>
              <a:defRPr sz="2000"/>
            </a:pPr>
            <a:r>
              <a:t>Germ-line APC mutation detection should be considered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hape 218"/>
          <p:cNvSpPr/>
          <p:nvPr/>
        </p:nvSpPr>
        <p:spPr>
          <a:xfrm>
            <a:off x="4940757" y="346633"/>
            <a:ext cx="3123286" cy="469901"/>
          </a:xfrm>
          <a:prstGeom prst="rect">
            <a:avLst/>
          </a:prstGeom>
          <a:blipFill>
            <a:blip r:embed="rId2"/>
          </a:blipFill>
          <a:ln w="12700">
            <a:miter lim="400000"/>
          </a:ln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Hereditary syndromes</a:t>
            </a:r>
          </a:p>
        </p:txBody>
      </p:sp>
      <p:sp>
        <p:nvSpPr>
          <p:cNvPr id="219" name="Shape 219"/>
          <p:cNvSpPr/>
          <p:nvPr/>
        </p:nvSpPr>
        <p:spPr>
          <a:xfrm>
            <a:off x="1395742" y="1252816"/>
            <a:ext cx="9458250" cy="469901"/>
          </a:xfrm>
          <a:prstGeom prst="rect">
            <a:avLst/>
          </a:prstGeom>
          <a:blipFill>
            <a:blip r:embed="rId3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/>
            <a:r>
              <a:t> Hereditary nonpolyposis colon cancer (HNPCC) - Lynch’s syndrome</a:t>
            </a:r>
          </a:p>
        </p:txBody>
      </p:sp>
      <p:sp>
        <p:nvSpPr>
          <p:cNvPr id="220" name="Shape 220"/>
          <p:cNvSpPr/>
          <p:nvPr/>
        </p:nvSpPr>
        <p:spPr>
          <a:xfrm>
            <a:off x="2556380" y="1997633"/>
            <a:ext cx="7762132" cy="2006601"/>
          </a:xfrm>
          <a:prstGeom prst="rect">
            <a:avLst/>
          </a:prstGeom>
          <a:blipFill>
            <a:blip r:embed="rId3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b="1" i="1" sz="21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Three or more relatives with documented colorectal cancer;</a:t>
            </a:r>
          </a:p>
          <a:p>
            <a:pPr>
              <a:defRPr b="1" i="1" sz="21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one who is a first-degree relative of the other two; </a:t>
            </a:r>
          </a:p>
          <a:p>
            <a:pPr>
              <a:defRPr b="1" i="1" sz="21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CRC before 50 in at least one;</a:t>
            </a:r>
          </a:p>
          <a:p>
            <a:pPr>
              <a:defRPr b="1" i="1" sz="21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Spanning at least 2 generations.</a:t>
            </a:r>
          </a:p>
          <a:p>
            <a:pPr>
              <a:defRPr sz="2100">
                <a:solidFill>
                  <a:srgbClr val="FFFFFF"/>
                </a:solidFill>
              </a:defRPr>
            </a:pPr>
            <a:r>
              <a:t>Autosomal dominant</a:t>
            </a:r>
          </a:p>
          <a:p>
            <a:pPr>
              <a:defRPr sz="2100">
                <a:solidFill>
                  <a:srgbClr val="FFFFFF"/>
                </a:solidFill>
              </a:defRPr>
            </a:pPr>
            <a:r>
              <a:t>Median-age at CRC diagnosis: less than 50</a:t>
            </a:r>
          </a:p>
        </p:txBody>
      </p:sp>
      <p:sp>
        <p:nvSpPr>
          <p:cNvPr id="221" name="Shape 221"/>
          <p:cNvSpPr/>
          <p:nvPr/>
        </p:nvSpPr>
        <p:spPr>
          <a:xfrm>
            <a:off x="2396439" y="8009966"/>
            <a:ext cx="8211922" cy="838201"/>
          </a:xfrm>
          <a:prstGeom prst="rect">
            <a:avLst/>
          </a:prstGeom>
          <a:blipFill>
            <a:blip r:embed="rId4"/>
          </a:blipFill>
          <a:ln w="12700">
            <a:miter lim="400000"/>
          </a:ln>
          <a:effectLst>
            <a:outerShdw sx="100000" sy="100000" kx="0" ky="0" algn="b" rotWithShape="0" blurRad="25400" dist="25400" dir="2388334">
              <a:srgbClr val="000000">
                <a:alpha val="7931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2400">
                <a:solidFill>
                  <a:srgbClr val="FFFFFF"/>
                </a:solidFill>
              </a:defRPr>
            </a:pPr>
            <a:r>
              <a:t>Screening colonoscopy starting on age 25 (q1 to 2 years), </a:t>
            </a:r>
          </a:p>
          <a:p>
            <a:pPr>
              <a:defRPr sz="2400">
                <a:solidFill>
                  <a:srgbClr val="FFFFFF"/>
                </a:solidFill>
              </a:defRPr>
            </a:pPr>
            <a:r>
              <a:t>with pelvic US/endometrial biopsy for women</a:t>
            </a:r>
          </a:p>
        </p:txBody>
      </p:sp>
      <p:sp>
        <p:nvSpPr>
          <p:cNvPr id="222" name="Shape 222"/>
          <p:cNvSpPr/>
          <p:nvPr/>
        </p:nvSpPr>
        <p:spPr>
          <a:xfrm>
            <a:off x="1509521" y="4466291"/>
            <a:ext cx="2423492" cy="1143001"/>
          </a:xfrm>
          <a:prstGeom prst="rect">
            <a:avLst/>
          </a:prstGeom>
          <a:ln w="25400">
            <a:solidFill>
              <a:srgbClr val="85888D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700"/>
            </a:pPr>
            <a:r>
              <a:t>Poorly-differentiated</a:t>
            </a:r>
          </a:p>
          <a:p>
            <a:pPr>
              <a:defRPr sz="1700"/>
            </a:pPr>
            <a:r>
              <a:t>Mucinous histologies</a:t>
            </a:r>
          </a:p>
          <a:p>
            <a:pPr>
              <a:defRPr sz="1700"/>
            </a:pPr>
            <a:r>
              <a:t>Right-sided preference</a:t>
            </a:r>
          </a:p>
          <a:p>
            <a:pPr>
              <a:defRPr sz="1700"/>
            </a:pPr>
            <a:r>
              <a:t>BETER PROGNOSIS</a:t>
            </a:r>
          </a:p>
        </p:txBody>
      </p:sp>
      <p:sp>
        <p:nvSpPr>
          <p:cNvPr id="223" name="Shape 223"/>
          <p:cNvSpPr/>
          <p:nvPr/>
        </p:nvSpPr>
        <p:spPr>
          <a:xfrm>
            <a:off x="6342976" y="4445000"/>
            <a:ext cx="6218582" cy="1143001"/>
          </a:xfrm>
          <a:prstGeom prst="rect">
            <a:avLst/>
          </a:prstGeom>
          <a:ln w="25400">
            <a:solidFill>
              <a:srgbClr val="85888D"/>
            </a:solidFill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700"/>
            </a:pPr>
            <a:r>
              <a:t>Association with other malignancies (in the family)</a:t>
            </a:r>
          </a:p>
          <a:p>
            <a:pPr>
              <a:defRPr sz="1700"/>
            </a:pPr>
            <a:r>
              <a:t>Ovarian or endometrial carcinomas in women</a:t>
            </a:r>
          </a:p>
          <a:p>
            <a:pPr>
              <a:defRPr sz="1700"/>
            </a:pPr>
            <a:r>
              <a:t>Gastric, small-bowel, pancreaticobiliary, genitourinary cancers</a:t>
            </a:r>
          </a:p>
          <a:p>
            <a:pPr>
              <a:defRPr sz="1700"/>
            </a:pPr>
            <a:r>
              <a:t>sebaceus skin tumors</a:t>
            </a:r>
          </a:p>
        </p:txBody>
      </p:sp>
      <p:sp>
        <p:nvSpPr>
          <p:cNvPr id="224" name="Shape 224"/>
          <p:cNvSpPr/>
          <p:nvPr/>
        </p:nvSpPr>
        <p:spPr>
          <a:xfrm>
            <a:off x="3150438" y="5842000"/>
            <a:ext cx="6703924" cy="1778001"/>
          </a:xfrm>
          <a:prstGeom prst="rect">
            <a:avLst/>
          </a:prstGeom>
          <a:blipFill>
            <a:blip r:embed="rId3"/>
          </a:blipFill>
          <a:ln w="12700">
            <a:miter lim="400000"/>
          </a:ln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50800" tIns="50800" rIns="50800" bIns="50800" anchor="ctr">
            <a:spAutoFit/>
          </a:bodyPr>
          <a:lstStyle/>
          <a:p>
            <a:pPr>
              <a:defRPr sz="1800">
                <a:solidFill>
                  <a:srgbClr val="FFFFFF"/>
                </a:solidFill>
              </a:defRPr>
            </a:pPr>
            <a:r>
              <a:t>Lynch’s syndrome is associated with mutations of several genes</a:t>
            </a:r>
          </a:p>
          <a:p>
            <a:pPr>
              <a:defRPr sz="1800">
                <a:solidFill>
                  <a:srgbClr val="FFFFFF"/>
                </a:solidFill>
              </a:defRPr>
            </a:pPr>
            <a:r>
              <a:t>hMSH2 (chromosome 2)</a:t>
            </a:r>
          </a:p>
          <a:p>
            <a:pPr>
              <a:defRPr sz="1800">
                <a:solidFill>
                  <a:srgbClr val="FFFFFF"/>
                </a:solidFill>
              </a:defRPr>
            </a:pPr>
            <a:r>
              <a:t>hMLH1 (chromosome 3), and others</a:t>
            </a:r>
          </a:p>
          <a:p>
            <a:pPr>
              <a:defRPr b="1" i="1" sz="18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</a:p>
          <a:p>
            <a:pPr>
              <a:defRPr b="1" i="1" sz="18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Unable to repair DNA mismatches (MMR)</a:t>
            </a:r>
          </a:p>
          <a:p>
            <a:pPr>
              <a:defRPr b="1" i="1" sz="1800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pPr>
            <a:r>
              <a:t>High frequency of microsatellite instability</a:t>
            </a:r>
          </a:p>
        </p:txBody>
      </p:sp>
    </p:spTree>
  </p:cSld>
  <p:clrMapOvr>
    <a:masterClrMapping/>
  </p:clrMapOvr>
  <p:transition xmlns:p14="http://schemas.microsoft.com/office/powerpoint/2010/main" spd="med" advClick="1" p14:dur="1000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Class="entr" nodeType="clickEffect" presetSubtype="0" presetID="1" grpId="1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Class="entr" nodeType="clickEffect" presetSubtype="0" presetID="1" grpId="2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Class="entr" nodeType="clickEffect" presetSubtype="0" presetID="1" grpId="3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Class="entr" nodeType="clickEffect" presetSubtype="0" presetID="1" grpId="4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Class="entr" nodeType="clickEffect" presetSubtype="0" presetID="1" grpId="5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Class="entr" nodeType="clickEffect" presetSubtype="0" presetID="1" grpId="6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6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Class="entr" nodeType="clickEffect" presetSubtype="0" presetID="1" grpId="7" fill="hold">
                                  <p:stCondLst>
                                    <p:cond delay="0"/>
                                  </p:stCondLst>
                                  <p:iterate type="el" backwards="0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  <p:bldLst>
      <p:bldP build="whole" bldLvl="1" animBg="1" rev="0" advAuto="0" spid="224" grpId="7"/>
      <p:bldP build="whole" bldLvl="1" animBg="1" rev="0" advAuto="0" spid="220" grpId="3"/>
      <p:bldP build="whole" bldLvl="1" animBg="1" rev="0" advAuto="0" spid="218" grpId="1"/>
      <p:bldP build="whole" bldLvl="1" animBg="1" rev="0" advAuto="0" spid="222" grpId="5"/>
      <p:bldP build="whole" bldLvl="1" animBg="1" rev="0" advAuto="0" spid="223" grpId="4"/>
      <p:bldP build="whole" bldLvl="1" animBg="1" rev="0" advAuto="0" spid="221" grpId="6"/>
      <p:bldP build="whole" bldLvl="1" animBg="1" rev="0" advAuto="0" spid="219" grpId="2"/>
    </p:bldLst>
  </p:timing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