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media/image2.jpeg" ContentType="image/jpeg"/>
  <Override PartName="/ppt/media/image3.jpeg" ContentType="image/jpeg"/>
  <Override PartName="/ppt/media/image4.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606060"/>
        </a:solidFill>
        <a:effectLst/>
        <a:uFillTx/>
        <a:latin typeface="+mn-lt"/>
        <a:ea typeface="+mn-ea"/>
        <a:cs typeface="+mn-cs"/>
        <a:sym typeface="Gill Sans"/>
      </a:defRPr>
    </a:lvl1pPr>
    <a:lvl2pPr marL="0" marR="0" indent="2286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606060"/>
        </a:solidFill>
        <a:effectLst/>
        <a:uFillTx/>
        <a:latin typeface="+mn-lt"/>
        <a:ea typeface="+mn-ea"/>
        <a:cs typeface="+mn-cs"/>
        <a:sym typeface="Gill Sans"/>
      </a:defRPr>
    </a:lvl2pPr>
    <a:lvl3pPr marL="0" marR="0" indent="4572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606060"/>
        </a:solidFill>
        <a:effectLst/>
        <a:uFillTx/>
        <a:latin typeface="+mn-lt"/>
        <a:ea typeface="+mn-ea"/>
        <a:cs typeface="+mn-cs"/>
        <a:sym typeface="Gill Sans"/>
      </a:defRPr>
    </a:lvl3pPr>
    <a:lvl4pPr marL="0" marR="0" indent="6858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606060"/>
        </a:solidFill>
        <a:effectLst/>
        <a:uFillTx/>
        <a:latin typeface="+mn-lt"/>
        <a:ea typeface="+mn-ea"/>
        <a:cs typeface="+mn-cs"/>
        <a:sym typeface="Gill Sans"/>
      </a:defRPr>
    </a:lvl4pPr>
    <a:lvl5pPr marL="0" marR="0" indent="9144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606060"/>
        </a:solidFill>
        <a:effectLst/>
        <a:uFillTx/>
        <a:latin typeface="+mn-lt"/>
        <a:ea typeface="+mn-ea"/>
        <a:cs typeface="+mn-cs"/>
        <a:sym typeface="Gill Sans"/>
      </a:defRPr>
    </a:lvl5pPr>
    <a:lvl6pPr marL="0" marR="0" indent="11430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606060"/>
        </a:solidFill>
        <a:effectLst/>
        <a:uFillTx/>
        <a:latin typeface="+mn-lt"/>
        <a:ea typeface="+mn-ea"/>
        <a:cs typeface="+mn-cs"/>
        <a:sym typeface="Gill Sans"/>
      </a:defRPr>
    </a:lvl6pPr>
    <a:lvl7pPr marL="0" marR="0" indent="13716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606060"/>
        </a:solidFill>
        <a:effectLst/>
        <a:uFillTx/>
        <a:latin typeface="+mn-lt"/>
        <a:ea typeface="+mn-ea"/>
        <a:cs typeface="+mn-cs"/>
        <a:sym typeface="Gill Sans"/>
      </a:defRPr>
    </a:lvl7pPr>
    <a:lvl8pPr marL="0" marR="0" indent="16002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606060"/>
        </a:solidFill>
        <a:effectLst/>
        <a:uFillTx/>
        <a:latin typeface="+mn-lt"/>
        <a:ea typeface="+mn-ea"/>
        <a:cs typeface="+mn-cs"/>
        <a:sym typeface="Gill Sans"/>
      </a:defRPr>
    </a:lvl8pPr>
    <a:lvl9pPr marL="0" marR="0" indent="18288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606060"/>
        </a:solidFill>
        <a:effectLst/>
        <a:uFillTx/>
        <a:latin typeface="+mn-lt"/>
        <a:ea typeface="+mn-ea"/>
        <a:cs typeface="+mn-cs"/>
        <a:sym typeface="Gill San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606060"/>
        </a:fontRef>
        <a:srgbClr val="606060"/>
      </a:tcTxStyle>
      <a:tcStyle>
        <a:tcBdr>
          <a:left>
            <a:ln w="12700" cap="flat">
              <a:noFill/>
              <a:miter lim="400000"/>
            </a:ln>
          </a:left>
          <a:right>
            <a:ln w="12700" cap="flat">
              <a:noFill/>
              <a:miter lim="400000"/>
            </a:ln>
          </a:right>
          <a:top>
            <a:ln w="12700" cap="flat">
              <a:solidFill>
                <a:srgbClr val="929292"/>
              </a:solidFill>
              <a:custDash>
                <a:ds d="200000" sp="200000"/>
              </a:custDash>
              <a:miter lim="400000"/>
            </a:ln>
          </a:top>
          <a:bottom>
            <a:ln w="12700" cap="flat">
              <a:solidFill>
                <a:srgbClr val="929292"/>
              </a:solidFill>
              <a:custDash>
                <a:ds d="200000" sp="200000"/>
              </a:custDash>
              <a:miter lim="400000"/>
            </a:ln>
          </a:bottom>
          <a:insideH>
            <a:ln w="12700" cap="flat">
              <a:solidFill>
                <a:srgbClr val="929292"/>
              </a:solidFill>
              <a:custDash>
                <a:ds d="200000" sp="200000"/>
              </a:custDash>
              <a:miter lim="400000"/>
            </a:ln>
          </a:insideH>
          <a:insideV>
            <a:ln w="12700" cap="flat">
              <a:noFill/>
              <a:miter lim="400000"/>
            </a:ln>
          </a:insideV>
        </a:tcBdr>
        <a:fill>
          <a:noFill/>
        </a:fill>
      </a:tcStyle>
    </a:wholeTbl>
    <a:band2H>
      <a:tcTxStyle b="def" i="def"/>
      <a:tcStyle>
        <a:tcBdr/>
        <a:fill>
          <a:solidFill>
            <a:srgbClr val="E7E3D2">
              <a:alpha val="50000"/>
            </a:srgbClr>
          </a:solidFill>
        </a:fill>
      </a:tcStyle>
    </a:band2H>
    <a:firstCol>
      <a:tcTxStyle b="off" i="off">
        <a:fontRef idx="minor">
          <a:srgbClr val="FFFFFF"/>
        </a:fontRef>
        <a:srgbClr val="FFFFFF"/>
      </a:tcTxStyle>
      <a:tcStyle>
        <a:tcBdr>
          <a:left>
            <a:ln w="12700" cap="flat">
              <a:noFill/>
              <a:miter lim="400000"/>
            </a:ln>
          </a:left>
          <a:right>
            <a:ln w="12700" cap="flat">
              <a:solidFill>
                <a:srgbClr val="FDF6DA"/>
              </a:solidFill>
              <a:prstDash val="solid"/>
              <a:miter lim="400000"/>
            </a:ln>
          </a:right>
          <a:top>
            <a:ln w="12700" cap="flat">
              <a:solidFill>
                <a:srgbClr val="FDF6DA"/>
              </a:solidFill>
              <a:prstDash val="solid"/>
              <a:miter lim="400000"/>
            </a:ln>
          </a:top>
          <a:bottom>
            <a:ln w="12700" cap="flat">
              <a:solidFill>
                <a:srgbClr val="FDF6DA"/>
              </a:solidFill>
              <a:prstDash val="solid"/>
              <a:miter lim="400000"/>
            </a:ln>
          </a:bottom>
          <a:insideH>
            <a:ln w="12700" cap="flat">
              <a:solidFill>
                <a:srgbClr val="FDF6DA"/>
              </a:solidFill>
              <a:prstDash val="solid"/>
              <a:miter lim="400000"/>
            </a:ln>
          </a:insideH>
          <a:insideV>
            <a:ln w="12700" cap="flat">
              <a:noFill/>
              <a:miter lim="400000"/>
            </a:ln>
          </a:insideV>
        </a:tcBdr>
        <a:fill>
          <a:solidFill>
            <a:srgbClr val="A5C69B"/>
          </a:solidFill>
        </a:fill>
      </a:tcStyle>
    </a:firstCol>
    <a:lastRow>
      <a:tcTxStyle b="off" i="off">
        <a:fontRef idx="minor">
          <a:srgbClr val="606060"/>
        </a:fontRef>
        <a:srgbClr val="606060"/>
      </a:tcTxStyle>
      <a:tcStyle>
        <a:tcBdr>
          <a:left>
            <a:ln w="12700" cap="flat">
              <a:noFill/>
              <a:miter lim="400000"/>
            </a:ln>
          </a:left>
          <a:right>
            <a:ln w="12700" cap="flat">
              <a:noFill/>
              <a:miter lim="400000"/>
            </a:ln>
          </a:right>
          <a:top>
            <a:ln w="25400" cap="flat">
              <a:solidFill>
                <a:srgbClr val="000000"/>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FDF6DA"/>
              </a:solidFill>
              <a:prstDash val="solid"/>
              <a:miter lim="400000"/>
            </a:ln>
          </a:bottom>
          <a:insideH>
            <a:ln w="12700" cap="flat">
              <a:solidFill>
                <a:srgbClr val="FDF6DA"/>
              </a:solidFill>
              <a:prstDash val="solid"/>
              <a:miter lim="400000"/>
            </a:ln>
          </a:insideH>
          <a:insideV>
            <a:ln w="12700" cap="flat">
              <a:noFill/>
              <a:miter lim="400000"/>
            </a:ln>
          </a:insideV>
        </a:tcBdr>
        <a:fill>
          <a:solidFill>
            <a:srgbClr val="7C9D69"/>
          </a:solidFill>
        </a:fill>
      </a:tcStyle>
    </a:firstRow>
  </a:tblStyle>
  <a:tblStyle styleId="{C7B018BB-80A7-4F77-B60F-C8B233D01FF8}" styleName="">
    <a:tblBg/>
    <a:wholeTbl>
      <a:tcTxStyle b="off" i="off">
        <a:fontRef idx="minor">
          <a:srgbClr val="606060"/>
        </a:fontRef>
        <a:srgbClr val="606060"/>
      </a:tcTxStyle>
      <a:tcStyle>
        <a:tcBdr>
          <a:left>
            <a:ln w="12700" cap="flat">
              <a:solidFill>
                <a:srgbClr val="BDBBB3"/>
              </a:solidFill>
              <a:prstDash val="solid"/>
              <a:miter lim="400000"/>
            </a:ln>
          </a:left>
          <a:right>
            <a:ln w="12700" cap="flat">
              <a:solidFill>
                <a:srgbClr val="BDBBB3"/>
              </a:solidFill>
              <a:prstDash val="solid"/>
              <a:miter lim="400000"/>
            </a:ln>
          </a:right>
          <a:top>
            <a:ln w="12700" cap="flat">
              <a:noFill/>
              <a:miter lim="400000"/>
            </a:ln>
          </a:top>
          <a:bottom>
            <a:ln w="12700" cap="flat">
              <a:noFill/>
              <a:miter lim="400000"/>
            </a:ln>
          </a:bottom>
          <a:insideH>
            <a:ln w="12700" cap="flat">
              <a:noFill/>
              <a:miter lim="400000"/>
            </a:ln>
          </a:insideH>
          <a:insideV>
            <a:ln w="12700" cap="flat">
              <a:solidFill>
                <a:srgbClr val="BDBBB3"/>
              </a:solidFill>
              <a:prstDash val="solid"/>
              <a:miter lim="400000"/>
            </a:ln>
          </a:insideV>
        </a:tcBdr>
        <a:fill>
          <a:solidFill>
            <a:srgbClr val="E7E3D2"/>
          </a:solidFill>
        </a:fill>
      </a:tcStyle>
    </a:wholeTbl>
    <a:band2H>
      <a:tcTxStyle b="def" i="def"/>
      <a:tcStyle>
        <a:tcBdr/>
        <a:fill>
          <a:solidFill>
            <a:srgbClr val="F6F2E5"/>
          </a:solidFill>
        </a:fill>
      </a:tcStyle>
    </a:band2H>
    <a:firstCol>
      <a:tcTxStyle b="off" i="off">
        <a:fontRef idx="minor">
          <a:srgbClr val="606060"/>
        </a:fontRef>
        <a:srgbClr val="606060"/>
      </a:tcTxStyle>
      <a:tcStyle>
        <a:tcBdr>
          <a:left>
            <a:ln w="12700" cap="flat">
              <a:solidFill>
                <a:srgbClr val="A5A59F"/>
              </a:solidFill>
              <a:prstDash val="solid"/>
              <a:miter lim="400000"/>
            </a:ln>
          </a:left>
          <a:right>
            <a:ln w="12700" cap="flat">
              <a:solidFill>
                <a:srgbClr val="A5A59F"/>
              </a:solidFill>
              <a:prstDash val="solid"/>
              <a:miter lim="400000"/>
            </a:ln>
          </a:right>
          <a:top>
            <a:ln w="12700" cap="flat">
              <a:solidFill>
                <a:srgbClr val="A5A59F"/>
              </a:solidFill>
              <a:prstDash val="solid"/>
              <a:miter lim="400000"/>
            </a:ln>
          </a:top>
          <a:bottom>
            <a:ln w="12700" cap="flat">
              <a:solidFill>
                <a:srgbClr val="A5A59F"/>
              </a:solidFill>
              <a:prstDash val="solid"/>
              <a:miter lim="400000"/>
            </a:ln>
          </a:bottom>
          <a:insideH>
            <a:ln w="12700" cap="flat">
              <a:solidFill>
                <a:srgbClr val="A5A59F"/>
              </a:solidFill>
              <a:prstDash val="solid"/>
              <a:miter lim="400000"/>
            </a:ln>
          </a:insideH>
          <a:insideV>
            <a:ln w="12700" cap="flat">
              <a:solidFill>
                <a:srgbClr val="A5A59F"/>
              </a:solidFill>
              <a:prstDash val="solid"/>
              <a:miter lim="400000"/>
            </a:ln>
          </a:insideV>
        </a:tcBdr>
        <a:fill>
          <a:solidFill>
            <a:srgbClr val="D3CDB7"/>
          </a:solidFill>
        </a:fill>
      </a:tcStyle>
    </a:firstCol>
    <a:lastRow>
      <a:tcTxStyle b="off" i="off">
        <a:fontRef idx="minor">
          <a:srgbClr val="606060"/>
        </a:fontRef>
        <a:srgbClr val="606060"/>
      </a:tcTxStyle>
      <a:tcStyle>
        <a:tcBdr>
          <a:left>
            <a:ln w="12700" cap="flat">
              <a:solidFill>
                <a:srgbClr val="A5A59F"/>
              </a:solidFill>
              <a:prstDash val="solid"/>
              <a:miter lim="400000"/>
            </a:ln>
          </a:left>
          <a:right>
            <a:ln w="12700" cap="flat">
              <a:solidFill>
                <a:srgbClr val="A5A59F"/>
              </a:solidFill>
              <a:prstDash val="solid"/>
              <a:miter lim="400000"/>
            </a:ln>
          </a:right>
          <a:top>
            <a:ln w="12700" cap="flat">
              <a:solidFill>
                <a:srgbClr val="A5A59F"/>
              </a:solidFill>
              <a:prstDash val="solid"/>
              <a:miter lim="400000"/>
            </a:ln>
          </a:top>
          <a:bottom>
            <a:ln w="12700" cap="flat">
              <a:solidFill>
                <a:srgbClr val="A5A59F"/>
              </a:solidFill>
              <a:prstDash val="solid"/>
              <a:miter lim="400000"/>
            </a:ln>
          </a:bottom>
          <a:insideH>
            <a:ln w="12700" cap="flat">
              <a:solidFill>
                <a:srgbClr val="A5A59F"/>
              </a:solidFill>
              <a:prstDash val="solid"/>
              <a:miter lim="400000"/>
            </a:ln>
          </a:insideH>
          <a:insideV>
            <a:ln w="12700" cap="flat">
              <a:solidFill>
                <a:srgbClr val="A5A59F"/>
              </a:solidFill>
              <a:prstDash val="solid"/>
              <a:miter lim="400000"/>
            </a:ln>
          </a:insideV>
        </a:tcBdr>
        <a:fill>
          <a:noFill/>
        </a:fill>
      </a:tcStyle>
    </a:lastRow>
    <a:firstRow>
      <a:tcTxStyle b="off" i="off">
        <a:fontRef idx="minor">
          <a:srgbClr val="FFFFFF"/>
        </a:fontRef>
        <a:srgbClr val="FFFFFF"/>
      </a:tcTxStyle>
      <a:tcStyle>
        <a:tcBdr>
          <a:left>
            <a:ln w="12700" cap="flat">
              <a:solidFill>
                <a:srgbClr val="8E755A"/>
              </a:solidFill>
              <a:prstDash val="solid"/>
              <a:miter lim="400000"/>
            </a:ln>
          </a:left>
          <a:right>
            <a:ln w="12700" cap="flat">
              <a:solidFill>
                <a:srgbClr val="8E755A"/>
              </a:solidFill>
              <a:prstDash val="solid"/>
              <a:miter lim="400000"/>
            </a:ln>
          </a:right>
          <a:top>
            <a:ln w="12700" cap="flat">
              <a:solidFill>
                <a:srgbClr val="A5A59F"/>
              </a:solidFill>
              <a:prstDash val="solid"/>
              <a:miter lim="400000"/>
            </a:ln>
          </a:top>
          <a:bottom>
            <a:ln w="12700" cap="flat">
              <a:solidFill>
                <a:srgbClr val="A5A59F"/>
              </a:solidFill>
              <a:prstDash val="solid"/>
              <a:miter lim="400000"/>
            </a:ln>
          </a:bottom>
          <a:insideH>
            <a:ln w="12700" cap="flat">
              <a:solidFill>
                <a:srgbClr val="8E755A"/>
              </a:solidFill>
              <a:prstDash val="solid"/>
              <a:miter lim="400000"/>
            </a:ln>
          </a:insideH>
          <a:insideV>
            <a:ln w="12700" cap="flat">
              <a:solidFill>
                <a:srgbClr val="8E755A"/>
              </a:solidFill>
              <a:prstDash val="solid"/>
              <a:miter lim="400000"/>
            </a:ln>
          </a:insideV>
        </a:tcBdr>
        <a:fill>
          <a:noFill/>
        </a:fill>
      </a:tcStyle>
    </a:firstRow>
  </a:tblStyle>
  <a:tblStyle styleId="{EEE7283C-3CF3-47DC-8721-378D4A62B228}" styleName="">
    <a:tblBg/>
    <a:wholeTbl>
      <a:tcTxStyle b="off" i="off">
        <a:fontRef idx="major">
          <a:srgbClr val="606060"/>
        </a:fontRef>
        <a:srgbClr val="606060"/>
      </a:tcTxStyle>
      <a:tcStyle>
        <a:tcBdr>
          <a:left>
            <a:ln w="12700" cap="flat">
              <a:noFill/>
              <a:miter lim="400000"/>
            </a:ln>
          </a:left>
          <a:right>
            <a:ln w="12700" cap="flat">
              <a:noFill/>
              <a:miter lim="400000"/>
            </a:ln>
          </a:right>
          <a:top>
            <a:ln w="12700" cap="flat">
              <a:solidFill>
                <a:srgbClr val="BDBBB3"/>
              </a:solidFill>
              <a:prstDash val="solid"/>
              <a:miter lim="400000"/>
            </a:ln>
          </a:top>
          <a:bottom>
            <a:ln w="12700" cap="flat">
              <a:solidFill>
                <a:srgbClr val="BDBBB3"/>
              </a:solidFill>
              <a:prstDash val="solid"/>
              <a:miter lim="400000"/>
            </a:ln>
          </a:bottom>
          <a:insideH>
            <a:ln w="12700" cap="flat">
              <a:solidFill>
                <a:srgbClr val="BDBBB3"/>
              </a:solidFill>
              <a:prstDash val="solid"/>
              <a:miter lim="400000"/>
            </a:ln>
          </a:insideH>
          <a:insideV>
            <a:ln w="12700" cap="flat">
              <a:noFill/>
              <a:miter lim="400000"/>
            </a:ln>
          </a:insideV>
        </a:tcBdr>
        <a:fill>
          <a:solidFill>
            <a:srgbClr val="E6E3DA"/>
          </a:solidFill>
        </a:fill>
      </a:tcStyle>
    </a:wholeTbl>
    <a:band2H>
      <a:tcTxStyle b="def" i="def"/>
      <a:tcStyle>
        <a:tcBdr/>
        <a:fill>
          <a:solidFill>
            <a:srgbClr val="F9F5E8"/>
          </a:solidFill>
        </a:fill>
      </a:tcStyle>
    </a:band2H>
    <a:firstCol>
      <a:tcTxStyle b="off" i="off">
        <a:fontRef idx="minor">
          <a:srgbClr val="606060"/>
        </a:fontRef>
        <a:srgbClr val="606060"/>
      </a:tcTxStyle>
      <a:tcStyle>
        <a:tcBdr>
          <a:left>
            <a:ln w="12700" cap="flat">
              <a:solidFill>
                <a:srgbClr val="A5A59F"/>
              </a:solidFill>
              <a:prstDash val="solid"/>
              <a:miter lim="400000"/>
            </a:ln>
          </a:left>
          <a:right>
            <a:ln w="12700" cap="flat">
              <a:solidFill>
                <a:srgbClr val="A5A59F"/>
              </a:solidFill>
              <a:prstDash val="solid"/>
              <a:miter lim="400000"/>
            </a:ln>
          </a:right>
          <a:top>
            <a:ln w="12700" cap="flat">
              <a:solidFill>
                <a:srgbClr val="A5A59F"/>
              </a:solidFill>
              <a:prstDash val="solid"/>
              <a:miter lim="400000"/>
            </a:ln>
          </a:top>
          <a:bottom>
            <a:ln w="12700" cap="flat">
              <a:solidFill>
                <a:srgbClr val="A5A59F"/>
              </a:solidFill>
              <a:prstDash val="solid"/>
              <a:miter lim="400000"/>
            </a:ln>
          </a:bottom>
          <a:insideH>
            <a:ln w="12700" cap="flat">
              <a:solidFill>
                <a:srgbClr val="A5A59F"/>
              </a:solidFill>
              <a:prstDash val="solid"/>
              <a:miter lim="400000"/>
            </a:ln>
          </a:insideH>
          <a:insideV>
            <a:ln w="12700" cap="flat">
              <a:noFill/>
              <a:miter lim="400000"/>
            </a:ln>
          </a:insideV>
        </a:tcBdr>
        <a:fill>
          <a:solidFill>
            <a:srgbClr val="D6D5D0"/>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DBBB3"/>
              </a:solidFill>
              <a:prstDash val="solid"/>
              <a:miter lim="400000"/>
            </a:ln>
          </a:top>
          <a:bottom>
            <a:ln w="12700" cap="flat">
              <a:solidFill>
                <a:srgbClr val="A5A59F"/>
              </a:solidFill>
              <a:prstDash val="solid"/>
              <a:miter lim="400000"/>
            </a:ln>
          </a:bottom>
          <a:insideH>
            <a:ln w="12700" cap="flat">
              <a:solidFill>
                <a:srgbClr val="4D6166"/>
              </a:solidFill>
              <a:prstDash val="solid"/>
              <a:miter lim="400000"/>
            </a:ln>
          </a:insideH>
          <a:insideV>
            <a:ln w="12700" cap="flat">
              <a:noFill/>
              <a:miter lim="400000"/>
            </a:ln>
          </a:insideV>
        </a:tcBdr>
        <a:fill>
          <a:no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A5A59F"/>
              </a:solidFill>
              <a:prstDash val="solid"/>
              <a:miter lim="400000"/>
            </a:ln>
          </a:top>
          <a:bottom>
            <a:ln w="12700" cap="flat">
              <a:solidFill>
                <a:srgbClr val="BDBBB3"/>
              </a:solidFill>
              <a:prstDash val="solid"/>
              <a:miter lim="400000"/>
            </a:ln>
          </a:bottom>
          <a:insideH>
            <a:ln w="12700" cap="flat">
              <a:solidFill>
                <a:srgbClr val="657477"/>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Ref idx="minor">
          <a:srgbClr val="606060"/>
        </a:fontRef>
        <a:srgbClr val="606060"/>
      </a:tcTxStyle>
      <a:tcStyle>
        <a:tcBdr>
          <a:left>
            <a:ln w="12700" cap="flat">
              <a:noFill/>
              <a:miter lim="400000"/>
            </a:ln>
          </a:left>
          <a:right>
            <a:ln w="12700" cap="flat">
              <a:noFill/>
              <a:miter lim="400000"/>
            </a:ln>
          </a:right>
          <a:top>
            <a:ln w="12700" cap="flat">
              <a:solidFill>
                <a:srgbClr val="AAA6A6"/>
              </a:solidFill>
              <a:custDash>
                <a:ds d="200000" sp="200000"/>
              </a:custDash>
              <a:miter lim="400000"/>
            </a:ln>
          </a:top>
          <a:bottom>
            <a:ln w="12700" cap="flat">
              <a:solidFill>
                <a:srgbClr val="AAA6A6"/>
              </a:solidFill>
              <a:custDash>
                <a:ds d="200000" sp="200000"/>
              </a:custDash>
              <a:miter lim="400000"/>
            </a:ln>
          </a:bottom>
          <a:insideH>
            <a:ln w="12700" cap="flat">
              <a:solidFill>
                <a:srgbClr val="AAA6A6"/>
              </a:solidFill>
              <a:custDash>
                <a:ds d="200000" sp="200000"/>
              </a:custDash>
              <a:miter lim="400000"/>
            </a:ln>
          </a:insideH>
          <a:insideV>
            <a:ln w="12700" cap="flat">
              <a:noFill/>
              <a:miter lim="400000"/>
            </a:ln>
          </a:insideV>
        </a:tcBdr>
        <a:fill>
          <a:solidFill>
            <a:srgbClr val="EFECE2"/>
          </a:solidFill>
        </a:fill>
      </a:tcStyle>
    </a:wholeTbl>
    <a:band2H>
      <a:tcTxStyle b="def" i="def"/>
      <a:tcStyle>
        <a:tcBdr/>
        <a:fill>
          <a:solidFill>
            <a:srgbClr val="FFFBF1"/>
          </a:solidFill>
        </a:fill>
      </a:tcStyle>
    </a:band2H>
    <a:firstCol>
      <a:tcTxStyle b="off" i="off">
        <a:fontRef idx="minor">
          <a:srgbClr val="606060"/>
        </a:fontRef>
        <a:srgbClr val="606060"/>
      </a:tcTxStyle>
      <a:tcStyle>
        <a:tcBdr>
          <a:left>
            <a:ln w="12700" cap="flat">
              <a:solidFill>
                <a:srgbClr val="000000"/>
              </a:solidFill>
              <a:prstDash val="solid"/>
              <a:miter lim="400000"/>
            </a:ln>
          </a:left>
          <a:right>
            <a:ln w="12700" cap="flat">
              <a:solidFill>
                <a:srgbClr val="A29A85"/>
              </a:solidFill>
              <a:prstDash val="solid"/>
              <a:miter lim="400000"/>
            </a:ln>
          </a:right>
          <a:top>
            <a:ln w="12700" cap="flat">
              <a:solidFill>
                <a:srgbClr val="AAA6A6"/>
              </a:solidFill>
              <a:custDash>
                <a:ds d="200000" sp="200000"/>
              </a:custDash>
              <a:miter lim="400000"/>
            </a:ln>
          </a:top>
          <a:bottom>
            <a:ln w="12700" cap="flat">
              <a:solidFill>
                <a:srgbClr val="AAA6A6"/>
              </a:solidFill>
              <a:custDash>
                <a:ds d="200000" sp="200000"/>
              </a:custDash>
              <a:miter lim="400000"/>
            </a:ln>
          </a:bottom>
          <a:insideH>
            <a:ln w="12700" cap="flat">
              <a:solidFill>
                <a:srgbClr val="AAA6A6"/>
              </a:solidFill>
              <a:custDash>
                <a:ds d="200000" sp="200000"/>
              </a:custDash>
              <a:miter lim="400000"/>
            </a:ln>
          </a:insideH>
          <a:insideV>
            <a:ln w="12700" cap="flat">
              <a:noFill/>
              <a:miter lim="400000"/>
            </a:ln>
          </a:insideV>
        </a:tcBdr>
        <a:fill>
          <a:solidFill>
            <a:srgbClr val="E8E4D8"/>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A29A85"/>
              </a:solidFill>
              <a:prstDash val="solid"/>
              <a:miter lim="400000"/>
            </a:ln>
          </a:top>
          <a:bottom>
            <a:ln w="12700" cap="flat">
              <a:solidFill>
                <a:srgbClr val="000000"/>
              </a:solidFill>
              <a:prstDash val="solid"/>
              <a:miter lim="400000"/>
            </a:ln>
          </a:bottom>
          <a:insideH>
            <a:ln w="12700" cap="flat">
              <a:solidFill>
                <a:srgbClr val="A29A85"/>
              </a:solidFill>
              <a:prstDash val="solid"/>
              <a:miter lim="400000"/>
            </a:ln>
          </a:insideH>
          <a:insideV>
            <a:ln w="12700" cap="flat">
              <a:noFill/>
              <a:miter lim="400000"/>
            </a:ln>
          </a:insideV>
        </a:tcBdr>
        <a:fill>
          <a:no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000000"/>
              </a:solidFill>
              <a:prstDash val="solid"/>
              <a:miter lim="400000"/>
            </a:ln>
          </a:top>
          <a:bottom>
            <a:ln w="12700" cap="flat">
              <a:solidFill>
                <a:srgbClr val="A29A85"/>
              </a:solidFill>
              <a:prstDash val="solid"/>
              <a:miter lim="400000"/>
            </a:ln>
          </a:bottom>
          <a:insideH>
            <a:ln w="12700" cap="flat">
              <a:solidFill>
                <a:srgbClr val="A29A85"/>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Ref idx="minor">
          <a:srgbClr val="606060"/>
        </a:fontRef>
        <a:srgbClr val="606060"/>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noFill/>
              <a:miter lim="400000"/>
            </a:ln>
          </a:insideV>
        </a:tcBdr>
        <a:fill>
          <a:solidFill>
            <a:srgbClr val="D6D2C0">
              <a:alpha val="50000"/>
            </a:srgbClr>
          </a:solidFill>
        </a:fill>
      </a:tcStyle>
    </a:wholeTbl>
    <a:band2H>
      <a:tcTxStyle b="def" i="def"/>
      <a:tcStyle>
        <a:tcBdr/>
        <a:fill>
          <a:solidFill>
            <a:srgbClr val="E9E7DC"/>
          </a:solidFill>
        </a:fill>
      </a:tcStyle>
    </a:band2H>
    <a:firstCol>
      <a:tcTxStyle b="off" i="off">
        <a:fontRef idx="minor">
          <a:srgbClr val="606060"/>
        </a:fontRef>
        <a:srgbClr val="606060"/>
      </a:tcTxStyle>
      <a:tcStyle>
        <a:tcBdr>
          <a:left>
            <a:ln w="12700" cap="flat">
              <a:solidFill>
                <a:srgbClr val="FFFFFF"/>
              </a:solidFill>
              <a:prstDash val="solid"/>
              <a:miter lim="400000"/>
            </a:ln>
          </a:left>
          <a:right>
            <a:ln w="254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noFill/>
              <a:miter lim="400000"/>
            </a:ln>
          </a:insideV>
        </a:tcBdr>
        <a:fill>
          <a:solidFill>
            <a:srgbClr val="C5BEAA"/>
          </a:solidFill>
        </a:fill>
      </a:tcStyle>
    </a:firstCol>
    <a:lastRow>
      <a:tcTxStyle b="off" i="off">
        <a:fontRef idx="minor">
          <a:srgbClr val="606060"/>
        </a:fontRef>
        <a:srgbClr val="606060"/>
      </a:tcTxStyle>
      <a:tcStyle>
        <a:tcBdr>
          <a:left>
            <a:ln w="12700" cap="flat">
              <a:noFill/>
              <a:miter lim="400000"/>
            </a:ln>
          </a:left>
          <a:right>
            <a:ln w="12700" cap="flat">
              <a:noFill/>
              <a:miter lim="400000"/>
            </a:ln>
          </a:right>
          <a:top>
            <a:ln w="25400" cap="flat">
              <a:solidFill>
                <a:srgbClr val="000000"/>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noFill/>
              <a:miter lim="400000"/>
            </a:ln>
          </a:insideV>
        </a:tcBdr>
        <a:fill>
          <a:solidFill>
            <a:srgbClr val="D6D2C0">
              <a:alpha val="25000"/>
            </a:srgbClr>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25400" cap="flat">
              <a:solidFill>
                <a:srgbClr val="FFFFFF"/>
              </a:solidFill>
              <a:prstDash val="solid"/>
              <a:miter lim="400000"/>
            </a:ln>
          </a:bottom>
          <a:insideH>
            <a:ln w="12700" cap="flat">
              <a:solidFill>
                <a:srgbClr val="FFFFFF"/>
              </a:solidFill>
              <a:prstDash val="solid"/>
              <a:miter lim="400000"/>
            </a:ln>
          </a:insideH>
          <a:insideV>
            <a:ln w="12700" cap="flat">
              <a:noFill/>
              <a:miter lim="400000"/>
            </a:ln>
          </a:insideV>
        </a:tcBdr>
        <a:fill>
          <a:solidFill>
            <a:srgbClr val="928C7D"/>
          </a:solidFill>
        </a:fill>
      </a:tcStyle>
    </a:firstRow>
  </a:tblStyle>
  <a:tblStyle styleId="{2708684C-4D16-4618-839F-0558EEFCDFE6}" styleName="">
    <a:tblBg/>
    <a:wholeTbl>
      <a:tcTxStyle b="off" i="off">
        <a:fontRef idx="major">
          <a:srgbClr val="606060"/>
        </a:fontRef>
        <a:srgbClr val="606060"/>
      </a:tcTxStyle>
      <a:tcStyle>
        <a:tcBdr>
          <a:left>
            <a:ln w="12700" cap="flat">
              <a:noFill/>
              <a:miter lim="400000"/>
            </a:ln>
          </a:left>
          <a:right>
            <a:ln w="12700" cap="flat">
              <a:noFill/>
              <a:miter lim="400000"/>
            </a:ln>
          </a:right>
          <a:top>
            <a:ln w="12700" cap="flat">
              <a:solidFill>
                <a:srgbClr val="DBD2B2"/>
              </a:solidFill>
              <a:prstDash val="solid"/>
              <a:miter lim="400000"/>
            </a:ln>
          </a:top>
          <a:bottom>
            <a:ln w="12700" cap="flat">
              <a:solidFill>
                <a:srgbClr val="DBD2B2"/>
              </a:solidFill>
              <a:prstDash val="solid"/>
              <a:miter lim="400000"/>
            </a:ln>
          </a:bottom>
          <a:insideH>
            <a:ln w="12700" cap="flat">
              <a:solidFill>
                <a:srgbClr val="DBD2B2"/>
              </a:solidFill>
              <a:prstDash val="solid"/>
              <a:miter lim="400000"/>
            </a:ln>
          </a:insideH>
          <a:insideV>
            <a:ln w="12700" cap="flat">
              <a:noFill/>
              <a:miter lim="400000"/>
            </a:ln>
          </a:insideV>
        </a:tcBdr>
        <a:fill>
          <a:solidFill>
            <a:srgbClr val="FDF9ED"/>
          </a:solidFill>
        </a:fill>
      </a:tcStyle>
    </a:wholeTbl>
    <a:band2H>
      <a:tcTxStyle b="def" i="def"/>
      <a:tcStyle>
        <a:tcBdr/>
        <a:fill>
          <a:solidFill>
            <a:srgbClr val="FFFFFF"/>
          </a:solidFill>
        </a:fill>
      </a:tcStyle>
    </a:band2H>
    <a:firstCol>
      <a:tcTxStyle b="off" i="off">
        <a:fontRef idx="minor">
          <a:srgbClr val="606060"/>
        </a:fontRef>
        <a:srgbClr val="606060"/>
      </a:tcTxStyle>
      <a:tcStyle>
        <a:tcBdr>
          <a:left>
            <a:ln w="25400" cap="flat">
              <a:solidFill>
                <a:srgbClr val="C6BB94"/>
              </a:solidFill>
              <a:prstDash val="solid"/>
              <a:miter lim="400000"/>
            </a:ln>
          </a:left>
          <a:right>
            <a:ln w="25400" cap="flat">
              <a:solidFill>
                <a:srgbClr val="C6BB94"/>
              </a:solidFill>
              <a:prstDash val="solid"/>
              <a:miter lim="400000"/>
            </a:ln>
          </a:right>
          <a:top>
            <a:ln w="12700" cap="flat">
              <a:solidFill>
                <a:srgbClr val="DBD2B2"/>
              </a:solidFill>
              <a:prstDash val="solid"/>
              <a:miter lim="400000"/>
            </a:ln>
          </a:top>
          <a:bottom>
            <a:ln w="12700" cap="flat">
              <a:solidFill>
                <a:srgbClr val="DBD2B2"/>
              </a:solidFill>
              <a:prstDash val="solid"/>
              <a:miter lim="400000"/>
            </a:ln>
          </a:bottom>
          <a:insideH>
            <a:ln w="12700" cap="flat">
              <a:solidFill>
                <a:srgbClr val="DBD2B2"/>
              </a:solidFill>
              <a:prstDash val="solid"/>
              <a:miter lim="400000"/>
            </a:ln>
          </a:insideH>
          <a:insideV>
            <a:ln w="12700" cap="flat">
              <a:solidFill>
                <a:srgbClr val="DBD2B2"/>
              </a:solidFill>
              <a:prstDash val="solid"/>
              <a:miter lim="400000"/>
            </a:ln>
          </a:insideV>
        </a:tcBdr>
        <a:fill>
          <a:noFill/>
        </a:fill>
      </a:tcStyle>
    </a:firstCol>
    <a:lastRow>
      <a:tcTxStyle b="off" i="off">
        <a:fontRef idx="minor">
          <a:srgbClr val="606060"/>
        </a:fontRef>
        <a:srgbClr val="606060"/>
      </a:tcTxStyle>
      <a:tcStyle>
        <a:tcBdr>
          <a:left>
            <a:ln w="12700" cap="flat">
              <a:noFill/>
              <a:miter lim="400000"/>
            </a:ln>
          </a:left>
          <a:right>
            <a:ln w="12700" cap="flat">
              <a:noFill/>
              <a:miter lim="400000"/>
            </a:ln>
          </a:right>
          <a:top>
            <a:ln w="25400" cap="flat">
              <a:solidFill>
                <a:srgbClr val="C6BB94"/>
              </a:solidFill>
              <a:prstDash val="solid"/>
              <a:miter lim="400000"/>
            </a:ln>
          </a:top>
          <a:bottom>
            <a:ln w="25400" cap="flat">
              <a:solidFill>
                <a:srgbClr val="C6BB94"/>
              </a:solidFill>
              <a:prstDash val="solid"/>
              <a:miter lim="400000"/>
            </a:ln>
          </a:bottom>
          <a:insideH>
            <a:ln w="12700" cap="flat">
              <a:solidFill>
                <a:srgbClr val="DBD2B2"/>
              </a:solidFill>
              <a:prstDash val="solid"/>
              <a:miter lim="400000"/>
            </a:ln>
          </a:insideH>
          <a:insideV>
            <a:ln w="12700" cap="flat">
              <a:noFill/>
              <a:miter lim="400000"/>
            </a:ln>
          </a:insideV>
        </a:tcBdr>
        <a:fill>
          <a:noFill/>
        </a:fill>
      </a:tcStyle>
    </a:lastRow>
    <a:firstRow>
      <a:tcTxStyle b="off" i="off">
        <a:fontRef idx="minor">
          <a:srgbClr val="606060"/>
        </a:fontRef>
        <a:srgbClr val="606060"/>
      </a:tcTxStyle>
      <a:tcStyle>
        <a:tcBdr>
          <a:left>
            <a:ln w="12700" cap="flat">
              <a:noFill/>
              <a:miter lim="400000"/>
            </a:ln>
          </a:left>
          <a:right>
            <a:ln w="12700" cap="flat">
              <a:noFill/>
              <a:miter lim="400000"/>
            </a:ln>
          </a:right>
          <a:top>
            <a:ln w="25400" cap="flat">
              <a:solidFill>
                <a:srgbClr val="C6BB94"/>
              </a:solidFill>
              <a:prstDash val="solid"/>
              <a:miter lim="400000"/>
            </a:ln>
          </a:top>
          <a:bottom>
            <a:ln w="25400" cap="flat">
              <a:solidFill>
                <a:srgbClr val="C6BB94"/>
              </a:solidFill>
              <a:prstDash val="solid"/>
              <a:miter lim="400000"/>
            </a:ln>
          </a:bottom>
          <a:insideH>
            <a:ln w="12700" cap="flat">
              <a:solidFill>
                <a:srgbClr val="DBD2B2"/>
              </a:solidFill>
              <a:prstDash val="solid"/>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p:nvPr>
            <p:ph type="sldImg"/>
          </p:nvPr>
        </p:nvSpPr>
        <p:spPr>
          <a:xfrm>
            <a:off x="1143000" y="685800"/>
            <a:ext cx="4572000" cy="3429000"/>
          </a:xfrm>
          <a:prstGeom prst="rect">
            <a:avLst/>
          </a:prstGeom>
        </p:spPr>
        <p:txBody>
          <a:bodyPr/>
          <a:lstStyle/>
          <a:p>
            <a:pPr/>
          </a:p>
        </p:txBody>
      </p:sp>
      <p:sp>
        <p:nvSpPr>
          <p:cNvPr id="129" name="Shape 12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1" showMasterPhAnim="1">
  <p:cSld name="Title &amp; Subtitle">
    <p:spTree>
      <p:nvGrpSpPr>
        <p:cNvPr id="1" name=""/>
        <p:cNvGrpSpPr/>
        <p:nvPr/>
      </p:nvGrpSpPr>
      <p:grpSpPr>
        <a:xfrm>
          <a:off x="0" y="0"/>
          <a:ext cx="0" cy="0"/>
          <a:chOff x="0" y="0"/>
          <a:chExt cx="0" cy="0"/>
        </a:xfrm>
      </p:grpSpPr>
      <p:sp>
        <p:nvSpPr>
          <p:cNvPr id="13" name="Shape 13"/>
          <p:cNvSpPr/>
          <p:nvPr/>
        </p:nvSpPr>
        <p:spPr>
          <a:xfrm>
            <a:off x="508000" y="5181600"/>
            <a:ext cx="11988800"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14" name="Shape 14"/>
          <p:cNvSpPr/>
          <p:nvPr>
            <p:ph type="title"/>
          </p:nvPr>
        </p:nvSpPr>
        <p:spPr>
          <a:xfrm>
            <a:off x="508000" y="3009900"/>
            <a:ext cx="11988800" cy="2032000"/>
          </a:xfrm>
          <a:prstGeom prst="rect">
            <a:avLst/>
          </a:prstGeom>
        </p:spPr>
        <p:txBody>
          <a:bodyPr anchor="b"/>
          <a:lstStyle/>
          <a:p>
            <a:pPr/>
            <a:r>
              <a:t>Title Text</a:t>
            </a:r>
          </a:p>
        </p:txBody>
      </p:sp>
      <p:sp>
        <p:nvSpPr>
          <p:cNvPr id="15" name="Shape 15"/>
          <p:cNvSpPr/>
          <p:nvPr>
            <p:ph type="body" sz="quarter" idx="1"/>
          </p:nvPr>
        </p:nvSpPr>
        <p:spPr>
          <a:xfrm>
            <a:off x="508000" y="5562600"/>
            <a:ext cx="11988800" cy="825500"/>
          </a:xfrm>
          <a:prstGeom prst="rect">
            <a:avLst/>
          </a:prstGeom>
        </p:spPr>
        <p:txBody>
          <a:bodyPr anchor="t"/>
          <a:lstStyle>
            <a:lvl1pPr marL="0" indent="0">
              <a:lnSpc>
                <a:spcPct val="120000"/>
              </a:lnSpc>
              <a:spcBef>
                <a:spcPts val="0"/>
              </a:spcBef>
              <a:buSzTx/>
              <a:buNone/>
              <a:defRPr sz="2400"/>
            </a:lvl1pPr>
            <a:lvl2pPr marL="0" indent="228600">
              <a:lnSpc>
                <a:spcPct val="120000"/>
              </a:lnSpc>
              <a:spcBef>
                <a:spcPts val="0"/>
              </a:spcBef>
              <a:buSzTx/>
              <a:buNone/>
              <a:defRPr sz="2400"/>
            </a:lvl2pPr>
            <a:lvl3pPr marL="0" indent="457200">
              <a:lnSpc>
                <a:spcPct val="120000"/>
              </a:lnSpc>
              <a:spcBef>
                <a:spcPts val="0"/>
              </a:spcBef>
              <a:buSzTx/>
              <a:buNone/>
              <a:defRPr sz="2400"/>
            </a:lvl3pPr>
            <a:lvl4pPr marL="0" indent="685800">
              <a:lnSpc>
                <a:spcPct val="120000"/>
              </a:lnSpc>
              <a:spcBef>
                <a:spcPts val="0"/>
              </a:spcBef>
              <a:buSzTx/>
              <a:buNone/>
              <a:defRPr sz="2400"/>
            </a:lvl4pPr>
            <a:lvl5pPr marL="0" indent="914400">
              <a:lnSpc>
                <a:spcPct val="120000"/>
              </a:lnSpc>
              <a:spcBef>
                <a:spcPts val="0"/>
              </a:spcBef>
              <a:buSz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16" name="Shape 16"/>
          <p:cNvSpPr/>
          <p:nvPr>
            <p:ph type="sldNum" sz="quarter" idx="2"/>
          </p:nvPr>
        </p:nvSpPr>
        <p:spPr>
          <a:xfrm>
            <a:off x="12154001" y="8763000"/>
            <a:ext cx="342901" cy="3683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Quote">
    <p:spTree>
      <p:nvGrpSpPr>
        <p:cNvPr id="1" name=""/>
        <p:cNvGrpSpPr/>
        <p:nvPr/>
      </p:nvGrpSpPr>
      <p:grpSpPr>
        <a:xfrm>
          <a:off x="0" y="0"/>
          <a:ext cx="0" cy="0"/>
          <a:chOff x="0" y="0"/>
          <a:chExt cx="0" cy="0"/>
        </a:xfrm>
      </p:grpSpPr>
      <p:sp>
        <p:nvSpPr>
          <p:cNvPr id="105" name="Shape 105"/>
          <p:cNvSpPr/>
          <p:nvPr>
            <p:ph type="body" sz="quarter" idx="13"/>
          </p:nvPr>
        </p:nvSpPr>
        <p:spPr>
          <a:xfrm>
            <a:off x="508000" y="5918200"/>
            <a:ext cx="11988800" cy="533400"/>
          </a:xfrm>
          <a:prstGeom prst="rect">
            <a:avLst/>
          </a:prstGeom>
        </p:spPr>
        <p:txBody>
          <a:bodyPr anchor="t">
            <a:spAutoFit/>
          </a:bodyPr>
          <a:lstStyle>
            <a:lvl1pPr marL="0" indent="0" algn="ctr">
              <a:lnSpc>
                <a:spcPct val="140000"/>
              </a:lnSpc>
              <a:spcBef>
                <a:spcPts val="0"/>
              </a:spcBef>
              <a:buSzTx/>
              <a:buNone/>
              <a:defRPr i="1" sz="3000">
                <a:solidFill>
                  <a:srgbClr val="9D9D9D"/>
                </a:solidFill>
              </a:defRPr>
            </a:lvl1pPr>
          </a:lstStyle>
          <a:p>
            <a:pPr/>
            <a:r>
              <a:t>–Johnny Appleseed</a:t>
            </a:r>
          </a:p>
        </p:txBody>
      </p:sp>
      <p:sp>
        <p:nvSpPr>
          <p:cNvPr id="106" name="Shape 106"/>
          <p:cNvSpPr/>
          <p:nvPr>
            <p:ph type="body" sz="quarter" idx="14"/>
          </p:nvPr>
        </p:nvSpPr>
        <p:spPr>
          <a:xfrm>
            <a:off x="1270000" y="4298950"/>
            <a:ext cx="10464800" cy="622300"/>
          </a:xfrm>
          <a:prstGeom prst="rect">
            <a:avLst/>
          </a:prstGeom>
        </p:spPr>
        <p:txBody>
          <a:bodyPr>
            <a:spAutoFit/>
          </a:bodyPr>
          <a:lstStyle>
            <a:lvl1pPr marL="0" indent="0" algn="ctr">
              <a:lnSpc>
                <a:spcPct val="120000"/>
              </a:lnSpc>
              <a:spcBef>
                <a:spcPts val="0"/>
              </a:spcBef>
              <a:buSzTx/>
              <a:buNone/>
              <a:defRPr sz="3600"/>
            </a:lvl1pPr>
          </a:lstStyle>
          <a:p>
            <a:pPr/>
            <a:r>
              <a:t>“Type a quote here.” </a:t>
            </a:r>
          </a:p>
        </p:txBody>
      </p:sp>
      <p:sp>
        <p:nvSpPr>
          <p:cNvPr id="107" name="Shape 107"/>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Photo">
    <p:spTree>
      <p:nvGrpSpPr>
        <p:cNvPr id="1" name=""/>
        <p:cNvGrpSpPr/>
        <p:nvPr/>
      </p:nvGrpSpPr>
      <p:grpSpPr>
        <a:xfrm>
          <a:off x="0" y="0"/>
          <a:ext cx="0" cy="0"/>
          <a:chOff x="0" y="0"/>
          <a:chExt cx="0" cy="0"/>
        </a:xfrm>
      </p:grpSpPr>
      <p:sp>
        <p:nvSpPr>
          <p:cNvPr id="114" name="Shape 114"/>
          <p:cNvSpPr/>
          <p:nvPr>
            <p:ph type="pic" idx="13"/>
          </p:nvPr>
        </p:nvSpPr>
        <p:spPr>
          <a:xfrm>
            <a:off x="0" y="0"/>
            <a:ext cx="13004800" cy="9753600"/>
          </a:xfrm>
          <a:prstGeom prst="rect">
            <a:avLst/>
          </a:prstGeom>
        </p:spPr>
        <p:txBody>
          <a:bodyPr lIns="91439" tIns="45719" rIns="91439" bIns="45719" anchor="t">
            <a:noAutofit/>
          </a:bodyPr>
          <a:lstStyle/>
          <a:p>
            <a:pPr/>
          </a:p>
        </p:txBody>
      </p:sp>
      <p:sp>
        <p:nvSpPr>
          <p:cNvPr id="115" name="Shape 11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Blank">
    <p:spTree>
      <p:nvGrpSpPr>
        <p:cNvPr id="1" name=""/>
        <p:cNvGrpSpPr/>
        <p:nvPr/>
      </p:nvGrpSpPr>
      <p:grpSpPr>
        <a:xfrm>
          <a:off x="0" y="0"/>
          <a:ext cx="0" cy="0"/>
          <a:chOff x="0" y="0"/>
          <a:chExt cx="0" cy="0"/>
        </a:xfrm>
      </p:grpSpPr>
      <p:sp>
        <p:nvSpPr>
          <p:cNvPr id="122" name="Shape 122"/>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Photo - Horizontal">
    <p:spTree>
      <p:nvGrpSpPr>
        <p:cNvPr id="1" name=""/>
        <p:cNvGrpSpPr/>
        <p:nvPr/>
      </p:nvGrpSpPr>
      <p:grpSpPr>
        <a:xfrm>
          <a:off x="0" y="0"/>
          <a:ext cx="0" cy="0"/>
          <a:chOff x="0" y="0"/>
          <a:chExt cx="0" cy="0"/>
        </a:xfrm>
      </p:grpSpPr>
      <p:sp>
        <p:nvSpPr>
          <p:cNvPr id="23" name="Shape 23"/>
          <p:cNvSpPr/>
          <p:nvPr>
            <p:ph type="pic" idx="13"/>
          </p:nvPr>
        </p:nvSpPr>
        <p:spPr>
          <a:xfrm>
            <a:off x="622300" y="1181100"/>
            <a:ext cx="11760200" cy="5676900"/>
          </a:xfrm>
          <a:prstGeom prst="rect">
            <a:avLst/>
          </a:prstGeom>
          <a:ln w="9525">
            <a:round/>
          </a:ln>
        </p:spPr>
        <p:txBody>
          <a:bodyPr lIns="91439" tIns="45719" rIns="91439" bIns="45719" anchor="t">
            <a:noAutofit/>
          </a:bodyPr>
          <a:lstStyle/>
          <a:p>
            <a:pPr/>
          </a:p>
        </p:txBody>
      </p:sp>
      <p:sp>
        <p:nvSpPr>
          <p:cNvPr id="24" name="Shape 24"/>
          <p:cNvSpPr/>
          <p:nvPr>
            <p:ph type="title"/>
          </p:nvPr>
        </p:nvSpPr>
        <p:spPr>
          <a:xfrm>
            <a:off x="508000" y="7099300"/>
            <a:ext cx="11988800" cy="1117600"/>
          </a:xfrm>
          <a:prstGeom prst="rect">
            <a:avLst/>
          </a:prstGeom>
        </p:spPr>
        <p:txBody>
          <a:bodyPr anchor="b"/>
          <a:lstStyle/>
          <a:p>
            <a:pPr/>
            <a:r>
              <a:t>Title Text</a:t>
            </a:r>
          </a:p>
        </p:txBody>
      </p:sp>
      <p:sp>
        <p:nvSpPr>
          <p:cNvPr id="25" name="Shape 25"/>
          <p:cNvSpPr/>
          <p:nvPr>
            <p:ph type="body" sz="quarter" idx="1"/>
          </p:nvPr>
        </p:nvSpPr>
        <p:spPr>
          <a:xfrm>
            <a:off x="508000" y="8267700"/>
            <a:ext cx="11988800" cy="838200"/>
          </a:xfrm>
          <a:prstGeom prst="rect">
            <a:avLst/>
          </a:prstGeom>
        </p:spPr>
        <p:txBody>
          <a:bodyPr anchor="t"/>
          <a:lstStyle>
            <a:lvl1pPr marL="0" indent="0">
              <a:lnSpc>
                <a:spcPct val="120000"/>
              </a:lnSpc>
              <a:spcBef>
                <a:spcPts val="0"/>
              </a:spcBef>
              <a:buSzTx/>
              <a:buNone/>
              <a:defRPr sz="2400"/>
            </a:lvl1pPr>
            <a:lvl2pPr marL="0" indent="228600">
              <a:lnSpc>
                <a:spcPct val="120000"/>
              </a:lnSpc>
              <a:spcBef>
                <a:spcPts val="0"/>
              </a:spcBef>
              <a:buSzTx/>
              <a:buNone/>
              <a:defRPr sz="2400"/>
            </a:lvl2pPr>
            <a:lvl3pPr marL="0" indent="457200">
              <a:lnSpc>
                <a:spcPct val="120000"/>
              </a:lnSpc>
              <a:spcBef>
                <a:spcPts val="0"/>
              </a:spcBef>
              <a:buSzTx/>
              <a:buNone/>
              <a:defRPr sz="2400"/>
            </a:lvl3pPr>
            <a:lvl4pPr marL="0" indent="685800">
              <a:lnSpc>
                <a:spcPct val="120000"/>
              </a:lnSpc>
              <a:spcBef>
                <a:spcPts val="0"/>
              </a:spcBef>
              <a:buSzTx/>
              <a:buNone/>
              <a:defRPr sz="2400"/>
            </a:lvl4pPr>
            <a:lvl5pPr marL="0" indent="914400">
              <a:lnSpc>
                <a:spcPct val="120000"/>
              </a:lnSpc>
              <a:spcBef>
                <a:spcPts val="0"/>
              </a:spcBef>
              <a:buSz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26" name="Shape 26"/>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Title - Center">
    <p:spTree>
      <p:nvGrpSpPr>
        <p:cNvPr id="1" name=""/>
        <p:cNvGrpSpPr/>
        <p:nvPr/>
      </p:nvGrpSpPr>
      <p:grpSpPr>
        <a:xfrm>
          <a:off x="0" y="0"/>
          <a:ext cx="0" cy="0"/>
          <a:chOff x="0" y="0"/>
          <a:chExt cx="0" cy="0"/>
        </a:xfrm>
      </p:grpSpPr>
      <p:sp>
        <p:nvSpPr>
          <p:cNvPr id="33" name="Shape 33"/>
          <p:cNvSpPr/>
          <p:nvPr>
            <p:ph type="title"/>
          </p:nvPr>
        </p:nvSpPr>
        <p:spPr>
          <a:xfrm>
            <a:off x="508000" y="3860800"/>
            <a:ext cx="11988800" cy="2032000"/>
          </a:xfrm>
          <a:prstGeom prst="rect">
            <a:avLst/>
          </a:prstGeom>
        </p:spPr>
        <p:txBody>
          <a:bodyPr/>
          <a:lstStyle/>
          <a:p>
            <a:pPr/>
            <a:r>
              <a:t>Title Text</a:t>
            </a:r>
          </a:p>
        </p:txBody>
      </p:sp>
      <p:sp>
        <p:nvSpPr>
          <p:cNvPr id="34" name="Shape 34"/>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Photo - Vertical">
    <p:spTree>
      <p:nvGrpSpPr>
        <p:cNvPr id="1" name=""/>
        <p:cNvGrpSpPr/>
        <p:nvPr/>
      </p:nvGrpSpPr>
      <p:grpSpPr>
        <a:xfrm>
          <a:off x="0" y="0"/>
          <a:ext cx="0" cy="0"/>
          <a:chOff x="0" y="0"/>
          <a:chExt cx="0" cy="0"/>
        </a:xfrm>
      </p:grpSpPr>
      <p:sp>
        <p:nvSpPr>
          <p:cNvPr id="41" name="Shape 41"/>
          <p:cNvSpPr/>
          <p:nvPr>
            <p:ph type="pic" sz="half" idx="13"/>
          </p:nvPr>
        </p:nvSpPr>
        <p:spPr>
          <a:xfrm>
            <a:off x="6805519" y="981849"/>
            <a:ext cx="5575301" cy="7531101"/>
          </a:xfrm>
          <a:prstGeom prst="rect">
            <a:avLst/>
          </a:prstGeom>
          <a:ln w="9525">
            <a:round/>
          </a:ln>
        </p:spPr>
        <p:txBody>
          <a:bodyPr lIns="91439" tIns="45719" rIns="91439" bIns="45719" anchor="t">
            <a:noAutofit/>
          </a:bodyPr>
          <a:lstStyle/>
          <a:p>
            <a:pPr/>
          </a:p>
        </p:txBody>
      </p:sp>
      <p:sp>
        <p:nvSpPr>
          <p:cNvPr id="42" name="Shape 42"/>
          <p:cNvSpPr/>
          <p:nvPr>
            <p:ph type="title"/>
          </p:nvPr>
        </p:nvSpPr>
        <p:spPr>
          <a:xfrm>
            <a:off x="508000" y="2400300"/>
            <a:ext cx="5829300" cy="6070600"/>
          </a:xfrm>
          <a:prstGeom prst="rect">
            <a:avLst/>
          </a:prstGeom>
        </p:spPr>
        <p:txBody>
          <a:bodyPr anchor="t"/>
          <a:lstStyle/>
          <a:p>
            <a:pPr/>
            <a:r>
              <a:t>Title Text</a:t>
            </a:r>
          </a:p>
        </p:txBody>
      </p:sp>
      <p:sp>
        <p:nvSpPr>
          <p:cNvPr id="43" name="Shape 43"/>
          <p:cNvSpPr/>
          <p:nvPr>
            <p:ph type="body" sz="quarter" idx="1"/>
          </p:nvPr>
        </p:nvSpPr>
        <p:spPr>
          <a:xfrm>
            <a:off x="508000" y="1168400"/>
            <a:ext cx="5829300" cy="838200"/>
          </a:xfrm>
          <a:prstGeom prst="rect">
            <a:avLst/>
          </a:prstGeom>
        </p:spPr>
        <p:txBody>
          <a:bodyPr anchor="t"/>
          <a:lstStyle>
            <a:lvl1pPr marL="0" indent="0">
              <a:lnSpc>
                <a:spcPct val="120000"/>
              </a:lnSpc>
              <a:spcBef>
                <a:spcPts val="0"/>
              </a:spcBef>
              <a:buSzTx/>
              <a:buNone/>
              <a:defRPr sz="2400"/>
            </a:lvl1pPr>
            <a:lvl2pPr marL="0" indent="228600">
              <a:lnSpc>
                <a:spcPct val="120000"/>
              </a:lnSpc>
              <a:spcBef>
                <a:spcPts val="0"/>
              </a:spcBef>
              <a:buSzTx/>
              <a:buNone/>
              <a:defRPr sz="2400"/>
            </a:lvl2pPr>
            <a:lvl3pPr marL="0" indent="457200">
              <a:lnSpc>
                <a:spcPct val="120000"/>
              </a:lnSpc>
              <a:spcBef>
                <a:spcPts val="0"/>
              </a:spcBef>
              <a:buSzTx/>
              <a:buNone/>
              <a:defRPr sz="2400"/>
            </a:lvl3pPr>
            <a:lvl4pPr marL="0" indent="685800">
              <a:lnSpc>
                <a:spcPct val="120000"/>
              </a:lnSpc>
              <a:spcBef>
                <a:spcPts val="0"/>
              </a:spcBef>
              <a:buSzTx/>
              <a:buNone/>
              <a:defRPr sz="2400"/>
            </a:lvl4pPr>
            <a:lvl5pPr marL="0" indent="914400">
              <a:lnSpc>
                <a:spcPct val="120000"/>
              </a:lnSpc>
              <a:spcBef>
                <a:spcPts val="0"/>
              </a:spcBef>
              <a:buSz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44" name="Shape 44"/>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0" showMasterPhAnim="1">
  <p:cSld name="Title - Top">
    <p:spTree>
      <p:nvGrpSpPr>
        <p:cNvPr id="1" name=""/>
        <p:cNvGrpSpPr/>
        <p:nvPr/>
      </p:nvGrpSpPr>
      <p:grpSpPr>
        <a:xfrm>
          <a:off x="0" y="0"/>
          <a:ext cx="0" cy="0"/>
          <a:chOff x="0" y="0"/>
          <a:chExt cx="0" cy="0"/>
        </a:xfrm>
      </p:grpSpPr>
      <p:sp>
        <p:nvSpPr>
          <p:cNvPr id="51" name="Shape 51"/>
          <p:cNvSpPr/>
          <p:nvPr/>
        </p:nvSpPr>
        <p:spPr>
          <a:xfrm>
            <a:off x="508000" y="2578100"/>
            <a:ext cx="11997292"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52" name="Shape 52"/>
          <p:cNvSpPr/>
          <p:nvPr/>
        </p:nvSpPr>
        <p:spPr>
          <a:xfrm flipV="1">
            <a:off x="508000" y="9245597"/>
            <a:ext cx="11988800" cy="3"/>
          </a:xfrm>
          <a:prstGeom prst="line">
            <a:avLst/>
          </a:prstGeom>
          <a:ln w="762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53" name="Shape 53"/>
          <p:cNvSpPr/>
          <p:nvPr/>
        </p:nvSpPr>
        <p:spPr>
          <a:xfrm flipV="1">
            <a:off x="508000" y="508000"/>
            <a:ext cx="11988800" cy="1"/>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54" name="Shape 54"/>
          <p:cNvSpPr/>
          <p:nvPr>
            <p:ph type="title"/>
          </p:nvPr>
        </p:nvSpPr>
        <p:spPr>
          <a:prstGeom prst="rect">
            <a:avLst/>
          </a:prstGeom>
        </p:spPr>
        <p:txBody>
          <a:bodyPr/>
          <a:lstStyle/>
          <a:p>
            <a:pPr/>
            <a:r>
              <a:t>Title Text</a:t>
            </a:r>
          </a:p>
        </p:txBody>
      </p:sp>
      <p:sp>
        <p:nvSpPr>
          <p:cNvPr id="55" name="Shape 5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0" showMasterPhAnim="1">
  <p:cSld name="Title &amp; Bullets">
    <p:spTree>
      <p:nvGrpSpPr>
        <p:cNvPr id="1" name=""/>
        <p:cNvGrpSpPr/>
        <p:nvPr/>
      </p:nvGrpSpPr>
      <p:grpSpPr>
        <a:xfrm>
          <a:off x="0" y="0"/>
          <a:ext cx="0" cy="0"/>
          <a:chOff x="0" y="0"/>
          <a:chExt cx="0" cy="0"/>
        </a:xfrm>
      </p:grpSpPr>
      <p:sp>
        <p:nvSpPr>
          <p:cNvPr id="62" name="Shape 62"/>
          <p:cNvSpPr/>
          <p:nvPr/>
        </p:nvSpPr>
        <p:spPr>
          <a:xfrm>
            <a:off x="508000" y="2578100"/>
            <a:ext cx="11988800"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63" name="Shape 63"/>
          <p:cNvSpPr/>
          <p:nvPr/>
        </p:nvSpPr>
        <p:spPr>
          <a:xfrm flipV="1">
            <a:off x="508000" y="9245597"/>
            <a:ext cx="11988800" cy="3"/>
          </a:xfrm>
          <a:prstGeom prst="line">
            <a:avLst/>
          </a:prstGeom>
          <a:ln w="762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64" name="Shape 64"/>
          <p:cNvSpPr/>
          <p:nvPr/>
        </p:nvSpPr>
        <p:spPr>
          <a:xfrm flipV="1">
            <a:off x="508000" y="508000"/>
            <a:ext cx="11988800" cy="1"/>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65" name="Shape 65"/>
          <p:cNvSpPr/>
          <p:nvPr>
            <p:ph type="title"/>
          </p:nvPr>
        </p:nvSpPr>
        <p:spPr>
          <a:prstGeom prst="rect">
            <a:avLst/>
          </a:prstGeom>
        </p:spPr>
        <p:txBody>
          <a:bodyPr/>
          <a:lstStyle/>
          <a:p>
            <a:pPr/>
            <a:r>
              <a:t>Title Text</a:t>
            </a:r>
          </a:p>
        </p:txBody>
      </p:sp>
      <p:sp>
        <p:nvSpPr>
          <p:cNvPr id="66" name="Shape 66"/>
          <p:cNvSpPr/>
          <p:nvPr>
            <p:ph type="body" idx="1"/>
          </p:nvPr>
        </p:nvSpPr>
        <p:spPr>
          <a:xfrm>
            <a:off x="508000" y="3035300"/>
            <a:ext cx="11988800" cy="57277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67" name="Shape 67"/>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0" showMasterPhAnim="1">
  <p:cSld name="Title, Bullets &amp; Photo">
    <p:spTree>
      <p:nvGrpSpPr>
        <p:cNvPr id="1" name=""/>
        <p:cNvGrpSpPr/>
        <p:nvPr/>
      </p:nvGrpSpPr>
      <p:grpSpPr>
        <a:xfrm>
          <a:off x="0" y="0"/>
          <a:ext cx="0" cy="0"/>
          <a:chOff x="0" y="0"/>
          <a:chExt cx="0" cy="0"/>
        </a:xfrm>
      </p:grpSpPr>
      <p:sp>
        <p:nvSpPr>
          <p:cNvPr id="74" name="Shape 74"/>
          <p:cNvSpPr/>
          <p:nvPr/>
        </p:nvSpPr>
        <p:spPr>
          <a:xfrm>
            <a:off x="508000" y="2578100"/>
            <a:ext cx="11988800"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75" name="Shape 75"/>
          <p:cNvSpPr/>
          <p:nvPr/>
        </p:nvSpPr>
        <p:spPr>
          <a:xfrm flipV="1">
            <a:off x="508000" y="9245597"/>
            <a:ext cx="11988800" cy="3"/>
          </a:xfrm>
          <a:prstGeom prst="line">
            <a:avLst/>
          </a:prstGeom>
          <a:ln w="762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76" name="Shape 76"/>
          <p:cNvSpPr/>
          <p:nvPr/>
        </p:nvSpPr>
        <p:spPr>
          <a:xfrm flipV="1">
            <a:off x="508000" y="508000"/>
            <a:ext cx="11988800" cy="1"/>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77" name="Shape 77"/>
          <p:cNvSpPr/>
          <p:nvPr>
            <p:ph type="pic" sz="half" idx="13"/>
          </p:nvPr>
        </p:nvSpPr>
        <p:spPr>
          <a:xfrm>
            <a:off x="620619" y="2994799"/>
            <a:ext cx="5524501" cy="5524501"/>
          </a:xfrm>
          <a:prstGeom prst="rect">
            <a:avLst/>
          </a:prstGeom>
          <a:ln w="9525">
            <a:round/>
          </a:ln>
        </p:spPr>
        <p:txBody>
          <a:bodyPr lIns="91439" tIns="45719" rIns="91439" bIns="45719" anchor="t">
            <a:noAutofit/>
          </a:bodyPr>
          <a:lstStyle/>
          <a:p>
            <a:pPr/>
          </a:p>
        </p:txBody>
      </p:sp>
      <p:sp>
        <p:nvSpPr>
          <p:cNvPr id="78" name="Shape 78"/>
          <p:cNvSpPr/>
          <p:nvPr>
            <p:ph type="title"/>
          </p:nvPr>
        </p:nvSpPr>
        <p:spPr>
          <a:prstGeom prst="rect">
            <a:avLst/>
          </a:prstGeom>
        </p:spPr>
        <p:txBody>
          <a:bodyPr/>
          <a:lstStyle/>
          <a:p>
            <a:pPr/>
            <a:r>
              <a:t>Title Text</a:t>
            </a:r>
          </a:p>
        </p:txBody>
      </p:sp>
      <p:sp>
        <p:nvSpPr>
          <p:cNvPr id="79" name="Shape 79"/>
          <p:cNvSpPr/>
          <p:nvPr>
            <p:ph type="body" sz="half" idx="1"/>
          </p:nvPr>
        </p:nvSpPr>
        <p:spPr>
          <a:xfrm>
            <a:off x="6781800" y="2971800"/>
            <a:ext cx="5727700" cy="5524500"/>
          </a:xfrm>
          <a:prstGeom prst="rect">
            <a:avLst/>
          </a:prstGeom>
        </p:spPr>
        <p:txBody>
          <a:bodyPr/>
          <a:lstStyle>
            <a:lvl1pPr marL="368300" indent="-368300">
              <a:spcBef>
                <a:spcPts val="3200"/>
              </a:spcBef>
              <a:buSzPct val="30000"/>
              <a:buBlip>
                <a:blip r:embed="rId2"/>
              </a:buBlip>
              <a:defRPr sz="3000"/>
            </a:lvl1pPr>
            <a:lvl2pPr marL="736600" indent="-368300">
              <a:spcBef>
                <a:spcPts val="3200"/>
              </a:spcBef>
              <a:buSzPct val="30000"/>
              <a:buBlip>
                <a:blip r:embed="rId2"/>
              </a:buBlip>
              <a:defRPr sz="3000"/>
            </a:lvl2pPr>
            <a:lvl3pPr marL="1104900" indent="-368300">
              <a:spcBef>
                <a:spcPts val="3200"/>
              </a:spcBef>
              <a:buSzPct val="30000"/>
              <a:buBlip>
                <a:blip r:embed="rId2"/>
              </a:buBlip>
              <a:defRPr sz="3000"/>
            </a:lvl3pPr>
            <a:lvl4pPr marL="1473200" indent="-368300">
              <a:spcBef>
                <a:spcPts val="3200"/>
              </a:spcBef>
              <a:buSzPct val="30000"/>
              <a:buBlip>
                <a:blip r:embed="rId2"/>
              </a:buBlip>
              <a:defRPr sz="3000"/>
            </a:lvl4pPr>
            <a:lvl5pPr marL="1841500" indent="-368300">
              <a:spcBef>
                <a:spcPts val="3200"/>
              </a:spcBef>
              <a:buSzPct val="30000"/>
              <a:buBlip>
                <a:blip r:embed="rId2"/>
              </a:buBlip>
              <a:defRPr sz="3000"/>
            </a:lvl5pPr>
          </a:lstStyle>
          <a:p>
            <a:pPr/>
            <a:r>
              <a:t>Body Level One</a:t>
            </a:r>
          </a:p>
          <a:p>
            <a:pPr lvl="1"/>
            <a:r>
              <a:t>Body Level Two</a:t>
            </a:r>
          </a:p>
          <a:p>
            <a:pPr lvl="2"/>
            <a:r>
              <a:t>Body Level Three</a:t>
            </a:r>
          </a:p>
          <a:p>
            <a:pPr lvl="3"/>
            <a:r>
              <a:t>Body Level Four</a:t>
            </a:r>
          </a:p>
          <a:p>
            <a:pPr lvl="4"/>
            <a:r>
              <a:t>Body Level Five</a:t>
            </a:r>
          </a:p>
        </p:txBody>
      </p:sp>
      <p:sp>
        <p:nvSpPr>
          <p:cNvPr id="80" name="Shape 80"/>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Bullets">
    <p:spTree>
      <p:nvGrpSpPr>
        <p:cNvPr id="1" name=""/>
        <p:cNvGrpSpPr/>
        <p:nvPr/>
      </p:nvGrpSpPr>
      <p:grpSpPr>
        <a:xfrm>
          <a:off x="0" y="0"/>
          <a:ext cx="0" cy="0"/>
          <a:chOff x="0" y="0"/>
          <a:chExt cx="0" cy="0"/>
        </a:xfrm>
      </p:grpSpPr>
      <p:sp>
        <p:nvSpPr>
          <p:cNvPr id="87" name="Shape 87"/>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88" name="Shape 88"/>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Photo - 3 Up">
    <p:spTree>
      <p:nvGrpSpPr>
        <p:cNvPr id="1" name=""/>
        <p:cNvGrpSpPr/>
        <p:nvPr/>
      </p:nvGrpSpPr>
      <p:grpSpPr>
        <a:xfrm>
          <a:off x="0" y="0"/>
          <a:ext cx="0" cy="0"/>
          <a:chOff x="0" y="0"/>
          <a:chExt cx="0" cy="0"/>
        </a:xfrm>
      </p:grpSpPr>
      <p:sp>
        <p:nvSpPr>
          <p:cNvPr id="95" name="Shape 95"/>
          <p:cNvSpPr/>
          <p:nvPr>
            <p:ph type="pic" sz="quarter" idx="13"/>
          </p:nvPr>
        </p:nvSpPr>
        <p:spPr>
          <a:xfrm>
            <a:off x="6654800" y="977900"/>
            <a:ext cx="5727700" cy="3606800"/>
          </a:xfrm>
          <a:prstGeom prst="rect">
            <a:avLst/>
          </a:prstGeom>
          <a:ln w="9525">
            <a:round/>
          </a:ln>
        </p:spPr>
        <p:txBody>
          <a:bodyPr lIns="91439" tIns="45719" rIns="91439" bIns="45719" anchor="t">
            <a:noAutofit/>
          </a:bodyPr>
          <a:lstStyle/>
          <a:p>
            <a:pPr/>
          </a:p>
        </p:txBody>
      </p:sp>
      <p:sp>
        <p:nvSpPr>
          <p:cNvPr id="96" name="Shape 96"/>
          <p:cNvSpPr/>
          <p:nvPr>
            <p:ph type="pic" sz="quarter" idx="14"/>
          </p:nvPr>
        </p:nvSpPr>
        <p:spPr>
          <a:xfrm>
            <a:off x="6654800" y="5003800"/>
            <a:ext cx="5727700" cy="3644900"/>
          </a:xfrm>
          <a:prstGeom prst="rect">
            <a:avLst/>
          </a:prstGeom>
          <a:ln w="9525">
            <a:round/>
          </a:ln>
        </p:spPr>
        <p:txBody>
          <a:bodyPr lIns="91439" tIns="45719" rIns="91439" bIns="45719" anchor="t">
            <a:noAutofit/>
          </a:bodyPr>
          <a:lstStyle/>
          <a:p>
            <a:pPr/>
          </a:p>
        </p:txBody>
      </p:sp>
      <p:sp>
        <p:nvSpPr>
          <p:cNvPr id="97" name="Shape 97"/>
          <p:cNvSpPr/>
          <p:nvPr>
            <p:ph type="pic" sz="half" idx="15"/>
          </p:nvPr>
        </p:nvSpPr>
        <p:spPr>
          <a:xfrm>
            <a:off x="620619" y="975499"/>
            <a:ext cx="5575301" cy="7670801"/>
          </a:xfrm>
          <a:prstGeom prst="rect">
            <a:avLst/>
          </a:prstGeom>
          <a:ln w="9525">
            <a:round/>
          </a:ln>
        </p:spPr>
        <p:txBody>
          <a:bodyPr lIns="91439" tIns="45719" rIns="91439" bIns="45719" anchor="t">
            <a:noAutofit/>
          </a:bodyPr>
          <a:lstStyle/>
          <a:p>
            <a:pPr/>
          </a:p>
        </p:txBody>
      </p:sp>
      <p:sp>
        <p:nvSpPr>
          <p:cNvPr id="98" name="Shape 98"/>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rcRect l="0" t="0" r="0" b="0"/>
          <a:tile tx="0" ty="0" sx="100000" sy="100000" flip="none" algn="tl"/>
        </a:blipFill>
      </p:bgPr>
    </p:bg>
    <p:spTree>
      <p:nvGrpSpPr>
        <p:cNvPr id="1" name=""/>
        <p:cNvGrpSpPr/>
        <p:nvPr/>
      </p:nvGrpSpPr>
      <p:grpSpPr>
        <a:xfrm>
          <a:off x="0" y="0"/>
          <a:ext cx="0" cy="0"/>
          <a:chOff x="0" y="0"/>
          <a:chExt cx="0" cy="0"/>
        </a:xfrm>
      </p:grpSpPr>
      <p:sp>
        <p:nvSpPr>
          <p:cNvPr id="2" name="Shape 2"/>
          <p:cNvSpPr/>
          <p:nvPr/>
        </p:nvSpPr>
        <p:spPr>
          <a:xfrm flipV="1">
            <a:off x="508000" y="9245597"/>
            <a:ext cx="11988800" cy="3"/>
          </a:xfrm>
          <a:prstGeom prst="line">
            <a:avLst/>
          </a:prstGeom>
          <a:ln w="762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3" name="Shape 3"/>
          <p:cNvSpPr/>
          <p:nvPr/>
        </p:nvSpPr>
        <p:spPr>
          <a:xfrm flipV="1">
            <a:off x="508000" y="508000"/>
            <a:ext cx="11988800" cy="1"/>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4" name="Shape 4"/>
          <p:cNvSpPr/>
          <p:nvPr>
            <p:ph type="body" idx="1"/>
          </p:nvPr>
        </p:nvSpPr>
        <p:spPr>
          <a:xfrm>
            <a:off x="508000" y="977900"/>
            <a:ext cx="11988800" cy="77851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buBlip>
                <a:blip r:embed="rId3"/>
              </a:buBlip>
            </a:lvl1pPr>
            <a:lvl2pPr>
              <a:buBlip>
                <a:blip r:embed="rId3"/>
              </a:buBlip>
            </a:lvl2pPr>
            <a:lvl3pPr>
              <a:buBlip>
                <a:blip r:embed="rId3"/>
              </a:buBlip>
            </a:lvl3pPr>
            <a:lvl4pPr>
              <a:buBlip>
                <a:blip r:embed="rId3"/>
              </a:buBlip>
            </a:lvl4pPr>
            <a:lvl5pPr>
              <a:buBlip>
                <a:blip r:embed="rId3"/>
              </a:buBlip>
            </a:lvl5pPr>
          </a:lstStyle>
          <a:p>
            <a:pPr/>
            <a:r>
              <a:t>Body Level One</a:t>
            </a:r>
          </a:p>
          <a:p>
            <a:pPr lvl="1"/>
            <a:r>
              <a:t>Body Level Two</a:t>
            </a:r>
          </a:p>
          <a:p>
            <a:pPr lvl="2"/>
            <a:r>
              <a:t>Body Level Three</a:t>
            </a:r>
          </a:p>
          <a:p>
            <a:pPr lvl="3"/>
            <a:r>
              <a:t>Body Level Four</a:t>
            </a:r>
          </a:p>
          <a:p>
            <a:pPr lvl="4"/>
            <a:r>
              <a:t>Body Level Five</a:t>
            </a:r>
          </a:p>
        </p:txBody>
      </p:sp>
      <p:sp>
        <p:nvSpPr>
          <p:cNvPr id="5" name="Shape 5"/>
          <p:cNvSpPr/>
          <p:nvPr>
            <p:ph type="title"/>
          </p:nvPr>
        </p:nvSpPr>
        <p:spPr>
          <a:xfrm>
            <a:off x="508000" y="596900"/>
            <a:ext cx="11988800" cy="1905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6" name="Shape 6"/>
          <p:cNvSpPr/>
          <p:nvPr>
            <p:ph type="sldNum" sz="quarter" idx="2"/>
          </p:nvPr>
        </p:nvSpPr>
        <p:spPr>
          <a:xfrm>
            <a:off x="12166701" y="8763000"/>
            <a:ext cx="342901" cy="368300"/>
          </a:xfrm>
          <a:prstGeom prst="rect">
            <a:avLst/>
          </a:prstGeom>
          <a:ln w="12700">
            <a:miter lim="400000"/>
          </a:ln>
        </p:spPr>
        <p:txBody>
          <a:bodyPr wrap="none" lIns="50800" tIns="50800" rIns="50800" bIns="50800">
            <a:spAutoFit/>
          </a:bodyPr>
          <a:lstStyle>
            <a:lvl1pPr>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Lst>
  <p:transition xmlns:p14="http://schemas.microsoft.com/office/powerpoint/2010/main" spd="med" advClick="1"/>
  <p:txStyles>
    <p:titleStyle>
      <a:lvl1pPr marL="0" marR="0" indent="0" algn="l" defTabSz="584200" rtl="0" latinLnBrk="0">
        <a:lnSpc>
          <a:spcPct val="90000"/>
        </a:lnSpc>
        <a:spcBef>
          <a:spcPts val="0"/>
        </a:spcBef>
        <a:spcAft>
          <a:spcPts val="0"/>
        </a:spcAft>
        <a:buClrTx/>
        <a:buSzTx/>
        <a:buFontTx/>
        <a:buNone/>
        <a:tabLst/>
        <a:defRPr b="0" baseline="0" cap="all" i="0" spc="0" strike="noStrike" sz="6400" u="none">
          <a:ln>
            <a:noFill/>
          </a:ln>
          <a:solidFill>
            <a:srgbClr val="606060"/>
          </a:solidFill>
          <a:uFillTx/>
          <a:latin typeface="+mj-lt"/>
          <a:ea typeface="+mj-ea"/>
          <a:cs typeface="+mj-cs"/>
          <a:sym typeface="Gill Sans Light"/>
        </a:defRPr>
      </a:lvl1pPr>
      <a:lvl2pPr marL="0" marR="0" indent="228600" algn="l" defTabSz="584200" rtl="0" latinLnBrk="0">
        <a:lnSpc>
          <a:spcPct val="90000"/>
        </a:lnSpc>
        <a:spcBef>
          <a:spcPts val="0"/>
        </a:spcBef>
        <a:spcAft>
          <a:spcPts val="0"/>
        </a:spcAft>
        <a:buClrTx/>
        <a:buSzTx/>
        <a:buFontTx/>
        <a:buNone/>
        <a:tabLst/>
        <a:defRPr b="0" baseline="0" cap="all" i="0" spc="0" strike="noStrike" sz="6400" u="none">
          <a:ln>
            <a:noFill/>
          </a:ln>
          <a:solidFill>
            <a:srgbClr val="606060"/>
          </a:solidFill>
          <a:uFillTx/>
          <a:latin typeface="+mj-lt"/>
          <a:ea typeface="+mj-ea"/>
          <a:cs typeface="+mj-cs"/>
          <a:sym typeface="Gill Sans Light"/>
        </a:defRPr>
      </a:lvl2pPr>
      <a:lvl3pPr marL="0" marR="0" indent="457200" algn="l" defTabSz="584200" rtl="0" latinLnBrk="0">
        <a:lnSpc>
          <a:spcPct val="90000"/>
        </a:lnSpc>
        <a:spcBef>
          <a:spcPts val="0"/>
        </a:spcBef>
        <a:spcAft>
          <a:spcPts val="0"/>
        </a:spcAft>
        <a:buClrTx/>
        <a:buSzTx/>
        <a:buFontTx/>
        <a:buNone/>
        <a:tabLst/>
        <a:defRPr b="0" baseline="0" cap="all" i="0" spc="0" strike="noStrike" sz="6400" u="none">
          <a:ln>
            <a:noFill/>
          </a:ln>
          <a:solidFill>
            <a:srgbClr val="606060"/>
          </a:solidFill>
          <a:uFillTx/>
          <a:latin typeface="+mj-lt"/>
          <a:ea typeface="+mj-ea"/>
          <a:cs typeface="+mj-cs"/>
          <a:sym typeface="Gill Sans Light"/>
        </a:defRPr>
      </a:lvl3pPr>
      <a:lvl4pPr marL="0" marR="0" indent="685800" algn="l" defTabSz="584200" rtl="0" latinLnBrk="0">
        <a:lnSpc>
          <a:spcPct val="90000"/>
        </a:lnSpc>
        <a:spcBef>
          <a:spcPts val="0"/>
        </a:spcBef>
        <a:spcAft>
          <a:spcPts val="0"/>
        </a:spcAft>
        <a:buClrTx/>
        <a:buSzTx/>
        <a:buFontTx/>
        <a:buNone/>
        <a:tabLst/>
        <a:defRPr b="0" baseline="0" cap="all" i="0" spc="0" strike="noStrike" sz="6400" u="none">
          <a:ln>
            <a:noFill/>
          </a:ln>
          <a:solidFill>
            <a:srgbClr val="606060"/>
          </a:solidFill>
          <a:uFillTx/>
          <a:latin typeface="+mj-lt"/>
          <a:ea typeface="+mj-ea"/>
          <a:cs typeface="+mj-cs"/>
          <a:sym typeface="Gill Sans Light"/>
        </a:defRPr>
      </a:lvl4pPr>
      <a:lvl5pPr marL="0" marR="0" indent="914400" algn="l" defTabSz="584200" rtl="0" latinLnBrk="0">
        <a:lnSpc>
          <a:spcPct val="90000"/>
        </a:lnSpc>
        <a:spcBef>
          <a:spcPts val="0"/>
        </a:spcBef>
        <a:spcAft>
          <a:spcPts val="0"/>
        </a:spcAft>
        <a:buClrTx/>
        <a:buSzTx/>
        <a:buFontTx/>
        <a:buNone/>
        <a:tabLst/>
        <a:defRPr b="0" baseline="0" cap="all" i="0" spc="0" strike="noStrike" sz="6400" u="none">
          <a:ln>
            <a:noFill/>
          </a:ln>
          <a:solidFill>
            <a:srgbClr val="606060"/>
          </a:solidFill>
          <a:uFillTx/>
          <a:latin typeface="+mj-lt"/>
          <a:ea typeface="+mj-ea"/>
          <a:cs typeface="+mj-cs"/>
          <a:sym typeface="Gill Sans Light"/>
        </a:defRPr>
      </a:lvl5pPr>
      <a:lvl6pPr marL="0" marR="0" indent="1143000" algn="l" defTabSz="584200" rtl="0" latinLnBrk="0">
        <a:lnSpc>
          <a:spcPct val="90000"/>
        </a:lnSpc>
        <a:spcBef>
          <a:spcPts val="0"/>
        </a:spcBef>
        <a:spcAft>
          <a:spcPts val="0"/>
        </a:spcAft>
        <a:buClrTx/>
        <a:buSzTx/>
        <a:buFontTx/>
        <a:buNone/>
        <a:tabLst/>
        <a:defRPr b="0" baseline="0" cap="all" i="0" spc="0" strike="noStrike" sz="6400" u="none">
          <a:ln>
            <a:noFill/>
          </a:ln>
          <a:solidFill>
            <a:srgbClr val="606060"/>
          </a:solidFill>
          <a:uFillTx/>
          <a:latin typeface="+mj-lt"/>
          <a:ea typeface="+mj-ea"/>
          <a:cs typeface="+mj-cs"/>
          <a:sym typeface="Gill Sans Light"/>
        </a:defRPr>
      </a:lvl6pPr>
      <a:lvl7pPr marL="0" marR="0" indent="1371600" algn="l" defTabSz="584200" rtl="0" latinLnBrk="0">
        <a:lnSpc>
          <a:spcPct val="90000"/>
        </a:lnSpc>
        <a:spcBef>
          <a:spcPts val="0"/>
        </a:spcBef>
        <a:spcAft>
          <a:spcPts val="0"/>
        </a:spcAft>
        <a:buClrTx/>
        <a:buSzTx/>
        <a:buFontTx/>
        <a:buNone/>
        <a:tabLst/>
        <a:defRPr b="0" baseline="0" cap="all" i="0" spc="0" strike="noStrike" sz="6400" u="none">
          <a:ln>
            <a:noFill/>
          </a:ln>
          <a:solidFill>
            <a:srgbClr val="606060"/>
          </a:solidFill>
          <a:uFillTx/>
          <a:latin typeface="+mj-lt"/>
          <a:ea typeface="+mj-ea"/>
          <a:cs typeface="+mj-cs"/>
          <a:sym typeface="Gill Sans Light"/>
        </a:defRPr>
      </a:lvl7pPr>
      <a:lvl8pPr marL="0" marR="0" indent="1600200" algn="l" defTabSz="584200" rtl="0" latinLnBrk="0">
        <a:lnSpc>
          <a:spcPct val="90000"/>
        </a:lnSpc>
        <a:spcBef>
          <a:spcPts val="0"/>
        </a:spcBef>
        <a:spcAft>
          <a:spcPts val="0"/>
        </a:spcAft>
        <a:buClrTx/>
        <a:buSzTx/>
        <a:buFontTx/>
        <a:buNone/>
        <a:tabLst/>
        <a:defRPr b="0" baseline="0" cap="all" i="0" spc="0" strike="noStrike" sz="6400" u="none">
          <a:ln>
            <a:noFill/>
          </a:ln>
          <a:solidFill>
            <a:srgbClr val="606060"/>
          </a:solidFill>
          <a:uFillTx/>
          <a:latin typeface="+mj-lt"/>
          <a:ea typeface="+mj-ea"/>
          <a:cs typeface="+mj-cs"/>
          <a:sym typeface="Gill Sans Light"/>
        </a:defRPr>
      </a:lvl8pPr>
      <a:lvl9pPr marL="0" marR="0" indent="1828800" algn="l" defTabSz="584200" rtl="0" latinLnBrk="0">
        <a:lnSpc>
          <a:spcPct val="90000"/>
        </a:lnSpc>
        <a:spcBef>
          <a:spcPts val="0"/>
        </a:spcBef>
        <a:spcAft>
          <a:spcPts val="0"/>
        </a:spcAft>
        <a:buClrTx/>
        <a:buSzTx/>
        <a:buFontTx/>
        <a:buNone/>
        <a:tabLst/>
        <a:defRPr b="0" baseline="0" cap="all" i="0" spc="0" strike="noStrike" sz="6400" u="none">
          <a:ln>
            <a:noFill/>
          </a:ln>
          <a:solidFill>
            <a:srgbClr val="606060"/>
          </a:solidFill>
          <a:uFillTx/>
          <a:latin typeface="+mj-lt"/>
          <a:ea typeface="+mj-ea"/>
          <a:cs typeface="+mj-cs"/>
          <a:sym typeface="Gill Sans Light"/>
        </a:defRPr>
      </a:lvl9pPr>
    </p:titleStyle>
    <p:bodyStyle>
      <a:lvl1pPr marL="419100" marR="0" indent="-419100" algn="l" defTabSz="584200" rtl="0" latinLnBrk="0">
        <a:lnSpc>
          <a:spcPct val="100000"/>
        </a:lnSpc>
        <a:spcBef>
          <a:spcPts val="4200"/>
        </a:spcBef>
        <a:spcAft>
          <a:spcPts val="0"/>
        </a:spcAft>
        <a:buClrTx/>
        <a:buSzPct val="30000"/>
        <a:buFontTx/>
        <a:buBlip>
          <a:blip r:embed="rId3"/>
        </a:buBlip>
        <a:tabLst/>
        <a:defRPr b="0" baseline="0" cap="none" i="0" spc="0" strike="noStrike" sz="3400" u="none">
          <a:ln>
            <a:noFill/>
          </a:ln>
          <a:solidFill>
            <a:srgbClr val="606060"/>
          </a:solidFill>
          <a:uFillTx/>
          <a:latin typeface="+mn-lt"/>
          <a:ea typeface="+mn-ea"/>
          <a:cs typeface="+mn-cs"/>
          <a:sym typeface="Gill Sans"/>
        </a:defRPr>
      </a:lvl1pPr>
      <a:lvl2pPr marL="838200" marR="0" indent="-419100" algn="l" defTabSz="584200" rtl="0" latinLnBrk="0">
        <a:lnSpc>
          <a:spcPct val="100000"/>
        </a:lnSpc>
        <a:spcBef>
          <a:spcPts val="4200"/>
        </a:spcBef>
        <a:spcAft>
          <a:spcPts val="0"/>
        </a:spcAft>
        <a:buClrTx/>
        <a:buSzPct val="30000"/>
        <a:buFontTx/>
        <a:buBlip>
          <a:blip r:embed="rId3"/>
        </a:buBlip>
        <a:tabLst/>
        <a:defRPr b="0" baseline="0" cap="none" i="0" spc="0" strike="noStrike" sz="3400" u="none">
          <a:ln>
            <a:noFill/>
          </a:ln>
          <a:solidFill>
            <a:srgbClr val="606060"/>
          </a:solidFill>
          <a:uFillTx/>
          <a:latin typeface="+mn-lt"/>
          <a:ea typeface="+mn-ea"/>
          <a:cs typeface="+mn-cs"/>
          <a:sym typeface="Gill Sans"/>
        </a:defRPr>
      </a:lvl2pPr>
      <a:lvl3pPr marL="1257300" marR="0" indent="-419100" algn="l" defTabSz="584200" rtl="0" latinLnBrk="0">
        <a:lnSpc>
          <a:spcPct val="100000"/>
        </a:lnSpc>
        <a:spcBef>
          <a:spcPts val="4200"/>
        </a:spcBef>
        <a:spcAft>
          <a:spcPts val="0"/>
        </a:spcAft>
        <a:buClrTx/>
        <a:buSzPct val="30000"/>
        <a:buFontTx/>
        <a:buBlip>
          <a:blip r:embed="rId3"/>
        </a:buBlip>
        <a:tabLst/>
        <a:defRPr b="0" baseline="0" cap="none" i="0" spc="0" strike="noStrike" sz="3400" u="none">
          <a:ln>
            <a:noFill/>
          </a:ln>
          <a:solidFill>
            <a:srgbClr val="606060"/>
          </a:solidFill>
          <a:uFillTx/>
          <a:latin typeface="+mn-lt"/>
          <a:ea typeface="+mn-ea"/>
          <a:cs typeface="+mn-cs"/>
          <a:sym typeface="Gill Sans"/>
        </a:defRPr>
      </a:lvl3pPr>
      <a:lvl4pPr marL="1676400" marR="0" indent="-419100" algn="l" defTabSz="584200" rtl="0" latinLnBrk="0">
        <a:lnSpc>
          <a:spcPct val="100000"/>
        </a:lnSpc>
        <a:spcBef>
          <a:spcPts val="4200"/>
        </a:spcBef>
        <a:spcAft>
          <a:spcPts val="0"/>
        </a:spcAft>
        <a:buClrTx/>
        <a:buSzPct val="30000"/>
        <a:buFontTx/>
        <a:buBlip>
          <a:blip r:embed="rId3"/>
        </a:buBlip>
        <a:tabLst/>
        <a:defRPr b="0" baseline="0" cap="none" i="0" spc="0" strike="noStrike" sz="3400" u="none">
          <a:ln>
            <a:noFill/>
          </a:ln>
          <a:solidFill>
            <a:srgbClr val="606060"/>
          </a:solidFill>
          <a:uFillTx/>
          <a:latin typeface="+mn-lt"/>
          <a:ea typeface="+mn-ea"/>
          <a:cs typeface="+mn-cs"/>
          <a:sym typeface="Gill Sans"/>
        </a:defRPr>
      </a:lvl4pPr>
      <a:lvl5pPr marL="2095500" marR="0" indent="-419100" algn="l" defTabSz="584200" rtl="0" latinLnBrk="0">
        <a:lnSpc>
          <a:spcPct val="100000"/>
        </a:lnSpc>
        <a:spcBef>
          <a:spcPts val="4200"/>
        </a:spcBef>
        <a:spcAft>
          <a:spcPts val="0"/>
        </a:spcAft>
        <a:buClrTx/>
        <a:buSzPct val="30000"/>
        <a:buFontTx/>
        <a:buBlip>
          <a:blip r:embed="rId3"/>
        </a:buBlip>
        <a:tabLst/>
        <a:defRPr b="0" baseline="0" cap="none" i="0" spc="0" strike="noStrike" sz="3400" u="none">
          <a:ln>
            <a:noFill/>
          </a:ln>
          <a:solidFill>
            <a:srgbClr val="606060"/>
          </a:solidFill>
          <a:uFillTx/>
          <a:latin typeface="+mn-lt"/>
          <a:ea typeface="+mn-ea"/>
          <a:cs typeface="+mn-cs"/>
          <a:sym typeface="Gill Sans"/>
        </a:defRPr>
      </a:lvl5pPr>
      <a:lvl6pPr marL="2514600" marR="0" indent="-419100" algn="l" defTabSz="584200" rtl="0" latinLnBrk="0">
        <a:lnSpc>
          <a:spcPct val="100000"/>
        </a:lnSpc>
        <a:spcBef>
          <a:spcPts val="4200"/>
        </a:spcBef>
        <a:spcAft>
          <a:spcPts val="0"/>
        </a:spcAft>
        <a:buClrTx/>
        <a:buSzPct val="30000"/>
        <a:buFontTx/>
        <a:buBlip>
          <a:blip r:embed="rId3"/>
        </a:buBlip>
        <a:tabLst/>
        <a:defRPr b="0" baseline="0" cap="none" i="0" spc="0" strike="noStrike" sz="3400" u="none">
          <a:ln>
            <a:noFill/>
          </a:ln>
          <a:solidFill>
            <a:srgbClr val="606060"/>
          </a:solidFill>
          <a:uFillTx/>
          <a:latin typeface="+mn-lt"/>
          <a:ea typeface="+mn-ea"/>
          <a:cs typeface="+mn-cs"/>
          <a:sym typeface="Gill Sans"/>
        </a:defRPr>
      </a:lvl6pPr>
      <a:lvl7pPr marL="2933700" marR="0" indent="-419100" algn="l" defTabSz="584200" rtl="0" latinLnBrk="0">
        <a:lnSpc>
          <a:spcPct val="100000"/>
        </a:lnSpc>
        <a:spcBef>
          <a:spcPts val="4200"/>
        </a:spcBef>
        <a:spcAft>
          <a:spcPts val="0"/>
        </a:spcAft>
        <a:buClrTx/>
        <a:buSzPct val="30000"/>
        <a:buFontTx/>
        <a:buBlip>
          <a:blip r:embed="rId3"/>
        </a:buBlip>
        <a:tabLst/>
        <a:defRPr b="0" baseline="0" cap="none" i="0" spc="0" strike="noStrike" sz="3400" u="none">
          <a:ln>
            <a:noFill/>
          </a:ln>
          <a:solidFill>
            <a:srgbClr val="606060"/>
          </a:solidFill>
          <a:uFillTx/>
          <a:latin typeface="+mn-lt"/>
          <a:ea typeface="+mn-ea"/>
          <a:cs typeface="+mn-cs"/>
          <a:sym typeface="Gill Sans"/>
        </a:defRPr>
      </a:lvl7pPr>
      <a:lvl8pPr marL="3352800" marR="0" indent="-419100" algn="l" defTabSz="584200" rtl="0" latinLnBrk="0">
        <a:lnSpc>
          <a:spcPct val="100000"/>
        </a:lnSpc>
        <a:spcBef>
          <a:spcPts val="4200"/>
        </a:spcBef>
        <a:spcAft>
          <a:spcPts val="0"/>
        </a:spcAft>
        <a:buClrTx/>
        <a:buSzPct val="30000"/>
        <a:buFontTx/>
        <a:buBlip>
          <a:blip r:embed="rId3"/>
        </a:buBlip>
        <a:tabLst/>
        <a:defRPr b="0" baseline="0" cap="none" i="0" spc="0" strike="noStrike" sz="3400" u="none">
          <a:ln>
            <a:noFill/>
          </a:ln>
          <a:solidFill>
            <a:srgbClr val="606060"/>
          </a:solidFill>
          <a:uFillTx/>
          <a:latin typeface="+mn-lt"/>
          <a:ea typeface="+mn-ea"/>
          <a:cs typeface="+mn-cs"/>
          <a:sym typeface="Gill Sans"/>
        </a:defRPr>
      </a:lvl8pPr>
      <a:lvl9pPr marL="3771900" marR="0" indent="-419100" algn="l" defTabSz="584200" rtl="0" latinLnBrk="0">
        <a:lnSpc>
          <a:spcPct val="100000"/>
        </a:lnSpc>
        <a:spcBef>
          <a:spcPts val="4200"/>
        </a:spcBef>
        <a:spcAft>
          <a:spcPts val="0"/>
        </a:spcAft>
        <a:buClrTx/>
        <a:buSzPct val="30000"/>
        <a:buFontTx/>
        <a:buBlip>
          <a:blip r:embed="rId3"/>
        </a:buBlip>
        <a:tabLst/>
        <a:defRPr b="0" baseline="0" cap="none" i="0" spc="0" strike="noStrike" sz="3400" u="none">
          <a:ln>
            <a:noFill/>
          </a:ln>
          <a:solidFill>
            <a:srgbClr val="606060"/>
          </a:solidFill>
          <a:uFillTx/>
          <a:latin typeface="+mn-lt"/>
          <a:ea typeface="+mn-ea"/>
          <a:cs typeface="+mn-cs"/>
          <a:sym typeface="Gill Sans"/>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Gill Sans"/>
        </a:defRPr>
      </a:lvl1pPr>
      <a:lvl2pPr marL="0" marR="0" indent="2286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Gill Sans"/>
        </a:defRPr>
      </a:lvl2pPr>
      <a:lvl3pPr marL="0" marR="0" indent="4572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Gill Sans"/>
        </a:defRPr>
      </a:lvl3pPr>
      <a:lvl4pPr marL="0" marR="0" indent="6858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Gill Sans"/>
        </a:defRPr>
      </a:lvl4pPr>
      <a:lvl5pPr marL="0" marR="0" indent="9144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Gill Sans"/>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Gill Sans"/>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Gill Sans"/>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Gill Sans"/>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Gill San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tif"/></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4.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pn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png"/></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png"/></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png"/></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5.png"/></Relationships>

</file>

<file path=ppt/slides/_rels/slide29.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6.pn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tif"/><Relationship Id="rId3" Type="http://schemas.openxmlformats.org/officeDocument/2006/relationships/image" Target="../media/image4.png"/></Relationships>

</file>

<file path=ppt/slides/_rels/slide30.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5.pn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5.png"/><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1" name="Shape 131"/>
          <p:cNvSpPr/>
          <p:nvPr>
            <p:ph type="ctrTitle"/>
          </p:nvPr>
        </p:nvSpPr>
        <p:spPr>
          <a:prstGeom prst="rect">
            <a:avLst/>
          </a:prstGeom>
        </p:spPr>
        <p:txBody>
          <a:bodyPr/>
          <a:lstStyle/>
          <a:p>
            <a:pPr algn="ctr"/>
            <a:r>
              <a:t>CUP</a:t>
            </a:r>
          </a:p>
          <a:p>
            <a:pPr algn="ctr">
              <a:defRPr sz="2900"/>
            </a:pPr>
            <a:r>
              <a:t>Cancer de Primario desconocido</a:t>
            </a:r>
          </a:p>
        </p:txBody>
      </p:sp>
      <p:sp>
        <p:nvSpPr>
          <p:cNvPr id="132" name="Shape 132"/>
          <p:cNvSpPr/>
          <p:nvPr>
            <p:ph type="subTitle" sz="quarter" idx="1"/>
          </p:nvPr>
        </p:nvSpPr>
        <p:spPr>
          <a:xfrm>
            <a:off x="508000" y="6497354"/>
            <a:ext cx="11988800" cy="1254690"/>
          </a:xfrm>
          <a:prstGeom prst="rect">
            <a:avLst/>
          </a:prstGeom>
        </p:spPr>
        <p:txBody>
          <a:bodyPr/>
          <a:lstStyle/>
          <a:p>
            <a:pPr algn="ctr" defTabSz="566674">
              <a:defRPr sz="2328"/>
            </a:pPr>
            <a:r>
              <a:t>Daniel Gonzalez Hurtado</a:t>
            </a:r>
          </a:p>
          <a:p>
            <a:pPr algn="ctr" defTabSz="566674">
              <a:defRPr sz="2328"/>
            </a:pPr>
            <a:r>
              <a:t>Interno de Medicina</a:t>
            </a:r>
          </a:p>
          <a:p>
            <a:pPr algn="ctr" defTabSz="566674">
              <a:defRPr sz="2328"/>
            </a:pPr>
            <a:r>
              <a:t>CES</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8" name="Shape 168"/>
          <p:cNvSpPr/>
          <p:nvPr>
            <p:ph type="title"/>
          </p:nvPr>
        </p:nvSpPr>
        <p:spPr>
          <a:prstGeom prst="rect">
            <a:avLst/>
          </a:prstGeom>
        </p:spPr>
        <p:txBody>
          <a:bodyPr/>
          <a:lstStyle/>
          <a:p>
            <a:pPr/>
            <a:r>
              <a:t>Hipotesis </a:t>
            </a:r>
          </a:p>
        </p:txBody>
      </p:sp>
      <p:sp>
        <p:nvSpPr>
          <p:cNvPr id="169" name="Shape 169"/>
          <p:cNvSpPr/>
          <p:nvPr>
            <p:ph type="body" idx="1"/>
          </p:nvPr>
        </p:nvSpPr>
        <p:spPr>
          <a:prstGeom prst="rect">
            <a:avLst/>
          </a:prstGeom>
        </p:spPr>
        <p:txBody>
          <a:bodyPr/>
          <a:lstStyle/>
          <a:p>
            <a:pPr>
              <a:buBlip>
                <a:blip r:embed="rId2"/>
              </a:buBlip>
            </a:pPr>
            <a:r>
              <a:t>Es muy pequeño para ser visto por las imágenes</a:t>
            </a:r>
          </a:p>
          <a:p>
            <a:pPr>
              <a:buBlip>
                <a:blip r:embed="rId2"/>
              </a:buBlip>
            </a:pPr>
            <a:r>
              <a:t>Fue resecado en algún procedimiento quirúrgico</a:t>
            </a:r>
          </a:p>
          <a:p>
            <a:pPr>
              <a:buBlip>
                <a:blip r:embed="rId2"/>
              </a:buBlip>
            </a:pPr>
            <a:r>
              <a:t>Fue eliminado por el sistema a inmune</a:t>
            </a:r>
          </a:p>
        </p:txBody>
      </p:sp>
      <p:sp>
        <p:nvSpPr>
          <p:cNvPr id="170" name="Shape 170"/>
          <p:cNvSpPr/>
          <p:nvPr/>
        </p:nvSpPr>
        <p:spPr>
          <a:xfrm>
            <a:off x="-25400" y="8556072"/>
            <a:ext cx="13055601" cy="609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419099" indent="-419099" algn="l">
              <a:spcBef>
                <a:spcPts val="4200"/>
              </a:spcBef>
              <a:buSzPct val="30000"/>
              <a:buBlip>
                <a:blip r:embed="rId2"/>
              </a:buBlip>
              <a:defRPr sz="1700">
                <a:solidFill>
                  <a:srgbClr val="000000"/>
                </a:solidFill>
              </a:defRPr>
            </a:lvl1pPr>
          </a:lstStyle>
          <a:p>
            <a:pPr/>
            <a:r>
              <a:t>Carcinoma of Unknown Primary  	Gauri R. Varadhachary, Renato Lenzi, Martin N. Raber and James L. Abbruzzes Abeloff's Clinical Oncology, 94, 1792-1803.e2</a:t>
            </a:r>
          </a:p>
        </p:txBody>
      </p:sp>
    </p:spTree>
  </p:cSld>
  <p:clrMapOvr>
    <a:masterClrMapping/>
  </p:clrMapOvr>
  <p:transition xmlns:p14="http://schemas.microsoft.com/office/powerpoint/2010/main" spd="med" advClick="1" p14:dur="1000"/>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2" name="Shape 172"/>
          <p:cNvSpPr/>
          <p:nvPr>
            <p:ph type="title"/>
          </p:nvPr>
        </p:nvSpPr>
        <p:spPr>
          <a:prstGeom prst="rect">
            <a:avLst/>
          </a:prstGeom>
        </p:spPr>
        <p:txBody>
          <a:bodyPr/>
          <a:lstStyle/>
          <a:p>
            <a:pPr/>
            <a:r>
              <a:t>Manifestaciones clinicas</a:t>
            </a:r>
          </a:p>
        </p:txBody>
      </p:sp>
      <p:sp>
        <p:nvSpPr>
          <p:cNvPr id="173" name="Shape 173"/>
          <p:cNvSpPr/>
          <p:nvPr>
            <p:ph type="body" idx="1"/>
          </p:nvPr>
        </p:nvSpPr>
        <p:spPr>
          <a:prstGeom prst="rect">
            <a:avLst/>
          </a:prstGeom>
        </p:spPr>
        <p:txBody>
          <a:bodyPr/>
          <a:lstStyle/>
          <a:p>
            <a:pPr>
              <a:buBlip>
                <a:blip r:embed="rId2"/>
              </a:buBlip>
            </a:pPr>
            <a:r>
              <a:t>Perdida de peso</a:t>
            </a:r>
          </a:p>
          <a:p>
            <a:pPr>
              <a:buBlip>
                <a:blip r:embed="rId2"/>
              </a:buBlip>
            </a:pPr>
            <a:r>
              <a:t>Adenopatias</a:t>
            </a:r>
          </a:p>
          <a:p>
            <a:pPr>
              <a:buBlip>
                <a:blip r:embed="rId2"/>
              </a:buBlip>
            </a:pPr>
            <a:r>
              <a:t>Fiebre </a:t>
            </a:r>
          </a:p>
          <a:p>
            <a:pPr>
              <a:buBlip>
                <a:blip r:embed="rId2"/>
              </a:buBlip>
            </a:pPr>
            <a:r>
              <a:t>Masas o nódulos</a:t>
            </a:r>
          </a:p>
          <a:p>
            <a:pPr>
              <a:buBlip>
                <a:blip r:embed="rId2"/>
              </a:buBlip>
            </a:pPr>
            <a:r>
              <a:t>Dolor</a:t>
            </a:r>
          </a:p>
        </p:txBody>
      </p:sp>
      <p:sp>
        <p:nvSpPr>
          <p:cNvPr id="174" name="Shape 174"/>
          <p:cNvSpPr/>
          <p:nvPr/>
        </p:nvSpPr>
        <p:spPr>
          <a:xfrm>
            <a:off x="-25400" y="8674119"/>
            <a:ext cx="13055601" cy="609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419099" indent="-419099" algn="l">
              <a:spcBef>
                <a:spcPts val="4200"/>
              </a:spcBef>
              <a:buSzPct val="30000"/>
              <a:buBlip>
                <a:blip r:embed="rId2"/>
              </a:buBlip>
              <a:defRPr sz="1700">
                <a:solidFill>
                  <a:srgbClr val="000000"/>
                </a:solidFill>
              </a:defRPr>
            </a:lvl1pPr>
          </a:lstStyle>
          <a:p>
            <a:pPr/>
            <a:r>
              <a:t>Carcinoma of Unknown Primary  	Gauri R. Varadhachary, Renato Lenzi, Martin N. Raber and James L. Abbruzzes Abeloff's Clinical Oncology, 94, 1792-1803.e2</a:t>
            </a:r>
          </a:p>
        </p:txBody>
      </p:sp>
    </p:spTree>
  </p:cSld>
  <p:clrMapOvr>
    <a:masterClrMapping/>
  </p:clrMapOvr>
  <p:transition xmlns:p14="http://schemas.microsoft.com/office/powerpoint/2010/main" spd="med" advClick="1" p14:dur="1000"/>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6" name="Shape 176"/>
          <p:cNvSpPr/>
          <p:nvPr>
            <p:ph type="title"/>
          </p:nvPr>
        </p:nvSpPr>
        <p:spPr>
          <a:prstGeom prst="rect">
            <a:avLst/>
          </a:prstGeom>
        </p:spPr>
        <p:txBody>
          <a:bodyPr/>
          <a:lstStyle/>
          <a:p>
            <a:pPr/>
            <a:r>
              <a:t>EVALUACION</a:t>
            </a:r>
          </a:p>
        </p:txBody>
      </p:sp>
      <p:sp>
        <p:nvSpPr>
          <p:cNvPr id="177" name="Shape 177"/>
          <p:cNvSpPr/>
          <p:nvPr>
            <p:ph type="body" idx="1"/>
          </p:nvPr>
        </p:nvSpPr>
        <p:spPr>
          <a:prstGeom prst="rect">
            <a:avLst/>
          </a:prstGeom>
        </p:spPr>
        <p:txBody>
          <a:bodyPr/>
          <a:lstStyle/>
          <a:p>
            <a:pPr marL="381381" indent="-381381" defTabSz="531622">
              <a:spcBef>
                <a:spcPts val="3800"/>
              </a:spcBef>
              <a:buBlip>
                <a:blip r:embed="rId2"/>
              </a:buBlip>
              <a:defRPr sz="3094"/>
            </a:pPr>
            <a:r>
              <a:t>Historia clinica completa</a:t>
            </a:r>
          </a:p>
          <a:p>
            <a:pPr marL="381381" indent="-381381" defTabSz="531622">
              <a:spcBef>
                <a:spcPts val="3800"/>
              </a:spcBef>
              <a:buBlip>
                <a:blip r:embed="rId2"/>
              </a:buBlip>
              <a:defRPr sz="3094"/>
            </a:pPr>
            <a:r>
              <a:t>Antecedentes personales</a:t>
            </a:r>
          </a:p>
          <a:p>
            <a:pPr marL="381381" indent="-381381" defTabSz="531622">
              <a:spcBef>
                <a:spcPts val="3800"/>
              </a:spcBef>
              <a:buBlip>
                <a:blip r:embed="rId2"/>
              </a:buBlip>
              <a:defRPr sz="3094"/>
            </a:pPr>
            <a:r>
              <a:t>Antecedentes Familiares</a:t>
            </a:r>
          </a:p>
          <a:p>
            <a:pPr marL="381381" indent="-381381" defTabSz="531622">
              <a:spcBef>
                <a:spcPts val="3800"/>
              </a:spcBef>
              <a:buBlip>
                <a:blip r:embed="rId2"/>
              </a:buBlip>
              <a:defRPr sz="3094"/>
            </a:pPr>
            <a:r>
              <a:t>Antecedentes quirúrgicos</a:t>
            </a:r>
          </a:p>
          <a:p>
            <a:pPr marL="381381" indent="-381381" defTabSz="531622">
              <a:spcBef>
                <a:spcPts val="3800"/>
              </a:spcBef>
              <a:buBlip>
                <a:blip r:embed="rId2"/>
              </a:buBlip>
              <a:defRPr sz="3094"/>
            </a:pPr>
            <a:r>
              <a:t>Examen físico completo  incluyendo ginecológico , tacto rectal , examen de mamas </a:t>
            </a:r>
          </a:p>
          <a:p>
            <a:pPr marL="381381" indent="-381381" defTabSz="531622">
              <a:spcBef>
                <a:spcPts val="3800"/>
              </a:spcBef>
              <a:buBlip>
                <a:blip r:embed="rId2"/>
              </a:buBlip>
              <a:defRPr sz="3094"/>
            </a:pPr>
            <a:r>
              <a:t>Estado nutricional  y estado funcional (ECOG)</a:t>
            </a:r>
          </a:p>
        </p:txBody>
      </p:sp>
      <p:sp>
        <p:nvSpPr>
          <p:cNvPr id="178" name="Shape 178"/>
          <p:cNvSpPr/>
          <p:nvPr/>
        </p:nvSpPr>
        <p:spPr>
          <a:xfrm>
            <a:off x="-25400" y="8940798"/>
            <a:ext cx="13055601" cy="609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419099" indent="-419099" algn="l">
              <a:spcBef>
                <a:spcPts val="4200"/>
              </a:spcBef>
              <a:buSzPct val="30000"/>
              <a:buBlip>
                <a:blip r:embed="rId2"/>
              </a:buBlip>
              <a:defRPr sz="1700">
                <a:solidFill>
                  <a:srgbClr val="000000"/>
                </a:solidFill>
              </a:defRPr>
            </a:lvl1pPr>
          </a:lstStyle>
          <a:p>
            <a:pPr/>
            <a:r>
              <a:t>Carcinoma of Unknown Primary  	Gauri R. Varadhachary, Renato Lenzi, Martin N. Raber and James L. Abbruzzes Abeloff's Clinical Oncology, 94, 1792-1803.e2</a:t>
            </a:r>
          </a:p>
        </p:txBody>
      </p:sp>
    </p:spTree>
  </p:cSld>
  <p:clrMapOvr>
    <a:masterClrMapping/>
  </p:clrMapOvr>
  <p:transition xmlns:p14="http://schemas.microsoft.com/office/powerpoint/2010/main" spd="med" advClick="1" p14:dur="1000"/>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0" name="Shape 180"/>
          <p:cNvSpPr/>
          <p:nvPr>
            <p:ph type="title"/>
          </p:nvPr>
        </p:nvSpPr>
        <p:spPr>
          <a:prstGeom prst="rect">
            <a:avLst/>
          </a:prstGeom>
        </p:spPr>
        <p:txBody>
          <a:bodyPr/>
          <a:lstStyle/>
          <a:p>
            <a:pPr/>
            <a:r>
              <a:t>Que imágenes pedir??</a:t>
            </a:r>
          </a:p>
        </p:txBody>
      </p:sp>
      <p:sp>
        <p:nvSpPr>
          <p:cNvPr id="181" name="Shape 181"/>
          <p:cNvSpPr/>
          <p:nvPr>
            <p:ph type="body" sz="quarter" idx="1"/>
          </p:nvPr>
        </p:nvSpPr>
        <p:spPr>
          <a:prstGeom prst="rect">
            <a:avLst/>
          </a:prstGeom>
        </p:spPr>
        <p:txBody>
          <a:bodyPr/>
          <a:lstStyle/>
          <a:p>
            <a:pPr/>
          </a:p>
        </p:txBody>
      </p:sp>
      <p:pic>
        <p:nvPicPr>
          <p:cNvPr id="182" name="interrogation.png"/>
          <p:cNvPicPr>
            <a:picLocks noChangeAspect="1"/>
          </p:cNvPicPr>
          <p:nvPr/>
        </p:nvPicPr>
        <p:blipFill>
          <a:blip r:embed="rId2">
            <a:extLst/>
          </a:blip>
          <a:stretch>
            <a:fillRect/>
          </a:stretch>
        </p:blipFill>
        <p:spPr>
          <a:xfrm>
            <a:off x="164456" y="823305"/>
            <a:ext cx="4904161" cy="5967040"/>
          </a:xfrm>
          <a:prstGeom prst="rect">
            <a:avLst/>
          </a:prstGeom>
          <a:ln w="12700">
            <a:miter lim="400000"/>
          </a:ln>
        </p:spPr>
      </p:pic>
      <p:pic>
        <p:nvPicPr>
          <p:cNvPr id="183" name="images.jpg"/>
          <p:cNvPicPr>
            <a:picLocks noChangeAspect="1"/>
          </p:cNvPicPr>
          <p:nvPr/>
        </p:nvPicPr>
        <p:blipFill>
          <a:blip r:embed="rId3">
            <a:extLst/>
          </a:blip>
          <a:stretch>
            <a:fillRect/>
          </a:stretch>
        </p:blipFill>
        <p:spPr>
          <a:xfrm>
            <a:off x="6443117" y="317903"/>
            <a:ext cx="3263901" cy="2489201"/>
          </a:xfrm>
          <a:prstGeom prst="rect">
            <a:avLst/>
          </a:prstGeom>
          <a:ln w="12700">
            <a:miter lim="400000"/>
          </a:ln>
        </p:spPr>
      </p:pic>
      <p:pic>
        <p:nvPicPr>
          <p:cNvPr id="184" name="Unknown.jpg"/>
          <p:cNvPicPr>
            <a:picLocks noChangeAspect="1"/>
          </p:cNvPicPr>
          <p:nvPr/>
        </p:nvPicPr>
        <p:blipFill>
          <a:blip r:embed="rId4">
            <a:extLst/>
          </a:blip>
          <a:stretch>
            <a:fillRect/>
          </a:stretch>
        </p:blipFill>
        <p:spPr>
          <a:xfrm>
            <a:off x="10524130" y="2365216"/>
            <a:ext cx="2286001" cy="3556001"/>
          </a:xfrm>
          <a:prstGeom prst="rect">
            <a:avLst/>
          </a:prstGeom>
          <a:ln w="12700">
            <a:miter lim="400000"/>
          </a:ln>
        </p:spPr>
      </p:pic>
      <p:pic>
        <p:nvPicPr>
          <p:cNvPr id="185" name="image005-1.jpg"/>
          <p:cNvPicPr>
            <a:picLocks noChangeAspect="1"/>
          </p:cNvPicPr>
          <p:nvPr/>
        </p:nvPicPr>
        <p:blipFill>
          <a:blip r:embed="rId5">
            <a:extLst/>
          </a:blip>
          <a:stretch>
            <a:fillRect/>
          </a:stretch>
        </p:blipFill>
        <p:spPr>
          <a:xfrm>
            <a:off x="4821005" y="3095725"/>
            <a:ext cx="5006423" cy="4144822"/>
          </a:xfrm>
          <a:prstGeom prst="rect">
            <a:avLst/>
          </a:prstGeom>
          <a:ln w="12700">
            <a:miter lim="400000"/>
          </a:ln>
        </p:spPr>
      </p:pic>
      <p:sp>
        <p:nvSpPr>
          <p:cNvPr id="186" name="Shape 186"/>
          <p:cNvSpPr/>
          <p:nvPr/>
        </p:nvSpPr>
        <p:spPr>
          <a:xfrm>
            <a:off x="1930947" y="9394983"/>
            <a:ext cx="9644603"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500"/>
            </a:lvl1pPr>
          </a:lstStyle>
          <a:p>
            <a:pPr/>
            <a:r>
              <a:t>Fizazi et al., “Cancers of Unknown Primary Site: ESMO Clinical Practice Guidelines for Diagnosis, Treatment and Follow-Up.”</a:t>
            </a:r>
          </a:p>
        </p:txBody>
      </p:sp>
    </p:spTree>
  </p:cSld>
  <p:clrMapOvr>
    <a:masterClrMapping/>
  </p:clrMapOvr>
  <p:transition xmlns:p14="http://schemas.microsoft.com/office/powerpoint/2010/main" spd="med" advClick="1" p14:dur="1000"/>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aphicFrame>
        <p:nvGraphicFramePr>
          <p:cNvPr id="188" name="Table 188"/>
          <p:cNvGraphicFramePr/>
          <p:nvPr/>
        </p:nvGraphicFramePr>
        <p:xfrm>
          <a:off x="508000" y="977900"/>
          <a:ext cx="11988800" cy="7785100"/>
        </p:xfrm>
        <a:graphic xmlns:a="http://schemas.openxmlformats.org/drawingml/2006/main">
          <a:graphicData uri="http://schemas.openxmlformats.org/drawingml/2006/table">
            <a:tbl>
              <a:tblPr firstCol="1" firstRow="0" lastCol="0" lastRow="0" bandCol="0" bandRow="0" rtl="0">
                <a:tableStyleId>{4C3C2611-4C71-4FC5-86AE-919BDF0F9419}</a:tableStyleId>
              </a:tblPr>
              <a:tblGrid>
                <a:gridCol w="4346531"/>
                <a:gridCol w="7642268"/>
              </a:tblGrid>
              <a:tr h="1946275">
                <a:tc>
                  <a:txBody>
                    <a:bodyPr/>
                    <a:lstStyle/>
                    <a:p>
                      <a:pPr defTabSz="914400">
                        <a:defRPr>
                          <a:solidFill>
                            <a:srgbClr val="000000"/>
                          </a:solidFill>
                        </a:defRPr>
                      </a:pPr>
                      <a:r>
                        <a:rPr cap="all" spc="112" sz="2800">
                          <a:solidFill>
                            <a:srgbClr val="FFFFFF"/>
                          </a:solidFill>
                          <a:effectLst>
                            <a:outerShdw sx="100000" sy="100000" kx="0" ky="0" algn="b" rotWithShape="0" blurRad="25400" dist="12700" dir="5400000">
                              <a:srgbClr val="000000">
                                <a:alpha val="50000"/>
                              </a:srgbClr>
                            </a:outerShdw>
                          </a:effectLst>
                        </a:rPr>
                        <a:t>TAC </a:t>
                      </a:r>
                    </a:p>
                  </a:txBody>
                  <a:tcPr marL="50800" marR="50800" marT="50800" marB="50800" anchor="ctr" anchorCtr="0" horzOverflow="overflow">
                    <a:lnT w="12700">
                      <a:miter lim="400000"/>
                    </a:lnT>
                  </a:tcPr>
                </a:tc>
                <a:tc>
                  <a:txBody>
                    <a:bodyPr/>
                    <a:lstStyle/>
                    <a:p>
                      <a:pPr defTabSz="914400">
                        <a:tabLst>
                          <a:tab pos="1181100" algn="l"/>
                        </a:tabLst>
                        <a:defRPr>
                          <a:solidFill>
                            <a:srgbClr val="000000"/>
                          </a:solidFill>
                        </a:defRPr>
                      </a:pPr>
                      <a:r>
                        <a:rPr sz="3000">
                          <a:solidFill>
                            <a:srgbClr val="606060"/>
                          </a:solidFill>
                          <a:sym typeface="Gill Sans Light"/>
                        </a:rPr>
                        <a:t>Se debe realizar de torax, abdomen y pelvis contrastado ( Puede encontrar el 20% )</a:t>
                      </a:r>
                    </a:p>
                  </a:txBody>
                  <a:tcPr marL="50800" marR="50800" marT="50800" marB="50800" anchor="ctr" anchorCtr="0" horzOverflow="overflow">
                    <a:lnT w="12700">
                      <a:miter lim="400000"/>
                    </a:lnT>
                  </a:tcPr>
                </a:tc>
              </a:tr>
              <a:tr h="1946275">
                <a:tc>
                  <a:txBody>
                    <a:bodyPr/>
                    <a:lstStyle/>
                    <a:p>
                      <a:pPr defTabSz="914400">
                        <a:defRPr>
                          <a:solidFill>
                            <a:srgbClr val="000000"/>
                          </a:solidFill>
                        </a:defRPr>
                      </a:pPr>
                      <a:r>
                        <a:rPr cap="all" spc="112" sz="2800">
                          <a:solidFill>
                            <a:srgbClr val="FFFFFF"/>
                          </a:solidFill>
                          <a:effectLst>
                            <a:outerShdw sx="100000" sy="100000" kx="0" ky="0" algn="b" rotWithShape="0" blurRad="25400" dist="12700" dir="5400000">
                              <a:srgbClr val="000000">
                                <a:alpha val="50000"/>
                              </a:srgbClr>
                            </a:outerShdw>
                          </a:effectLst>
                        </a:rPr>
                        <a:t>Mamografia</a:t>
                      </a:r>
                    </a:p>
                  </a:txBody>
                  <a:tcPr marL="50800" marR="50800" marT="50800" marB="50800" anchor="ctr" anchorCtr="0" horzOverflow="overflow"/>
                </a:tc>
                <a:tc>
                  <a:txBody>
                    <a:bodyPr/>
                    <a:lstStyle/>
                    <a:p>
                      <a:pPr defTabSz="914400">
                        <a:tabLst>
                          <a:tab pos="1181100" algn="l"/>
                        </a:tabLst>
                        <a:defRPr>
                          <a:solidFill>
                            <a:srgbClr val="000000"/>
                          </a:solidFill>
                        </a:defRPr>
                      </a:pPr>
                      <a:r>
                        <a:rPr sz="3000">
                          <a:solidFill>
                            <a:srgbClr val="606060"/>
                          </a:solidFill>
                          <a:sym typeface="Gill Sans Light"/>
                        </a:rPr>
                        <a:t>En paciente femenina con un CUP</a:t>
                      </a:r>
                    </a:p>
                  </a:txBody>
                  <a:tcPr marL="50800" marR="50800" marT="50800" marB="50800" anchor="ctr" anchorCtr="0" horzOverflow="overflow"/>
                </a:tc>
              </a:tr>
              <a:tr h="1946275">
                <a:tc>
                  <a:txBody>
                    <a:bodyPr/>
                    <a:lstStyle/>
                    <a:p>
                      <a:pPr defTabSz="914400">
                        <a:defRPr>
                          <a:solidFill>
                            <a:srgbClr val="000000"/>
                          </a:solidFill>
                        </a:defRPr>
                      </a:pPr>
                      <a:r>
                        <a:rPr cap="all" spc="112" sz="2800">
                          <a:solidFill>
                            <a:srgbClr val="FFFFFF"/>
                          </a:solidFill>
                          <a:effectLst>
                            <a:outerShdw sx="100000" sy="100000" kx="0" ky="0" algn="b" rotWithShape="0" blurRad="25400" dist="12700" dir="5400000">
                              <a:srgbClr val="000000">
                                <a:alpha val="50000"/>
                              </a:srgbClr>
                            </a:outerShdw>
                          </a:effectLst>
                        </a:rPr>
                        <a:t>PET-CT</a:t>
                      </a:r>
                    </a:p>
                  </a:txBody>
                  <a:tcPr marL="50800" marR="50800" marT="50800" marB="50800" anchor="ctr" anchorCtr="0" horzOverflow="overflow"/>
                </a:tc>
                <a:tc>
                  <a:txBody>
                    <a:bodyPr/>
                    <a:lstStyle/>
                    <a:p>
                      <a:pPr defTabSz="914400">
                        <a:tabLst>
                          <a:tab pos="1181100" algn="l"/>
                        </a:tabLst>
                        <a:defRPr>
                          <a:solidFill>
                            <a:srgbClr val="000000"/>
                          </a:solidFill>
                        </a:defRPr>
                      </a:pPr>
                      <a:r>
                        <a:rPr sz="3000">
                          <a:solidFill>
                            <a:srgbClr val="606060"/>
                          </a:solidFill>
                          <a:sym typeface="Gill Sans Light"/>
                        </a:rPr>
                        <a:t>Esta recomendado en paciente con metastasis cervicales con un CUP escamocelular
Paciente con  un CUP posiblemente resecable </a:t>
                      </a:r>
                    </a:p>
                  </a:txBody>
                  <a:tcPr marL="50800" marR="50800" marT="50800" marB="50800" anchor="ctr" anchorCtr="0" horzOverflow="overflow"/>
                </a:tc>
              </a:tr>
              <a:tr h="1946275">
                <a:tc>
                  <a:txBody>
                    <a:bodyPr/>
                    <a:lstStyle/>
                    <a:p>
                      <a:pPr defTabSz="914400">
                        <a:defRPr>
                          <a:solidFill>
                            <a:srgbClr val="000000"/>
                          </a:solidFill>
                        </a:defRPr>
                      </a:pPr>
                      <a:r>
                        <a:rPr cap="all" spc="112" sz="2800">
                          <a:solidFill>
                            <a:srgbClr val="FFFFFF"/>
                          </a:solidFill>
                          <a:effectLst>
                            <a:outerShdw sx="100000" sy="100000" kx="0" ky="0" algn="b" rotWithShape="0" blurRad="25400" dist="12700" dir="5400000">
                              <a:srgbClr val="000000">
                                <a:alpha val="50000"/>
                              </a:srgbClr>
                            </a:outerShdw>
                          </a:effectLst>
                        </a:rPr>
                        <a:t>RMN</a:t>
                      </a:r>
                    </a:p>
                  </a:txBody>
                  <a:tcPr marL="50800" marR="50800" marT="50800" marB="50800" anchor="ctr" anchorCtr="0" horzOverflow="overflow">
                    <a:lnB w="12700">
                      <a:miter lim="400000"/>
                    </a:lnB>
                  </a:tcPr>
                </a:tc>
                <a:tc>
                  <a:txBody>
                    <a:bodyPr/>
                    <a:lstStyle/>
                    <a:p>
                      <a:pPr defTabSz="914400">
                        <a:tabLst>
                          <a:tab pos="1181100" algn="l"/>
                        </a:tabLst>
                        <a:defRPr>
                          <a:solidFill>
                            <a:srgbClr val="000000"/>
                          </a:solidFill>
                        </a:defRPr>
                      </a:pPr>
                      <a:r>
                        <a:rPr sz="3000">
                          <a:solidFill>
                            <a:srgbClr val="606060"/>
                          </a:solidFill>
                          <a:sym typeface="Gill Sans Light"/>
                        </a:rPr>
                        <a:t>RMN en mama se utliza en pacientes con metastasis axilares y una mamografia y ecografia no concluyentes</a:t>
                      </a:r>
                    </a:p>
                  </a:txBody>
                  <a:tcPr marL="50800" marR="50800" marT="50800" marB="50800" anchor="ctr" anchorCtr="0" horzOverflow="overflow">
                    <a:lnB w="12700">
                      <a:miter lim="400000"/>
                    </a:lnB>
                  </a:tcPr>
                </a:tc>
              </a:tr>
            </a:tbl>
          </a:graphicData>
        </a:graphic>
      </p:graphicFrame>
      <p:sp>
        <p:nvSpPr>
          <p:cNvPr id="189" name="Shape 189"/>
          <p:cNvSpPr/>
          <p:nvPr/>
        </p:nvSpPr>
        <p:spPr>
          <a:xfrm>
            <a:off x="3292119" y="8782048"/>
            <a:ext cx="6656655"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100"/>
            </a:lvl1pPr>
          </a:lstStyle>
          <a:p>
            <a:pPr/>
            <a:r>
              <a:t>Varadhachary and Raber, “Cancer of Unknown Primary Site.”</a:t>
            </a:r>
          </a:p>
        </p:txBody>
      </p:sp>
    </p:spTree>
  </p:cSld>
  <p:clrMapOvr>
    <a:masterClrMapping/>
  </p:clrMapOvr>
  <p:transition xmlns:p14="http://schemas.microsoft.com/office/powerpoint/2010/main" spd="med" advClick="1" p14:dur="1000"/>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aphicFrame>
        <p:nvGraphicFramePr>
          <p:cNvPr id="191" name="Table 191"/>
          <p:cNvGraphicFramePr/>
          <p:nvPr/>
        </p:nvGraphicFramePr>
        <p:xfrm>
          <a:off x="514350" y="3442122"/>
          <a:ext cx="11988800" cy="3183138"/>
        </p:xfrm>
        <a:graphic xmlns:a="http://schemas.openxmlformats.org/drawingml/2006/main">
          <a:graphicData uri="http://schemas.openxmlformats.org/drawingml/2006/table">
            <a:tbl>
              <a:tblPr firstCol="1" firstRow="0" lastCol="0" lastRow="0" bandCol="0" bandRow="0" rtl="0">
                <a:tableStyleId>{EEE7283C-3CF3-47DC-8721-378D4A62B228}</a:tableStyleId>
              </a:tblPr>
              <a:tblGrid>
                <a:gridCol w="5988050"/>
                <a:gridCol w="5988050"/>
              </a:tblGrid>
              <a:tr h="1585218">
                <a:tc>
                  <a:txBody>
                    <a:bodyPr/>
                    <a:lstStyle/>
                    <a:p>
                      <a:pPr defTabSz="914400">
                        <a:defRPr>
                          <a:solidFill>
                            <a:srgbClr val="000000"/>
                          </a:solidFill>
                        </a:defRPr>
                      </a:pPr>
                      <a:r>
                        <a:rPr spc="119" sz="3000">
                          <a:solidFill>
                            <a:srgbClr val="606060"/>
                          </a:solidFill>
                        </a:rPr>
                        <a:t>Paciente femenina con metastasis axilares</a:t>
                      </a:r>
                    </a:p>
                  </a:txBody>
                  <a:tcPr marL="50800" marR="50800" marT="50800" marB="50800" anchor="ctr" anchorCtr="0" horzOverflow="overflow"/>
                </a:tc>
                <a:tc>
                  <a:txBody>
                    <a:bodyPr/>
                    <a:lstStyle/>
                    <a:p>
                      <a:pPr defTabSz="914400">
                        <a:tabLst>
                          <a:tab pos="1181100" algn="l"/>
                        </a:tabLst>
                        <a:defRPr>
                          <a:solidFill>
                            <a:srgbClr val="000000"/>
                          </a:solidFill>
                        </a:defRPr>
                      </a:pPr>
                      <a:r>
                        <a:rPr sz="3000">
                          <a:solidFill>
                            <a:srgbClr val="606060"/>
                          </a:solidFill>
                          <a:sym typeface="Gill Sans Light"/>
                        </a:rPr>
                        <a:t>Mamografia y ecografia si son (-) solicitar RMN</a:t>
                      </a:r>
                    </a:p>
                  </a:txBody>
                  <a:tcPr marL="50800" marR="50800" marT="50800" marB="50800" anchor="ctr" anchorCtr="0" horzOverflow="overflow">
                    <a:lnR w="12700">
                      <a:solidFill>
                        <a:srgbClr val="A5A59F"/>
                      </a:solidFill>
                      <a:miter lim="400000"/>
                    </a:lnR>
                    <a:lnT w="12700">
                      <a:solidFill>
                        <a:srgbClr val="A5A59F"/>
                      </a:solidFill>
                      <a:miter lim="400000"/>
                    </a:lnT>
                  </a:tcPr>
                </a:tc>
              </a:tr>
              <a:tr h="1585218">
                <a:tc>
                  <a:txBody>
                    <a:bodyPr/>
                    <a:lstStyle/>
                    <a:p>
                      <a:pPr defTabSz="914400">
                        <a:defRPr>
                          <a:solidFill>
                            <a:srgbClr val="000000"/>
                          </a:solidFill>
                        </a:defRPr>
                      </a:pPr>
                      <a:r>
                        <a:rPr spc="119" sz="3000">
                          <a:solidFill>
                            <a:srgbClr val="606060"/>
                          </a:solidFill>
                        </a:rPr>
                        <a:t>Paciente con un escamocelular en region cervical</a:t>
                      </a:r>
                    </a:p>
                  </a:txBody>
                  <a:tcPr marL="50800" marR="50800" marT="50800" marB="50800" anchor="ctr" anchorCtr="0" horzOverflow="overflow"/>
                </a:tc>
                <a:tc>
                  <a:txBody>
                    <a:bodyPr/>
                    <a:lstStyle/>
                    <a:p>
                      <a:pPr defTabSz="914400">
                        <a:tabLst>
                          <a:tab pos="1181100" algn="l"/>
                        </a:tabLst>
                        <a:defRPr>
                          <a:solidFill>
                            <a:srgbClr val="000000"/>
                          </a:solidFill>
                        </a:defRPr>
                      </a:pPr>
                      <a:r>
                        <a:rPr sz="3000">
                          <a:solidFill>
                            <a:srgbClr val="606060"/>
                          </a:solidFill>
                          <a:sym typeface="Gill Sans Light"/>
                        </a:rPr>
                        <a:t>PET-CT , EDS , Laringoscopia , Broncoscopia </a:t>
                      </a:r>
                    </a:p>
                  </a:txBody>
                  <a:tcPr marL="50800" marR="50800" marT="50800" marB="50800" anchor="ctr" anchorCtr="0" horzOverflow="overflow">
                    <a:lnR w="12700">
                      <a:solidFill>
                        <a:srgbClr val="A5A59F"/>
                      </a:solidFill>
                      <a:miter lim="400000"/>
                    </a:lnR>
                    <a:lnB w="12700">
                      <a:solidFill>
                        <a:srgbClr val="A5A59F"/>
                      </a:solidFill>
                      <a:miter lim="400000"/>
                    </a:lnB>
                  </a:tcPr>
                </a:tc>
              </a:tr>
            </a:tbl>
          </a:graphicData>
        </a:graphic>
      </p:graphicFrame>
      <p:sp>
        <p:nvSpPr>
          <p:cNvPr id="192" name="Shape 192"/>
          <p:cNvSpPr/>
          <p:nvPr/>
        </p:nvSpPr>
        <p:spPr>
          <a:xfrm>
            <a:off x="1160791" y="974960"/>
            <a:ext cx="7438232"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nSpc>
                <a:spcPct val="90000"/>
              </a:lnSpc>
              <a:defRPr cap="all" sz="6400">
                <a:latin typeface="+mj-lt"/>
                <a:ea typeface="+mj-ea"/>
                <a:cs typeface="+mj-cs"/>
                <a:sym typeface="Gill Sans Light"/>
              </a:defRPr>
            </a:lvl1pPr>
          </a:lstStyle>
          <a:p>
            <a:pPr/>
            <a:r>
              <a:t>Grupos especiales</a:t>
            </a:r>
          </a:p>
        </p:txBody>
      </p:sp>
      <p:sp>
        <p:nvSpPr>
          <p:cNvPr id="193" name="Shape 193"/>
          <p:cNvSpPr/>
          <p:nvPr/>
        </p:nvSpPr>
        <p:spPr>
          <a:xfrm>
            <a:off x="3174072" y="8598649"/>
            <a:ext cx="6656656"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100"/>
            </a:lvl1pPr>
          </a:lstStyle>
          <a:p>
            <a:pPr/>
            <a:r>
              <a:t>Varadhachary and Raber, “Cancer of Unknown Primary Site.”</a:t>
            </a:r>
          </a:p>
        </p:txBody>
      </p:sp>
    </p:spTree>
  </p:cSld>
  <p:clrMapOvr>
    <a:masterClrMapping/>
  </p:clrMapOvr>
  <p:transition xmlns:p14="http://schemas.microsoft.com/office/powerpoint/2010/main" spd="med" advClick="1" p14:dur="1000"/>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5" name="Shape 195"/>
          <p:cNvSpPr/>
          <p:nvPr>
            <p:ph type="title"/>
          </p:nvPr>
        </p:nvSpPr>
        <p:spPr>
          <a:prstGeom prst="rect">
            <a:avLst/>
          </a:prstGeom>
        </p:spPr>
        <p:txBody>
          <a:bodyPr/>
          <a:lstStyle/>
          <a:p>
            <a:pPr/>
            <a:r>
              <a:t>Marcadores tumorales</a:t>
            </a:r>
          </a:p>
        </p:txBody>
      </p:sp>
      <p:graphicFrame>
        <p:nvGraphicFramePr>
          <p:cNvPr id="196" name="Table 196"/>
          <p:cNvGraphicFramePr/>
          <p:nvPr/>
        </p:nvGraphicFramePr>
        <p:xfrm>
          <a:off x="788187" y="3041650"/>
          <a:ext cx="4330701" cy="5727700"/>
        </p:xfrm>
        <a:graphic xmlns:a="http://schemas.openxmlformats.org/drawingml/2006/main">
          <a:graphicData uri="http://schemas.openxmlformats.org/drawingml/2006/table">
            <a:tbl>
              <a:tblPr firstCol="1" firstRow="0" lastCol="0" lastRow="0" bandCol="0" bandRow="0" rtl="0">
                <a:tableStyleId>{33BA23B1-9221-436E-865A-0063620EA4FD}</a:tableStyleId>
              </a:tblPr>
              <a:tblGrid>
                <a:gridCol w="2155998"/>
                <a:gridCol w="7722527"/>
              </a:tblGrid>
              <a:tr h="816428">
                <a:tc>
                  <a:txBody>
                    <a:bodyPr/>
                    <a:lstStyle/>
                    <a:p>
                      <a:pPr defTabSz="914400">
                        <a:defRPr>
                          <a:solidFill>
                            <a:srgbClr val="000000"/>
                          </a:solidFill>
                        </a:defRPr>
                      </a:pPr>
                      <a:r>
                        <a:rPr spc="119" sz="3000">
                          <a:solidFill>
                            <a:srgbClr val="606060"/>
                          </a:solidFill>
                        </a:rPr>
                        <a:t>CAE</a:t>
                      </a:r>
                    </a:p>
                  </a:txBody>
                  <a:tcPr marL="50800" marR="50800" marT="50800" marB="50800" anchor="ctr" anchorCtr="0" horzOverflow="overflow"/>
                </a:tc>
                <a:tc>
                  <a:txBody>
                    <a:bodyPr/>
                    <a:lstStyle/>
                    <a:p>
                      <a:pPr defTabSz="914400">
                        <a:defRPr spc="119" sz="3000" u="sng">
                          <a:latin typeface="Gill Sans SemiBold"/>
                          <a:ea typeface="Gill Sans SemiBold"/>
                          <a:cs typeface="Gill Sans SemiBold"/>
                          <a:sym typeface="Gill Sans SemiBold"/>
                        </a:defRPr>
                      </a:pPr>
                      <a:r>
                        <a:t>Colon </a:t>
                      </a:r>
                      <a:r>
                        <a:rPr u="none">
                          <a:latin typeface="+mn-lt"/>
                          <a:ea typeface="+mn-ea"/>
                          <a:cs typeface="+mn-cs"/>
                          <a:sym typeface="Gill Sans"/>
                        </a:rPr>
                        <a:t>, mama , pancreas , ovario mucinoso </a:t>
                      </a:r>
                    </a:p>
                  </a:txBody>
                  <a:tcPr marL="50800" marR="50800" marT="50800" marB="50800" anchor="ctr" anchorCtr="0" horzOverflow="overflow">
                    <a:lnR w="12700">
                      <a:solidFill>
                        <a:srgbClr val="FFFFFF"/>
                      </a:solidFill>
                      <a:miter lim="400000"/>
                    </a:lnR>
                  </a:tcPr>
                </a:tc>
              </a:tr>
              <a:tr h="816428">
                <a:tc>
                  <a:txBody>
                    <a:bodyPr/>
                    <a:lstStyle/>
                    <a:p>
                      <a:pPr defTabSz="914400">
                        <a:defRPr>
                          <a:solidFill>
                            <a:srgbClr val="000000"/>
                          </a:solidFill>
                        </a:defRPr>
                      </a:pPr>
                      <a:r>
                        <a:rPr spc="119" sz="3000">
                          <a:solidFill>
                            <a:srgbClr val="606060"/>
                          </a:solidFill>
                        </a:rPr>
                        <a:t>Ca19-9</a:t>
                      </a:r>
                    </a:p>
                  </a:txBody>
                  <a:tcPr marL="50800" marR="50800" marT="50800" marB="50800" anchor="ctr" anchorCtr="0" horzOverflow="overflow"/>
                </a:tc>
                <a:tc>
                  <a:txBody>
                    <a:bodyPr/>
                    <a:lstStyle/>
                    <a:p>
                      <a:pPr defTabSz="914400">
                        <a:defRPr spc="119" sz="3000"/>
                      </a:pPr>
                      <a:r>
                        <a:rPr u="sng">
                          <a:latin typeface="Gill Sans SemiBold"/>
                          <a:ea typeface="Gill Sans SemiBold"/>
                          <a:cs typeface="Gill Sans SemiBold"/>
                          <a:sym typeface="Gill Sans SemiBold"/>
                        </a:rPr>
                        <a:t>Pancreas</a:t>
                      </a:r>
                      <a:r>
                        <a:t> , via biliar , estomago , </a:t>
                      </a:r>
                    </a:p>
                  </a:txBody>
                  <a:tcPr marL="50800" marR="50800" marT="50800" marB="50800" anchor="ctr" anchorCtr="0" horzOverflow="overflow">
                    <a:lnR w="12700">
                      <a:solidFill>
                        <a:srgbClr val="FFFFFF"/>
                      </a:solidFill>
                      <a:miter lim="400000"/>
                    </a:lnR>
                  </a:tcPr>
                </a:tc>
              </a:tr>
              <a:tr h="816428">
                <a:tc>
                  <a:txBody>
                    <a:bodyPr/>
                    <a:lstStyle/>
                    <a:p>
                      <a:pPr defTabSz="914400">
                        <a:defRPr>
                          <a:solidFill>
                            <a:srgbClr val="000000"/>
                          </a:solidFill>
                        </a:defRPr>
                      </a:pPr>
                      <a:r>
                        <a:rPr spc="119" sz="3000">
                          <a:solidFill>
                            <a:srgbClr val="606060"/>
                          </a:solidFill>
                        </a:rPr>
                        <a:t>Ca 15-3</a:t>
                      </a:r>
                    </a:p>
                  </a:txBody>
                  <a:tcPr marL="50800" marR="50800" marT="50800" marB="50800" anchor="ctr" anchorCtr="0" horzOverflow="overflow"/>
                </a:tc>
                <a:tc>
                  <a:txBody>
                    <a:bodyPr/>
                    <a:lstStyle/>
                    <a:p>
                      <a:pPr defTabSz="914400">
                        <a:defRPr>
                          <a:solidFill>
                            <a:srgbClr val="000000"/>
                          </a:solidFill>
                        </a:defRPr>
                      </a:pPr>
                      <a:r>
                        <a:rPr spc="119" sz="3000" u="sng">
                          <a:solidFill>
                            <a:srgbClr val="606060"/>
                          </a:solidFill>
                          <a:latin typeface="Gill Sans SemiBold"/>
                          <a:ea typeface="Gill Sans SemiBold"/>
                          <a:cs typeface="Gill Sans SemiBold"/>
                          <a:sym typeface="Gill Sans SemiBold"/>
                        </a:rPr>
                        <a:t>Mama </a:t>
                      </a:r>
                    </a:p>
                  </a:txBody>
                  <a:tcPr marL="50800" marR="50800" marT="50800" marB="50800" anchor="ctr" anchorCtr="0" horzOverflow="overflow">
                    <a:lnR w="12700">
                      <a:solidFill>
                        <a:srgbClr val="FFFFFF"/>
                      </a:solidFill>
                      <a:miter lim="400000"/>
                    </a:lnR>
                  </a:tcPr>
                </a:tc>
              </a:tr>
              <a:tr h="816428">
                <a:tc>
                  <a:txBody>
                    <a:bodyPr/>
                    <a:lstStyle/>
                    <a:p>
                      <a:pPr defTabSz="914400">
                        <a:defRPr>
                          <a:solidFill>
                            <a:srgbClr val="000000"/>
                          </a:solidFill>
                        </a:defRPr>
                      </a:pPr>
                      <a:r>
                        <a:rPr spc="119" sz="3000">
                          <a:solidFill>
                            <a:srgbClr val="606060"/>
                          </a:solidFill>
                        </a:rPr>
                        <a:t>Ca 125</a:t>
                      </a:r>
                    </a:p>
                  </a:txBody>
                  <a:tcPr marL="50800" marR="50800" marT="50800" marB="50800" anchor="ctr" anchorCtr="0" horzOverflow="overflow"/>
                </a:tc>
                <a:tc>
                  <a:txBody>
                    <a:bodyPr/>
                    <a:lstStyle/>
                    <a:p>
                      <a:pPr defTabSz="914400">
                        <a:defRPr>
                          <a:solidFill>
                            <a:srgbClr val="000000"/>
                          </a:solidFill>
                        </a:defRPr>
                      </a:pPr>
                      <a:r>
                        <a:rPr spc="119" sz="3000" u="sng">
                          <a:solidFill>
                            <a:srgbClr val="606060"/>
                          </a:solidFill>
                          <a:latin typeface="Gill Sans SemiBold"/>
                          <a:ea typeface="Gill Sans SemiBold"/>
                          <a:cs typeface="Gill Sans SemiBold"/>
                          <a:sym typeface="Gill Sans SemiBold"/>
                        </a:rPr>
                        <a:t>Ovario</a:t>
                      </a:r>
                    </a:p>
                  </a:txBody>
                  <a:tcPr marL="50800" marR="50800" marT="50800" marB="50800" anchor="ctr" anchorCtr="0" horzOverflow="overflow">
                    <a:lnR w="12700">
                      <a:solidFill>
                        <a:srgbClr val="FFFFFF"/>
                      </a:solidFill>
                      <a:miter lim="400000"/>
                    </a:lnR>
                  </a:tcPr>
                </a:tc>
              </a:tr>
              <a:tr h="816428">
                <a:tc>
                  <a:txBody>
                    <a:bodyPr/>
                    <a:lstStyle/>
                    <a:p>
                      <a:pPr defTabSz="914400">
                        <a:defRPr>
                          <a:solidFill>
                            <a:srgbClr val="000000"/>
                          </a:solidFill>
                        </a:defRPr>
                      </a:pPr>
                      <a:r>
                        <a:rPr spc="119" sz="3000">
                          <a:solidFill>
                            <a:srgbClr val="606060"/>
                          </a:solidFill>
                        </a:rPr>
                        <a:t>PSA</a:t>
                      </a:r>
                    </a:p>
                  </a:txBody>
                  <a:tcPr marL="50800" marR="50800" marT="50800" marB="50800" anchor="ctr" anchorCtr="0" horzOverflow="overflow"/>
                </a:tc>
                <a:tc>
                  <a:txBody>
                    <a:bodyPr/>
                    <a:lstStyle/>
                    <a:p>
                      <a:pPr defTabSz="914400">
                        <a:defRPr>
                          <a:solidFill>
                            <a:srgbClr val="000000"/>
                          </a:solidFill>
                        </a:defRPr>
                      </a:pPr>
                      <a:r>
                        <a:rPr spc="119" sz="3000" u="sng">
                          <a:solidFill>
                            <a:srgbClr val="606060"/>
                          </a:solidFill>
                          <a:latin typeface="Gill Sans SemiBold"/>
                          <a:ea typeface="Gill Sans SemiBold"/>
                          <a:cs typeface="Gill Sans SemiBold"/>
                          <a:sym typeface="Gill Sans SemiBold"/>
                        </a:rPr>
                        <a:t>Prostata</a:t>
                      </a:r>
                    </a:p>
                  </a:txBody>
                  <a:tcPr marL="50800" marR="50800" marT="50800" marB="50800" anchor="ctr" anchorCtr="0" horzOverflow="overflow">
                    <a:lnR w="12700">
                      <a:solidFill>
                        <a:srgbClr val="FFFFFF"/>
                      </a:solidFill>
                      <a:miter lim="400000"/>
                    </a:lnR>
                  </a:tcPr>
                </a:tc>
              </a:tr>
              <a:tr h="816428">
                <a:tc>
                  <a:txBody>
                    <a:bodyPr/>
                    <a:lstStyle/>
                    <a:p>
                      <a:pPr defTabSz="914400">
                        <a:defRPr>
                          <a:solidFill>
                            <a:srgbClr val="000000"/>
                          </a:solidFill>
                        </a:defRPr>
                      </a:pPr>
                      <a:r>
                        <a:rPr spc="119" sz="3000">
                          <a:solidFill>
                            <a:srgbClr val="606060"/>
                          </a:solidFill>
                        </a:rPr>
                        <a:t>AFP </a:t>
                      </a:r>
                    </a:p>
                  </a:txBody>
                  <a:tcPr marL="50800" marR="50800" marT="50800" marB="50800" anchor="ctr" anchorCtr="0" horzOverflow="overflow"/>
                </a:tc>
                <a:tc>
                  <a:txBody>
                    <a:bodyPr/>
                    <a:lstStyle/>
                    <a:p>
                      <a:pPr defTabSz="914400">
                        <a:defRPr>
                          <a:solidFill>
                            <a:srgbClr val="000000"/>
                          </a:solidFill>
                        </a:defRPr>
                      </a:pPr>
                      <a:r>
                        <a:rPr spc="119" sz="3000" u="sng">
                          <a:solidFill>
                            <a:srgbClr val="606060"/>
                          </a:solidFill>
                          <a:latin typeface="Gill Sans SemiBold"/>
                          <a:ea typeface="Gill Sans SemiBold"/>
                          <a:cs typeface="Gill Sans SemiBold"/>
                          <a:sym typeface="Gill Sans SemiBold"/>
                        </a:rPr>
                        <a:t>Higado</a:t>
                      </a:r>
                    </a:p>
                  </a:txBody>
                  <a:tcPr marL="50800" marR="50800" marT="50800" marB="50800" anchor="ctr" anchorCtr="0" horzOverflow="overflow">
                    <a:lnR w="12700">
                      <a:solidFill>
                        <a:srgbClr val="FFFFFF"/>
                      </a:solidFill>
                      <a:miter lim="400000"/>
                    </a:lnR>
                  </a:tcPr>
                </a:tc>
              </a:tr>
              <a:tr h="816428">
                <a:tc>
                  <a:txBody>
                    <a:bodyPr/>
                    <a:lstStyle/>
                    <a:p>
                      <a:pPr defTabSz="914400">
                        <a:defRPr>
                          <a:solidFill>
                            <a:srgbClr val="000000"/>
                          </a:solidFill>
                        </a:defRPr>
                      </a:pPr>
                      <a:r>
                        <a:rPr spc="119" sz="3000">
                          <a:solidFill>
                            <a:srgbClr val="606060"/>
                          </a:solidFill>
                        </a:rPr>
                        <a:t>B-hCG</a:t>
                      </a:r>
                    </a:p>
                  </a:txBody>
                  <a:tcPr marL="50800" marR="50800" marT="50800" marB="50800" anchor="ctr" anchorCtr="0" horzOverflow="overflow"/>
                </a:tc>
                <a:tc>
                  <a:txBody>
                    <a:bodyPr/>
                    <a:lstStyle/>
                    <a:p>
                      <a:pPr defTabSz="914400">
                        <a:defRPr spc="119" sz="3000" u="sng">
                          <a:latin typeface="Gill Sans SemiBold"/>
                          <a:ea typeface="Gill Sans SemiBold"/>
                          <a:cs typeface="Gill Sans SemiBold"/>
                          <a:sym typeface="Gill Sans SemiBold"/>
                        </a:defRPr>
                      </a:pPr>
                      <a:r>
                        <a:t>Tumores Germinales </a:t>
                      </a:r>
                      <a:r>
                        <a:rPr u="none">
                          <a:latin typeface="+mn-lt"/>
                          <a:ea typeface="+mn-ea"/>
                          <a:cs typeface="+mn-cs"/>
                          <a:sym typeface="Gill Sans"/>
                        </a:rPr>
                        <a:t>, coriocarcinoma</a:t>
                      </a:r>
                    </a:p>
                  </a:txBody>
                  <a:tcPr marL="50800" marR="50800" marT="50800" marB="50800" anchor="ctr" anchorCtr="0" horzOverflow="overflow">
                    <a:lnR w="12700">
                      <a:solidFill>
                        <a:srgbClr val="FFFFFF"/>
                      </a:solidFill>
                      <a:miter lim="400000"/>
                    </a:lnR>
                  </a:tcPr>
                </a:tc>
              </a:tr>
            </a:tbl>
          </a:graphicData>
        </a:graphic>
      </p:graphicFrame>
      <p:sp>
        <p:nvSpPr>
          <p:cNvPr id="197" name="Shape 197"/>
          <p:cNvSpPr/>
          <p:nvPr/>
        </p:nvSpPr>
        <p:spPr>
          <a:xfrm>
            <a:off x="3306874" y="8782048"/>
            <a:ext cx="6656656"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100"/>
            </a:lvl1pPr>
          </a:lstStyle>
          <a:p>
            <a:pPr/>
            <a:r>
              <a:t>Varadhachary and Raber, “Cancer of Unknown Primary Site.”</a:t>
            </a:r>
          </a:p>
        </p:txBody>
      </p:sp>
    </p:spTree>
  </p:cSld>
  <p:clrMapOvr>
    <a:masterClrMapping/>
  </p:clrMapOvr>
  <p:transition xmlns:p14="http://schemas.microsoft.com/office/powerpoint/2010/main" spd="med" advClick="1" p14:dur="1000"/>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9" name="Shape 199"/>
          <p:cNvSpPr/>
          <p:nvPr>
            <p:ph type="title"/>
          </p:nvPr>
        </p:nvSpPr>
        <p:spPr>
          <a:prstGeom prst="rect">
            <a:avLst/>
          </a:prstGeom>
        </p:spPr>
        <p:txBody>
          <a:bodyPr/>
          <a:lstStyle/>
          <a:p>
            <a:pPr/>
            <a:r>
              <a:t>Patologia</a:t>
            </a:r>
          </a:p>
        </p:txBody>
      </p:sp>
      <p:sp>
        <p:nvSpPr>
          <p:cNvPr id="200" name="Shape 200"/>
          <p:cNvSpPr/>
          <p:nvPr>
            <p:ph type="body" idx="1"/>
          </p:nvPr>
        </p:nvSpPr>
        <p:spPr>
          <a:prstGeom prst="rect">
            <a:avLst/>
          </a:prstGeom>
        </p:spPr>
        <p:txBody>
          <a:bodyPr/>
          <a:lstStyle/>
          <a:p>
            <a:pPr>
              <a:buBlip>
                <a:blip r:embed="rId2"/>
              </a:buBlip>
            </a:pPr>
            <a:r>
              <a:t>Adenocarcinoma 60%</a:t>
            </a:r>
          </a:p>
          <a:p>
            <a:pPr>
              <a:buBlip>
                <a:blip r:embed="rId2"/>
              </a:buBlip>
            </a:pPr>
            <a:r>
              <a:t>Adenocarcinoma mal diferenciado 35%</a:t>
            </a:r>
          </a:p>
          <a:p>
            <a:pPr>
              <a:buBlip>
                <a:blip r:embed="rId2"/>
              </a:buBlip>
            </a:pPr>
            <a:r>
              <a:t>NET 2%</a:t>
            </a:r>
          </a:p>
          <a:p>
            <a:pPr>
              <a:buBlip>
                <a:blip r:embed="rId2"/>
              </a:buBlip>
            </a:pPr>
            <a:r>
              <a:t>Carcinoma escamocelular 5%</a:t>
            </a:r>
          </a:p>
        </p:txBody>
      </p:sp>
      <p:sp>
        <p:nvSpPr>
          <p:cNvPr id="201" name="Shape 201"/>
          <p:cNvSpPr/>
          <p:nvPr/>
        </p:nvSpPr>
        <p:spPr>
          <a:xfrm>
            <a:off x="3174072" y="8782048"/>
            <a:ext cx="6656656"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100"/>
            </a:lvl1pPr>
          </a:lstStyle>
          <a:p>
            <a:pPr/>
            <a:r>
              <a:t>Varadhachary and Raber, “Cancer of Unknown Primary Site.”</a:t>
            </a:r>
          </a:p>
        </p:txBody>
      </p:sp>
    </p:spTree>
  </p:cSld>
  <p:clrMapOvr>
    <a:masterClrMapping/>
  </p:clrMapOvr>
  <p:transition xmlns:p14="http://schemas.microsoft.com/office/powerpoint/2010/main" spd="med" advClick="1" p14:dur="1000"/>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03" name="pasted-image.tiff"/>
          <p:cNvPicPr>
            <a:picLocks noChangeAspect="1"/>
          </p:cNvPicPr>
          <p:nvPr>
            <p:ph type="pic" idx="13"/>
          </p:nvPr>
        </p:nvPicPr>
        <p:blipFill>
          <a:blip r:embed="rId2">
            <a:extLst/>
          </a:blip>
          <a:srcRect l="8333" t="0" r="8333" b="0"/>
          <a:stretch>
            <a:fillRect/>
          </a:stretch>
        </p:blipFill>
        <p:spPr>
          <a:prstGeom prst="rect">
            <a:avLst/>
          </a:prstGeom>
        </p:spPr>
      </p:pic>
    </p:spTree>
  </p:cSld>
  <p:clrMapOvr>
    <a:masterClrMapping/>
  </p:clrMapOvr>
  <p:transition xmlns:p14="http://schemas.microsoft.com/office/powerpoint/2010/main" spd="med" advClick="1" p14:dur="1000"/>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05" name="Screen Shot 2016-08-02 at 12.01.18 AM.png"/>
          <p:cNvPicPr>
            <a:picLocks noChangeAspect="1"/>
          </p:cNvPicPr>
          <p:nvPr/>
        </p:nvPicPr>
        <p:blipFill>
          <a:blip r:embed="rId2">
            <a:extLst/>
          </a:blip>
          <a:stretch>
            <a:fillRect/>
          </a:stretch>
        </p:blipFill>
        <p:spPr>
          <a:xfrm>
            <a:off x="228600" y="1735943"/>
            <a:ext cx="12547600" cy="4064001"/>
          </a:xfrm>
          <a:prstGeom prst="rect">
            <a:avLst/>
          </a:prstGeom>
          <a:ln w="12700">
            <a:miter lim="400000"/>
          </a:ln>
        </p:spPr>
      </p:pic>
      <p:sp>
        <p:nvSpPr>
          <p:cNvPr id="206" name="Shape 206"/>
          <p:cNvSpPr/>
          <p:nvPr/>
        </p:nvSpPr>
        <p:spPr>
          <a:xfrm>
            <a:off x="372240" y="8689837"/>
            <a:ext cx="5234732" cy="393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000">
                <a:solidFill>
                  <a:srgbClr val="000000"/>
                </a:solidFill>
              </a:defRPr>
            </a:lvl1pPr>
          </a:lstStyle>
          <a:p>
            <a:pPr/>
            <a:r>
              <a:t>NCCN Guidelines Version 2.2016 Occult Primary</a:t>
            </a:r>
          </a:p>
        </p:txBody>
      </p:sp>
    </p:spTree>
  </p:cSld>
  <p:clrMapOvr>
    <a:masterClrMapping/>
  </p:clrMapOvr>
  <p:transition xmlns:p14="http://schemas.microsoft.com/office/powerpoint/2010/main" spd="med" advClick="1" p14:dur="1000"/>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FFFFFF"/>
        </a:solidFill>
      </p:bgPr>
    </p:bg>
    <p:spTree>
      <p:nvGrpSpPr>
        <p:cNvPr id="1" name=""/>
        <p:cNvGrpSpPr/>
        <p:nvPr/>
      </p:nvGrpSpPr>
      <p:grpSpPr>
        <a:xfrm>
          <a:off x="0" y="0"/>
          <a:ext cx="0" cy="0"/>
          <a:chOff x="0" y="0"/>
          <a:chExt cx="0" cy="0"/>
        </a:xfrm>
      </p:grpSpPr>
      <p:pic>
        <p:nvPicPr>
          <p:cNvPr id="134" name="Screen Shot 2016-08-01 at 8.49.05 PM.png"/>
          <p:cNvPicPr>
            <a:picLocks noChangeAspect="1"/>
          </p:cNvPicPr>
          <p:nvPr/>
        </p:nvPicPr>
        <p:blipFill>
          <a:blip r:embed="rId2">
            <a:extLst/>
          </a:blip>
          <a:stretch>
            <a:fillRect/>
          </a:stretch>
        </p:blipFill>
        <p:spPr>
          <a:xfrm>
            <a:off x="0" y="-46168"/>
            <a:ext cx="13004801" cy="7150676"/>
          </a:xfrm>
          <a:prstGeom prst="rect">
            <a:avLst/>
          </a:prstGeom>
          <a:ln w="12700">
            <a:miter lim="400000"/>
          </a:ln>
        </p:spPr>
      </p:pic>
      <p:sp>
        <p:nvSpPr>
          <p:cNvPr id="135" name="Shape 135"/>
          <p:cNvSpPr/>
          <p:nvPr/>
        </p:nvSpPr>
        <p:spPr>
          <a:xfrm>
            <a:off x="580733" y="8739547"/>
            <a:ext cx="4519489" cy="393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000">
                <a:solidFill>
                  <a:srgbClr val="000000"/>
                </a:solidFill>
              </a:defRPr>
            </a:lvl1pPr>
          </a:lstStyle>
          <a:p>
            <a:pPr/>
            <a:r>
              <a:t>n engl j med 374;20 nejm.org May 19, 2016</a:t>
            </a:r>
          </a:p>
        </p:txBody>
      </p:sp>
    </p:spTree>
  </p:cSld>
  <p:clrMapOvr>
    <a:masterClrMapping/>
  </p:clrMapOvr>
  <p:transition xmlns:p14="http://schemas.microsoft.com/office/powerpoint/2010/main" spd="med" advClick="1" p14:dur="1000"/>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8" name="Shape 208"/>
          <p:cNvSpPr/>
          <p:nvPr>
            <p:ph type="title"/>
          </p:nvPr>
        </p:nvSpPr>
        <p:spPr>
          <a:prstGeom prst="rect">
            <a:avLst/>
          </a:prstGeom>
        </p:spPr>
        <p:txBody>
          <a:bodyPr/>
          <a:lstStyle/>
          <a:p>
            <a:pPr/>
            <a:r>
              <a:t>inmunohistoquimica</a:t>
            </a:r>
          </a:p>
        </p:txBody>
      </p:sp>
      <p:graphicFrame>
        <p:nvGraphicFramePr>
          <p:cNvPr id="209" name="Table 209"/>
          <p:cNvGraphicFramePr/>
          <p:nvPr/>
        </p:nvGraphicFramePr>
        <p:xfrm>
          <a:off x="596362" y="2997198"/>
          <a:ext cx="4330701" cy="5727701"/>
        </p:xfrm>
        <a:graphic xmlns:a="http://schemas.openxmlformats.org/drawingml/2006/main">
          <a:graphicData uri="http://schemas.openxmlformats.org/drawingml/2006/table">
            <a:tbl>
              <a:tblPr firstCol="1" firstRow="0" lastCol="0" lastRow="0" bandCol="0" bandRow="0" rtl="0">
                <a:tableStyleId>{33BA23B1-9221-436E-865A-0063620EA4FD}</a:tableStyleId>
              </a:tblPr>
              <a:tblGrid>
                <a:gridCol w="3151472"/>
                <a:gridCol w="8557582"/>
              </a:tblGrid>
              <a:tr h="816428">
                <a:tc>
                  <a:txBody>
                    <a:bodyPr/>
                    <a:lstStyle/>
                    <a:p>
                      <a:pPr defTabSz="914400">
                        <a:defRPr>
                          <a:solidFill>
                            <a:srgbClr val="000000"/>
                          </a:solidFill>
                        </a:defRPr>
                      </a:pPr>
                      <a:r>
                        <a:rPr spc="119" sz="3000">
                          <a:solidFill>
                            <a:srgbClr val="606060"/>
                          </a:solidFill>
                        </a:rPr>
                        <a:t>Ca de Mama </a:t>
                      </a:r>
                    </a:p>
                  </a:txBody>
                  <a:tcPr marL="50800" marR="50800" marT="50800" marB="50800" anchor="ctr" anchorCtr="0" horzOverflow="overflow"/>
                </a:tc>
                <a:tc>
                  <a:txBody>
                    <a:bodyPr/>
                    <a:lstStyle/>
                    <a:p>
                      <a:pPr defTabSz="914400">
                        <a:defRPr>
                          <a:solidFill>
                            <a:srgbClr val="000000"/>
                          </a:solidFill>
                        </a:defRPr>
                      </a:pPr>
                      <a:r>
                        <a:rPr spc="119" sz="3000">
                          <a:solidFill>
                            <a:srgbClr val="606060"/>
                          </a:solidFill>
                        </a:rPr>
                        <a:t>CK7 , Mamaglobulina , ER, PR, Her2neu</a:t>
                      </a:r>
                    </a:p>
                  </a:txBody>
                  <a:tcPr marL="50800" marR="50800" marT="50800" marB="50800" anchor="ctr" anchorCtr="0" horzOverflow="overflow">
                    <a:lnR w="12700">
                      <a:solidFill>
                        <a:srgbClr val="FFFFFF"/>
                      </a:solidFill>
                      <a:miter lim="400000"/>
                    </a:lnR>
                  </a:tcPr>
                </a:tc>
              </a:tr>
              <a:tr h="955629">
                <a:tc>
                  <a:txBody>
                    <a:bodyPr/>
                    <a:lstStyle/>
                    <a:p>
                      <a:pPr defTabSz="914400">
                        <a:defRPr>
                          <a:solidFill>
                            <a:srgbClr val="000000"/>
                          </a:solidFill>
                        </a:defRPr>
                      </a:pPr>
                      <a:r>
                        <a:rPr spc="119" sz="3000">
                          <a:solidFill>
                            <a:srgbClr val="606060"/>
                          </a:solidFill>
                        </a:rPr>
                        <a:t>Adenocarcinoma de pulmon</a:t>
                      </a:r>
                    </a:p>
                  </a:txBody>
                  <a:tcPr marL="50800" marR="50800" marT="50800" marB="50800" anchor="ctr" anchorCtr="0" horzOverflow="overflow"/>
                </a:tc>
                <a:tc>
                  <a:txBody>
                    <a:bodyPr/>
                    <a:lstStyle/>
                    <a:p>
                      <a:pPr defTabSz="914400">
                        <a:defRPr>
                          <a:solidFill>
                            <a:srgbClr val="000000"/>
                          </a:solidFill>
                        </a:defRPr>
                      </a:pPr>
                      <a:r>
                        <a:rPr spc="119" sz="3000">
                          <a:solidFill>
                            <a:srgbClr val="606060"/>
                          </a:solidFill>
                        </a:rPr>
                        <a:t>CK7 , TTF1</a:t>
                      </a:r>
                    </a:p>
                  </a:txBody>
                  <a:tcPr marL="50800" marR="50800" marT="50800" marB="50800" anchor="ctr" anchorCtr="0" horzOverflow="overflow">
                    <a:lnR w="12700">
                      <a:solidFill>
                        <a:srgbClr val="FFFFFF"/>
                      </a:solidFill>
                      <a:miter lim="400000"/>
                    </a:lnR>
                  </a:tcPr>
                </a:tc>
              </a:tr>
              <a:tr h="677228">
                <a:tc>
                  <a:txBody>
                    <a:bodyPr/>
                    <a:lstStyle/>
                    <a:p>
                      <a:pPr defTabSz="914400">
                        <a:defRPr>
                          <a:solidFill>
                            <a:srgbClr val="000000"/>
                          </a:solidFill>
                        </a:defRPr>
                      </a:pPr>
                      <a:r>
                        <a:rPr spc="119" sz="3000">
                          <a:solidFill>
                            <a:srgbClr val="606060"/>
                          </a:solidFill>
                        </a:rPr>
                        <a:t>Tiroides</a:t>
                      </a:r>
                    </a:p>
                  </a:txBody>
                  <a:tcPr marL="50800" marR="50800" marT="50800" marB="50800" anchor="ctr" anchorCtr="0" horzOverflow="overflow"/>
                </a:tc>
                <a:tc>
                  <a:txBody>
                    <a:bodyPr/>
                    <a:lstStyle/>
                    <a:p>
                      <a:pPr defTabSz="914400">
                        <a:defRPr>
                          <a:solidFill>
                            <a:srgbClr val="000000"/>
                          </a:solidFill>
                        </a:defRPr>
                      </a:pPr>
                      <a:r>
                        <a:rPr spc="119" sz="3000">
                          <a:solidFill>
                            <a:srgbClr val="606060"/>
                          </a:solidFill>
                        </a:rPr>
                        <a:t>CK7 , TTF1 , Tiroglobulina</a:t>
                      </a:r>
                    </a:p>
                  </a:txBody>
                  <a:tcPr marL="50800" marR="50800" marT="50800" marB="50800" anchor="ctr" anchorCtr="0" horzOverflow="overflow">
                    <a:lnR w="12700">
                      <a:solidFill>
                        <a:srgbClr val="FFFFFF"/>
                      </a:solidFill>
                      <a:miter lim="400000"/>
                    </a:lnR>
                  </a:tcPr>
                </a:tc>
              </a:tr>
              <a:tr h="816428">
                <a:tc>
                  <a:txBody>
                    <a:bodyPr/>
                    <a:lstStyle/>
                    <a:p>
                      <a:pPr defTabSz="914400">
                        <a:defRPr>
                          <a:solidFill>
                            <a:srgbClr val="000000"/>
                          </a:solidFill>
                        </a:defRPr>
                      </a:pPr>
                      <a:r>
                        <a:rPr spc="119" sz="3000">
                          <a:solidFill>
                            <a:srgbClr val="606060"/>
                          </a:solidFill>
                        </a:rPr>
                        <a:t>Escamocelular </a:t>
                      </a:r>
                    </a:p>
                  </a:txBody>
                  <a:tcPr marL="50800" marR="50800" marT="50800" marB="50800" anchor="ctr" anchorCtr="0" horzOverflow="overflow"/>
                </a:tc>
                <a:tc>
                  <a:txBody>
                    <a:bodyPr/>
                    <a:lstStyle/>
                    <a:p>
                      <a:pPr defTabSz="914400">
                        <a:defRPr>
                          <a:solidFill>
                            <a:srgbClr val="000000"/>
                          </a:solidFill>
                        </a:defRPr>
                      </a:pPr>
                      <a:r>
                        <a:rPr spc="119" sz="3000">
                          <a:solidFill>
                            <a:srgbClr val="606060"/>
                          </a:solidFill>
                        </a:rPr>
                        <a:t>p63 , CK5/6</a:t>
                      </a:r>
                    </a:p>
                  </a:txBody>
                  <a:tcPr marL="50800" marR="50800" marT="50800" marB="50800" anchor="ctr" anchorCtr="0" horzOverflow="overflow">
                    <a:lnR w="12700">
                      <a:solidFill>
                        <a:srgbClr val="FFFFFF"/>
                      </a:solidFill>
                      <a:miter lim="400000"/>
                    </a:lnR>
                  </a:tcPr>
                </a:tc>
              </a:tr>
              <a:tr h="816428">
                <a:tc>
                  <a:txBody>
                    <a:bodyPr/>
                    <a:lstStyle/>
                    <a:p>
                      <a:pPr defTabSz="914400">
                        <a:defRPr>
                          <a:solidFill>
                            <a:srgbClr val="000000"/>
                          </a:solidFill>
                        </a:defRPr>
                      </a:pPr>
                      <a:r>
                        <a:rPr spc="119" sz="3000">
                          <a:solidFill>
                            <a:srgbClr val="606060"/>
                          </a:solidFill>
                        </a:rPr>
                        <a:t>Ca de Colon</a:t>
                      </a:r>
                    </a:p>
                  </a:txBody>
                  <a:tcPr marL="50800" marR="50800" marT="50800" marB="50800" anchor="ctr" anchorCtr="0" horzOverflow="overflow"/>
                </a:tc>
                <a:tc>
                  <a:txBody>
                    <a:bodyPr/>
                    <a:lstStyle/>
                    <a:p>
                      <a:pPr defTabSz="914400">
                        <a:defRPr>
                          <a:solidFill>
                            <a:srgbClr val="000000"/>
                          </a:solidFill>
                        </a:defRPr>
                      </a:pPr>
                      <a:r>
                        <a:rPr spc="119" sz="3000">
                          <a:solidFill>
                            <a:srgbClr val="606060"/>
                          </a:solidFill>
                        </a:rPr>
                        <a:t>CK20 , CEA , CDX2</a:t>
                      </a:r>
                    </a:p>
                  </a:txBody>
                  <a:tcPr marL="50800" marR="50800" marT="50800" marB="50800" anchor="ctr" anchorCtr="0" horzOverflow="overflow">
                    <a:lnR w="12700">
                      <a:solidFill>
                        <a:srgbClr val="FFFFFF"/>
                      </a:solidFill>
                      <a:miter lim="400000"/>
                    </a:lnR>
                  </a:tcPr>
                </a:tc>
              </a:tr>
              <a:tr h="816428">
                <a:tc>
                  <a:txBody>
                    <a:bodyPr/>
                    <a:lstStyle/>
                    <a:p>
                      <a:pPr defTabSz="914400">
                        <a:defRPr>
                          <a:solidFill>
                            <a:srgbClr val="000000"/>
                          </a:solidFill>
                        </a:defRPr>
                      </a:pPr>
                      <a:r>
                        <a:rPr spc="119" sz="3000">
                          <a:solidFill>
                            <a:srgbClr val="606060"/>
                          </a:solidFill>
                        </a:rPr>
                        <a:t>Neuroendocrino</a:t>
                      </a:r>
                    </a:p>
                  </a:txBody>
                  <a:tcPr marL="50800" marR="50800" marT="50800" marB="50800" anchor="ctr" anchorCtr="0" horzOverflow="overflow"/>
                </a:tc>
                <a:tc>
                  <a:txBody>
                    <a:bodyPr/>
                    <a:lstStyle/>
                    <a:p>
                      <a:pPr defTabSz="914400">
                        <a:defRPr>
                          <a:solidFill>
                            <a:srgbClr val="000000"/>
                          </a:solidFill>
                        </a:defRPr>
                      </a:pPr>
                      <a:r>
                        <a:rPr spc="119" sz="3000">
                          <a:solidFill>
                            <a:srgbClr val="606060"/>
                          </a:solidFill>
                        </a:rPr>
                        <a:t>Cromogranina A , Synaptofisina</a:t>
                      </a:r>
                    </a:p>
                  </a:txBody>
                  <a:tcPr marL="50800" marR="50800" marT="50800" marB="50800" anchor="ctr" anchorCtr="0" horzOverflow="overflow">
                    <a:lnR w="12700">
                      <a:solidFill>
                        <a:srgbClr val="FFFFFF"/>
                      </a:solidFill>
                      <a:miter lim="400000"/>
                    </a:lnR>
                  </a:tcPr>
                </a:tc>
              </a:tr>
              <a:tr h="816428">
                <a:tc>
                  <a:txBody>
                    <a:bodyPr/>
                    <a:lstStyle/>
                    <a:p>
                      <a:pPr defTabSz="914400">
                        <a:defRPr>
                          <a:solidFill>
                            <a:srgbClr val="000000"/>
                          </a:solidFill>
                        </a:defRPr>
                      </a:pPr>
                      <a:r>
                        <a:rPr spc="119" sz="3000">
                          <a:solidFill>
                            <a:srgbClr val="606060"/>
                          </a:solidFill>
                        </a:rPr>
                        <a:t>Pancreas</a:t>
                      </a:r>
                    </a:p>
                  </a:txBody>
                  <a:tcPr marL="50800" marR="50800" marT="50800" marB="50800" anchor="ctr" anchorCtr="0" horzOverflow="overflow"/>
                </a:tc>
                <a:tc>
                  <a:txBody>
                    <a:bodyPr/>
                    <a:lstStyle/>
                    <a:p>
                      <a:pPr defTabSz="914400">
                        <a:defRPr>
                          <a:solidFill>
                            <a:srgbClr val="000000"/>
                          </a:solidFill>
                        </a:defRPr>
                      </a:pPr>
                      <a:r>
                        <a:rPr spc="119" sz="3000">
                          <a:solidFill>
                            <a:srgbClr val="606060"/>
                          </a:solidFill>
                        </a:rPr>
                        <a:t>CK7 , CK20 , Ca 19-9</a:t>
                      </a:r>
                    </a:p>
                  </a:txBody>
                  <a:tcPr marL="50800" marR="50800" marT="50800" marB="50800" anchor="ctr" anchorCtr="0" horzOverflow="overflow">
                    <a:lnR w="12700">
                      <a:solidFill>
                        <a:srgbClr val="FFFFFF"/>
                      </a:solidFill>
                      <a:miter lim="400000"/>
                    </a:lnR>
                  </a:tcPr>
                </a:tc>
              </a:tr>
            </a:tbl>
          </a:graphicData>
        </a:graphic>
      </p:graphicFrame>
      <p:sp>
        <p:nvSpPr>
          <p:cNvPr id="210" name="Shape 210"/>
          <p:cNvSpPr/>
          <p:nvPr/>
        </p:nvSpPr>
        <p:spPr>
          <a:xfrm>
            <a:off x="2666572" y="8759823"/>
            <a:ext cx="6656655"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100"/>
            </a:lvl1pPr>
          </a:lstStyle>
          <a:p>
            <a:pPr/>
            <a:r>
              <a:t>Varadhachary and Raber, “Cancer of Unknown Primary Site.”</a:t>
            </a:r>
          </a:p>
        </p:txBody>
      </p:sp>
    </p:spTree>
  </p:cSld>
  <p:clrMapOvr>
    <a:masterClrMapping/>
  </p:clrMapOvr>
  <p:transition xmlns:p14="http://schemas.microsoft.com/office/powerpoint/2010/main" spd="med" advClick="1" p14:dur="1000"/>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2" name="Shape 212"/>
          <p:cNvSpPr/>
          <p:nvPr/>
        </p:nvSpPr>
        <p:spPr>
          <a:xfrm>
            <a:off x="496279" y="4241800"/>
            <a:ext cx="1596186" cy="1270000"/>
          </a:xfrm>
          <a:prstGeom prst="roundRect">
            <a:avLst>
              <a:gd name="adj" fmla="val 15000"/>
            </a:avLst>
          </a:prstGeom>
          <a:gradFill>
            <a:gsLst>
              <a:gs pos="0">
                <a:schemeClr val="accent2"/>
              </a:gs>
              <a:gs pos="100000">
                <a:schemeClr val="accent2">
                  <a:hueOff val="376119"/>
                  <a:satOff val="3650"/>
                  <a:lumOff val="-13970"/>
                </a:schemeClr>
              </a:gs>
            </a:gsLst>
            <a:lin ang="5400000"/>
          </a:gra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3000">
                <a:solidFill>
                  <a:srgbClr val="FFFFFF"/>
                </a:solidFill>
                <a:effectLst>
                  <a:outerShdw sx="100000" sy="100000" kx="0" ky="0" algn="b" rotWithShape="0" blurRad="25400" dist="12700" dir="5400000">
                    <a:srgbClr val="000000">
                      <a:alpha val="50000"/>
                    </a:srgbClr>
                  </a:outerShdw>
                </a:effectLst>
              </a:defRPr>
            </a:lvl1pPr>
          </a:lstStyle>
          <a:p>
            <a:pPr/>
            <a:r>
              <a:t>CK7/CK20</a:t>
            </a:r>
          </a:p>
        </p:txBody>
      </p:sp>
      <p:sp>
        <p:nvSpPr>
          <p:cNvPr id="213" name="Shape 213"/>
          <p:cNvSpPr/>
          <p:nvPr/>
        </p:nvSpPr>
        <p:spPr>
          <a:xfrm>
            <a:off x="2108191" y="4876800"/>
            <a:ext cx="617304" cy="0"/>
          </a:xfrm>
          <a:prstGeom prst="line">
            <a:avLst/>
          </a:prstGeom>
          <a:ln w="25400">
            <a:solidFill>
              <a:schemeClr val="accent1"/>
            </a:solidFill>
            <a:miter lim="400000"/>
          </a:ln>
        </p:spPr>
        <p:txBody>
          <a:bodyPr lIns="50800" tIns="50800" rIns="50800" bIns="50800" anchor="ctr"/>
          <a:lstStyle/>
          <a:p>
            <a:pPr>
              <a:defRPr sz="3000"/>
            </a:pPr>
          </a:p>
        </p:txBody>
      </p:sp>
      <p:sp>
        <p:nvSpPr>
          <p:cNvPr id="214" name="Shape 214"/>
          <p:cNvSpPr/>
          <p:nvPr/>
        </p:nvSpPr>
        <p:spPr>
          <a:xfrm flipV="1">
            <a:off x="2753920" y="2254898"/>
            <a:ext cx="1" cy="5650542"/>
          </a:xfrm>
          <a:prstGeom prst="line">
            <a:avLst/>
          </a:prstGeom>
          <a:ln w="25400">
            <a:solidFill>
              <a:schemeClr val="accent1"/>
            </a:solidFill>
            <a:miter lim="400000"/>
          </a:ln>
        </p:spPr>
        <p:txBody>
          <a:bodyPr lIns="50800" tIns="50800" rIns="50800" bIns="50800" anchor="ctr"/>
          <a:lstStyle/>
          <a:p>
            <a:pPr>
              <a:defRPr sz="3000"/>
            </a:pPr>
          </a:p>
        </p:txBody>
      </p:sp>
      <p:sp>
        <p:nvSpPr>
          <p:cNvPr id="215" name="Shape 215"/>
          <p:cNvSpPr/>
          <p:nvPr/>
        </p:nvSpPr>
        <p:spPr>
          <a:xfrm>
            <a:off x="2118921" y="914400"/>
            <a:ext cx="1270001" cy="1270000"/>
          </a:xfrm>
          <a:prstGeom prst="roundRect">
            <a:avLst>
              <a:gd name="adj" fmla="val 15000"/>
            </a:avLst>
          </a:prstGeom>
          <a:gradFill>
            <a:gsLst>
              <a:gs pos="0">
                <a:schemeClr val="accent2"/>
              </a:gs>
              <a:gs pos="100000">
                <a:schemeClr val="accent2">
                  <a:hueOff val="376119"/>
                  <a:satOff val="3650"/>
                  <a:lumOff val="-13970"/>
                </a:schemeClr>
              </a:gs>
            </a:gsLst>
            <a:lin ang="5400000"/>
          </a:gra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3000">
                <a:solidFill>
                  <a:srgbClr val="FFFFFF"/>
                </a:solidFill>
                <a:effectLst>
                  <a:outerShdw sx="100000" sy="100000" kx="0" ky="0" algn="b" rotWithShape="0" blurRad="25400" dist="12700" dir="5400000">
                    <a:srgbClr val="000000">
                      <a:alpha val="50000"/>
                    </a:srgbClr>
                  </a:outerShdw>
                </a:effectLst>
              </a:defRPr>
            </a:lvl1pPr>
          </a:lstStyle>
          <a:p>
            <a:pPr/>
            <a:r>
              <a:t>CK7+CK20+</a:t>
            </a:r>
          </a:p>
        </p:txBody>
      </p:sp>
      <p:sp>
        <p:nvSpPr>
          <p:cNvPr id="216" name="Shape 216"/>
          <p:cNvSpPr/>
          <p:nvPr/>
        </p:nvSpPr>
        <p:spPr>
          <a:xfrm>
            <a:off x="2118921" y="7975938"/>
            <a:ext cx="1270001" cy="1270001"/>
          </a:xfrm>
          <a:prstGeom prst="roundRect">
            <a:avLst>
              <a:gd name="adj" fmla="val 15000"/>
            </a:avLst>
          </a:prstGeom>
          <a:gradFill>
            <a:gsLst>
              <a:gs pos="0">
                <a:schemeClr val="accent2"/>
              </a:gs>
              <a:gs pos="100000">
                <a:schemeClr val="accent2">
                  <a:hueOff val="376119"/>
                  <a:satOff val="3650"/>
                  <a:lumOff val="-13970"/>
                </a:schemeClr>
              </a:gs>
            </a:gsLst>
            <a:lin ang="5400000"/>
          </a:gra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3000">
                <a:solidFill>
                  <a:srgbClr val="FFFFFF"/>
                </a:solidFill>
                <a:effectLst>
                  <a:outerShdw sx="100000" sy="100000" kx="0" ky="0" algn="b" rotWithShape="0" blurRad="25400" dist="12700" dir="5400000">
                    <a:srgbClr val="000000">
                      <a:alpha val="50000"/>
                    </a:srgbClr>
                  </a:outerShdw>
                </a:effectLst>
              </a:defRPr>
            </a:lvl1pPr>
          </a:lstStyle>
          <a:p>
            <a:pPr/>
            <a:r>
              <a:t>CK7-CK20-</a:t>
            </a:r>
          </a:p>
        </p:txBody>
      </p:sp>
      <p:sp>
        <p:nvSpPr>
          <p:cNvPr id="217" name="Shape 217"/>
          <p:cNvSpPr/>
          <p:nvPr/>
        </p:nvSpPr>
        <p:spPr>
          <a:xfrm>
            <a:off x="2118921" y="2889250"/>
            <a:ext cx="1270001" cy="1270000"/>
          </a:xfrm>
          <a:prstGeom prst="roundRect">
            <a:avLst>
              <a:gd name="adj" fmla="val 15000"/>
            </a:avLst>
          </a:prstGeom>
          <a:gradFill>
            <a:gsLst>
              <a:gs pos="0">
                <a:schemeClr val="accent2"/>
              </a:gs>
              <a:gs pos="100000">
                <a:schemeClr val="accent2">
                  <a:hueOff val="376119"/>
                  <a:satOff val="3650"/>
                  <a:lumOff val="-13970"/>
                </a:schemeClr>
              </a:gs>
            </a:gsLst>
            <a:lin ang="5400000"/>
          </a:gra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3000">
                <a:solidFill>
                  <a:srgbClr val="FFFFFF"/>
                </a:solidFill>
                <a:effectLst>
                  <a:outerShdw sx="100000" sy="100000" kx="0" ky="0" algn="b" rotWithShape="0" blurRad="25400" dist="12700" dir="5400000">
                    <a:srgbClr val="000000">
                      <a:alpha val="50000"/>
                    </a:srgbClr>
                  </a:outerShdw>
                </a:effectLst>
              </a:defRPr>
            </a:lvl1pPr>
          </a:lstStyle>
          <a:p>
            <a:pPr/>
            <a:r>
              <a:t>CK7+CK20-</a:t>
            </a:r>
          </a:p>
        </p:txBody>
      </p:sp>
      <p:sp>
        <p:nvSpPr>
          <p:cNvPr id="218" name="Shape 218"/>
          <p:cNvSpPr/>
          <p:nvPr/>
        </p:nvSpPr>
        <p:spPr>
          <a:xfrm>
            <a:off x="2118921" y="5797719"/>
            <a:ext cx="1270001" cy="1270001"/>
          </a:xfrm>
          <a:prstGeom prst="roundRect">
            <a:avLst>
              <a:gd name="adj" fmla="val 15000"/>
            </a:avLst>
          </a:prstGeom>
          <a:gradFill>
            <a:gsLst>
              <a:gs pos="0">
                <a:schemeClr val="accent2"/>
              </a:gs>
              <a:gs pos="100000">
                <a:schemeClr val="accent2">
                  <a:hueOff val="376119"/>
                  <a:satOff val="3650"/>
                  <a:lumOff val="-13970"/>
                </a:schemeClr>
              </a:gs>
            </a:gsLst>
            <a:lin ang="5400000"/>
          </a:gra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3000">
                <a:solidFill>
                  <a:srgbClr val="FFFFFF"/>
                </a:solidFill>
                <a:effectLst>
                  <a:outerShdw sx="100000" sy="100000" kx="0" ky="0" algn="b" rotWithShape="0" blurRad="25400" dist="12700" dir="5400000">
                    <a:srgbClr val="000000">
                      <a:alpha val="50000"/>
                    </a:srgbClr>
                  </a:outerShdw>
                </a:effectLst>
              </a:defRPr>
            </a:lvl1pPr>
          </a:lstStyle>
          <a:p>
            <a:pPr/>
            <a:r>
              <a:t>CK7-CK20+</a:t>
            </a:r>
          </a:p>
        </p:txBody>
      </p:sp>
      <p:sp>
        <p:nvSpPr>
          <p:cNvPr id="219" name="Shape 219"/>
          <p:cNvSpPr/>
          <p:nvPr/>
        </p:nvSpPr>
        <p:spPr>
          <a:xfrm>
            <a:off x="3373665" y="1549400"/>
            <a:ext cx="1972582" cy="0"/>
          </a:xfrm>
          <a:prstGeom prst="line">
            <a:avLst/>
          </a:prstGeom>
          <a:ln w="25400">
            <a:solidFill>
              <a:schemeClr val="accent1"/>
            </a:solidFill>
            <a:miter lim="400000"/>
          </a:ln>
        </p:spPr>
        <p:txBody>
          <a:bodyPr lIns="50800" tIns="50800" rIns="50800" bIns="50800" anchor="ctr"/>
          <a:lstStyle/>
          <a:p>
            <a:pPr>
              <a:defRPr sz="3000"/>
            </a:pPr>
          </a:p>
        </p:txBody>
      </p:sp>
      <p:sp>
        <p:nvSpPr>
          <p:cNvPr id="220" name="Shape 220"/>
          <p:cNvSpPr/>
          <p:nvPr/>
        </p:nvSpPr>
        <p:spPr>
          <a:xfrm>
            <a:off x="4421329" y="301322"/>
            <a:ext cx="4333506" cy="2065778"/>
          </a:xfrm>
          <a:prstGeom prst="roundRect">
            <a:avLst>
              <a:gd name="adj" fmla="val 9222"/>
            </a:avLst>
          </a:prstGeom>
          <a:gradFill>
            <a:gsLst>
              <a:gs pos="0">
                <a:schemeClr val="accent2"/>
              </a:gs>
              <a:gs pos="100000">
                <a:schemeClr val="accent2">
                  <a:hueOff val="376119"/>
                  <a:satOff val="3650"/>
                  <a:lumOff val="-13970"/>
                </a:schemeClr>
              </a:gs>
            </a:gsLst>
            <a:lin ang="5400000"/>
          </a:gra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3000">
                <a:solidFill>
                  <a:srgbClr val="FFFFFF"/>
                </a:solidFill>
                <a:effectLst>
                  <a:outerShdw sx="100000" sy="100000" kx="0" ky="0" algn="b" rotWithShape="0" blurRad="25400" dist="12700" dir="5400000">
                    <a:srgbClr val="000000">
                      <a:alpha val="50000"/>
                    </a:srgbClr>
                  </a:outerShdw>
                </a:effectLst>
              </a:defRPr>
            </a:lvl1pPr>
          </a:lstStyle>
          <a:p>
            <a:pPr/>
            <a:r>
              <a:t>Tumores uroteliales, Ovario mucinoso, colangiocarcinoma</a:t>
            </a:r>
          </a:p>
        </p:txBody>
      </p:sp>
      <p:sp>
        <p:nvSpPr>
          <p:cNvPr id="221" name="Shape 221"/>
          <p:cNvSpPr/>
          <p:nvPr/>
        </p:nvSpPr>
        <p:spPr>
          <a:xfrm>
            <a:off x="3415377" y="3606800"/>
            <a:ext cx="1596186" cy="0"/>
          </a:xfrm>
          <a:prstGeom prst="line">
            <a:avLst/>
          </a:prstGeom>
          <a:ln w="25400">
            <a:solidFill>
              <a:schemeClr val="accent1"/>
            </a:solidFill>
            <a:miter lim="400000"/>
          </a:ln>
        </p:spPr>
        <p:txBody>
          <a:bodyPr lIns="50800" tIns="50800" rIns="50800" bIns="50800" anchor="ctr"/>
          <a:lstStyle/>
          <a:p>
            <a:pPr>
              <a:defRPr sz="3000"/>
            </a:pPr>
          </a:p>
        </p:txBody>
      </p:sp>
      <p:sp>
        <p:nvSpPr>
          <p:cNvPr id="222" name="Shape 222"/>
          <p:cNvSpPr/>
          <p:nvPr/>
        </p:nvSpPr>
        <p:spPr>
          <a:xfrm>
            <a:off x="4406573" y="2971800"/>
            <a:ext cx="4363018" cy="1270000"/>
          </a:xfrm>
          <a:prstGeom prst="roundRect">
            <a:avLst>
              <a:gd name="adj" fmla="val 15000"/>
            </a:avLst>
          </a:prstGeom>
          <a:gradFill>
            <a:gsLst>
              <a:gs pos="0">
                <a:schemeClr val="accent2"/>
              </a:gs>
              <a:gs pos="100000">
                <a:schemeClr val="accent2">
                  <a:hueOff val="376119"/>
                  <a:satOff val="3650"/>
                  <a:lumOff val="-13970"/>
                </a:schemeClr>
              </a:gs>
            </a:gsLst>
            <a:lin ang="5400000"/>
          </a:gra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3000">
                <a:solidFill>
                  <a:srgbClr val="FFFFFF"/>
                </a:solidFill>
                <a:effectLst>
                  <a:outerShdw sx="100000" sy="100000" kx="0" ky="0" algn="b" rotWithShape="0" blurRad="25400" dist="12700" dir="5400000">
                    <a:srgbClr val="000000">
                      <a:alpha val="50000"/>
                    </a:srgbClr>
                  </a:outerShdw>
                </a:effectLst>
              </a:defRPr>
            </a:lvl1pPr>
          </a:lstStyle>
          <a:p>
            <a:pPr/>
            <a:r>
              <a:t>Pulmon , Mama , Tiroides , pancreas</a:t>
            </a:r>
          </a:p>
        </p:txBody>
      </p:sp>
      <p:sp>
        <p:nvSpPr>
          <p:cNvPr id="223" name="Shape 223"/>
          <p:cNvSpPr/>
          <p:nvPr/>
        </p:nvSpPr>
        <p:spPr>
          <a:xfrm>
            <a:off x="3314642" y="6540500"/>
            <a:ext cx="1596185" cy="0"/>
          </a:xfrm>
          <a:prstGeom prst="line">
            <a:avLst/>
          </a:prstGeom>
          <a:ln w="25400">
            <a:solidFill>
              <a:schemeClr val="accent1"/>
            </a:solidFill>
            <a:miter lim="400000"/>
          </a:ln>
        </p:spPr>
        <p:txBody>
          <a:bodyPr lIns="50800" tIns="50800" rIns="50800" bIns="50800" anchor="ctr"/>
          <a:lstStyle/>
          <a:p>
            <a:pPr>
              <a:defRPr sz="3000"/>
            </a:pPr>
          </a:p>
        </p:txBody>
      </p:sp>
      <p:sp>
        <p:nvSpPr>
          <p:cNvPr id="224" name="Shape 224"/>
          <p:cNvSpPr/>
          <p:nvPr/>
        </p:nvSpPr>
        <p:spPr>
          <a:xfrm>
            <a:off x="4288526" y="5797719"/>
            <a:ext cx="4599111" cy="1270001"/>
          </a:xfrm>
          <a:prstGeom prst="roundRect">
            <a:avLst>
              <a:gd name="adj" fmla="val 15000"/>
            </a:avLst>
          </a:prstGeom>
          <a:gradFill>
            <a:gsLst>
              <a:gs pos="0">
                <a:schemeClr val="accent2"/>
              </a:gs>
              <a:gs pos="100000">
                <a:schemeClr val="accent2">
                  <a:hueOff val="376119"/>
                  <a:satOff val="3650"/>
                  <a:lumOff val="-13970"/>
                </a:schemeClr>
              </a:gs>
            </a:gsLst>
            <a:lin ang="5400000"/>
          </a:gra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3000">
                <a:solidFill>
                  <a:srgbClr val="FFFFFF"/>
                </a:solidFill>
                <a:effectLst>
                  <a:outerShdw sx="100000" sy="100000" kx="0" ky="0" algn="b" rotWithShape="0" blurRad="25400" dist="12700" dir="5400000">
                    <a:srgbClr val="000000">
                      <a:alpha val="50000"/>
                    </a:srgbClr>
                  </a:outerShdw>
                </a:effectLst>
              </a:defRPr>
            </a:lvl1pPr>
          </a:lstStyle>
          <a:p>
            <a:pPr/>
            <a:r>
              <a:t>Colon , Merkel </a:t>
            </a:r>
          </a:p>
        </p:txBody>
      </p:sp>
      <p:sp>
        <p:nvSpPr>
          <p:cNvPr id="225" name="Shape 225"/>
          <p:cNvSpPr/>
          <p:nvPr/>
        </p:nvSpPr>
        <p:spPr>
          <a:xfrm>
            <a:off x="3240863" y="8772608"/>
            <a:ext cx="1270001" cy="1"/>
          </a:xfrm>
          <a:prstGeom prst="line">
            <a:avLst/>
          </a:prstGeom>
          <a:ln w="25400">
            <a:solidFill>
              <a:schemeClr val="accent1"/>
            </a:solidFill>
            <a:miter lim="400000"/>
          </a:ln>
        </p:spPr>
        <p:txBody>
          <a:bodyPr lIns="50800" tIns="50800" rIns="50800" bIns="50800" anchor="ctr"/>
          <a:lstStyle/>
          <a:p>
            <a:pPr>
              <a:defRPr sz="3000"/>
            </a:pPr>
          </a:p>
        </p:txBody>
      </p:sp>
      <p:sp>
        <p:nvSpPr>
          <p:cNvPr id="226" name="Shape 226"/>
          <p:cNvSpPr/>
          <p:nvPr/>
        </p:nvSpPr>
        <p:spPr>
          <a:xfrm>
            <a:off x="4170480" y="7937713"/>
            <a:ext cx="4835204" cy="1469896"/>
          </a:xfrm>
          <a:prstGeom prst="roundRect">
            <a:avLst>
              <a:gd name="adj" fmla="val 12960"/>
            </a:avLst>
          </a:prstGeom>
          <a:gradFill>
            <a:gsLst>
              <a:gs pos="0">
                <a:schemeClr val="accent2"/>
              </a:gs>
              <a:gs pos="100000">
                <a:schemeClr val="accent2">
                  <a:hueOff val="376119"/>
                  <a:satOff val="3650"/>
                  <a:lumOff val="-13970"/>
                </a:schemeClr>
              </a:gs>
            </a:gsLst>
            <a:lin ang="5400000"/>
          </a:gra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3000">
                <a:solidFill>
                  <a:srgbClr val="FFFFFF"/>
                </a:solidFill>
                <a:effectLst>
                  <a:outerShdw sx="100000" sy="100000" kx="0" ky="0" algn="b" rotWithShape="0" blurRad="25400" dist="12700" dir="5400000">
                    <a:srgbClr val="000000">
                      <a:alpha val="50000"/>
                    </a:srgbClr>
                  </a:outerShdw>
                </a:effectLst>
              </a:defRPr>
            </a:lvl1pPr>
          </a:lstStyle>
          <a:p>
            <a:pPr/>
            <a:r>
              <a:t>Hepatocarcinoma, ca renal , prostata , escamocelular , neuroendocrino</a:t>
            </a:r>
          </a:p>
        </p:txBody>
      </p:sp>
      <p:sp>
        <p:nvSpPr>
          <p:cNvPr id="227" name="Shape 227"/>
          <p:cNvSpPr/>
          <p:nvPr/>
        </p:nvSpPr>
        <p:spPr>
          <a:xfrm>
            <a:off x="8611983" y="3791034"/>
            <a:ext cx="747298" cy="1"/>
          </a:xfrm>
          <a:prstGeom prst="line">
            <a:avLst/>
          </a:prstGeom>
          <a:ln w="25400">
            <a:solidFill>
              <a:schemeClr val="accent1"/>
            </a:solidFill>
            <a:miter lim="400000"/>
          </a:ln>
        </p:spPr>
        <p:txBody>
          <a:bodyPr lIns="50800" tIns="50800" rIns="50800" bIns="50800" anchor="ctr"/>
          <a:lstStyle/>
          <a:p>
            <a:pPr>
              <a:defRPr sz="3000"/>
            </a:pPr>
          </a:p>
        </p:txBody>
      </p:sp>
      <p:sp>
        <p:nvSpPr>
          <p:cNvPr id="228" name="Shape 228"/>
          <p:cNvSpPr/>
          <p:nvPr/>
        </p:nvSpPr>
        <p:spPr>
          <a:xfrm>
            <a:off x="9290751" y="2971800"/>
            <a:ext cx="3230739" cy="1469896"/>
          </a:xfrm>
          <a:prstGeom prst="roundRect">
            <a:avLst>
              <a:gd name="adj" fmla="val 12960"/>
            </a:avLst>
          </a:prstGeom>
          <a:gradFill>
            <a:gsLst>
              <a:gs pos="0">
                <a:schemeClr val="accent2"/>
              </a:gs>
              <a:gs pos="100000">
                <a:schemeClr val="accent2">
                  <a:hueOff val="376119"/>
                  <a:satOff val="3650"/>
                  <a:lumOff val="-13970"/>
                </a:schemeClr>
              </a:gs>
            </a:gsLst>
            <a:lin ang="5400000"/>
          </a:gra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2600">
                <a:solidFill>
                  <a:srgbClr val="FFFFFF"/>
                </a:solidFill>
                <a:effectLst>
                  <a:outerShdw sx="100000" sy="100000" kx="0" ky="0" algn="b" rotWithShape="0" blurRad="25400" dist="12700" dir="5400000">
                    <a:srgbClr val="000000">
                      <a:alpha val="50000"/>
                    </a:srgbClr>
                  </a:outerShdw>
                </a:effectLst>
              </a:defRPr>
            </a:lvl1pPr>
          </a:lstStyle>
          <a:p>
            <a:pPr/>
            <a:r>
              <a:t>TTF1, Tiroglobulina , ER , Ca 19-9</a:t>
            </a:r>
          </a:p>
        </p:txBody>
      </p:sp>
      <p:sp>
        <p:nvSpPr>
          <p:cNvPr id="229" name="Shape 229"/>
          <p:cNvSpPr/>
          <p:nvPr/>
        </p:nvSpPr>
        <p:spPr>
          <a:xfrm>
            <a:off x="8700518" y="6505616"/>
            <a:ext cx="1021066" cy="1"/>
          </a:xfrm>
          <a:prstGeom prst="line">
            <a:avLst/>
          </a:prstGeom>
          <a:ln w="25400">
            <a:solidFill>
              <a:schemeClr val="accent1"/>
            </a:solidFill>
            <a:miter lim="400000"/>
          </a:ln>
        </p:spPr>
        <p:txBody>
          <a:bodyPr lIns="50800" tIns="50800" rIns="50800" bIns="50800" anchor="ctr"/>
          <a:lstStyle/>
          <a:p>
            <a:pPr>
              <a:defRPr sz="3000"/>
            </a:pPr>
          </a:p>
        </p:txBody>
      </p:sp>
      <p:sp>
        <p:nvSpPr>
          <p:cNvPr id="230" name="Shape 230"/>
          <p:cNvSpPr/>
          <p:nvPr/>
        </p:nvSpPr>
        <p:spPr>
          <a:xfrm>
            <a:off x="9556356" y="5724822"/>
            <a:ext cx="2320834" cy="1415795"/>
          </a:xfrm>
          <a:prstGeom prst="roundRect">
            <a:avLst>
              <a:gd name="adj" fmla="val 13455"/>
            </a:avLst>
          </a:prstGeom>
          <a:gradFill>
            <a:gsLst>
              <a:gs pos="0">
                <a:schemeClr val="accent2"/>
              </a:gs>
              <a:gs pos="100000">
                <a:schemeClr val="accent2">
                  <a:hueOff val="376119"/>
                  <a:satOff val="3650"/>
                  <a:lumOff val="-13970"/>
                </a:schemeClr>
              </a:gs>
            </a:gsLst>
            <a:lin ang="5400000"/>
          </a:gra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3000">
                <a:solidFill>
                  <a:srgbClr val="FFFFFF"/>
                </a:solidFill>
                <a:effectLst>
                  <a:outerShdw sx="100000" sy="100000" kx="0" ky="0" algn="b" rotWithShape="0" blurRad="25400" dist="12700" dir="5400000">
                    <a:srgbClr val="000000">
                      <a:alpha val="50000"/>
                    </a:srgbClr>
                  </a:outerShdw>
                </a:effectLst>
              </a:defRPr>
            </a:lvl1pPr>
          </a:lstStyle>
          <a:p>
            <a:pPr/>
            <a:r>
              <a:t>CEA , CDX2</a:t>
            </a:r>
          </a:p>
        </p:txBody>
      </p:sp>
      <p:sp>
        <p:nvSpPr>
          <p:cNvPr id="231" name="Shape 231"/>
          <p:cNvSpPr/>
          <p:nvPr/>
        </p:nvSpPr>
        <p:spPr>
          <a:xfrm>
            <a:off x="8877588" y="8809056"/>
            <a:ext cx="1142333" cy="1"/>
          </a:xfrm>
          <a:prstGeom prst="line">
            <a:avLst/>
          </a:prstGeom>
          <a:ln w="25400">
            <a:solidFill>
              <a:schemeClr val="accent1"/>
            </a:solidFill>
            <a:miter lim="400000"/>
          </a:ln>
        </p:spPr>
        <p:txBody>
          <a:bodyPr lIns="50800" tIns="50800" rIns="50800" bIns="50800" anchor="ctr"/>
          <a:lstStyle/>
          <a:p>
            <a:pPr>
              <a:defRPr sz="3000"/>
            </a:pPr>
          </a:p>
        </p:txBody>
      </p:sp>
      <p:sp>
        <p:nvSpPr>
          <p:cNvPr id="232" name="Shape 232"/>
          <p:cNvSpPr/>
          <p:nvPr/>
        </p:nvSpPr>
        <p:spPr>
          <a:xfrm>
            <a:off x="9536393" y="7762902"/>
            <a:ext cx="3230739" cy="1696075"/>
          </a:xfrm>
          <a:prstGeom prst="roundRect">
            <a:avLst>
              <a:gd name="adj" fmla="val 11232"/>
            </a:avLst>
          </a:prstGeom>
          <a:gradFill>
            <a:gsLst>
              <a:gs pos="0">
                <a:schemeClr val="accent2"/>
              </a:gs>
              <a:gs pos="100000">
                <a:schemeClr val="accent2">
                  <a:hueOff val="376119"/>
                  <a:satOff val="3650"/>
                  <a:lumOff val="-13970"/>
                </a:schemeClr>
              </a:gs>
            </a:gsLst>
            <a:lin ang="5400000"/>
          </a:gra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2500">
                <a:solidFill>
                  <a:srgbClr val="FFFFFF"/>
                </a:solidFill>
                <a:effectLst>
                  <a:outerShdw sx="100000" sy="100000" kx="0" ky="0" algn="b" rotWithShape="0" blurRad="25400" dist="12700" dir="5400000">
                    <a:srgbClr val="000000">
                      <a:alpha val="50000"/>
                    </a:srgbClr>
                  </a:outerShdw>
                </a:effectLst>
              </a:defRPr>
            </a:lvl1pPr>
          </a:lstStyle>
          <a:p>
            <a:pPr/>
            <a:r>
              <a:t>p63 , CK5/6, Cromogranina A , CD10 , PSA , HEP-par1 , AFP </a:t>
            </a:r>
          </a:p>
        </p:txBody>
      </p:sp>
      <p:sp>
        <p:nvSpPr>
          <p:cNvPr id="233" name="Shape 233"/>
          <p:cNvSpPr/>
          <p:nvPr/>
        </p:nvSpPr>
        <p:spPr>
          <a:xfrm>
            <a:off x="8576050" y="1365173"/>
            <a:ext cx="819164" cy="1"/>
          </a:xfrm>
          <a:prstGeom prst="line">
            <a:avLst/>
          </a:prstGeom>
          <a:ln w="25400">
            <a:solidFill>
              <a:schemeClr val="accent1"/>
            </a:solidFill>
            <a:miter lim="400000"/>
          </a:ln>
        </p:spPr>
        <p:txBody>
          <a:bodyPr lIns="50800" tIns="50800" rIns="50800" bIns="50800" anchor="ctr"/>
          <a:lstStyle/>
          <a:p>
            <a:pPr>
              <a:defRPr sz="3000"/>
            </a:pPr>
          </a:p>
        </p:txBody>
      </p:sp>
      <p:sp>
        <p:nvSpPr>
          <p:cNvPr id="234" name="Shape 234"/>
          <p:cNvSpPr/>
          <p:nvPr/>
        </p:nvSpPr>
        <p:spPr>
          <a:xfrm>
            <a:off x="9305507" y="730173"/>
            <a:ext cx="2822532" cy="1270001"/>
          </a:xfrm>
          <a:prstGeom prst="roundRect">
            <a:avLst>
              <a:gd name="adj" fmla="val 15000"/>
            </a:avLst>
          </a:prstGeom>
          <a:gradFill>
            <a:gsLst>
              <a:gs pos="0">
                <a:schemeClr val="accent2"/>
              </a:gs>
              <a:gs pos="100000">
                <a:schemeClr val="accent2">
                  <a:hueOff val="376119"/>
                  <a:satOff val="3650"/>
                  <a:lumOff val="-13970"/>
                </a:schemeClr>
              </a:gs>
            </a:gsLst>
            <a:lin ang="5400000"/>
          </a:gra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3000">
                <a:solidFill>
                  <a:srgbClr val="FFFFFF"/>
                </a:solidFill>
                <a:effectLst>
                  <a:outerShdw sx="100000" sy="100000" kx="0" ky="0" algn="b" rotWithShape="0" blurRad="25400" dist="12700" dir="5400000">
                    <a:srgbClr val="000000">
                      <a:alpha val="50000"/>
                    </a:srgbClr>
                  </a:outerShdw>
                </a:effectLst>
              </a:defRPr>
            </a:lvl1pPr>
          </a:lstStyle>
          <a:p>
            <a:pPr/>
            <a:r>
              <a:t>WT1 , ER ,        Ca 19-9 , </a:t>
            </a:r>
          </a:p>
        </p:txBody>
      </p:sp>
      <p:sp>
        <p:nvSpPr>
          <p:cNvPr id="235" name="Shape 235"/>
          <p:cNvSpPr/>
          <p:nvPr/>
        </p:nvSpPr>
        <p:spPr>
          <a:xfrm>
            <a:off x="6333477" y="9498937"/>
            <a:ext cx="5304310"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500"/>
            </a:lvl1pPr>
          </a:lstStyle>
          <a:p>
            <a:pPr/>
            <a:r>
              <a:t>Conner and Hornick, “Metastatic Carcinoma of Unknown Primary.”</a:t>
            </a:r>
          </a:p>
        </p:txBody>
      </p:sp>
    </p:spTree>
  </p:cSld>
  <p:clrMapOvr>
    <a:masterClrMapping/>
  </p:clrMapOvr>
  <p:transition xmlns:p14="http://schemas.microsoft.com/office/powerpoint/2010/main" spd="med" advClick="1" p14:dur="1000"/>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7" name="Shape 237"/>
          <p:cNvSpPr/>
          <p:nvPr>
            <p:ph type="title"/>
          </p:nvPr>
        </p:nvSpPr>
        <p:spPr>
          <a:prstGeom prst="rect">
            <a:avLst/>
          </a:prstGeom>
        </p:spPr>
        <p:txBody>
          <a:bodyPr/>
          <a:lstStyle/>
          <a:p>
            <a:pPr/>
            <a:r>
              <a:t>Escenarios de Buen pronostico</a:t>
            </a:r>
          </a:p>
        </p:txBody>
      </p:sp>
      <p:sp>
        <p:nvSpPr>
          <p:cNvPr id="238" name="Shape 238"/>
          <p:cNvSpPr/>
          <p:nvPr>
            <p:ph type="body" idx="1"/>
          </p:nvPr>
        </p:nvSpPr>
        <p:spPr>
          <a:prstGeom prst="rect">
            <a:avLst/>
          </a:prstGeom>
        </p:spPr>
        <p:txBody>
          <a:bodyPr anchor="t"/>
          <a:lstStyle/>
          <a:p>
            <a:pPr marL="332814" indent="-332814" defTabSz="914400">
              <a:lnSpc>
                <a:spcPct val="120000"/>
              </a:lnSpc>
              <a:spcBef>
                <a:spcPts val="500"/>
              </a:spcBef>
              <a:buClr>
                <a:srgbClr val="BEBEBE"/>
              </a:buClr>
              <a:buSzPct val="125000"/>
              <a:buChar char="•"/>
              <a:defRPr sz="2700">
                <a:solidFill>
                  <a:srgbClr val="000000"/>
                </a:solidFill>
                <a:latin typeface="Arial"/>
                <a:ea typeface="Arial"/>
                <a:cs typeface="Arial"/>
                <a:sym typeface="Arial"/>
              </a:defRPr>
            </a:pPr>
            <a:r>
              <a:t>Mujer + Metástasis axilares</a:t>
            </a:r>
          </a:p>
          <a:p>
            <a:pPr marL="332814" indent="-332814" defTabSz="914400">
              <a:lnSpc>
                <a:spcPct val="120000"/>
              </a:lnSpc>
              <a:spcBef>
                <a:spcPts val="500"/>
              </a:spcBef>
              <a:buClr>
                <a:srgbClr val="BEBEBE"/>
              </a:buClr>
              <a:buSzPct val="125000"/>
              <a:buChar char="•"/>
              <a:defRPr sz="2700">
                <a:solidFill>
                  <a:srgbClr val="000000"/>
                </a:solidFill>
                <a:latin typeface="Arial"/>
                <a:ea typeface="Arial"/>
                <a:cs typeface="Arial"/>
                <a:sym typeface="Arial"/>
              </a:defRPr>
            </a:pPr>
            <a:r>
              <a:t>Mujer + Carcinomatosis peritoneal</a:t>
            </a:r>
          </a:p>
          <a:p>
            <a:pPr marL="332814" indent="-332814" defTabSz="914400">
              <a:lnSpc>
                <a:spcPct val="120000"/>
              </a:lnSpc>
              <a:spcBef>
                <a:spcPts val="500"/>
              </a:spcBef>
              <a:buClr>
                <a:srgbClr val="BEBEBE"/>
              </a:buClr>
              <a:buSzPct val="125000"/>
              <a:buChar char="•"/>
              <a:defRPr sz="2700">
                <a:solidFill>
                  <a:srgbClr val="000000"/>
                </a:solidFill>
                <a:latin typeface="Arial"/>
                <a:ea typeface="Arial"/>
                <a:cs typeface="Arial"/>
                <a:sym typeface="Arial"/>
              </a:defRPr>
            </a:pPr>
            <a:r>
              <a:t>Varón + Tumor línea media</a:t>
            </a:r>
          </a:p>
          <a:p>
            <a:pPr marL="332814" indent="-332814" defTabSz="914400">
              <a:lnSpc>
                <a:spcPct val="120000"/>
              </a:lnSpc>
              <a:spcBef>
                <a:spcPts val="500"/>
              </a:spcBef>
              <a:buClr>
                <a:srgbClr val="BEBEBE"/>
              </a:buClr>
              <a:buSzPct val="125000"/>
              <a:buChar char="•"/>
              <a:defRPr sz="2700">
                <a:solidFill>
                  <a:srgbClr val="000000"/>
                </a:solidFill>
                <a:latin typeface="Arial"/>
                <a:ea typeface="Arial"/>
                <a:cs typeface="Arial"/>
                <a:sym typeface="Arial"/>
              </a:defRPr>
            </a:pPr>
            <a:r>
              <a:t>Carcinoma Neuroendocrino</a:t>
            </a:r>
          </a:p>
          <a:p>
            <a:pPr marL="332814" indent="-332814" defTabSz="914400">
              <a:lnSpc>
                <a:spcPct val="120000"/>
              </a:lnSpc>
              <a:spcBef>
                <a:spcPts val="500"/>
              </a:spcBef>
              <a:buClr>
                <a:srgbClr val="BEBEBE"/>
              </a:buClr>
              <a:buSzPct val="125000"/>
              <a:buChar char="•"/>
              <a:defRPr sz="2700">
                <a:solidFill>
                  <a:srgbClr val="000000"/>
                </a:solidFill>
                <a:latin typeface="Arial"/>
                <a:ea typeface="Arial"/>
                <a:cs typeface="Arial"/>
                <a:sym typeface="Arial"/>
              </a:defRPr>
            </a:pPr>
            <a:r>
              <a:t>Carcinoma Escamocelular cervical</a:t>
            </a:r>
          </a:p>
          <a:p>
            <a:pPr marL="332814" indent="-332814" defTabSz="914400">
              <a:lnSpc>
                <a:spcPct val="120000"/>
              </a:lnSpc>
              <a:spcBef>
                <a:spcPts val="500"/>
              </a:spcBef>
              <a:buClr>
                <a:srgbClr val="BEBEBE"/>
              </a:buClr>
              <a:buSzPct val="125000"/>
              <a:buChar char="•"/>
              <a:defRPr sz="2700">
                <a:solidFill>
                  <a:srgbClr val="000000"/>
                </a:solidFill>
                <a:latin typeface="Arial"/>
                <a:ea typeface="Arial"/>
                <a:cs typeface="Arial"/>
                <a:sym typeface="Arial"/>
              </a:defRPr>
            </a:pPr>
            <a:r>
              <a:t>Metástasis solitarias</a:t>
            </a:r>
          </a:p>
          <a:p>
            <a:pPr marL="332814" indent="-332814" defTabSz="914400">
              <a:lnSpc>
                <a:spcPct val="120000"/>
              </a:lnSpc>
              <a:spcBef>
                <a:spcPts val="500"/>
              </a:spcBef>
              <a:buClr>
                <a:srgbClr val="BEBEBE"/>
              </a:buClr>
              <a:buSzPct val="125000"/>
              <a:buChar char="•"/>
              <a:defRPr sz="2700">
                <a:solidFill>
                  <a:srgbClr val="000000"/>
                </a:solidFill>
                <a:latin typeface="Arial"/>
                <a:ea typeface="Arial"/>
                <a:cs typeface="Arial"/>
                <a:sym typeface="Arial"/>
              </a:defRPr>
            </a:pPr>
            <a:r>
              <a:t>Varón + Lesiones óseas blásticas</a:t>
            </a:r>
          </a:p>
          <a:p>
            <a:pPr marL="332814" indent="-332814" defTabSz="914400">
              <a:lnSpc>
                <a:spcPct val="120000"/>
              </a:lnSpc>
              <a:spcBef>
                <a:spcPts val="500"/>
              </a:spcBef>
              <a:buClr>
                <a:srgbClr val="BEBEBE"/>
              </a:buClr>
              <a:buSzPct val="125000"/>
              <a:buChar char="•"/>
              <a:defRPr sz="2700">
                <a:solidFill>
                  <a:srgbClr val="000000"/>
                </a:solidFill>
                <a:latin typeface="Arial"/>
                <a:ea typeface="Arial"/>
                <a:cs typeface="Arial"/>
                <a:sym typeface="Arial"/>
              </a:defRPr>
            </a:pPr>
            <a:r>
              <a:t>Pacientes con inmunohistoquimica de ca de colon</a:t>
            </a:r>
          </a:p>
        </p:txBody>
      </p:sp>
      <p:sp>
        <p:nvSpPr>
          <p:cNvPr id="239" name="Shape 239"/>
          <p:cNvSpPr/>
          <p:nvPr/>
        </p:nvSpPr>
        <p:spPr>
          <a:xfrm>
            <a:off x="1680098" y="8826499"/>
            <a:ext cx="9644603"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500"/>
            </a:lvl1pPr>
          </a:lstStyle>
          <a:p>
            <a:pPr/>
            <a:r>
              <a:t>Fizazi et al., “Cancers of Unknown Primary Site: ESMO Clinical Practice Guidelines for Diagnosis, Treatment and Follow-Up.”</a:t>
            </a:r>
          </a:p>
        </p:txBody>
      </p:sp>
    </p:spTree>
  </p:cSld>
  <p:clrMapOvr>
    <a:masterClrMapping/>
  </p:clrMapOvr>
  <p:transition xmlns:p14="http://schemas.microsoft.com/office/powerpoint/2010/main" spd="med" advClick="1" p14:dur="1000"/>
</p:sld>
</file>

<file path=ppt/slides/slide2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1" name="Shape 241"/>
          <p:cNvSpPr/>
          <p:nvPr>
            <p:ph type="body" idx="1"/>
          </p:nvPr>
        </p:nvSpPr>
        <p:spPr>
          <a:prstGeom prst="rect">
            <a:avLst/>
          </a:prstGeom>
        </p:spPr>
        <p:txBody>
          <a:bodyPr/>
          <a:lstStyle/>
          <a:p>
            <a:pPr>
              <a:buBlip>
                <a:blip r:embed="rId2"/>
              </a:buBlip>
            </a:pPr>
          </a:p>
        </p:txBody>
      </p:sp>
      <p:graphicFrame>
        <p:nvGraphicFramePr>
          <p:cNvPr id="242" name="Table 242"/>
          <p:cNvGraphicFramePr/>
          <p:nvPr/>
        </p:nvGraphicFramePr>
        <p:xfrm>
          <a:off x="561739" y="1101723"/>
          <a:ext cx="11894022" cy="7531101"/>
        </p:xfrm>
        <a:graphic xmlns:a="http://schemas.openxmlformats.org/drawingml/2006/main">
          <a:graphicData uri="http://schemas.openxmlformats.org/drawingml/2006/table">
            <a:tbl>
              <a:tblPr firstCol="1" firstRow="1" lastCol="0" lastRow="0" bandCol="0" bandRow="0" rtl="0">
                <a:tableStyleId>{33BA23B1-9221-436E-865A-0063620EA4FD}</a:tableStyleId>
              </a:tblPr>
              <a:tblGrid>
                <a:gridCol w="4208810"/>
                <a:gridCol w="7672510"/>
              </a:tblGrid>
              <a:tr h="939800">
                <a:tc>
                  <a:txBody>
                    <a:bodyPr/>
                    <a:lstStyle/>
                    <a:p>
                      <a:pPr defTabSz="914400">
                        <a:defRPr>
                          <a:solidFill>
                            <a:srgbClr val="000000"/>
                          </a:solidFill>
                        </a:defRPr>
                      </a:pPr>
                      <a:r>
                        <a:rPr cap="all" spc="112" sz="2800">
                          <a:solidFill>
                            <a:srgbClr val="FFFFFF"/>
                          </a:solidFill>
                          <a:effectLst>
                            <a:outerShdw sx="100000" sy="100000" kx="0" ky="0" algn="b" rotWithShape="0" blurRad="25400" dist="12700" dir="5400000">
                              <a:srgbClr val="000000">
                                <a:alpha val="50000"/>
                              </a:srgbClr>
                            </a:outerShdw>
                          </a:effectLst>
                        </a:rPr>
                        <a:t>Tratamiento </a:t>
                      </a:r>
                    </a:p>
                  </a:txBody>
                  <a:tcPr marL="50800" marR="50800" marT="50800" marB="50800" anchor="ctr" anchorCtr="0" horzOverflow="overflow">
                    <a:lnL w="12700">
                      <a:solidFill>
                        <a:srgbClr val="FFFFFF"/>
                      </a:solidFill>
                      <a:miter lim="400000"/>
                    </a:lnL>
                  </a:tcPr>
                </a:tc>
                <a:tc>
                  <a:txBody>
                    <a:bodyPr/>
                    <a:lstStyle/>
                    <a:p>
                      <a:pPr defTabSz="914400">
                        <a:defRPr cap="all" spc="112" sz="2800">
                          <a:effectLst>
                            <a:outerShdw sx="100000" sy="100000" kx="0" ky="0" algn="b" rotWithShape="0" blurRad="25400" dist="12700" dir="5400000">
                              <a:srgbClr val="000000">
                                <a:alpha val="50000"/>
                              </a:srgbClr>
                            </a:outerShdw>
                          </a:effectLst>
                        </a:defRPr>
                      </a:pPr>
                    </a:p>
                  </a:txBody>
                  <a:tcPr marL="50800" marR="50800" marT="50800" marB="50800" anchor="ctr" anchorCtr="0" horzOverflow="overflow">
                    <a:lnR w="12700">
                      <a:solidFill>
                        <a:srgbClr val="FFFFFF"/>
                      </a:solidFill>
                      <a:miter lim="400000"/>
                    </a:lnR>
                  </a:tcPr>
                </a:tc>
              </a:tr>
              <a:tr h="939800">
                <a:tc>
                  <a:txBody>
                    <a:bodyPr/>
                    <a:lstStyle/>
                    <a:p>
                      <a:pPr defTabSz="914400">
                        <a:defRPr>
                          <a:solidFill>
                            <a:srgbClr val="000000"/>
                          </a:solidFill>
                        </a:defRPr>
                      </a:pPr>
                      <a:r>
                        <a:rPr spc="119" sz="3000">
                          <a:solidFill>
                            <a:srgbClr val="606060"/>
                          </a:solidFill>
                        </a:rPr>
                        <a:t>Femenina+ nodulos axilares</a:t>
                      </a:r>
                    </a:p>
                  </a:txBody>
                  <a:tcPr marL="50800" marR="50800" marT="50800" marB="50800" anchor="ctr" anchorCtr="0" horzOverflow="overflow"/>
                </a:tc>
                <a:tc>
                  <a:txBody>
                    <a:bodyPr/>
                    <a:lstStyle/>
                    <a:p>
                      <a:pPr defTabSz="914400">
                        <a:defRPr>
                          <a:solidFill>
                            <a:srgbClr val="000000"/>
                          </a:solidFill>
                        </a:defRPr>
                      </a:pPr>
                      <a:r>
                        <a:rPr spc="119" sz="3000">
                          <a:solidFill>
                            <a:srgbClr val="606060"/>
                          </a:solidFill>
                        </a:rPr>
                        <a:t>Ca de mama estadio II, III </a:t>
                      </a:r>
                    </a:p>
                  </a:txBody>
                  <a:tcPr marL="50800" marR="50800" marT="50800" marB="50800" anchor="ctr" anchorCtr="0" horzOverflow="overflow">
                    <a:lnR w="12700">
                      <a:solidFill>
                        <a:srgbClr val="FFFFFF"/>
                      </a:solidFill>
                      <a:miter lim="400000"/>
                    </a:lnR>
                  </a:tcPr>
                </a:tc>
              </a:tr>
              <a:tr h="939800">
                <a:tc>
                  <a:txBody>
                    <a:bodyPr/>
                    <a:lstStyle/>
                    <a:p>
                      <a:pPr defTabSz="914400">
                        <a:defRPr>
                          <a:solidFill>
                            <a:srgbClr val="000000"/>
                          </a:solidFill>
                        </a:defRPr>
                      </a:pPr>
                      <a:r>
                        <a:rPr spc="119" sz="3000">
                          <a:solidFill>
                            <a:srgbClr val="606060"/>
                          </a:solidFill>
                        </a:rPr>
                        <a:t>Femenina + Carcnimatosis peritoneal </a:t>
                      </a:r>
                    </a:p>
                  </a:txBody>
                  <a:tcPr marL="50800" marR="50800" marT="50800" marB="50800" anchor="ctr" anchorCtr="0" horzOverflow="overflow"/>
                </a:tc>
                <a:tc>
                  <a:txBody>
                    <a:bodyPr/>
                    <a:lstStyle/>
                    <a:p>
                      <a:pPr defTabSz="914400">
                        <a:defRPr>
                          <a:solidFill>
                            <a:srgbClr val="000000"/>
                          </a:solidFill>
                        </a:defRPr>
                      </a:pPr>
                      <a:r>
                        <a:rPr spc="119" sz="3000">
                          <a:solidFill>
                            <a:srgbClr val="606060"/>
                          </a:solidFill>
                        </a:rPr>
                        <a:t>Ca de ovario estadio III</a:t>
                      </a:r>
                    </a:p>
                  </a:txBody>
                  <a:tcPr marL="50800" marR="50800" marT="50800" marB="50800" anchor="ctr" anchorCtr="0" horzOverflow="overflow">
                    <a:lnR w="12700">
                      <a:solidFill>
                        <a:srgbClr val="FFFFFF"/>
                      </a:solidFill>
                      <a:miter lim="400000"/>
                    </a:lnR>
                  </a:tcPr>
                </a:tc>
              </a:tr>
              <a:tr h="939800">
                <a:tc>
                  <a:txBody>
                    <a:bodyPr/>
                    <a:lstStyle/>
                    <a:p>
                      <a:pPr defTabSz="914400">
                        <a:defRPr>
                          <a:solidFill>
                            <a:srgbClr val="000000"/>
                          </a:solidFill>
                        </a:defRPr>
                      </a:pPr>
                      <a:r>
                        <a:rPr spc="119" sz="3000">
                          <a:solidFill>
                            <a:srgbClr val="606060"/>
                          </a:solidFill>
                        </a:rPr>
                        <a:t>Varon + tumor de la linea media</a:t>
                      </a:r>
                    </a:p>
                  </a:txBody>
                  <a:tcPr marL="50800" marR="50800" marT="50800" marB="50800" anchor="ctr" anchorCtr="0" horzOverflow="overflow"/>
                </a:tc>
                <a:tc>
                  <a:txBody>
                    <a:bodyPr/>
                    <a:lstStyle/>
                    <a:p>
                      <a:pPr defTabSz="914400">
                        <a:defRPr>
                          <a:solidFill>
                            <a:srgbClr val="000000"/>
                          </a:solidFill>
                        </a:defRPr>
                      </a:pPr>
                      <a:r>
                        <a:rPr spc="119" sz="3000">
                          <a:solidFill>
                            <a:srgbClr val="606060"/>
                          </a:solidFill>
                        </a:rPr>
                        <a:t>Tumor germinal no seminoma</a:t>
                      </a:r>
                    </a:p>
                  </a:txBody>
                  <a:tcPr marL="50800" marR="50800" marT="50800" marB="50800" anchor="ctr" anchorCtr="0" horzOverflow="overflow">
                    <a:lnR w="12700">
                      <a:solidFill>
                        <a:srgbClr val="FFFFFF"/>
                      </a:solidFill>
                      <a:miter lim="400000"/>
                    </a:lnR>
                  </a:tcPr>
                </a:tc>
              </a:tr>
              <a:tr h="939800">
                <a:tc>
                  <a:txBody>
                    <a:bodyPr/>
                    <a:lstStyle/>
                    <a:p>
                      <a:pPr defTabSz="914400">
                        <a:defRPr>
                          <a:solidFill>
                            <a:srgbClr val="000000"/>
                          </a:solidFill>
                        </a:defRPr>
                      </a:pPr>
                      <a:r>
                        <a:rPr spc="119" sz="3000">
                          <a:solidFill>
                            <a:srgbClr val="606060"/>
                          </a:solidFill>
                        </a:rPr>
                        <a:t>Neuroendocrino</a:t>
                      </a:r>
                    </a:p>
                  </a:txBody>
                  <a:tcPr marL="50800" marR="50800" marT="50800" marB="50800" anchor="ctr" anchorCtr="0" horzOverflow="overflow"/>
                </a:tc>
                <a:tc>
                  <a:txBody>
                    <a:bodyPr/>
                    <a:lstStyle/>
                    <a:p>
                      <a:pPr defTabSz="914400">
                        <a:defRPr>
                          <a:solidFill>
                            <a:srgbClr val="000000"/>
                          </a:solidFill>
                        </a:defRPr>
                      </a:pPr>
                      <a:r>
                        <a:rPr spc="119" sz="3000">
                          <a:solidFill>
                            <a:srgbClr val="606060"/>
                          </a:solidFill>
                        </a:rPr>
                        <a:t>Como carcinoide o SCLC</a:t>
                      </a:r>
                    </a:p>
                  </a:txBody>
                  <a:tcPr marL="50800" marR="50800" marT="50800" marB="50800" anchor="ctr" anchorCtr="0" horzOverflow="overflow">
                    <a:lnR w="12700">
                      <a:solidFill>
                        <a:srgbClr val="FFFFFF"/>
                      </a:solidFill>
                      <a:miter lim="400000"/>
                    </a:lnR>
                  </a:tcPr>
                </a:tc>
              </a:tr>
              <a:tr h="939800">
                <a:tc>
                  <a:txBody>
                    <a:bodyPr/>
                    <a:lstStyle/>
                    <a:p>
                      <a:pPr defTabSz="914400">
                        <a:defRPr>
                          <a:solidFill>
                            <a:srgbClr val="000000"/>
                          </a:solidFill>
                        </a:defRPr>
                      </a:pPr>
                      <a:r>
                        <a:rPr spc="119" sz="3000">
                          <a:solidFill>
                            <a:srgbClr val="606060"/>
                          </a:solidFill>
                        </a:rPr>
                        <a:t>Carcinoma escamocelular cervical</a:t>
                      </a:r>
                    </a:p>
                  </a:txBody>
                  <a:tcPr marL="50800" marR="50800" marT="50800" marB="50800" anchor="ctr" anchorCtr="0" horzOverflow="overflow"/>
                </a:tc>
                <a:tc>
                  <a:txBody>
                    <a:bodyPr/>
                    <a:lstStyle/>
                    <a:p>
                      <a:pPr defTabSz="914400">
                        <a:defRPr>
                          <a:solidFill>
                            <a:srgbClr val="000000"/>
                          </a:solidFill>
                        </a:defRPr>
                      </a:pPr>
                      <a:r>
                        <a:rPr spc="119" sz="3000">
                          <a:solidFill>
                            <a:srgbClr val="606060"/>
                          </a:solidFill>
                        </a:rPr>
                        <a:t>Ca de cabeza y cuello estadio IVa</a:t>
                      </a:r>
                    </a:p>
                  </a:txBody>
                  <a:tcPr marL="50800" marR="50800" marT="50800" marB="50800" anchor="ctr" anchorCtr="0" horzOverflow="overflow">
                    <a:lnR w="12700">
                      <a:solidFill>
                        <a:srgbClr val="FFFFFF"/>
                      </a:solidFill>
                      <a:miter lim="400000"/>
                    </a:lnR>
                  </a:tcPr>
                </a:tc>
              </a:tr>
              <a:tr h="939800">
                <a:tc>
                  <a:txBody>
                    <a:bodyPr/>
                    <a:lstStyle/>
                    <a:p>
                      <a:pPr defTabSz="914400">
                        <a:defRPr>
                          <a:solidFill>
                            <a:srgbClr val="000000"/>
                          </a:solidFill>
                        </a:defRPr>
                      </a:pPr>
                      <a:r>
                        <a:rPr spc="119" sz="3000">
                          <a:solidFill>
                            <a:srgbClr val="606060"/>
                          </a:solidFill>
                        </a:rPr>
                        <a:t>Masculino + metastasis oseas ( PSA elevado )</a:t>
                      </a:r>
                    </a:p>
                  </a:txBody>
                  <a:tcPr marL="50800" marR="50800" marT="50800" marB="50800" anchor="ctr" anchorCtr="0" horzOverflow="overflow"/>
                </a:tc>
                <a:tc>
                  <a:txBody>
                    <a:bodyPr/>
                    <a:lstStyle/>
                    <a:p>
                      <a:pPr defTabSz="914400">
                        <a:defRPr>
                          <a:solidFill>
                            <a:srgbClr val="000000"/>
                          </a:solidFill>
                        </a:defRPr>
                      </a:pPr>
                      <a:r>
                        <a:rPr spc="119" sz="3000">
                          <a:solidFill>
                            <a:srgbClr val="606060"/>
                          </a:solidFill>
                        </a:rPr>
                        <a:t>Hormonoterapia (y) QT</a:t>
                      </a:r>
                    </a:p>
                  </a:txBody>
                  <a:tcPr marL="50800" marR="50800" marT="50800" marB="50800" anchor="ctr" anchorCtr="0" horzOverflow="overflow">
                    <a:lnR w="12700">
                      <a:solidFill>
                        <a:srgbClr val="FFFFFF"/>
                      </a:solidFill>
                      <a:miter lim="400000"/>
                    </a:lnR>
                  </a:tcPr>
                </a:tc>
              </a:tr>
              <a:tr h="939800">
                <a:tc>
                  <a:txBody>
                    <a:bodyPr/>
                    <a:lstStyle/>
                    <a:p>
                      <a:pPr defTabSz="914400">
                        <a:defRPr>
                          <a:solidFill>
                            <a:srgbClr val="000000"/>
                          </a:solidFill>
                        </a:defRPr>
                      </a:pPr>
                      <a:r>
                        <a:rPr spc="119" sz="3000">
                          <a:solidFill>
                            <a:srgbClr val="606060"/>
                          </a:solidFill>
                        </a:rPr>
                        <a:t>Inmunohistoquimica Ca de Colon</a:t>
                      </a:r>
                    </a:p>
                  </a:txBody>
                  <a:tcPr marL="50800" marR="50800" marT="50800" marB="50800" anchor="ctr" anchorCtr="0" horzOverflow="overflow"/>
                </a:tc>
                <a:tc>
                  <a:txBody>
                    <a:bodyPr/>
                    <a:lstStyle/>
                    <a:p>
                      <a:pPr defTabSz="914400">
                        <a:defRPr>
                          <a:solidFill>
                            <a:srgbClr val="000000"/>
                          </a:solidFill>
                        </a:defRPr>
                      </a:pPr>
                      <a:r>
                        <a:rPr spc="119" sz="3000">
                          <a:solidFill>
                            <a:srgbClr val="606060"/>
                          </a:solidFill>
                        </a:rPr>
                        <a:t>Ca de colon estadio IV</a:t>
                      </a:r>
                    </a:p>
                  </a:txBody>
                  <a:tcPr marL="50800" marR="50800" marT="50800" marB="50800" anchor="ctr" anchorCtr="0" horzOverflow="overflow">
                    <a:lnR w="12700">
                      <a:solidFill>
                        <a:srgbClr val="FFFFFF"/>
                      </a:solidFill>
                      <a:miter lim="400000"/>
                    </a:lnR>
                  </a:tcPr>
                </a:tc>
              </a:tr>
            </a:tbl>
          </a:graphicData>
        </a:graphic>
      </p:graphicFrame>
      <p:sp>
        <p:nvSpPr>
          <p:cNvPr id="243" name="Shape 243"/>
          <p:cNvSpPr/>
          <p:nvPr/>
        </p:nvSpPr>
        <p:spPr>
          <a:xfrm>
            <a:off x="2093262" y="8938215"/>
            <a:ext cx="9644603"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500"/>
            </a:lvl1pPr>
          </a:lstStyle>
          <a:p>
            <a:pPr/>
            <a:r>
              <a:t>Fizazi et al., “Cancers of Unknown Primary Site: ESMO Clinical Practice Guidelines for Diagnosis, Treatment and Follow-Up.”</a:t>
            </a:r>
          </a:p>
        </p:txBody>
      </p:sp>
    </p:spTree>
  </p:cSld>
  <p:clrMapOvr>
    <a:masterClrMapping/>
  </p:clrMapOvr>
  <p:transition xmlns:p14="http://schemas.microsoft.com/office/powerpoint/2010/main" spd="med" advClick="1" p14:dur="1000"/>
</p:sld>
</file>

<file path=ppt/slides/slide2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5" name="Shape 245"/>
          <p:cNvSpPr/>
          <p:nvPr>
            <p:ph type="title"/>
          </p:nvPr>
        </p:nvSpPr>
        <p:spPr>
          <a:prstGeom prst="rect">
            <a:avLst/>
          </a:prstGeom>
        </p:spPr>
        <p:txBody>
          <a:bodyPr/>
          <a:lstStyle/>
          <a:p>
            <a:pPr/>
            <a:r>
              <a:t>Tratamiento en pacientes con mal pronostico</a:t>
            </a:r>
          </a:p>
        </p:txBody>
      </p:sp>
      <p:sp>
        <p:nvSpPr>
          <p:cNvPr id="246" name="Shape 246"/>
          <p:cNvSpPr/>
          <p:nvPr>
            <p:ph type="body" idx="1"/>
          </p:nvPr>
        </p:nvSpPr>
        <p:spPr>
          <a:prstGeom prst="rect">
            <a:avLst/>
          </a:prstGeom>
        </p:spPr>
        <p:txBody>
          <a:bodyPr/>
          <a:lstStyle/>
          <a:p>
            <a:pPr>
              <a:buBlip>
                <a:blip r:embed="rId2"/>
              </a:buBlip>
            </a:pPr>
            <a:r>
              <a:t>Carboplatino+Paclitaxel+Etoposido ( RR 47%)                                  J Clin Oncol 15:2385-2393. O 1997 </a:t>
            </a:r>
          </a:p>
          <a:p>
            <a:pPr>
              <a:buBlip>
                <a:blip r:embed="rId2"/>
              </a:buBlip>
            </a:pPr>
            <a:r>
              <a:t>Gemcitabina+Cisplatino ( RR 55%) GEFCAPI 01</a:t>
            </a:r>
          </a:p>
          <a:p>
            <a:pPr>
              <a:buBlip>
                <a:blip r:embed="rId2"/>
              </a:buBlip>
            </a:pPr>
            <a:r>
              <a:t>Erlotinib+Bevacizumab ( RR 8%)</a:t>
            </a:r>
          </a:p>
        </p:txBody>
      </p:sp>
    </p:spTree>
  </p:cSld>
  <p:clrMapOvr>
    <a:masterClrMapping/>
  </p:clrMapOvr>
  <p:transition xmlns:p14="http://schemas.microsoft.com/office/powerpoint/2010/main" spd="med" advClick="1" p14:dur="1000"/>
</p:sld>
</file>

<file path=ppt/slides/slide2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8" name="Shape 248"/>
          <p:cNvSpPr/>
          <p:nvPr>
            <p:ph type="title"/>
          </p:nvPr>
        </p:nvSpPr>
        <p:spPr>
          <a:xfrm>
            <a:off x="508000" y="2400300"/>
            <a:ext cx="5991714" cy="6070600"/>
          </a:xfrm>
          <a:prstGeom prst="rect">
            <a:avLst/>
          </a:prstGeom>
        </p:spPr>
        <p:txBody>
          <a:bodyPr/>
          <a:lstStyle/>
          <a:p>
            <a:pPr defTabSz="566674">
              <a:lnSpc>
                <a:spcPct val="100000"/>
              </a:lnSpc>
              <a:spcBef>
                <a:spcPts val="3100"/>
              </a:spcBef>
              <a:defRPr cap="none" sz="2910">
                <a:latin typeface="+mn-lt"/>
                <a:ea typeface="+mn-ea"/>
                <a:cs typeface="+mn-cs"/>
                <a:sym typeface="Gill Sans"/>
              </a:defRPr>
            </a:pPr>
            <a:r>
              <a:t>Paciente 77 años femenina , no fumadora , con síntomas constitucionales y tos , es evaluada en el servicio de oncología donde se le realiza este TAC , se realiza biopsia por FNA , en patología reportan adenocarcinoma bien diferenciado , con CK7 - , CK20 + , CDX2 + , TTF1 + </a:t>
            </a:r>
          </a:p>
          <a:p>
            <a:pPr defTabSz="566674">
              <a:lnSpc>
                <a:spcPct val="100000"/>
              </a:lnSpc>
              <a:spcBef>
                <a:spcPts val="3100"/>
              </a:spcBef>
              <a:defRPr cap="none" sz="2910">
                <a:latin typeface="+mn-lt"/>
                <a:ea typeface="+mn-ea"/>
                <a:cs typeface="+mn-cs"/>
                <a:sym typeface="Gill Sans"/>
              </a:defRPr>
            </a:pPr>
            <a:r>
              <a:t>Que otros exámenes solicitan ?</a:t>
            </a:r>
          </a:p>
          <a:p>
            <a:pPr defTabSz="566674">
              <a:lnSpc>
                <a:spcPct val="100000"/>
              </a:lnSpc>
              <a:spcBef>
                <a:spcPts val="3100"/>
              </a:spcBef>
              <a:defRPr cap="none" sz="2910">
                <a:latin typeface="+mn-lt"/>
                <a:ea typeface="+mn-ea"/>
                <a:cs typeface="+mn-cs"/>
                <a:sym typeface="Gill Sans"/>
              </a:defRPr>
            </a:pPr>
            <a:r>
              <a:t>A que diagnostico me orienta esta IHC?</a:t>
            </a:r>
          </a:p>
        </p:txBody>
      </p:sp>
      <p:sp>
        <p:nvSpPr>
          <p:cNvPr id="249" name="Shape 249"/>
          <p:cNvSpPr/>
          <p:nvPr>
            <p:ph type="body" sz="quarter" idx="1"/>
          </p:nvPr>
        </p:nvSpPr>
        <p:spPr>
          <a:prstGeom prst="rect">
            <a:avLst/>
          </a:prstGeom>
        </p:spPr>
        <p:txBody>
          <a:bodyPr/>
          <a:lstStyle/>
          <a:p>
            <a:pPr/>
            <a:r>
              <a:t>Caso Clinico 1</a:t>
            </a:r>
          </a:p>
        </p:txBody>
      </p:sp>
      <p:pic>
        <p:nvPicPr>
          <p:cNvPr id="250" name="Screen Shot 2015-12-20 at 10.19.03 PM.png"/>
          <p:cNvPicPr>
            <a:picLocks noChangeAspect="1"/>
          </p:cNvPicPr>
          <p:nvPr/>
        </p:nvPicPr>
        <p:blipFill>
          <a:blip r:embed="rId2">
            <a:extLst/>
          </a:blip>
          <a:stretch>
            <a:fillRect/>
          </a:stretch>
        </p:blipFill>
        <p:spPr>
          <a:xfrm>
            <a:off x="6592643" y="2082947"/>
            <a:ext cx="5991715" cy="5555954"/>
          </a:xfrm>
          <a:prstGeom prst="rect">
            <a:avLst/>
          </a:prstGeom>
          <a:ln w="12700">
            <a:miter lim="400000"/>
          </a:ln>
        </p:spPr>
      </p:pic>
    </p:spTree>
  </p:cSld>
  <p:clrMapOvr>
    <a:masterClrMapping/>
  </p:clrMapOvr>
  <p:transition xmlns:p14="http://schemas.microsoft.com/office/powerpoint/2010/main" spd="med" advClick="1" p14:dur="1000"/>
</p:sld>
</file>

<file path=ppt/slides/slide2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2" name="Shape 252"/>
          <p:cNvSpPr/>
          <p:nvPr>
            <p:ph type="title"/>
          </p:nvPr>
        </p:nvSpPr>
        <p:spPr>
          <a:prstGeom prst="rect">
            <a:avLst/>
          </a:prstGeom>
        </p:spPr>
        <p:txBody>
          <a:bodyPr/>
          <a:lstStyle/>
          <a:p>
            <a:pPr defTabSz="537463">
              <a:lnSpc>
                <a:spcPct val="100000"/>
              </a:lnSpc>
              <a:spcBef>
                <a:spcPts val="2900"/>
              </a:spcBef>
              <a:defRPr cap="none" sz="2760">
                <a:latin typeface="+mn-lt"/>
                <a:ea typeface="+mn-ea"/>
                <a:cs typeface="+mn-cs"/>
                <a:sym typeface="Gill Sans"/>
              </a:defRPr>
            </a:pPr>
            <a:r>
              <a:t>Paciente femenina  de 50 años de edad que consulta por adenopatia en axila izquierda , sin antecedentes de importancia .  Se realiza Ecografia que reporta ganglio de 3 cm. Se toma biopsia excisional que reporta adenocarcinoma moderadamente diferenciado . </a:t>
            </a:r>
          </a:p>
          <a:p>
            <a:pPr defTabSz="537463">
              <a:lnSpc>
                <a:spcPct val="100000"/>
              </a:lnSpc>
              <a:spcBef>
                <a:spcPts val="2900"/>
              </a:spcBef>
              <a:defRPr cap="none" sz="2760">
                <a:latin typeface="+mn-lt"/>
                <a:ea typeface="+mn-ea"/>
                <a:cs typeface="+mn-cs"/>
                <a:sym typeface="Gill Sans"/>
              </a:defRPr>
            </a:pPr>
            <a:r>
              <a:t>Al examen fisico sin hallazgos positivos</a:t>
            </a:r>
          </a:p>
          <a:p>
            <a:pPr defTabSz="537463">
              <a:lnSpc>
                <a:spcPct val="100000"/>
              </a:lnSpc>
              <a:spcBef>
                <a:spcPts val="2900"/>
              </a:spcBef>
              <a:defRPr cap="none" sz="2760">
                <a:latin typeface="+mn-lt"/>
                <a:ea typeface="+mn-ea"/>
                <a:cs typeface="+mn-cs"/>
                <a:sym typeface="Gill Sans"/>
              </a:defRPr>
            </a:pPr>
            <a:r>
              <a:t>Que imágenes solicitarían ?</a:t>
            </a:r>
          </a:p>
          <a:p>
            <a:pPr defTabSz="537463">
              <a:lnSpc>
                <a:spcPct val="100000"/>
              </a:lnSpc>
              <a:spcBef>
                <a:spcPts val="2900"/>
              </a:spcBef>
              <a:defRPr cap="none" sz="2760">
                <a:latin typeface="+mn-lt"/>
                <a:ea typeface="+mn-ea"/>
                <a:cs typeface="+mn-cs"/>
                <a:sym typeface="Gill Sans"/>
              </a:defRPr>
            </a:pPr>
            <a:r>
              <a:t>Que espera encontrar en la inmunohistoquimica?</a:t>
            </a:r>
          </a:p>
        </p:txBody>
      </p:sp>
      <p:sp>
        <p:nvSpPr>
          <p:cNvPr id="253" name="Shape 253"/>
          <p:cNvSpPr/>
          <p:nvPr>
            <p:ph type="body" sz="quarter" idx="1"/>
          </p:nvPr>
        </p:nvSpPr>
        <p:spPr>
          <a:prstGeom prst="rect">
            <a:avLst/>
          </a:prstGeom>
        </p:spPr>
        <p:txBody>
          <a:bodyPr/>
          <a:lstStyle/>
          <a:p>
            <a:pPr/>
            <a:r>
              <a:t>Caso Clinico 2</a:t>
            </a:r>
          </a:p>
        </p:txBody>
      </p:sp>
      <p:pic>
        <p:nvPicPr>
          <p:cNvPr id="254" name="Screen Shot 2015-12-20 at 10.31.43 PM.png"/>
          <p:cNvPicPr>
            <a:picLocks noChangeAspect="1"/>
          </p:cNvPicPr>
          <p:nvPr/>
        </p:nvPicPr>
        <p:blipFill>
          <a:blip r:embed="rId2">
            <a:extLst/>
          </a:blip>
          <a:stretch>
            <a:fillRect/>
          </a:stretch>
        </p:blipFill>
        <p:spPr>
          <a:xfrm>
            <a:off x="6216194" y="2096830"/>
            <a:ext cx="6744612" cy="4213072"/>
          </a:xfrm>
          <a:prstGeom prst="rect">
            <a:avLst/>
          </a:prstGeom>
          <a:ln w="12700">
            <a:miter lim="400000"/>
          </a:ln>
        </p:spPr>
      </p:pic>
    </p:spTree>
  </p:cSld>
  <p:clrMapOvr>
    <a:masterClrMapping/>
  </p:clrMapOvr>
  <p:transition xmlns:p14="http://schemas.microsoft.com/office/powerpoint/2010/main" spd="med" advClick="1" p14:dur="1000"/>
</p:sld>
</file>

<file path=ppt/slides/slide2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6" name="Shape 256"/>
          <p:cNvSpPr/>
          <p:nvPr>
            <p:ph type="body" idx="14"/>
          </p:nvPr>
        </p:nvSpPr>
        <p:spPr>
          <a:xfrm>
            <a:off x="777437" y="2082800"/>
            <a:ext cx="11449927" cy="5054601"/>
          </a:xfrm>
          <a:prstGeom prst="rect">
            <a:avLst/>
          </a:prstGeom>
        </p:spPr>
        <p:txBody>
          <a:bodyPr/>
          <a:lstStyle/>
          <a:p>
            <a:pPr algn="l" defTabSz="457200">
              <a:lnSpc>
                <a:spcPts val="4800"/>
              </a:lnSpc>
              <a:defRPr sz="2500">
                <a:solidFill>
                  <a:srgbClr val="000000"/>
                </a:solidFill>
                <a:latin typeface="Helvetica"/>
                <a:ea typeface="Helvetica"/>
                <a:cs typeface="Helvetica"/>
                <a:sym typeface="Helvetica"/>
              </a:defRPr>
            </a:pPr>
            <a:r>
              <a:t>Pero el maestro había dicho a Lucano:</a:t>
            </a:r>
          </a:p>
          <a:p>
            <a:pPr marL="457200" indent="-457200" algn="l" defTabSz="457200">
              <a:lnSpc>
                <a:spcPts val="4800"/>
              </a:lnSpc>
              <a:tabLst>
                <a:tab pos="139700" algn="l"/>
                <a:tab pos="457200" algn="l"/>
              </a:tabLst>
              <a:defRPr sz="2500">
                <a:solidFill>
                  <a:srgbClr val="000000"/>
                </a:solidFill>
                <a:latin typeface="Helvetica"/>
                <a:ea typeface="Helvetica"/>
                <a:cs typeface="Helvetica"/>
                <a:sym typeface="Helvetica"/>
              </a:defRPr>
            </a:pPr>
            <a:r>
              <a:t>	•	Puesto que el alma esta enferma a la vez que el cuerpo, puede ser curada, muy a menudo, por medio de los misterios, y puesto que la enfermedad del cuerpo puede tener su origen en la mente, esta puede ser convencida por taumaturgia de que esta curada, y , por lo tanto, el cuerpo con frecuencia se cura también.--Luego añadió--:Estos egipcios no están tan equivocados como otros creen. Te darás cuenta de que cuando pones tus manos tiernamente y con amabilidad sobre la fiera resistencia de un paciente, los egipcios se interesan enormemente, aunque otros se mofen de ti. Porque los egipcios han descubierto, por medio de la observación, que tienes un poder de curación misterioso. Los otros son racionalistas, tan solo creen en las recetas y la cirugía.</a:t>
            </a:r>
          </a:p>
        </p:txBody>
      </p:sp>
      <p:sp>
        <p:nvSpPr>
          <p:cNvPr id="257" name="Shape 257"/>
          <p:cNvSpPr/>
          <p:nvPr/>
        </p:nvSpPr>
        <p:spPr>
          <a:xfrm>
            <a:off x="3931877" y="8095014"/>
            <a:ext cx="5141046" cy="622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Medico de cuerpos y almas</a:t>
            </a:r>
          </a:p>
        </p:txBody>
      </p:sp>
    </p:spTree>
  </p:cSld>
  <p:clrMapOvr>
    <a:masterClrMapping/>
  </p:clrMapOvr>
  <p:transition xmlns:p14="http://schemas.microsoft.com/office/powerpoint/2010/main" spd="med" advClick="1" p14:dur="1000"/>
</p:sld>
</file>

<file path=ppt/slides/slide28.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FFFFFF"/>
        </a:solidFill>
      </p:bgPr>
    </p:bg>
    <p:spTree>
      <p:nvGrpSpPr>
        <p:cNvPr id="1" name=""/>
        <p:cNvGrpSpPr/>
        <p:nvPr/>
      </p:nvGrpSpPr>
      <p:grpSpPr>
        <a:xfrm>
          <a:off x="0" y="0"/>
          <a:ext cx="0" cy="0"/>
          <a:chOff x="0" y="0"/>
          <a:chExt cx="0" cy="0"/>
        </a:xfrm>
      </p:grpSpPr>
      <p:pic>
        <p:nvPicPr>
          <p:cNvPr id="259" name="Screen Shot 2016-08-02 at 12.02.50 AM.png"/>
          <p:cNvPicPr>
            <a:picLocks noChangeAspect="1"/>
          </p:cNvPicPr>
          <p:nvPr/>
        </p:nvPicPr>
        <p:blipFill>
          <a:blip r:embed="rId2">
            <a:extLst/>
          </a:blip>
          <a:stretch>
            <a:fillRect/>
          </a:stretch>
        </p:blipFill>
        <p:spPr>
          <a:xfrm>
            <a:off x="0" y="1312667"/>
            <a:ext cx="13004801" cy="7128265"/>
          </a:xfrm>
          <a:prstGeom prst="rect">
            <a:avLst/>
          </a:prstGeom>
          <a:ln w="12700">
            <a:miter lim="400000"/>
          </a:ln>
        </p:spPr>
      </p:pic>
      <p:sp>
        <p:nvSpPr>
          <p:cNvPr id="260" name="Shape 260"/>
          <p:cNvSpPr/>
          <p:nvPr/>
        </p:nvSpPr>
        <p:spPr>
          <a:xfrm>
            <a:off x="372240" y="8689837"/>
            <a:ext cx="5234732" cy="393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000">
                <a:solidFill>
                  <a:srgbClr val="000000"/>
                </a:solidFill>
              </a:defRPr>
            </a:lvl1pPr>
          </a:lstStyle>
          <a:p>
            <a:pPr/>
            <a:r>
              <a:t>NCCN Guidelines Version 2.2016 Occult Primary</a:t>
            </a:r>
          </a:p>
        </p:txBody>
      </p:sp>
    </p:spTree>
  </p:cSld>
  <p:clrMapOvr>
    <a:masterClrMapping/>
  </p:clrMapOvr>
  <p:transition xmlns:p14="http://schemas.microsoft.com/office/powerpoint/2010/main" spd="med" advClick="1" p14:dur="1000"/>
</p:sld>
</file>

<file path=ppt/slides/slide29.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FFFFFF"/>
        </a:solidFill>
      </p:bgPr>
    </p:bg>
    <p:spTree>
      <p:nvGrpSpPr>
        <p:cNvPr id="1" name=""/>
        <p:cNvGrpSpPr/>
        <p:nvPr/>
      </p:nvGrpSpPr>
      <p:grpSpPr>
        <a:xfrm>
          <a:off x="0" y="0"/>
          <a:ext cx="0" cy="0"/>
          <a:chOff x="0" y="0"/>
          <a:chExt cx="0" cy="0"/>
        </a:xfrm>
      </p:grpSpPr>
      <p:pic>
        <p:nvPicPr>
          <p:cNvPr id="262" name="Screen Shot 2016-08-02 at 12.02.39 AM.png"/>
          <p:cNvPicPr>
            <a:picLocks noChangeAspect="1"/>
          </p:cNvPicPr>
          <p:nvPr/>
        </p:nvPicPr>
        <p:blipFill>
          <a:blip r:embed="rId2">
            <a:extLst/>
          </a:blip>
          <a:stretch>
            <a:fillRect/>
          </a:stretch>
        </p:blipFill>
        <p:spPr>
          <a:xfrm>
            <a:off x="0" y="1181806"/>
            <a:ext cx="13004801" cy="7389988"/>
          </a:xfrm>
          <a:prstGeom prst="rect">
            <a:avLst/>
          </a:prstGeom>
          <a:ln w="12700">
            <a:miter lim="400000"/>
          </a:ln>
        </p:spPr>
      </p:pic>
      <p:sp>
        <p:nvSpPr>
          <p:cNvPr id="263" name="Shape 263"/>
          <p:cNvSpPr/>
          <p:nvPr/>
        </p:nvSpPr>
        <p:spPr>
          <a:xfrm>
            <a:off x="372240" y="8689837"/>
            <a:ext cx="5234732" cy="393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000">
                <a:solidFill>
                  <a:srgbClr val="000000"/>
                </a:solidFill>
              </a:defRPr>
            </a:lvl1pPr>
          </a:lstStyle>
          <a:p>
            <a:pPr/>
            <a:r>
              <a:t>NCCN Guidelines Version 2.2016 Occult Primary</a:t>
            </a:r>
          </a:p>
        </p:txBody>
      </p:sp>
    </p:spTree>
  </p:cSld>
  <p:clrMapOvr>
    <a:masterClrMapping/>
  </p:clrMapOvr>
  <p:transition xmlns:p14="http://schemas.microsoft.com/office/powerpoint/2010/main" spd="med" advClick="1" p14:dur="1000"/>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37" name="pasted-image.tiff"/>
          <p:cNvPicPr>
            <a:picLocks noChangeAspect="1"/>
          </p:cNvPicPr>
          <p:nvPr>
            <p:ph type="pic" idx="13"/>
          </p:nvPr>
        </p:nvPicPr>
        <p:blipFill>
          <a:blip r:embed="rId2">
            <a:extLst/>
          </a:blip>
          <a:srcRect l="166" t="0" r="166" b="0"/>
          <a:stretch>
            <a:fillRect/>
          </a:stretch>
        </p:blipFill>
        <p:spPr>
          <a:prstGeom prst="rect">
            <a:avLst/>
          </a:prstGeom>
        </p:spPr>
      </p:pic>
      <p:pic>
        <p:nvPicPr>
          <p:cNvPr id="138" name="Screen Shot 2016-08-01 at 8.49.21 PM.png"/>
          <p:cNvPicPr>
            <a:picLocks noChangeAspect="1"/>
          </p:cNvPicPr>
          <p:nvPr/>
        </p:nvPicPr>
        <p:blipFill>
          <a:blip r:embed="rId3">
            <a:extLst/>
          </a:blip>
          <a:stretch>
            <a:fillRect/>
          </a:stretch>
        </p:blipFill>
        <p:spPr>
          <a:xfrm>
            <a:off x="0" y="6783116"/>
            <a:ext cx="13004801" cy="2952564"/>
          </a:xfrm>
          <a:prstGeom prst="rect">
            <a:avLst/>
          </a:prstGeom>
          <a:ln w="12700">
            <a:miter lim="400000"/>
          </a:ln>
        </p:spPr>
      </p:pic>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3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38" grpId="1"/>
    </p:bldLst>
  </p:timing>
</p:sld>
</file>

<file path=ppt/slides/slide30.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FFFFFF"/>
        </a:solidFill>
      </p:bgPr>
    </p:bg>
    <p:spTree>
      <p:nvGrpSpPr>
        <p:cNvPr id="1" name=""/>
        <p:cNvGrpSpPr/>
        <p:nvPr/>
      </p:nvGrpSpPr>
      <p:grpSpPr>
        <a:xfrm>
          <a:off x="0" y="0"/>
          <a:ext cx="0" cy="0"/>
          <a:chOff x="0" y="0"/>
          <a:chExt cx="0" cy="0"/>
        </a:xfrm>
      </p:grpSpPr>
      <p:pic>
        <p:nvPicPr>
          <p:cNvPr id="265" name="Screen Shot 2016-08-02 at 12.02.50 AM.png"/>
          <p:cNvPicPr>
            <a:picLocks noChangeAspect="1"/>
          </p:cNvPicPr>
          <p:nvPr/>
        </p:nvPicPr>
        <p:blipFill>
          <a:blip r:embed="rId2">
            <a:extLst/>
          </a:blip>
          <a:stretch>
            <a:fillRect/>
          </a:stretch>
        </p:blipFill>
        <p:spPr>
          <a:xfrm>
            <a:off x="0" y="1312667"/>
            <a:ext cx="13004801" cy="7128265"/>
          </a:xfrm>
          <a:prstGeom prst="rect">
            <a:avLst/>
          </a:prstGeom>
          <a:ln w="12700">
            <a:miter lim="400000"/>
          </a:ln>
        </p:spPr>
      </p:pic>
      <p:sp>
        <p:nvSpPr>
          <p:cNvPr id="266" name="Shape 266"/>
          <p:cNvSpPr/>
          <p:nvPr/>
        </p:nvSpPr>
        <p:spPr>
          <a:xfrm>
            <a:off x="372240" y="8689837"/>
            <a:ext cx="5234732" cy="393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000">
                <a:solidFill>
                  <a:srgbClr val="000000"/>
                </a:solidFill>
              </a:defRPr>
            </a:lvl1pPr>
          </a:lstStyle>
          <a:p>
            <a:pPr/>
            <a:r>
              <a:t>NCCN Guidelines Version 2.2016 Occult Primary</a:t>
            </a:r>
          </a:p>
        </p:txBody>
      </p:sp>
    </p:spTree>
  </p:cSld>
  <p:clrMapOvr>
    <a:masterClrMapping/>
  </p:clrMapOvr>
  <p:transition xmlns:p14="http://schemas.microsoft.com/office/powerpoint/2010/main" spd="med" advClick="1" p14:dur="1000"/>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FFFFFF"/>
        </a:solidFill>
      </p:bgPr>
    </p:bg>
    <p:spTree>
      <p:nvGrpSpPr>
        <p:cNvPr id="1" name=""/>
        <p:cNvGrpSpPr/>
        <p:nvPr/>
      </p:nvGrpSpPr>
      <p:grpSpPr>
        <a:xfrm>
          <a:off x="0" y="0"/>
          <a:ext cx="0" cy="0"/>
          <a:chOff x="0" y="0"/>
          <a:chExt cx="0" cy="0"/>
        </a:xfrm>
      </p:grpSpPr>
      <p:pic>
        <p:nvPicPr>
          <p:cNvPr id="140" name="Screen Shot 2016-08-01 at 9.52.18 PM.png"/>
          <p:cNvPicPr>
            <a:picLocks noChangeAspect="1"/>
          </p:cNvPicPr>
          <p:nvPr/>
        </p:nvPicPr>
        <p:blipFill>
          <a:blip r:embed="rId2">
            <a:extLst/>
          </a:blip>
          <a:stretch>
            <a:fillRect/>
          </a:stretch>
        </p:blipFill>
        <p:spPr>
          <a:xfrm>
            <a:off x="0" y="260941"/>
            <a:ext cx="13004801" cy="4327758"/>
          </a:xfrm>
          <a:prstGeom prst="rect">
            <a:avLst/>
          </a:prstGeom>
          <a:ln w="12700">
            <a:miter lim="400000"/>
          </a:ln>
        </p:spPr>
      </p:pic>
      <p:sp>
        <p:nvSpPr>
          <p:cNvPr id="141" name="Shape 141"/>
          <p:cNvSpPr/>
          <p:nvPr/>
        </p:nvSpPr>
        <p:spPr>
          <a:xfrm>
            <a:off x="426345" y="8666918"/>
            <a:ext cx="3535822"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100">
                <a:solidFill>
                  <a:srgbClr val="000000"/>
                </a:solidFill>
              </a:defRPr>
            </a:lvl1pPr>
          </a:lstStyle>
          <a:p>
            <a:pPr/>
            <a:r>
              <a:t>N Engl J Med 2012;366:2207-14</a:t>
            </a:r>
          </a:p>
        </p:txBody>
      </p:sp>
      <p:pic>
        <p:nvPicPr>
          <p:cNvPr id="142" name="Screen Shot 2016-08-01 at 9.32.55 PM.png"/>
          <p:cNvPicPr>
            <a:picLocks noChangeAspect="1"/>
          </p:cNvPicPr>
          <p:nvPr/>
        </p:nvPicPr>
        <p:blipFill>
          <a:blip r:embed="rId3">
            <a:extLst/>
          </a:blip>
          <a:stretch>
            <a:fillRect/>
          </a:stretch>
        </p:blipFill>
        <p:spPr>
          <a:xfrm>
            <a:off x="43869" y="-1"/>
            <a:ext cx="6052144" cy="9753601"/>
          </a:xfrm>
          <a:prstGeom prst="rect">
            <a:avLst/>
          </a:prstGeom>
          <a:ln w="12700">
            <a:miter lim="400000"/>
          </a:ln>
        </p:spPr>
      </p:pic>
      <p:pic>
        <p:nvPicPr>
          <p:cNvPr id="143" name="Screen Shot 2016-08-01 at 9.32.42 PM.png"/>
          <p:cNvPicPr>
            <a:picLocks noChangeAspect="1"/>
          </p:cNvPicPr>
          <p:nvPr/>
        </p:nvPicPr>
        <p:blipFill>
          <a:blip r:embed="rId4">
            <a:extLst/>
          </a:blip>
          <a:stretch>
            <a:fillRect/>
          </a:stretch>
        </p:blipFill>
        <p:spPr>
          <a:xfrm>
            <a:off x="16645" y="0"/>
            <a:ext cx="9310256" cy="9753601"/>
          </a:xfrm>
          <a:prstGeom prst="rect">
            <a:avLst/>
          </a:prstGeom>
          <a:ln w="12700">
            <a:miter lim="400000"/>
          </a:ln>
        </p:spPr>
      </p:pic>
      <p:pic>
        <p:nvPicPr>
          <p:cNvPr id="144" name="Screen Shot 2016-08-01 at 9.58.52 PM.png"/>
          <p:cNvPicPr>
            <a:picLocks noChangeAspect="1"/>
          </p:cNvPicPr>
          <p:nvPr/>
        </p:nvPicPr>
        <p:blipFill>
          <a:blip r:embed="rId5">
            <a:extLst/>
          </a:blip>
          <a:stretch>
            <a:fillRect/>
          </a:stretch>
        </p:blipFill>
        <p:spPr>
          <a:xfrm>
            <a:off x="99947" y="-1030"/>
            <a:ext cx="9000479" cy="4060119"/>
          </a:xfrm>
          <a:prstGeom prst="rect">
            <a:avLst/>
          </a:prstGeom>
          <a:ln w="12700">
            <a:miter lim="400000"/>
          </a:ln>
        </p:spPr>
      </p:pic>
      <p:pic>
        <p:nvPicPr>
          <p:cNvPr id="145" name="Screen Shot 2016-08-01 at 10.02.59 PM.png"/>
          <p:cNvPicPr>
            <a:picLocks noChangeAspect="1"/>
          </p:cNvPicPr>
          <p:nvPr/>
        </p:nvPicPr>
        <p:blipFill>
          <a:blip r:embed="rId6">
            <a:extLst/>
          </a:blip>
          <a:stretch>
            <a:fillRect/>
          </a:stretch>
        </p:blipFill>
        <p:spPr>
          <a:xfrm>
            <a:off x="648" y="2125751"/>
            <a:ext cx="9094797" cy="4658311"/>
          </a:xfrm>
          <a:prstGeom prst="rect">
            <a:avLst/>
          </a:prstGeom>
          <a:ln w="12700">
            <a:miter lim="400000"/>
          </a:ln>
        </p:spPr>
      </p:pic>
      <p:pic>
        <p:nvPicPr>
          <p:cNvPr id="146" name="Screen Shot 2016-08-01 at 9.59.30 PM.png"/>
          <p:cNvPicPr>
            <a:picLocks noChangeAspect="1"/>
          </p:cNvPicPr>
          <p:nvPr/>
        </p:nvPicPr>
        <p:blipFill>
          <a:blip r:embed="rId7">
            <a:extLst/>
          </a:blip>
          <a:stretch>
            <a:fillRect/>
          </a:stretch>
        </p:blipFill>
        <p:spPr>
          <a:xfrm>
            <a:off x="16646" y="5048967"/>
            <a:ext cx="9310255" cy="4342704"/>
          </a:xfrm>
          <a:prstGeom prst="rect">
            <a:avLst/>
          </a:prstGeom>
          <a:ln w="12700">
            <a:miter lim="400000"/>
          </a:ln>
        </p:spPr>
      </p:pic>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143"/>
                                        </p:tgtEl>
                                        <p:attrNameLst>
                                          <p:attrName>style.visibility</p:attrName>
                                        </p:attrNameLst>
                                      </p:cBhvr>
                                      <p:to>
                                        <p:strVal val="visible"/>
                                      </p:to>
                                    </p:set>
                                  </p:childTnLst>
                                </p:cTn>
                              </p:par>
                            </p:childTnLst>
                          </p:cTn>
                        </p:par>
                        <p:par>
                          <p:cTn id="11" fill="hold">
                            <p:stCondLst>
                              <p:cond delay="0"/>
                            </p:stCondLst>
                            <p:childTnLst>
                              <p:par>
                                <p:cTn id="12" presetClass="exit" nodeType="afterEffect" presetSubtype="0" presetID="1" grpId="3" fill="hold">
                                  <p:stCondLst>
                                    <p:cond delay="0"/>
                                  </p:stCondLst>
                                  <p:iterate type="el" backwards="0">
                                    <p:tmAbs val="0"/>
                                  </p:iterate>
                                  <p:childTnLst>
                                    <p:set>
                                      <p:cBhvr>
                                        <p:cTn id="13" fill="hold">
                                          <p:stCondLst>
                                            <p:cond delay="0"/>
                                          </p:stCondLst>
                                        </p:cTn>
                                        <p:tgtEl>
                                          <p:spTgt spid="142"/>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Class="entr" nodeType="clickEffect" presetSubtype="0" presetID="1" grpId="4" fill="hold">
                                  <p:stCondLst>
                                    <p:cond delay="0"/>
                                  </p:stCondLst>
                                  <p:iterate type="el" backwards="0">
                                    <p:tmAbs val="0"/>
                                  </p:iterate>
                                  <p:childTnLst>
                                    <p:set>
                                      <p:cBhvr>
                                        <p:cTn id="17" fill="hold"/>
                                        <p:tgtEl>
                                          <p:spTgt spid="14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Class="entr" nodeType="clickEffect" presetSubtype="0" presetID="1" grpId="5" fill="hold">
                                  <p:stCondLst>
                                    <p:cond delay="0"/>
                                  </p:stCondLst>
                                  <p:iterate type="el" backwards="0">
                                    <p:tmAbs val="0"/>
                                  </p:iterate>
                                  <p:childTnLst>
                                    <p:set>
                                      <p:cBhvr>
                                        <p:cTn id="21" fill="hold"/>
                                        <p:tgtEl>
                                          <p:spTgt spid="14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Class="entr" nodeType="clickEffect" presetSubtype="0" presetID="1" grpId="6" fill="hold">
                                  <p:stCondLst>
                                    <p:cond delay="0"/>
                                  </p:stCondLst>
                                  <p:iterate type="el" backwards="0">
                                    <p:tmAbs val="0"/>
                                  </p:iterate>
                                  <p:childTnLst>
                                    <p:set>
                                      <p:cBhvr>
                                        <p:cTn id="25" fill="hold"/>
                                        <p:tgtEl>
                                          <p:spTgt spid="14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43" grpId="2"/>
      <p:bldP build="whole" bldLvl="1" animBg="1" rev="0" advAuto="0" spid="142" grpId="1"/>
      <p:bldP build="whole" bldLvl="1" animBg="1" rev="0" advAuto="0" spid="144" grpId="4"/>
      <p:bldP build="whole" bldLvl="1" animBg="1" rev="0" advAuto="0" spid="142" grpId="3"/>
      <p:bldP build="whole" bldLvl="1" animBg="1" rev="0" advAuto="0" spid="145" grpId="5"/>
      <p:bldP build="whole" bldLvl="1" animBg="1" rev="0" advAuto="0" spid="146" grpId="6"/>
    </p:bldLst>
  </p:timing>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8" name="Shape 148"/>
          <p:cNvSpPr/>
          <p:nvPr>
            <p:ph type="title"/>
          </p:nvPr>
        </p:nvSpPr>
        <p:spPr>
          <a:xfrm>
            <a:off x="508000" y="2400300"/>
            <a:ext cx="5991714" cy="6070600"/>
          </a:xfrm>
          <a:prstGeom prst="rect">
            <a:avLst/>
          </a:prstGeom>
        </p:spPr>
        <p:txBody>
          <a:bodyPr/>
          <a:lstStyle/>
          <a:p>
            <a:pPr defTabSz="566674">
              <a:lnSpc>
                <a:spcPct val="100000"/>
              </a:lnSpc>
              <a:spcBef>
                <a:spcPts val="3100"/>
              </a:spcBef>
              <a:defRPr cap="none" sz="2910">
                <a:latin typeface="+mn-lt"/>
                <a:ea typeface="+mn-ea"/>
                <a:cs typeface="+mn-cs"/>
                <a:sym typeface="Gill Sans"/>
              </a:defRPr>
            </a:pPr>
            <a:r>
              <a:t>Paciente 77 años femenina , no fumadora , con síntomas constitucionales y tos , es evaluada en el servicio de oncología donde se le realiza este TAC , se realiza biopsia por FNA , en patología reportan adenocarcinoma bien diferenciado , con CK7 - , CK20 + , CDX2 + , TTF1 + </a:t>
            </a:r>
          </a:p>
          <a:p>
            <a:pPr defTabSz="566674">
              <a:lnSpc>
                <a:spcPct val="100000"/>
              </a:lnSpc>
              <a:spcBef>
                <a:spcPts val="3100"/>
              </a:spcBef>
              <a:defRPr cap="none" sz="2910">
                <a:latin typeface="+mn-lt"/>
                <a:ea typeface="+mn-ea"/>
                <a:cs typeface="+mn-cs"/>
                <a:sym typeface="Gill Sans"/>
              </a:defRPr>
            </a:pPr>
            <a:r>
              <a:t>Que otros exámenes solicitan ?</a:t>
            </a:r>
          </a:p>
          <a:p>
            <a:pPr defTabSz="566674">
              <a:lnSpc>
                <a:spcPct val="100000"/>
              </a:lnSpc>
              <a:spcBef>
                <a:spcPts val="3100"/>
              </a:spcBef>
              <a:defRPr cap="none" sz="2910">
                <a:latin typeface="+mn-lt"/>
                <a:ea typeface="+mn-ea"/>
                <a:cs typeface="+mn-cs"/>
                <a:sym typeface="Gill Sans"/>
              </a:defRPr>
            </a:pPr>
            <a:r>
              <a:t>A que diagnostico me orienta esta IHC?</a:t>
            </a:r>
          </a:p>
        </p:txBody>
      </p:sp>
      <p:sp>
        <p:nvSpPr>
          <p:cNvPr id="149" name="Shape 149"/>
          <p:cNvSpPr/>
          <p:nvPr>
            <p:ph type="body" sz="quarter" idx="1"/>
          </p:nvPr>
        </p:nvSpPr>
        <p:spPr>
          <a:prstGeom prst="rect">
            <a:avLst/>
          </a:prstGeom>
        </p:spPr>
        <p:txBody>
          <a:bodyPr/>
          <a:lstStyle/>
          <a:p>
            <a:pPr/>
            <a:r>
              <a:t>Caso Clinico 1</a:t>
            </a:r>
          </a:p>
        </p:txBody>
      </p:sp>
      <p:pic>
        <p:nvPicPr>
          <p:cNvPr id="150" name="Screen Shot 2015-12-20 at 10.19.03 PM.png"/>
          <p:cNvPicPr>
            <a:picLocks noChangeAspect="1"/>
          </p:cNvPicPr>
          <p:nvPr/>
        </p:nvPicPr>
        <p:blipFill>
          <a:blip r:embed="rId2">
            <a:extLst/>
          </a:blip>
          <a:stretch>
            <a:fillRect/>
          </a:stretch>
        </p:blipFill>
        <p:spPr>
          <a:xfrm>
            <a:off x="6592643" y="2082947"/>
            <a:ext cx="5991715" cy="5555954"/>
          </a:xfrm>
          <a:prstGeom prst="rect">
            <a:avLst/>
          </a:prstGeom>
          <a:ln w="12700">
            <a:miter lim="400000"/>
          </a:ln>
        </p:spPr>
      </p:pic>
    </p:spTree>
  </p:cSld>
  <p:clrMapOvr>
    <a:masterClrMapping/>
  </p:clrMapOvr>
  <p:transition xmlns:p14="http://schemas.microsoft.com/office/powerpoint/2010/main" spd="med" advClick="1" p14:dur="1000"/>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2" name="Shape 152"/>
          <p:cNvSpPr/>
          <p:nvPr>
            <p:ph type="title"/>
          </p:nvPr>
        </p:nvSpPr>
        <p:spPr>
          <a:prstGeom prst="rect">
            <a:avLst/>
          </a:prstGeom>
        </p:spPr>
        <p:txBody>
          <a:bodyPr/>
          <a:lstStyle/>
          <a:p>
            <a:pPr defTabSz="537463">
              <a:lnSpc>
                <a:spcPct val="100000"/>
              </a:lnSpc>
              <a:spcBef>
                <a:spcPts val="2900"/>
              </a:spcBef>
              <a:defRPr cap="none" sz="2760">
                <a:latin typeface="+mn-lt"/>
                <a:ea typeface="+mn-ea"/>
                <a:cs typeface="+mn-cs"/>
                <a:sym typeface="Gill Sans"/>
              </a:defRPr>
            </a:pPr>
            <a:r>
              <a:t>Paciente femenina  de 50 años de edad que consulta por adenopatia en axila izquierda , sin antecedentes de importancia .  Se realiza Ecografia que reporta ganglio de 3 cm. Se toma biopsia excisional que reporta adenocarcinoma moderadamente diferenciado . </a:t>
            </a:r>
          </a:p>
          <a:p>
            <a:pPr defTabSz="537463">
              <a:lnSpc>
                <a:spcPct val="100000"/>
              </a:lnSpc>
              <a:spcBef>
                <a:spcPts val="2900"/>
              </a:spcBef>
              <a:defRPr cap="none" sz="2760">
                <a:latin typeface="+mn-lt"/>
                <a:ea typeface="+mn-ea"/>
                <a:cs typeface="+mn-cs"/>
                <a:sym typeface="Gill Sans"/>
              </a:defRPr>
            </a:pPr>
            <a:r>
              <a:t>Al examen físico sin hallazgos positivos</a:t>
            </a:r>
          </a:p>
          <a:p>
            <a:pPr defTabSz="537463">
              <a:lnSpc>
                <a:spcPct val="100000"/>
              </a:lnSpc>
              <a:spcBef>
                <a:spcPts val="2900"/>
              </a:spcBef>
              <a:defRPr cap="none" sz="2760">
                <a:latin typeface="+mn-lt"/>
                <a:ea typeface="+mn-ea"/>
                <a:cs typeface="+mn-cs"/>
                <a:sym typeface="Gill Sans"/>
              </a:defRPr>
            </a:pPr>
            <a:r>
              <a:t>Que imágenes solicitarían ?</a:t>
            </a:r>
          </a:p>
          <a:p>
            <a:pPr defTabSz="537463">
              <a:lnSpc>
                <a:spcPct val="100000"/>
              </a:lnSpc>
              <a:spcBef>
                <a:spcPts val="2900"/>
              </a:spcBef>
              <a:defRPr cap="none" sz="2760">
                <a:latin typeface="+mn-lt"/>
                <a:ea typeface="+mn-ea"/>
                <a:cs typeface="+mn-cs"/>
                <a:sym typeface="Gill Sans"/>
              </a:defRPr>
            </a:pPr>
            <a:r>
              <a:t>Que espera encontrar en la inmunohistoquimica?</a:t>
            </a:r>
          </a:p>
        </p:txBody>
      </p:sp>
      <p:sp>
        <p:nvSpPr>
          <p:cNvPr id="153" name="Shape 153"/>
          <p:cNvSpPr/>
          <p:nvPr>
            <p:ph type="body" sz="quarter" idx="1"/>
          </p:nvPr>
        </p:nvSpPr>
        <p:spPr>
          <a:prstGeom prst="rect">
            <a:avLst/>
          </a:prstGeom>
        </p:spPr>
        <p:txBody>
          <a:bodyPr/>
          <a:lstStyle/>
          <a:p>
            <a:pPr/>
            <a:r>
              <a:t>Caso Clinico 2</a:t>
            </a:r>
          </a:p>
        </p:txBody>
      </p:sp>
      <p:pic>
        <p:nvPicPr>
          <p:cNvPr id="154" name="Screen Shot 2015-12-20 at 10.31.43 PM.png"/>
          <p:cNvPicPr>
            <a:picLocks noChangeAspect="1"/>
          </p:cNvPicPr>
          <p:nvPr/>
        </p:nvPicPr>
        <p:blipFill>
          <a:blip r:embed="rId2">
            <a:extLst/>
          </a:blip>
          <a:stretch>
            <a:fillRect/>
          </a:stretch>
        </p:blipFill>
        <p:spPr>
          <a:xfrm>
            <a:off x="6216194" y="2096830"/>
            <a:ext cx="6744612" cy="4213072"/>
          </a:xfrm>
          <a:prstGeom prst="rect">
            <a:avLst/>
          </a:prstGeom>
          <a:ln w="12700">
            <a:miter lim="400000"/>
          </a:ln>
        </p:spPr>
      </p:pic>
    </p:spTree>
  </p:cSld>
  <p:clrMapOvr>
    <a:masterClrMapping/>
  </p:clrMapOvr>
  <p:transition xmlns:p14="http://schemas.microsoft.com/office/powerpoint/2010/main" spd="med" advClick="1" p14:dur="1000"/>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6" name="Shape 156"/>
          <p:cNvSpPr/>
          <p:nvPr>
            <p:ph type="title"/>
          </p:nvPr>
        </p:nvSpPr>
        <p:spPr>
          <a:prstGeom prst="rect">
            <a:avLst/>
          </a:prstGeom>
        </p:spPr>
        <p:txBody>
          <a:bodyPr/>
          <a:lstStyle>
            <a:lvl1pPr defTabSz="543305">
              <a:defRPr sz="5952"/>
            </a:lvl1pPr>
          </a:lstStyle>
          <a:p>
            <a:pPr/>
            <a:r>
              <a:t>Generalidades y epidemiologia</a:t>
            </a:r>
          </a:p>
        </p:txBody>
      </p:sp>
      <p:sp>
        <p:nvSpPr>
          <p:cNvPr id="157" name="Shape 157"/>
          <p:cNvSpPr/>
          <p:nvPr>
            <p:ph type="body" idx="1"/>
          </p:nvPr>
        </p:nvSpPr>
        <p:spPr>
          <a:prstGeom prst="rect">
            <a:avLst/>
          </a:prstGeom>
        </p:spPr>
        <p:txBody>
          <a:bodyPr/>
          <a:lstStyle/>
          <a:p>
            <a:pPr marL="381381" indent="-381381" defTabSz="531622">
              <a:spcBef>
                <a:spcPts val="3800"/>
              </a:spcBef>
              <a:buBlip>
                <a:blip r:embed="rId2"/>
              </a:buBlip>
              <a:defRPr sz="3094"/>
            </a:pPr>
            <a:r>
              <a:t>Esta entre las 10 causas de consultas oncológicas mas comunes</a:t>
            </a:r>
          </a:p>
          <a:p>
            <a:pPr marL="381381" indent="-381381" defTabSz="531622">
              <a:spcBef>
                <a:spcPts val="3800"/>
              </a:spcBef>
              <a:buBlip>
                <a:blip r:embed="rId2"/>
              </a:buBlip>
              <a:defRPr sz="3094"/>
            </a:pPr>
            <a:r>
              <a:t>Son del 3-5% de las consultas a oncologia , la sobrevida es de 6-10 meses</a:t>
            </a:r>
          </a:p>
          <a:p>
            <a:pPr marL="381381" indent="-381381" defTabSz="531622">
              <a:spcBef>
                <a:spcPts val="3800"/>
              </a:spcBef>
              <a:buBlip>
                <a:blip r:embed="rId2"/>
              </a:buBlip>
              <a:defRPr sz="3094"/>
            </a:pPr>
            <a:r>
              <a:t>Por definición se excluyen </a:t>
            </a:r>
          </a:p>
          <a:p>
            <a:pPr lvl="2" marL="1144143" indent="-381381" defTabSz="531622">
              <a:spcBef>
                <a:spcPts val="3800"/>
              </a:spcBef>
              <a:buBlip>
                <a:blip r:embed="rId2"/>
              </a:buBlip>
              <a:defRPr sz="3094"/>
            </a:pPr>
            <a:r>
              <a:t>Linfomas</a:t>
            </a:r>
          </a:p>
          <a:p>
            <a:pPr lvl="2" marL="1144143" indent="-381381" defTabSz="531622">
              <a:spcBef>
                <a:spcPts val="3800"/>
              </a:spcBef>
              <a:buBlip>
                <a:blip r:embed="rId2"/>
              </a:buBlip>
              <a:defRPr sz="3094"/>
            </a:pPr>
            <a:r>
              <a:t>Sarcomas</a:t>
            </a:r>
          </a:p>
          <a:p>
            <a:pPr lvl="2" marL="1144143" indent="-381381" defTabSz="531622">
              <a:spcBef>
                <a:spcPts val="3800"/>
              </a:spcBef>
              <a:buBlip>
                <a:blip r:embed="rId2"/>
              </a:buBlip>
              <a:defRPr sz="3094"/>
            </a:pPr>
            <a:r>
              <a:t>Melanoma</a:t>
            </a:r>
          </a:p>
        </p:txBody>
      </p:sp>
      <p:sp>
        <p:nvSpPr>
          <p:cNvPr id="158" name="Shape 158"/>
          <p:cNvSpPr/>
          <p:nvPr/>
        </p:nvSpPr>
        <p:spPr>
          <a:xfrm>
            <a:off x="1680098" y="8826499"/>
            <a:ext cx="9644603"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500"/>
            </a:lvl1pPr>
          </a:lstStyle>
          <a:p>
            <a:pPr/>
            <a:r>
              <a:t>Fizazi et al., “Cancers of Unknown Primary Site: ESMO Clinical Practice Guidelines for Diagnosis, Treatment and Follow-Up.”</a:t>
            </a:r>
          </a:p>
        </p:txBody>
      </p:sp>
    </p:spTree>
  </p:cSld>
  <p:clrMapOvr>
    <a:masterClrMapping/>
  </p:clrMapOvr>
  <p:transition xmlns:p14="http://schemas.microsoft.com/office/powerpoint/2010/main" spd="med" advClick="1" p14:dur="1000"/>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0" name="Shape 160"/>
          <p:cNvSpPr/>
          <p:nvPr>
            <p:ph type="title"/>
          </p:nvPr>
        </p:nvSpPr>
        <p:spPr>
          <a:prstGeom prst="rect">
            <a:avLst/>
          </a:prstGeom>
        </p:spPr>
        <p:txBody>
          <a:bodyPr/>
          <a:lstStyle/>
          <a:p>
            <a:pPr/>
            <a:r>
              <a:t>definición </a:t>
            </a:r>
          </a:p>
        </p:txBody>
      </p:sp>
      <p:sp>
        <p:nvSpPr>
          <p:cNvPr id="161" name="Shape 161"/>
          <p:cNvSpPr/>
          <p:nvPr>
            <p:ph type="body" idx="1"/>
          </p:nvPr>
        </p:nvSpPr>
        <p:spPr>
          <a:prstGeom prst="rect">
            <a:avLst/>
          </a:prstGeom>
        </p:spPr>
        <p:txBody>
          <a:bodyPr/>
          <a:lstStyle>
            <a:lvl1pPr>
              <a:buBlip>
                <a:blip r:embed="rId2"/>
              </a:buBlip>
            </a:lvl1pPr>
          </a:lstStyle>
          <a:p>
            <a:pPr/>
            <a:r>
              <a:t>Malignidad en la que no se logra establecer el sitio primario a pesar de una buena evaluación</a:t>
            </a:r>
          </a:p>
        </p:txBody>
      </p:sp>
      <p:sp>
        <p:nvSpPr>
          <p:cNvPr id="162" name="Shape 162"/>
          <p:cNvSpPr/>
          <p:nvPr/>
        </p:nvSpPr>
        <p:spPr>
          <a:xfrm>
            <a:off x="250761" y="8069130"/>
            <a:ext cx="11988801" cy="609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19099" indent="-419099" algn="l">
              <a:spcBef>
                <a:spcPts val="4200"/>
              </a:spcBef>
              <a:buSzPct val="30000"/>
              <a:buBlip>
                <a:blip r:embed="rId2"/>
              </a:buBlip>
              <a:defRPr sz="1700">
                <a:solidFill>
                  <a:srgbClr val="000000"/>
                </a:solidFill>
              </a:defRPr>
            </a:lvl1pPr>
          </a:lstStyle>
          <a:p>
            <a:pPr/>
            <a:r>
              <a:t>Carcinoma of Unknown Primary  	Gauri R. Varadhachary, Renato Lenzi, Martin N. Raber and James L. Abbruzzes Abeloff's Clinical Oncology, 94, 1792-1803.e2</a:t>
            </a:r>
          </a:p>
        </p:txBody>
      </p:sp>
    </p:spTree>
  </p:cSld>
  <p:clrMapOvr>
    <a:masterClrMapping/>
  </p:clrMapOvr>
  <p:transition xmlns:p14="http://schemas.microsoft.com/office/powerpoint/2010/main" spd="med" advClick="1" p14:dur="1000"/>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4" name="Shape 164"/>
          <p:cNvSpPr/>
          <p:nvPr>
            <p:ph type="title"/>
          </p:nvPr>
        </p:nvSpPr>
        <p:spPr>
          <a:prstGeom prst="rect">
            <a:avLst/>
          </a:prstGeom>
        </p:spPr>
        <p:txBody>
          <a:bodyPr/>
          <a:lstStyle/>
          <a:p>
            <a:pPr/>
            <a:r>
              <a:t>Características biológicas</a:t>
            </a:r>
          </a:p>
        </p:txBody>
      </p:sp>
      <p:sp>
        <p:nvSpPr>
          <p:cNvPr id="165" name="Shape 165"/>
          <p:cNvSpPr/>
          <p:nvPr>
            <p:ph type="body" idx="1"/>
          </p:nvPr>
        </p:nvSpPr>
        <p:spPr>
          <a:prstGeom prst="rect">
            <a:avLst/>
          </a:prstGeom>
        </p:spPr>
        <p:txBody>
          <a:bodyPr/>
          <a:lstStyle/>
          <a:p>
            <a:pPr>
              <a:buBlip>
                <a:blip r:embed="rId2"/>
              </a:buBlip>
            </a:pPr>
            <a:r>
              <a:t>Aneuploidia (70-90%) , Diploidia</a:t>
            </a:r>
          </a:p>
          <a:p>
            <a:pPr>
              <a:buBlip>
                <a:blip r:embed="rId2"/>
              </a:buBlip>
            </a:pPr>
            <a:r>
              <a:t>Alteración en los cromosomas 1 y i12</a:t>
            </a:r>
          </a:p>
          <a:p>
            <a:pPr>
              <a:buBlip>
                <a:blip r:embed="rId2"/>
              </a:buBlip>
            </a:pPr>
            <a:r>
              <a:t>Mutaciones del KRAS , P53 (55%) , HER2 , BCL2 , MYC</a:t>
            </a:r>
          </a:p>
          <a:p>
            <a:pPr>
              <a:buBlip>
                <a:blip r:embed="rId2"/>
              </a:buBlip>
            </a:pPr>
            <a:r>
              <a:t>EGFR ( 75%) VEGF (49%)</a:t>
            </a:r>
          </a:p>
        </p:txBody>
      </p:sp>
      <p:sp>
        <p:nvSpPr>
          <p:cNvPr id="166" name="Shape 166"/>
          <p:cNvSpPr/>
          <p:nvPr/>
        </p:nvSpPr>
        <p:spPr>
          <a:xfrm>
            <a:off x="-25400" y="8467537"/>
            <a:ext cx="13055601" cy="609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419099" indent="-419099" algn="l">
              <a:spcBef>
                <a:spcPts val="4200"/>
              </a:spcBef>
              <a:buSzPct val="30000"/>
              <a:buBlip>
                <a:blip r:embed="rId2"/>
              </a:buBlip>
              <a:defRPr sz="1700">
                <a:solidFill>
                  <a:srgbClr val="000000"/>
                </a:solidFill>
              </a:defRPr>
            </a:lvl1pPr>
          </a:lstStyle>
          <a:p>
            <a:pPr/>
            <a:r>
              <a:t>Carcinoma of Unknown Primary  	Gauri R. Varadhachary, Renato Lenzi, Martin N. Raber and James L. Abbruzzes Abeloff's Clinical Oncology, 94, 1792-1803.e2</a:t>
            </a:r>
          </a:p>
        </p:txBody>
      </p:sp>
    </p:spTree>
  </p:cSld>
  <p:clrMapOvr>
    <a:masterClrMapping/>
  </p:clrMapOvr>
  <p:transition xmlns:p14="http://schemas.microsoft.com/office/powerpoint/2010/main" spd="med" advClick="1" p14:dur="1000"/>
</p:sld>
</file>

<file path=ppt/theme/_rels/theme1.xml.rels><?xml version="1.0" encoding="UTF-8" standalone="yes"?><Relationships xmlns="http://schemas.openxmlformats.org/package/2006/relationships"><Relationship Id="rId1" Type="http://schemas.openxmlformats.org/officeDocument/2006/relationships/image" Target="../media/image2.png"/></Relationships>

</file>

<file path=ppt/theme/_rels/theme2.xml.rels><?xml version="1.0" encoding="UTF-8" standalone="yes"?><Relationships xmlns="http://schemas.openxmlformats.org/package/2006/relationships"><Relationship Id="rId1" Type="http://schemas.openxmlformats.org/officeDocument/2006/relationships/image" Target="../media/image2.png"/></Relationships>

</file>

<file path=ppt/theme/theme1.xml><?xml version="1.0" encoding="utf-8"?>
<a:theme xmlns:a="http://schemas.openxmlformats.org/drawingml/2006/main" xmlns:r="http://schemas.openxmlformats.org/officeDocument/2006/relationships" name="New_Template3">
  <a:themeElements>
    <a:clrScheme name="New_Template3">
      <a:dk1>
        <a:srgbClr val="606060"/>
      </a:dk1>
      <a:lt1>
        <a:srgbClr val="006060"/>
      </a:lt1>
      <a:dk2>
        <a:srgbClr val="5B5854"/>
      </a:dk2>
      <a:lt2>
        <a:srgbClr val="C9C3BA"/>
      </a:lt2>
      <a:accent1>
        <a:srgbClr val="708CA5"/>
      </a:accent1>
      <a:accent2>
        <a:srgbClr val="80A7A7"/>
      </a:accent2>
      <a:accent3>
        <a:srgbClr val="98A66D"/>
      </a:accent3>
      <a:accent4>
        <a:srgbClr val="CF9E5B"/>
      </a:accent4>
      <a:accent5>
        <a:srgbClr val="C87C6D"/>
      </a:accent5>
      <a:accent6>
        <a:srgbClr val="837B9A"/>
      </a:accent6>
      <a:hlink>
        <a:srgbClr val="0000FF"/>
      </a:hlink>
      <a:folHlink>
        <a:srgbClr val="FF00FF"/>
      </a:folHlink>
    </a:clrScheme>
    <a:fontScheme name="New_Template3">
      <a:majorFont>
        <a:latin typeface="Gill Sans Light"/>
        <a:ea typeface="Gill Sans Light"/>
        <a:cs typeface="Gill Sans Light"/>
      </a:majorFont>
      <a:minorFont>
        <a:latin typeface="Gill Sans"/>
        <a:ea typeface="Gill Sans"/>
        <a:cs typeface="Gill Sans"/>
      </a:minorFont>
    </a:fontScheme>
    <a:fmtScheme name="New_Template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25400" dir="5400000">
              <a:srgbClr val="000000">
                <a:alpha val="60000"/>
              </a:srgbClr>
            </a:outerShdw>
          </a:effectLst>
        </a:effectStyle>
        <a:effectStyle>
          <a:effectLst>
            <a:outerShdw sx="100000" sy="100000" kx="0" ky="0" algn="b" rotWithShape="0" blurRad="50800" dist="25400" dir="5400000">
              <a:srgbClr val="000000">
                <a:alpha val="6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12700" dir="5400000">
                <a:srgbClr val="000000">
                  <a:alpha val="50000"/>
                </a:srgbClr>
              </a:outerShdw>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38100" cap="flat">
          <a:solidFill>
            <a:srgbClr val="6F6A5A"/>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606060"/>
            </a:solidFill>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New_Template3">
  <a:themeElements>
    <a:clrScheme name="New_Template3">
      <a:dk1>
        <a:srgbClr val="000000"/>
      </a:dk1>
      <a:lt1>
        <a:srgbClr val="FFFFFF"/>
      </a:lt1>
      <a:dk2>
        <a:srgbClr val="5B5854"/>
      </a:dk2>
      <a:lt2>
        <a:srgbClr val="C9C3BA"/>
      </a:lt2>
      <a:accent1>
        <a:srgbClr val="708CA5"/>
      </a:accent1>
      <a:accent2>
        <a:srgbClr val="80A7A7"/>
      </a:accent2>
      <a:accent3>
        <a:srgbClr val="98A66D"/>
      </a:accent3>
      <a:accent4>
        <a:srgbClr val="CF9E5B"/>
      </a:accent4>
      <a:accent5>
        <a:srgbClr val="C87C6D"/>
      </a:accent5>
      <a:accent6>
        <a:srgbClr val="837B9A"/>
      </a:accent6>
      <a:hlink>
        <a:srgbClr val="0000FF"/>
      </a:hlink>
      <a:folHlink>
        <a:srgbClr val="FF00FF"/>
      </a:folHlink>
    </a:clrScheme>
    <a:fontScheme name="New_Template3">
      <a:majorFont>
        <a:latin typeface="Gill Sans Light"/>
        <a:ea typeface="Gill Sans Light"/>
        <a:cs typeface="Gill Sans Light"/>
      </a:majorFont>
      <a:minorFont>
        <a:latin typeface="Gill Sans"/>
        <a:ea typeface="Gill Sans"/>
        <a:cs typeface="Gill Sans"/>
      </a:minorFont>
    </a:fontScheme>
    <a:fmtScheme name="New_Template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25400" dir="5400000">
              <a:srgbClr val="000000">
                <a:alpha val="60000"/>
              </a:srgbClr>
            </a:outerShdw>
          </a:effectLst>
        </a:effectStyle>
        <a:effectStyle>
          <a:effectLst>
            <a:outerShdw sx="100000" sy="100000" kx="0" ky="0" algn="b" rotWithShape="0" blurRad="50800" dist="25400" dir="5400000">
              <a:srgbClr val="000000">
                <a:alpha val="6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FFFFFF"/>
            </a:solidFill>
            <a:effectLst>
              <a:outerShdw sx="100000" sy="100000" kx="0" ky="0" algn="b" rotWithShape="0" blurRad="25400" dist="12700" dir="5400000">
                <a:srgbClr val="000000">
                  <a:alpha val="50000"/>
                </a:srgbClr>
              </a:outerShdw>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38100" cap="flat">
          <a:solidFill>
            <a:srgbClr val="6F6A5A"/>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606060"/>
            </a:solidFill>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