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68" r:id="rId3"/>
    <p:sldId id="256" r:id="rId4"/>
    <p:sldId id="257" r:id="rId5"/>
    <p:sldId id="258" r:id="rId6"/>
    <p:sldId id="259" r:id="rId7"/>
    <p:sldId id="262" r:id="rId8"/>
    <p:sldId id="260" r:id="rId9"/>
    <p:sldId id="261" r:id="rId10"/>
    <p:sldId id="263" r:id="rId11"/>
    <p:sldId id="264" r:id="rId12"/>
    <p:sldId id="265" r:id="rId13"/>
    <p:sldId id="267" r:id="rId14"/>
    <p:sldId id="266" r:id="rId15"/>
  </p:sldIdLst>
  <p:sldSz cx="9144000" cy="5143500" type="screen16x9"/>
  <p:notesSz cx="6858000" cy="9144000"/>
  <p:defaultTextStyle>
    <a:defPPr>
      <a:defRPr lang="es-CO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-112" y="-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E4B8A-FB7A-604A-8B69-5C8B47AD6C0D}" type="datetimeFigureOut">
              <a:rPr lang="es-ES" smtClean="0"/>
              <a:t>3/08/16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D24D6-0B79-FA44-848E-020D3EDB151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4167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BB33F1D-C361-854B-A006-39F387468C9A}" type="slidenum">
              <a:rPr lang="de-DE">
                <a:solidFill>
                  <a:srgbClr val="000000"/>
                </a:solidFill>
                <a:latin typeface="Calibri" charset="0"/>
              </a:rPr>
              <a:pPr/>
              <a:t>1</a:t>
            </a:fld>
            <a:endParaRPr lang="de-DE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12642" name="Rectangle 7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773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477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477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477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47738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47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47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47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477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C4815E5-E594-2F46-90A5-13FB14A5EA4B}" type="slidenum">
              <a:rPr lang="en-GB" sz="1300" smtClean="0">
                <a:solidFill>
                  <a:srgbClr val="000000"/>
                </a:solidFill>
                <a:latin typeface="Calibri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sz="1300" smtClean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7588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4824" tIns="47416" rIns="94824" bIns="4741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4AB5-CC74-4B48-B026-92C9981132A7}" type="datetimeFigureOut">
              <a:rPr lang="es-CO" smtClean="0"/>
              <a:t>3/08/16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00550-E337-4459-8544-7072B8334906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5106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4AB5-CC74-4B48-B026-92C9981132A7}" type="datetimeFigureOut">
              <a:rPr lang="es-CO" smtClean="0"/>
              <a:t>3/08/16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00550-E337-4459-8544-7072B8334906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200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4AB5-CC74-4B48-B026-92C9981132A7}" type="datetimeFigureOut">
              <a:rPr lang="es-CO" smtClean="0"/>
              <a:t>3/08/16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00550-E337-4459-8544-7072B8334906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0410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gray">
          <a:xfrm>
            <a:off x="7188200" y="4638695"/>
            <a:ext cx="1646238" cy="283369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YOUR LOGO</a:t>
            </a:r>
          </a:p>
        </p:txBody>
      </p:sp>
      <p:sp>
        <p:nvSpPr>
          <p:cNvPr id="12292" name="Rectangle 7"/>
          <p:cNvSpPr>
            <a:spLocks noGrp="1" noChangeArrowheads="1"/>
          </p:cNvSpPr>
          <p:nvPr>
            <p:ph type="ctrTitle"/>
          </p:nvPr>
        </p:nvSpPr>
        <p:spPr>
          <a:xfrm>
            <a:off x="863601" y="2890837"/>
            <a:ext cx="7485063" cy="720329"/>
          </a:xfrm>
        </p:spPr>
        <p:txBody>
          <a:bodyPr anchor="t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2293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863610" y="3637360"/>
            <a:ext cx="7510463" cy="503634"/>
          </a:xfrm>
        </p:spPr>
        <p:txBody>
          <a:bodyPr/>
          <a:lstStyle>
            <a:lvl1pPr marL="0" indent="0">
              <a:buFont typeface="Wingdings" charset="2"/>
              <a:buNone/>
              <a:defRPr sz="2200" b="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17617464"/>
      </p:ext>
    </p:extLst>
  </p:cSld>
  <p:clrMapOvr>
    <a:masterClrMapping/>
  </p:clrMapOvr>
  <p:transition xmlns:p14="http://schemas.microsoft.com/office/powerpoint/2010/main" spd="med">
    <p:fade/>
  </p:transition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4767282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A617D6D9-41C7-5949-AE7F-AC84836FF98F}" type="datetimeFigureOut">
              <a:rPr lang="es-ES" sz="1800"/>
              <a:pPr defTabSz="457200">
                <a:defRPr/>
              </a:pPr>
              <a:t>3/08/16</a:t>
            </a:fld>
            <a:endParaRPr lang="es-ES" sz="180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82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AA4B700C-3C5B-174F-95F5-97240D088047}" type="slidenum">
              <a:rPr lang="es-ES" sz="1800"/>
              <a:pPr defTabSz="457200">
                <a:defRPr/>
              </a:pPr>
              <a:t>‹Nr.›</a:t>
            </a:fld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2951326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4AB5-CC74-4B48-B026-92C9981132A7}" type="datetimeFigureOut">
              <a:rPr lang="es-CO" smtClean="0"/>
              <a:t>3/08/16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00550-E337-4459-8544-7072B8334906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3655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4AB5-CC74-4B48-B026-92C9981132A7}" type="datetimeFigureOut">
              <a:rPr lang="es-CO" smtClean="0"/>
              <a:t>3/08/16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00550-E337-4459-8544-7072B8334906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9050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4AB5-CC74-4B48-B026-92C9981132A7}" type="datetimeFigureOut">
              <a:rPr lang="es-CO" smtClean="0"/>
              <a:t>3/08/16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00550-E337-4459-8544-7072B8334906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16440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4AB5-CC74-4B48-B026-92C9981132A7}" type="datetimeFigureOut">
              <a:rPr lang="es-CO" smtClean="0"/>
              <a:t>3/08/16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00550-E337-4459-8544-7072B8334906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30953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4AB5-CC74-4B48-B026-92C9981132A7}" type="datetimeFigureOut">
              <a:rPr lang="es-CO" smtClean="0"/>
              <a:t>3/08/16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00550-E337-4459-8544-7072B8334906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00672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4AB5-CC74-4B48-B026-92C9981132A7}" type="datetimeFigureOut">
              <a:rPr lang="es-CO" smtClean="0"/>
              <a:t>3/08/16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00550-E337-4459-8544-7072B8334906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2256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4AB5-CC74-4B48-B026-92C9981132A7}" type="datetimeFigureOut">
              <a:rPr lang="es-CO" smtClean="0"/>
              <a:t>3/08/16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00550-E337-4459-8544-7072B8334906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0022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4AB5-CC74-4B48-B026-92C9981132A7}" type="datetimeFigureOut">
              <a:rPr lang="es-CO" smtClean="0"/>
              <a:t>3/08/16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00550-E337-4459-8544-7072B8334906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0699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D4AB5-CC74-4B48-B026-92C9981132A7}" type="datetimeFigureOut">
              <a:rPr lang="es-CO" smtClean="0"/>
              <a:t>3/08/16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00550-E337-4459-8544-7072B8334906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3667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gray">
          <a:xfrm>
            <a:off x="2162189" y="4806553"/>
            <a:ext cx="47847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00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1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37" y="125019"/>
            <a:ext cx="5540375" cy="45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8" y="4806553"/>
            <a:ext cx="1343025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</a:lstStyle>
          <a:p>
            <a:pPr defTabSz="457200">
              <a:defRPr/>
            </a:pPr>
            <a:r>
              <a:rPr lang="de-DE"/>
              <a:t>Page </a:t>
            </a:r>
            <a:r>
              <a:rPr lang="de-DE">
                <a:sym typeface="Wingdings" charset="2"/>
              </a:rPr>
              <a:t></a:t>
            </a:r>
            <a:r>
              <a:rPr lang="de-DE"/>
              <a:t> </a:t>
            </a:r>
            <a:fld id="{DCCF5863-DA95-094C-A964-46E8E93C5DB7}" type="slidenum">
              <a:rPr lang="de-DE"/>
              <a:pPr defTabSz="457200">
                <a:defRPr/>
              </a:pPr>
              <a:t>‹Nr.›</a:t>
            </a:fld>
            <a:endParaRPr lang="de-DE"/>
          </a:p>
        </p:txBody>
      </p:sp>
      <p:sp>
        <p:nvSpPr>
          <p:cNvPr id="2053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8" y="1210870"/>
            <a:ext cx="8524875" cy="329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die Formate des Vorlagentextes zu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054" name="Rectangle 7"/>
          <p:cNvSpPr>
            <a:spLocks noChangeArrowheads="1"/>
          </p:cNvSpPr>
          <p:nvPr/>
        </p:nvSpPr>
        <p:spPr bwMode="gray">
          <a:xfrm>
            <a:off x="7188200" y="4638695"/>
            <a:ext cx="1646238" cy="283369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YOUR LOGO</a:t>
            </a:r>
          </a:p>
        </p:txBody>
      </p:sp>
    </p:spTree>
    <p:extLst>
      <p:ext uri="{BB962C8B-B14F-4D97-AF65-F5344CB8AC3E}">
        <p14:creationId xmlns:p14="http://schemas.microsoft.com/office/powerpoint/2010/main" val="15701388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xmlns:p14="http://schemas.microsoft.com/office/powerpoint/2010/main" spd="med">
    <p:fade/>
  </p:transition>
  <p:hf sldNum="0"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charset="0"/>
        <a:buChar char="§"/>
        <a:defRPr sz="2000" b="1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>
          <a:solidFill>
            <a:schemeClr val="tx1"/>
          </a:solidFill>
          <a:latin typeface="+mn-lt"/>
          <a:ea typeface="ＭＳ Ｐゴシック" charset="-128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2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2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2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charset="2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9.png"/><Relationship Id="rId13" Type="http://schemas.openxmlformats.org/officeDocument/2006/relationships/image" Target="../media/image20.png"/><Relationship Id="rId1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8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noProof="1" smtClean="0">
                <a:latin typeface="Arial" charset="0"/>
              </a:rPr>
              <a:t>CES2016.02: Gastric cancer</a:t>
            </a:r>
            <a:endParaRPr noProof="1">
              <a:latin typeface="Arial" charset="0"/>
            </a:endParaRPr>
          </a:p>
        </p:txBody>
      </p:sp>
      <p:sp>
        <p:nvSpPr>
          <p:cNvPr id="13314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noProof="1">
                <a:latin typeface="Arial" charset="0"/>
              </a:rPr>
              <a:t>Mauricio Lema Medina MD</a:t>
            </a:r>
          </a:p>
        </p:txBody>
      </p:sp>
    </p:spTree>
    <p:extLst>
      <p:ext uri="{BB962C8B-B14F-4D97-AF65-F5344CB8AC3E}">
        <p14:creationId xmlns:p14="http://schemas.microsoft.com/office/powerpoint/2010/main" val="256890426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916" y="2871458"/>
            <a:ext cx="2910113" cy="218486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30" y="936326"/>
            <a:ext cx="3280228" cy="246274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248229" y="609599"/>
            <a:ext cx="1672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For</a:t>
            </a:r>
            <a:r>
              <a:rPr lang="es-ES" dirty="0" smtClean="0"/>
              <a:t> proximal </a:t>
            </a:r>
            <a:r>
              <a:rPr lang="es-ES" dirty="0" err="1" smtClean="0"/>
              <a:t>tumors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557" y="914399"/>
            <a:ext cx="3241234" cy="244565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384800" y="609599"/>
            <a:ext cx="3047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Subtotal </a:t>
            </a:r>
            <a:r>
              <a:rPr lang="es-ES" dirty="0" err="1" smtClean="0"/>
              <a:t>gastrectomy</a:t>
            </a:r>
            <a:r>
              <a:rPr lang="es-ES" dirty="0" smtClean="0"/>
              <a:t>: </a:t>
            </a:r>
            <a:r>
              <a:rPr lang="es-ES" dirty="0" err="1" smtClean="0"/>
              <a:t>for</a:t>
            </a:r>
            <a:r>
              <a:rPr lang="es-ES" dirty="0" smtClean="0"/>
              <a:t> distal </a:t>
            </a:r>
            <a:r>
              <a:rPr lang="es-ES" dirty="0" err="1" smtClean="0"/>
              <a:t>tumors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3918856" y="4470399"/>
            <a:ext cx="1156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D2 </a:t>
            </a:r>
            <a:r>
              <a:rPr lang="es-ES" dirty="0" err="1" smtClean="0"/>
              <a:t>dissection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788" y="4504357"/>
            <a:ext cx="639143" cy="6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46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04" y="101600"/>
            <a:ext cx="1215810" cy="8001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788" y="4504357"/>
            <a:ext cx="639143" cy="6391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370" y="1204830"/>
            <a:ext cx="918029" cy="7527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0229" y="1205592"/>
            <a:ext cx="1005116" cy="7538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658" y="1204830"/>
            <a:ext cx="918029" cy="75278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7371" y="2214335"/>
            <a:ext cx="1005116" cy="75383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2213573"/>
            <a:ext cx="918029" cy="75278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7372" y="3230334"/>
            <a:ext cx="1005116" cy="75383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1" y="3229572"/>
            <a:ext cx="918029" cy="75278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8958" y="3222171"/>
            <a:ext cx="594786" cy="76925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373" y="4129458"/>
            <a:ext cx="918029" cy="75278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530" y="4122057"/>
            <a:ext cx="594786" cy="76925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5543" y="4122963"/>
            <a:ext cx="1005116" cy="753837"/>
          </a:xfrm>
          <a:prstGeom prst="rect">
            <a:avLst/>
          </a:prstGeom>
        </p:spPr>
      </p:pic>
      <p:cxnSp>
        <p:nvCxnSpPr>
          <p:cNvPr id="18" name="Conector recto de flecha 17"/>
          <p:cNvCxnSpPr/>
          <p:nvPr/>
        </p:nvCxnSpPr>
        <p:spPr>
          <a:xfrm>
            <a:off x="2764971" y="1516743"/>
            <a:ext cx="384629" cy="72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4455886" y="1516743"/>
            <a:ext cx="384629" cy="72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2764971" y="2590800"/>
            <a:ext cx="384629" cy="72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>
            <a:off x="2764971" y="3592286"/>
            <a:ext cx="384629" cy="72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>
            <a:stCxn id="15" idx="3"/>
            <a:endCxn id="16" idx="1"/>
          </p:cNvCxnSpPr>
          <p:nvPr/>
        </p:nvCxnSpPr>
        <p:spPr>
          <a:xfrm flipV="1">
            <a:off x="3158316" y="4499882"/>
            <a:ext cx="187227" cy="68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6016172" y="1313544"/>
            <a:ext cx="2826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MAGIC trial (</a:t>
            </a:r>
            <a:r>
              <a:rPr lang="es-ES" sz="1200" dirty="0" err="1" smtClean="0"/>
              <a:t>Perioperative</a:t>
            </a:r>
            <a:r>
              <a:rPr lang="es-ES" sz="1200" dirty="0" smtClean="0"/>
              <a:t> </a:t>
            </a:r>
            <a:r>
              <a:rPr lang="es-ES" sz="1200" dirty="0" err="1" smtClean="0"/>
              <a:t>chemotherapy</a:t>
            </a:r>
            <a:r>
              <a:rPr lang="es-ES" sz="1200" dirty="0" smtClean="0"/>
              <a:t>)</a:t>
            </a:r>
          </a:p>
          <a:p>
            <a:r>
              <a:rPr lang="es-ES" sz="1200" dirty="0" err="1" smtClean="0"/>
              <a:t>Chemo</a:t>
            </a:r>
            <a:r>
              <a:rPr lang="es-ES" sz="1200" dirty="0" smtClean="0"/>
              <a:t>: ECX</a:t>
            </a:r>
            <a:endParaRPr lang="es-ES" sz="1200" dirty="0"/>
          </a:p>
        </p:txBody>
      </p:sp>
      <p:sp>
        <p:nvSpPr>
          <p:cNvPr id="26" name="CuadroTexto 25"/>
          <p:cNvSpPr txBox="1"/>
          <p:nvPr/>
        </p:nvSpPr>
        <p:spPr>
          <a:xfrm>
            <a:off x="6088743" y="2315029"/>
            <a:ext cx="2629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CLASSIC (</a:t>
            </a:r>
            <a:r>
              <a:rPr lang="es-ES" sz="1200" dirty="0" err="1" smtClean="0"/>
              <a:t>Postoperative</a:t>
            </a:r>
            <a:r>
              <a:rPr lang="es-ES" sz="1200" dirty="0" smtClean="0"/>
              <a:t> </a:t>
            </a:r>
            <a:r>
              <a:rPr lang="es-ES" sz="1200" dirty="0" err="1" smtClean="0"/>
              <a:t>chemotherapy</a:t>
            </a:r>
            <a:r>
              <a:rPr lang="es-ES" sz="1200" dirty="0" smtClean="0"/>
              <a:t>)</a:t>
            </a:r>
          </a:p>
          <a:p>
            <a:r>
              <a:rPr lang="es-ES" sz="1200" dirty="0" err="1" smtClean="0"/>
              <a:t>Chemo</a:t>
            </a:r>
            <a:r>
              <a:rPr lang="es-ES" sz="1200" dirty="0" smtClean="0"/>
              <a:t>: XELOX</a:t>
            </a:r>
            <a:endParaRPr lang="es-ES" sz="1200" dirty="0"/>
          </a:p>
        </p:txBody>
      </p:sp>
      <p:sp>
        <p:nvSpPr>
          <p:cNvPr id="27" name="CuadroTexto 26"/>
          <p:cNvSpPr txBox="1"/>
          <p:nvPr/>
        </p:nvSpPr>
        <p:spPr>
          <a:xfrm>
            <a:off x="6088743" y="3338286"/>
            <a:ext cx="2857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INT 01-16: (</a:t>
            </a:r>
            <a:r>
              <a:rPr lang="es-ES" sz="1200" dirty="0" err="1" smtClean="0"/>
              <a:t>Postoperative</a:t>
            </a:r>
            <a:r>
              <a:rPr lang="es-ES" sz="1200" dirty="0" smtClean="0"/>
              <a:t> </a:t>
            </a:r>
            <a:r>
              <a:rPr lang="es-ES" sz="1200" dirty="0" err="1" smtClean="0"/>
              <a:t>chemoradiation</a:t>
            </a:r>
            <a:r>
              <a:rPr lang="es-ES" sz="1200" dirty="0" smtClean="0"/>
              <a:t>)</a:t>
            </a:r>
          </a:p>
          <a:p>
            <a:r>
              <a:rPr lang="es-ES" sz="1200" dirty="0" err="1" smtClean="0"/>
              <a:t>Chemo</a:t>
            </a:r>
            <a:r>
              <a:rPr lang="es-ES" sz="1200" dirty="0" smtClean="0"/>
              <a:t>: FU + LV</a:t>
            </a:r>
            <a:endParaRPr lang="es-ES" sz="1200" dirty="0"/>
          </a:p>
        </p:txBody>
      </p:sp>
      <p:sp>
        <p:nvSpPr>
          <p:cNvPr id="28" name="CuadroTexto 27"/>
          <p:cNvSpPr txBox="1"/>
          <p:nvPr/>
        </p:nvSpPr>
        <p:spPr>
          <a:xfrm>
            <a:off x="6088743" y="4238172"/>
            <a:ext cx="2572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CROSS (</a:t>
            </a:r>
            <a:r>
              <a:rPr lang="es-ES" sz="1200" dirty="0" err="1" smtClean="0"/>
              <a:t>Preoperative</a:t>
            </a:r>
            <a:r>
              <a:rPr lang="es-ES" sz="1200" dirty="0" smtClean="0"/>
              <a:t> </a:t>
            </a:r>
            <a:r>
              <a:rPr lang="es-ES" sz="1200" dirty="0" err="1" smtClean="0"/>
              <a:t>Chemoradiation</a:t>
            </a:r>
            <a:r>
              <a:rPr lang="es-ES" sz="1200" dirty="0" smtClean="0"/>
              <a:t>)</a:t>
            </a:r>
          </a:p>
          <a:p>
            <a:r>
              <a:rPr lang="es-ES" sz="1200" dirty="0" err="1" smtClean="0"/>
              <a:t>Chemo</a:t>
            </a:r>
            <a:r>
              <a:rPr lang="es-ES" sz="1200" dirty="0" smtClean="0"/>
              <a:t>: </a:t>
            </a:r>
            <a:r>
              <a:rPr lang="es-ES" sz="1200" dirty="0" err="1" smtClean="0"/>
              <a:t>Carboplatin</a:t>
            </a:r>
            <a:r>
              <a:rPr lang="es-ES" sz="1200" dirty="0" smtClean="0"/>
              <a:t> + </a:t>
            </a:r>
            <a:r>
              <a:rPr lang="es-ES" sz="1200" dirty="0" err="1" smtClean="0"/>
              <a:t>Paclitaxel</a:t>
            </a:r>
            <a:endParaRPr lang="es-ES" sz="1200" dirty="0"/>
          </a:p>
        </p:txBody>
      </p:sp>
      <p:sp>
        <p:nvSpPr>
          <p:cNvPr id="29" name="CuadroTexto 28"/>
          <p:cNvSpPr txBox="1"/>
          <p:nvPr/>
        </p:nvSpPr>
        <p:spPr>
          <a:xfrm>
            <a:off x="362857" y="1407885"/>
            <a:ext cx="929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err="1" smtClean="0"/>
              <a:t>Preferred</a:t>
            </a:r>
            <a:endParaRPr lang="es-ES" b="1" i="1" dirty="0"/>
          </a:p>
        </p:txBody>
      </p:sp>
      <p:sp>
        <p:nvSpPr>
          <p:cNvPr id="30" name="CuadroTexto 29"/>
          <p:cNvSpPr txBox="1"/>
          <p:nvPr/>
        </p:nvSpPr>
        <p:spPr>
          <a:xfrm>
            <a:off x="108857" y="2445656"/>
            <a:ext cx="1608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err="1" smtClean="0"/>
              <a:t>Well-resected</a:t>
            </a:r>
            <a:r>
              <a:rPr lang="es-ES" b="1" i="1" dirty="0" smtClean="0"/>
              <a:t> (D2)</a:t>
            </a:r>
            <a:endParaRPr lang="es-ES" b="1" i="1" dirty="0"/>
          </a:p>
        </p:txBody>
      </p:sp>
      <p:sp>
        <p:nvSpPr>
          <p:cNvPr id="31" name="CuadroTexto 30"/>
          <p:cNvSpPr txBox="1"/>
          <p:nvPr/>
        </p:nvSpPr>
        <p:spPr>
          <a:xfrm>
            <a:off x="420914" y="3229427"/>
            <a:ext cx="12627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err="1" smtClean="0"/>
              <a:t>Unclear</a:t>
            </a:r>
            <a:r>
              <a:rPr lang="es-ES" b="1" i="1" dirty="0" smtClean="0"/>
              <a:t> </a:t>
            </a:r>
            <a:r>
              <a:rPr lang="es-ES" b="1" i="1" dirty="0" err="1" smtClean="0"/>
              <a:t>quality</a:t>
            </a:r>
            <a:r>
              <a:rPr lang="es-ES" b="1" i="1" dirty="0" smtClean="0"/>
              <a:t> of </a:t>
            </a:r>
            <a:r>
              <a:rPr lang="es-ES" b="1" i="1" dirty="0" err="1" smtClean="0"/>
              <a:t>resection</a:t>
            </a:r>
            <a:endParaRPr lang="es-ES" b="1" i="1" dirty="0"/>
          </a:p>
        </p:txBody>
      </p:sp>
      <p:sp>
        <p:nvSpPr>
          <p:cNvPr id="32" name="CuadroTexto 31"/>
          <p:cNvSpPr txBox="1"/>
          <p:nvPr/>
        </p:nvSpPr>
        <p:spPr>
          <a:xfrm>
            <a:off x="290286" y="4267199"/>
            <a:ext cx="1305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smtClean="0"/>
              <a:t>Proximal (GEJ)</a:t>
            </a:r>
          </a:p>
          <a:p>
            <a:r>
              <a:rPr lang="es-ES" b="1" i="1" dirty="0" err="1" smtClean="0"/>
              <a:t>tumors</a:t>
            </a:r>
            <a:endParaRPr lang="es-ES" b="1" i="1" dirty="0"/>
          </a:p>
        </p:txBody>
      </p:sp>
    </p:spTree>
    <p:extLst>
      <p:ext uri="{BB962C8B-B14F-4D97-AF65-F5344CB8AC3E}">
        <p14:creationId xmlns:p14="http://schemas.microsoft.com/office/powerpoint/2010/main" val="4261777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788" y="4504357"/>
            <a:ext cx="639143" cy="6391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66" y="348343"/>
            <a:ext cx="1285779" cy="206102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445657" y="1255485"/>
            <a:ext cx="509626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Dismal</a:t>
            </a:r>
            <a:r>
              <a:rPr lang="es-ES" dirty="0" smtClean="0"/>
              <a:t> prognosis: median OS &lt; 12 </a:t>
            </a:r>
            <a:r>
              <a:rPr lang="es-ES" dirty="0" err="1" smtClean="0"/>
              <a:t>months</a:t>
            </a:r>
            <a:r>
              <a:rPr lang="es-ES" dirty="0" smtClean="0"/>
              <a:t> (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chemotherapy</a:t>
            </a:r>
            <a:r>
              <a:rPr lang="es-ES" dirty="0" smtClean="0"/>
              <a:t>)</a:t>
            </a:r>
          </a:p>
          <a:p>
            <a:r>
              <a:rPr lang="es-ES" dirty="0" err="1" smtClean="0"/>
              <a:t>Limited</a:t>
            </a:r>
            <a:r>
              <a:rPr lang="es-ES" dirty="0" smtClean="0"/>
              <a:t>, short-</a:t>
            </a:r>
            <a:r>
              <a:rPr lang="es-ES" dirty="0" err="1" smtClean="0"/>
              <a:t>lived</a:t>
            </a:r>
            <a:r>
              <a:rPr lang="es-ES" dirty="0" smtClean="0"/>
              <a:t> response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chemotherapy</a:t>
            </a:r>
            <a:endParaRPr lang="es-ES" dirty="0" smtClean="0"/>
          </a:p>
          <a:p>
            <a:r>
              <a:rPr lang="es-ES" dirty="0"/>
              <a:t>	</a:t>
            </a:r>
            <a:r>
              <a:rPr lang="es-ES" dirty="0" err="1" smtClean="0"/>
              <a:t>Cisplatin</a:t>
            </a:r>
            <a:endParaRPr lang="es-ES" dirty="0" smtClean="0"/>
          </a:p>
          <a:p>
            <a:r>
              <a:rPr lang="es-ES" dirty="0"/>
              <a:t>	</a:t>
            </a:r>
            <a:r>
              <a:rPr lang="es-ES" dirty="0" err="1" smtClean="0"/>
              <a:t>Carboplatin</a:t>
            </a:r>
            <a:endParaRPr lang="es-ES" dirty="0" smtClean="0"/>
          </a:p>
          <a:p>
            <a:r>
              <a:rPr lang="es-ES" dirty="0"/>
              <a:t>	</a:t>
            </a:r>
            <a:r>
              <a:rPr lang="es-ES" dirty="0" err="1" smtClean="0"/>
              <a:t>Fluououracil</a:t>
            </a:r>
            <a:r>
              <a:rPr lang="es-ES" dirty="0" smtClean="0"/>
              <a:t> </a:t>
            </a:r>
          </a:p>
          <a:p>
            <a:r>
              <a:rPr lang="es-ES" dirty="0"/>
              <a:t>	</a:t>
            </a:r>
            <a:r>
              <a:rPr lang="es-ES" dirty="0" err="1" smtClean="0"/>
              <a:t>Capecitabine</a:t>
            </a:r>
            <a:endParaRPr lang="es-ES" dirty="0" smtClean="0"/>
          </a:p>
          <a:p>
            <a:r>
              <a:rPr lang="es-ES" dirty="0"/>
              <a:t>	</a:t>
            </a:r>
            <a:r>
              <a:rPr lang="es-ES" dirty="0" err="1" smtClean="0"/>
              <a:t>Docetaxel</a:t>
            </a:r>
            <a:endParaRPr lang="es-ES" dirty="0" smtClean="0"/>
          </a:p>
          <a:p>
            <a:r>
              <a:rPr lang="es-ES" dirty="0"/>
              <a:t>	</a:t>
            </a:r>
            <a:r>
              <a:rPr lang="es-ES" dirty="0" err="1" smtClean="0"/>
              <a:t>Paclitaxel</a:t>
            </a:r>
            <a:endParaRPr lang="es-ES" dirty="0" smtClean="0"/>
          </a:p>
          <a:p>
            <a:r>
              <a:rPr lang="es-ES" dirty="0"/>
              <a:t>	</a:t>
            </a:r>
            <a:r>
              <a:rPr lang="es-ES" dirty="0" err="1" smtClean="0"/>
              <a:t>Irinotecan</a:t>
            </a:r>
            <a:endParaRPr lang="es-ES" dirty="0" smtClean="0"/>
          </a:p>
          <a:p>
            <a:r>
              <a:rPr lang="es-ES" dirty="0"/>
              <a:t>	</a:t>
            </a:r>
            <a:r>
              <a:rPr lang="es-ES" dirty="0" err="1" smtClean="0"/>
              <a:t>Ramucirumab</a:t>
            </a:r>
            <a:r>
              <a:rPr lang="es-ES" dirty="0" smtClean="0"/>
              <a:t> (Anti VEGF R2 MOA)</a:t>
            </a:r>
          </a:p>
          <a:p>
            <a:r>
              <a:rPr lang="es-ES" dirty="0"/>
              <a:t>	</a:t>
            </a:r>
            <a:r>
              <a:rPr lang="es-ES" dirty="0" err="1" smtClean="0"/>
              <a:t>Trastuzumab</a:t>
            </a:r>
            <a:r>
              <a:rPr lang="es-ES" dirty="0" smtClean="0"/>
              <a:t> (Anti Her2 MOA) </a:t>
            </a:r>
            <a:r>
              <a:rPr lang="es-ES" dirty="0" err="1" smtClean="0"/>
              <a:t>for</a:t>
            </a:r>
            <a:r>
              <a:rPr lang="es-ES" dirty="0" smtClean="0"/>
              <a:t> Her2+ </a:t>
            </a:r>
            <a:r>
              <a:rPr lang="es-ES" dirty="0" err="1" smtClean="0"/>
              <a:t>tumors</a:t>
            </a:r>
            <a:endParaRPr lang="es-ES" dirty="0" smtClean="0"/>
          </a:p>
          <a:p>
            <a:r>
              <a:rPr lang="es-ES" dirty="0" err="1" smtClean="0"/>
              <a:t>Most</a:t>
            </a:r>
            <a:r>
              <a:rPr lang="es-ES" dirty="0" smtClean="0"/>
              <a:t> </a:t>
            </a:r>
            <a:r>
              <a:rPr lang="es-ES" dirty="0" err="1" smtClean="0"/>
              <a:t>patients</a:t>
            </a:r>
            <a:r>
              <a:rPr lang="es-ES" dirty="0" smtClean="0"/>
              <a:t> DO NOT derive </a:t>
            </a:r>
            <a:r>
              <a:rPr lang="es-ES" dirty="0" err="1" smtClean="0"/>
              <a:t>benefit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palliative</a:t>
            </a:r>
            <a:r>
              <a:rPr lang="es-ES" dirty="0" smtClean="0"/>
              <a:t> </a:t>
            </a:r>
            <a:r>
              <a:rPr lang="es-ES" dirty="0" err="1" smtClean="0"/>
              <a:t>chemotherapy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1638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79" y="166915"/>
            <a:ext cx="1370364" cy="103051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750458" y="1618344"/>
            <a:ext cx="21190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1" dirty="0" smtClean="0"/>
              <a:t>5-year </a:t>
            </a:r>
            <a:r>
              <a:rPr lang="es-ES" b="1" i="1" dirty="0" err="1" smtClean="0"/>
              <a:t>survival</a:t>
            </a:r>
            <a:r>
              <a:rPr lang="es-ES" b="1" i="1" dirty="0" smtClean="0"/>
              <a:t> </a:t>
            </a:r>
            <a:r>
              <a:rPr lang="es-ES" b="1" i="1" dirty="0" err="1" smtClean="0"/>
              <a:t>by</a:t>
            </a:r>
            <a:r>
              <a:rPr lang="es-ES" b="1" i="1" dirty="0" smtClean="0"/>
              <a:t> </a:t>
            </a:r>
            <a:r>
              <a:rPr lang="es-ES" b="1" i="1" dirty="0" err="1" smtClean="0"/>
              <a:t>Stage</a:t>
            </a:r>
            <a:r>
              <a:rPr lang="es-ES" b="1" i="1" dirty="0" smtClean="0"/>
              <a:t> </a:t>
            </a:r>
          </a:p>
          <a:p>
            <a:r>
              <a:rPr lang="es-ES" dirty="0" err="1" smtClean="0"/>
              <a:t>Stage</a:t>
            </a:r>
            <a:r>
              <a:rPr lang="es-ES" dirty="0" smtClean="0"/>
              <a:t> 0: 		99%</a:t>
            </a:r>
          </a:p>
          <a:p>
            <a:r>
              <a:rPr lang="es-ES" dirty="0" err="1" smtClean="0"/>
              <a:t>Stage</a:t>
            </a:r>
            <a:r>
              <a:rPr lang="es-ES" dirty="0" smtClean="0"/>
              <a:t> IA: 		59%</a:t>
            </a:r>
          </a:p>
          <a:p>
            <a:r>
              <a:rPr lang="es-ES" dirty="0" err="1" smtClean="0"/>
              <a:t>Stage</a:t>
            </a:r>
            <a:r>
              <a:rPr lang="es-ES" dirty="0" smtClean="0"/>
              <a:t> IB: 		44%</a:t>
            </a:r>
          </a:p>
          <a:p>
            <a:r>
              <a:rPr lang="es-ES" dirty="0" err="1" smtClean="0"/>
              <a:t>Stage</a:t>
            </a:r>
            <a:r>
              <a:rPr lang="es-ES" dirty="0" smtClean="0"/>
              <a:t> II: 		29%</a:t>
            </a:r>
          </a:p>
          <a:p>
            <a:r>
              <a:rPr lang="es-ES" dirty="0" err="1" smtClean="0"/>
              <a:t>Stage</a:t>
            </a:r>
            <a:r>
              <a:rPr lang="es-ES" dirty="0" smtClean="0"/>
              <a:t> IIIA: 	15%</a:t>
            </a:r>
          </a:p>
          <a:p>
            <a:r>
              <a:rPr lang="es-ES" dirty="0" err="1" smtClean="0"/>
              <a:t>Stage</a:t>
            </a:r>
            <a:r>
              <a:rPr lang="es-ES" dirty="0" smtClean="0"/>
              <a:t> IIIB: 	9%</a:t>
            </a:r>
          </a:p>
          <a:p>
            <a:r>
              <a:rPr lang="es-ES" dirty="0" err="1" smtClean="0"/>
              <a:t>Stage</a:t>
            </a:r>
            <a:r>
              <a:rPr lang="es-ES" dirty="0" smtClean="0"/>
              <a:t> IIIC: 	N/A</a:t>
            </a:r>
          </a:p>
          <a:p>
            <a:r>
              <a:rPr lang="es-ES" dirty="0" err="1" smtClean="0"/>
              <a:t>Stage</a:t>
            </a:r>
            <a:r>
              <a:rPr lang="es-ES" dirty="0" smtClean="0"/>
              <a:t> IV: 		3%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2169886" y="3918857"/>
            <a:ext cx="5088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i="1" dirty="0" smtClean="0"/>
              <a:t>Median OS in </a:t>
            </a:r>
            <a:r>
              <a:rPr lang="es-ES" sz="2000" b="1" i="1" dirty="0" err="1" smtClean="0"/>
              <a:t>metastatic</a:t>
            </a:r>
            <a:r>
              <a:rPr lang="es-ES" sz="2000" b="1" i="1" dirty="0" smtClean="0"/>
              <a:t> </a:t>
            </a:r>
            <a:r>
              <a:rPr lang="es-ES" sz="2000" b="1" i="1" dirty="0" err="1" smtClean="0"/>
              <a:t>disease</a:t>
            </a:r>
            <a:r>
              <a:rPr lang="es-ES" sz="2000" b="1" i="1" dirty="0" smtClean="0"/>
              <a:t>: &lt; 12months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169885" y="551543"/>
            <a:ext cx="6319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i="1" dirty="0" smtClean="0"/>
              <a:t>5-year OS </a:t>
            </a:r>
            <a:r>
              <a:rPr lang="es-ES" sz="2000" b="1" i="1" dirty="0" err="1" smtClean="0"/>
              <a:t>for</a:t>
            </a:r>
            <a:r>
              <a:rPr lang="es-ES" sz="2000" b="1" i="1" dirty="0" smtClean="0"/>
              <a:t> distal </a:t>
            </a:r>
            <a:r>
              <a:rPr lang="es-ES" sz="2000" b="1" i="1" dirty="0" err="1" smtClean="0"/>
              <a:t>tumors</a:t>
            </a:r>
            <a:r>
              <a:rPr lang="es-ES" sz="2000" b="1" i="1" dirty="0" smtClean="0"/>
              <a:t> </a:t>
            </a:r>
            <a:r>
              <a:rPr lang="es-ES" sz="2000" b="1" i="1" dirty="0" err="1" smtClean="0"/>
              <a:t>after</a:t>
            </a:r>
            <a:r>
              <a:rPr lang="es-ES" sz="2000" b="1" i="1" dirty="0" smtClean="0"/>
              <a:t> complete </a:t>
            </a:r>
            <a:r>
              <a:rPr lang="es-ES" sz="2000" b="1" i="1" dirty="0" err="1" smtClean="0"/>
              <a:t>resection</a:t>
            </a:r>
            <a:r>
              <a:rPr lang="es-ES" sz="2000" b="1" i="1" dirty="0" smtClean="0"/>
              <a:t>: 20%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169884" y="994228"/>
            <a:ext cx="6615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i="1" dirty="0" smtClean="0"/>
              <a:t>5-year OS </a:t>
            </a:r>
            <a:r>
              <a:rPr lang="es-ES" sz="2000" b="1" i="1" dirty="0" err="1" smtClean="0"/>
              <a:t>for</a:t>
            </a:r>
            <a:r>
              <a:rPr lang="es-ES" sz="2000" b="1" i="1" dirty="0" smtClean="0"/>
              <a:t> proximal </a:t>
            </a:r>
            <a:r>
              <a:rPr lang="es-ES" sz="2000" b="1" i="1" dirty="0" err="1" smtClean="0"/>
              <a:t>tumors</a:t>
            </a:r>
            <a:r>
              <a:rPr lang="es-ES" sz="2000" b="1" i="1" dirty="0" smtClean="0"/>
              <a:t> </a:t>
            </a:r>
            <a:r>
              <a:rPr lang="es-ES" sz="2000" b="1" i="1" dirty="0" err="1" smtClean="0"/>
              <a:t>after</a:t>
            </a:r>
            <a:r>
              <a:rPr lang="es-ES" sz="2000" b="1" i="1" dirty="0" smtClean="0"/>
              <a:t> complete </a:t>
            </a:r>
            <a:r>
              <a:rPr lang="es-ES" sz="2000" b="1" i="1" dirty="0" err="1" smtClean="0"/>
              <a:t>resection</a:t>
            </a:r>
            <a:r>
              <a:rPr lang="es-ES" sz="2000" b="1" i="1" dirty="0" smtClean="0"/>
              <a:t>: 10%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788" y="4504357"/>
            <a:ext cx="639143" cy="6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72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5/59/Monotonicity_example2.png/220px-Monotonicity_exampl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1" y="2750341"/>
            <a:ext cx="1940719" cy="187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reviews.123rf.com/images/vtorous/vtorous1011/vtorous101100070/8339255-Vector-world-map-with-colored-continents-Stock-Vect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958" y="371841"/>
            <a:ext cx="4018757" cy="201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3.iconfinder.com/data/icons/ose/Ti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21" y="976752"/>
            <a:ext cx="261060" cy="26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cdn3.iconfinder.com/data/icons/ose/Ti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276" y="655535"/>
            <a:ext cx="261060" cy="26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cdn3.iconfinder.com/data/icons/ose/Ti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1047125"/>
            <a:ext cx="261060" cy="26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cdn3.iconfinder.com/data/icons/ose/Ti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686" y="1933263"/>
            <a:ext cx="261060" cy="26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7282040" y="371841"/>
            <a:ext cx="712262" cy="931024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CO" b="1" i="1" dirty="0" smtClean="0"/>
              <a:t>China</a:t>
            </a:r>
          </a:p>
          <a:p>
            <a:r>
              <a:rPr lang="es-CO" b="1" i="1" dirty="0" err="1" smtClean="0"/>
              <a:t>Japan</a:t>
            </a:r>
            <a:endParaRPr lang="es-CO" b="1" i="1" dirty="0" smtClean="0"/>
          </a:p>
          <a:p>
            <a:r>
              <a:rPr lang="es-CO" b="1" i="1" dirty="0" err="1" smtClean="0"/>
              <a:t>Ireland</a:t>
            </a:r>
            <a:endParaRPr lang="es-CO" b="1" i="1" dirty="0" smtClean="0"/>
          </a:p>
          <a:p>
            <a:r>
              <a:rPr lang="es-CO" b="1" i="1" dirty="0" smtClean="0"/>
              <a:t>Chile</a:t>
            </a:r>
            <a:endParaRPr lang="es-CO" b="1" i="1" dirty="0"/>
          </a:p>
        </p:txBody>
      </p:sp>
      <p:pic>
        <p:nvPicPr>
          <p:cNvPr id="1034" name="Picture 10" descr="http://media.chemotherapyadvisor.com/images/2012/08/29/stomach_cancer_291748.jpg?format=jpg&amp;zoom=1&amp;quality=70&amp;anchor=middlecenter&amp;width=320&amp;mode=p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1" y="414837"/>
            <a:ext cx="2206126" cy="165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e 4"/>
          <p:cNvSpPr/>
          <p:nvPr/>
        </p:nvSpPr>
        <p:spPr>
          <a:xfrm>
            <a:off x="3525252" y="2750341"/>
            <a:ext cx="1203158" cy="1508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CO" b="1" i="1" dirty="0" err="1" smtClean="0"/>
              <a:t>Nurture</a:t>
            </a:r>
            <a:endParaRPr lang="es-CO" b="1" i="1" dirty="0"/>
          </a:p>
        </p:txBody>
      </p:sp>
      <p:sp>
        <p:nvSpPr>
          <p:cNvPr id="6" name="Elipse 5"/>
          <p:cNvSpPr/>
          <p:nvPr/>
        </p:nvSpPr>
        <p:spPr>
          <a:xfrm>
            <a:off x="4058674" y="3714972"/>
            <a:ext cx="919643" cy="5534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CO" b="1" i="1" dirty="0" err="1" smtClean="0"/>
              <a:t>Nature</a:t>
            </a:r>
            <a:endParaRPr lang="es-CO" b="1" i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5829300" y="2750341"/>
            <a:ext cx="1796230" cy="200824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CO" dirty="0" smtClean="0"/>
              <a:t>85% Adenocarcinomas</a:t>
            </a:r>
          </a:p>
          <a:p>
            <a:r>
              <a:rPr lang="es-CO" dirty="0" smtClean="0"/>
              <a:t>-</a:t>
            </a:r>
            <a:r>
              <a:rPr lang="es-CO" dirty="0" err="1" smtClean="0"/>
              <a:t>Diffuse</a:t>
            </a:r>
            <a:endParaRPr lang="es-CO" dirty="0" smtClean="0"/>
          </a:p>
          <a:p>
            <a:r>
              <a:rPr lang="es-CO" dirty="0" smtClean="0"/>
              <a:t>-Intestinal </a:t>
            </a:r>
            <a:r>
              <a:rPr lang="es-CO" dirty="0" err="1" smtClean="0"/>
              <a:t>type</a:t>
            </a:r>
            <a:endParaRPr lang="es-CO" dirty="0" smtClean="0"/>
          </a:p>
          <a:p>
            <a:endParaRPr lang="es-CO" dirty="0" smtClean="0"/>
          </a:p>
          <a:p>
            <a:r>
              <a:rPr lang="es-CO" dirty="0" smtClean="0"/>
              <a:t>15% </a:t>
            </a:r>
            <a:r>
              <a:rPr lang="es-CO" dirty="0" err="1" smtClean="0"/>
              <a:t>Other</a:t>
            </a:r>
            <a:r>
              <a:rPr lang="es-CO" dirty="0" smtClean="0"/>
              <a:t> </a:t>
            </a:r>
            <a:r>
              <a:rPr lang="es-CO" dirty="0" err="1" smtClean="0"/>
              <a:t>tumors</a:t>
            </a:r>
            <a:endParaRPr lang="es-CO" dirty="0" smtClean="0"/>
          </a:p>
          <a:p>
            <a:r>
              <a:rPr lang="es-CO" dirty="0" smtClean="0"/>
              <a:t>-</a:t>
            </a:r>
            <a:r>
              <a:rPr lang="es-CO" dirty="0" err="1" smtClean="0"/>
              <a:t>Lymphomas</a:t>
            </a:r>
            <a:endParaRPr lang="es-CO" dirty="0" smtClean="0"/>
          </a:p>
          <a:p>
            <a:r>
              <a:rPr lang="es-CO" dirty="0" smtClean="0"/>
              <a:t>-GIST</a:t>
            </a:r>
          </a:p>
          <a:p>
            <a:r>
              <a:rPr lang="es-CO" dirty="0" smtClean="0"/>
              <a:t>-</a:t>
            </a:r>
            <a:r>
              <a:rPr lang="es-CO" dirty="0" err="1" smtClean="0"/>
              <a:t>Leiomyosarcomas</a:t>
            </a:r>
            <a:endParaRPr lang="es-CO" dirty="0" smtClean="0"/>
          </a:p>
          <a:p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3632" y="2662983"/>
            <a:ext cx="334408" cy="29914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504550" y="2501311"/>
            <a:ext cx="553295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sz="900" b="1" i="1" dirty="0" err="1"/>
              <a:t>Nitrates</a:t>
            </a:r>
            <a:endParaRPr lang="es-ES" sz="900" b="1" i="1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8788" y="4504357"/>
            <a:ext cx="639143" cy="6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48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59" y="337635"/>
            <a:ext cx="3620882" cy="204774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073" y="335575"/>
            <a:ext cx="3718979" cy="204700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042075" y="2392241"/>
            <a:ext cx="2001155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sz="1200" i="1" dirty="0" err="1"/>
              <a:t>Poorly</a:t>
            </a:r>
            <a:r>
              <a:rPr lang="es-ES" sz="1200" i="1" dirty="0"/>
              <a:t> </a:t>
            </a:r>
            <a:r>
              <a:rPr lang="es-ES" sz="1200" i="1" dirty="0" err="1"/>
              <a:t>differentiated</a:t>
            </a:r>
            <a:r>
              <a:rPr lang="es-ES" sz="1200" i="1" dirty="0"/>
              <a:t> (</a:t>
            </a:r>
            <a:r>
              <a:rPr lang="es-ES" sz="1200" i="1" dirty="0" err="1"/>
              <a:t>diffuse</a:t>
            </a:r>
            <a:r>
              <a:rPr lang="es-ES" sz="1200" i="1" dirty="0"/>
              <a:t>)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17780" y="2513812"/>
            <a:ext cx="2813051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sz="1200" i="1" dirty="0" err="1"/>
              <a:t>Moderately</a:t>
            </a:r>
            <a:r>
              <a:rPr lang="es-ES" sz="1200" i="1" dirty="0"/>
              <a:t> </a:t>
            </a:r>
            <a:r>
              <a:rPr lang="es-ES" sz="1200" i="1" dirty="0" err="1"/>
              <a:t>differentiated</a:t>
            </a:r>
            <a:r>
              <a:rPr lang="es-ES" sz="1200" i="1" dirty="0"/>
              <a:t> (intestinal-</a:t>
            </a:r>
            <a:r>
              <a:rPr lang="es-ES" sz="1200" i="1" dirty="0" err="1"/>
              <a:t>type</a:t>
            </a:r>
            <a:r>
              <a:rPr lang="es-ES" sz="1200" i="1" dirty="0"/>
              <a:t>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995074" y="2893957"/>
            <a:ext cx="3729945" cy="142346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ES" sz="1100" dirty="0" err="1"/>
              <a:t>Cell</a:t>
            </a:r>
            <a:r>
              <a:rPr lang="es-ES" sz="1100" dirty="0"/>
              <a:t> </a:t>
            </a:r>
            <a:r>
              <a:rPr lang="es-ES" sz="1100" dirty="0" err="1"/>
              <a:t>cohesion</a:t>
            </a:r>
            <a:r>
              <a:rPr lang="es-ES" sz="1100" dirty="0"/>
              <a:t> </a:t>
            </a:r>
            <a:r>
              <a:rPr lang="es-ES" sz="1100" dirty="0" err="1"/>
              <a:t>is</a:t>
            </a:r>
            <a:r>
              <a:rPr lang="es-ES" sz="1100" dirty="0"/>
              <a:t> </a:t>
            </a:r>
            <a:r>
              <a:rPr lang="es-ES" sz="1100" dirty="0" err="1"/>
              <a:t>absent</a:t>
            </a:r>
            <a:r>
              <a:rPr lang="es-ES" sz="1100" dirty="0"/>
              <a:t> (</a:t>
            </a:r>
            <a:r>
              <a:rPr lang="es-ES" sz="1100" dirty="0" err="1"/>
              <a:t>loss</a:t>
            </a:r>
            <a:r>
              <a:rPr lang="es-ES" sz="1100" dirty="0"/>
              <a:t> of E-</a:t>
            </a:r>
            <a:r>
              <a:rPr lang="es-ES" sz="1100" dirty="0" err="1"/>
              <a:t>cadherin</a:t>
            </a:r>
            <a:r>
              <a:rPr lang="es-ES" sz="1100" dirty="0"/>
              <a:t>), </a:t>
            </a:r>
          </a:p>
          <a:p>
            <a:r>
              <a:rPr lang="es-ES" sz="1100" dirty="0" err="1"/>
              <a:t>Diffuse</a:t>
            </a:r>
            <a:r>
              <a:rPr lang="es-ES" sz="1100" dirty="0"/>
              <a:t> </a:t>
            </a:r>
            <a:r>
              <a:rPr lang="es-ES" sz="1100" dirty="0" err="1"/>
              <a:t>thickening</a:t>
            </a:r>
            <a:r>
              <a:rPr lang="es-ES" sz="1100" dirty="0"/>
              <a:t> of </a:t>
            </a:r>
            <a:r>
              <a:rPr lang="es-ES" sz="1100" dirty="0" err="1"/>
              <a:t>the</a:t>
            </a:r>
            <a:r>
              <a:rPr lang="es-ES" sz="1100" dirty="0"/>
              <a:t> </a:t>
            </a:r>
            <a:r>
              <a:rPr lang="es-ES" sz="1100" dirty="0" err="1"/>
              <a:t>stomach</a:t>
            </a:r>
            <a:r>
              <a:rPr lang="es-ES" sz="1100" dirty="0"/>
              <a:t> </a:t>
            </a:r>
            <a:r>
              <a:rPr lang="es-ES" sz="1100" dirty="0" err="1"/>
              <a:t>wall</a:t>
            </a:r>
            <a:r>
              <a:rPr lang="es-ES" sz="1100" dirty="0"/>
              <a:t>.</a:t>
            </a:r>
          </a:p>
          <a:p>
            <a:r>
              <a:rPr lang="es-ES" sz="1100" dirty="0" err="1"/>
              <a:t>Linitis</a:t>
            </a:r>
            <a:r>
              <a:rPr lang="es-ES" sz="1100" dirty="0"/>
              <a:t> </a:t>
            </a:r>
            <a:r>
              <a:rPr lang="es-ES" sz="1100" dirty="0" err="1"/>
              <a:t>plastica</a:t>
            </a:r>
            <a:r>
              <a:rPr lang="es-ES" sz="1100" dirty="0"/>
              <a:t>.</a:t>
            </a:r>
          </a:p>
          <a:p>
            <a:r>
              <a:rPr lang="es-ES" sz="1100" dirty="0"/>
              <a:t>Poor prognosis.</a:t>
            </a:r>
          </a:p>
          <a:p>
            <a:r>
              <a:rPr lang="es-ES" sz="1100" dirty="0"/>
              <a:t>10% of </a:t>
            </a:r>
            <a:r>
              <a:rPr lang="es-ES" sz="1100" dirty="0" err="1"/>
              <a:t>stomach</a:t>
            </a:r>
            <a:r>
              <a:rPr lang="es-ES" sz="1100" dirty="0"/>
              <a:t> </a:t>
            </a:r>
            <a:r>
              <a:rPr lang="es-ES" sz="1100" dirty="0" err="1"/>
              <a:t>cancers</a:t>
            </a:r>
            <a:endParaRPr lang="es-ES" sz="1100" dirty="0"/>
          </a:p>
          <a:p>
            <a:r>
              <a:rPr lang="es-ES" sz="1100" dirty="0" err="1"/>
              <a:t>Appear</a:t>
            </a:r>
            <a:r>
              <a:rPr lang="es-ES" sz="1100" dirty="0"/>
              <a:t> in </a:t>
            </a:r>
            <a:r>
              <a:rPr lang="es-ES" sz="1100" dirty="0" err="1"/>
              <a:t>younger</a:t>
            </a:r>
            <a:r>
              <a:rPr lang="es-ES" sz="1100" dirty="0"/>
              <a:t> </a:t>
            </a:r>
            <a:r>
              <a:rPr lang="es-ES" sz="1100" dirty="0" err="1"/>
              <a:t>individuals</a:t>
            </a:r>
            <a:endParaRPr lang="es-ES" sz="1100" dirty="0"/>
          </a:p>
          <a:p>
            <a:r>
              <a:rPr lang="es-ES" sz="1100" dirty="0" err="1"/>
              <a:t>Same</a:t>
            </a:r>
            <a:r>
              <a:rPr lang="es-ES" sz="1100" dirty="0"/>
              <a:t> </a:t>
            </a:r>
            <a:r>
              <a:rPr lang="es-ES" sz="1100" dirty="0" err="1"/>
              <a:t>incidence</a:t>
            </a:r>
            <a:r>
              <a:rPr lang="es-ES" sz="1100" dirty="0"/>
              <a:t> </a:t>
            </a:r>
            <a:r>
              <a:rPr lang="es-ES" sz="1100" dirty="0" err="1"/>
              <a:t>all</a:t>
            </a:r>
            <a:r>
              <a:rPr lang="es-ES" sz="1100" dirty="0"/>
              <a:t> </a:t>
            </a:r>
            <a:r>
              <a:rPr lang="es-ES" sz="1100" dirty="0" err="1"/>
              <a:t>over</a:t>
            </a:r>
            <a:r>
              <a:rPr lang="es-ES" sz="1100" dirty="0"/>
              <a:t> </a:t>
            </a:r>
            <a:r>
              <a:rPr lang="es-ES" sz="1100" dirty="0" err="1"/>
              <a:t>the</a:t>
            </a:r>
            <a:r>
              <a:rPr lang="es-ES" sz="1100" dirty="0"/>
              <a:t> </a:t>
            </a:r>
            <a:r>
              <a:rPr lang="es-ES" sz="1100" dirty="0" err="1"/>
              <a:t>world</a:t>
            </a:r>
            <a:endParaRPr lang="es-ES" sz="1100" dirty="0"/>
          </a:p>
          <a:p>
            <a:r>
              <a:rPr lang="es-ES" sz="1100" dirty="0" err="1"/>
              <a:t>Not</a:t>
            </a:r>
            <a:r>
              <a:rPr lang="es-ES" sz="1100" dirty="0"/>
              <a:t> </a:t>
            </a:r>
            <a:r>
              <a:rPr lang="es-ES" sz="1100" dirty="0" err="1"/>
              <a:t>related</a:t>
            </a:r>
            <a:r>
              <a:rPr lang="es-ES" sz="1100" dirty="0"/>
              <a:t> </a:t>
            </a:r>
            <a:r>
              <a:rPr lang="es-ES" sz="1100" dirty="0" err="1"/>
              <a:t>to</a:t>
            </a:r>
            <a:r>
              <a:rPr lang="es-ES" sz="1100" dirty="0"/>
              <a:t> </a:t>
            </a:r>
            <a:r>
              <a:rPr lang="es-ES" sz="1100" i="1" dirty="0"/>
              <a:t>H. pylori </a:t>
            </a:r>
            <a:r>
              <a:rPr lang="es-ES" sz="1100" dirty="0" err="1"/>
              <a:t>infection</a:t>
            </a:r>
            <a:r>
              <a:rPr lang="es-ES" sz="1100" dirty="0"/>
              <a:t>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92385" y="2891919"/>
            <a:ext cx="3729945" cy="176202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ES" sz="1100" dirty="0" err="1"/>
              <a:t>Gland-like</a:t>
            </a:r>
            <a:r>
              <a:rPr lang="es-ES" sz="1100" dirty="0"/>
              <a:t> </a:t>
            </a:r>
            <a:r>
              <a:rPr lang="es-ES" sz="1100" dirty="0" err="1"/>
              <a:t>structures</a:t>
            </a:r>
            <a:endParaRPr lang="es-ES" sz="1100" dirty="0"/>
          </a:p>
          <a:p>
            <a:r>
              <a:rPr lang="es-ES" sz="1100" dirty="0" err="1"/>
              <a:t>Ulcerative</a:t>
            </a:r>
            <a:endParaRPr lang="es-ES" sz="1100" dirty="0"/>
          </a:p>
          <a:p>
            <a:r>
              <a:rPr lang="es-ES" sz="1100" dirty="0" err="1"/>
              <a:t>Antrum</a:t>
            </a:r>
            <a:r>
              <a:rPr lang="es-ES" sz="1100" dirty="0"/>
              <a:t> and </a:t>
            </a:r>
            <a:r>
              <a:rPr lang="es-ES" sz="1100" dirty="0" err="1"/>
              <a:t>lesser</a:t>
            </a:r>
            <a:r>
              <a:rPr lang="es-ES" sz="1100" dirty="0"/>
              <a:t> </a:t>
            </a:r>
            <a:r>
              <a:rPr lang="es-ES" sz="1100" dirty="0" err="1"/>
              <a:t>curvature</a:t>
            </a:r>
            <a:r>
              <a:rPr lang="es-ES" sz="1100" dirty="0"/>
              <a:t> are </a:t>
            </a:r>
            <a:r>
              <a:rPr lang="es-ES" sz="1100" dirty="0" err="1"/>
              <a:t>the</a:t>
            </a:r>
            <a:r>
              <a:rPr lang="es-ES" sz="1100" dirty="0"/>
              <a:t> </a:t>
            </a:r>
            <a:r>
              <a:rPr lang="es-ES" sz="1100" dirty="0" err="1"/>
              <a:t>preferred</a:t>
            </a:r>
            <a:r>
              <a:rPr lang="es-ES" sz="1100" dirty="0"/>
              <a:t> </a:t>
            </a:r>
            <a:r>
              <a:rPr lang="es-ES" sz="1100" dirty="0" err="1"/>
              <a:t>sites</a:t>
            </a:r>
            <a:endParaRPr lang="es-ES" sz="1100" dirty="0"/>
          </a:p>
          <a:p>
            <a:r>
              <a:rPr lang="es-ES" sz="1100" dirty="0"/>
              <a:t>Long </a:t>
            </a:r>
            <a:r>
              <a:rPr lang="es-ES" sz="1100" dirty="0" err="1"/>
              <a:t>precancerous</a:t>
            </a:r>
            <a:r>
              <a:rPr lang="es-ES" sz="1100" dirty="0"/>
              <a:t> </a:t>
            </a:r>
            <a:r>
              <a:rPr lang="es-ES" sz="1100" dirty="0" err="1"/>
              <a:t>lesions</a:t>
            </a:r>
            <a:endParaRPr lang="es-ES" sz="1100" dirty="0"/>
          </a:p>
          <a:p>
            <a:r>
              <a:rPr lang="es-ES" sz="1100" dirty="0" err="1"/>
              <a:t>Association</a:t>
            </a:r>
            <a:r>
              <a:rPr lang="es-ES" sz="1100" dirty="0"/>
              <a:t> </a:t>
            </a:r>
            <a:r>
              <a:rPr lang="es-ES" sz="1100" dirty="0" err="1"/>
              <a:t>with</a:t>
            </a:r>
            <a:r>
              <a:rPr lang="es-ES" sz="1100" dirty="0"/>
              <a:t> </a:t>
            </a:r>
            <a:r>
              <a:rPr lang="es-ES" sz="1100" i="1" dirty="0"/>
              <a:t>H. pylori </a:t>
            </a:r>
            <a:r>
              <a:rPr lang="es-ES" sz="1100" dirty="0" err="1" smtClean="0"/>
              <a:t>infection</a:t>
            </a:r>
            <a:r>
              <a:rPr lang="es-ES" sz="1100" dirty="0" smtClean="0"/>
              <a:t> (non-proximal)</a:t>
            </a:r>
            <a:endParaRPr lang="es-ES" sz="1100" dirty="0"/>
          </a:p>
          <a:p>
            <a:r>
              <a:rPr lang="es-ES" sz="1100" dirty="0" err="1"/>
              <a:t>Marked</a:t>
            </a:r>
            <a:r>
              <a:rPr lang="es-ES" sz="1100" dirty="0"/>
              <a:t> </a:t>
            </a:r>
            <a:r>
              <a:rPr lang="es-ES" sz="1100" dirty="0" err="1"/>
              <a:t>geographic</a:t>
            </a:r>
            <a:r>
              <a:rPr lang="es-ES" sz="1100" dirty="0"/>
              <a:t> </a:t>
            </a:r>
            <a:r>
              <a:rPr lang="es-ES" sz="1100" dirty="0" err="1"/>
              <a:t>variability</a:t>
            </a:r>
            <a:endParaRPr lang="es-ES" sz="1100" dirty="0"/>
          </a:p>
          <a:p>
            <a:r>
              <a:rPr lang="es-ES" sz="1100" dirty="0" err="1"/>
              <a:t>Better</a:t>
            </a:r>
            <a:r>
              <a:rPr lang="es-ES" sz="1100" dirty="0"/>
              <a:t> prognosis</a:t>
            </a:r>
          </a:p>
          <a:p>
            <a:r>
              <a:rPr lang="es-ES" sz="1100" dirty="0"/>
              <a:t>90% of adenocarcinomas (30%, 20%, 40% in distal-, </a:t>
            </a:r>
            <a:r>
              <a:rPr lang="es-ES" sz="1100" dirty="0" err="1"/>
              <a:t>mid</a:t>
            </a:r>
            <a:r>
              <a:rPr lang="es-ES" sz="1100" dirty="0"/>
              <a:t>- </a:t>
            </a:r>
            <a:r>
              <a:rPr lang="es-ES" sz="1100" dirty="0" err="1"/>
              <a:t>or</a:t>
            </a:r>
            <a:r>
              <a:rPr lang="es-ES" sz="1100" dirty="0"/>
              <a:t> proximal-</a:t>
            </a:r>
            <a:r>
              <a:rPr lang="es-ES" sz="1100" dirty="0" err="1"/>
              <a:t>stomach</a:t>
            </a:r>
            <a:r>
              <a:rPr lang="es-ES" sz="1100" dirty="0" smtClean="0"/>
              <a:t>)</a:t>
            </a:r>
          </a:p>
          <a:p>
            <a:r>
              <a:rPr lang="es-ES" sz="1100" dirty="0" smtClean="0"/>
              <a:t>Her-2+ in 10-15% proximal </a:t>
            </a:r>
            <a:r>
              <a:rPr lang="es-ES" sz="1100" dirty="0" err="1" smtClean="0"/>
              <a:t>tumors</a:t>
            </a:r>
            <a:endParaRPr lang="es-ES" sz="11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67230" y="4879008"/>
            <a:ext cx="3184606" cy="19236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sz="800" dirty="0"/>
              <a:t>http://</a:t>
            </a:r>
            <a:r>
              <a:rPr lang="es-ES" sz="800" dirty="0" err="1"/>
              <a:t>www.proteinatlas.org</a:t>
            </a:r>
            <a:r>
              <a:rPr lang="es-ES" sz="800" dirty="0"/>
              <a:t>/</a:t>
            </a:r>
            <a:r>
              <a:rPr lang="es-ES" sz="800" dirty="0" err="1"/>
              <a:t>learn</a:t>
            </a:r>
            <a:r>
              <a:rPr lang="es-ES" sz="800" dirty="0"/>
              <a:t>/</a:t>
            </a:r>
            <a:r>
              <a:rPr lang="es-ES" sz="800" dirty="0" err="1"/>
              <a:t>dictionary</a:t>
            </a:r>
            <a:r>
              <a:rPr lang="es-ES" sz="800" dirty="0"/>
              <a:t>/</a:t>
            </a:r>
            <a:r>
              <a:rPr lang="es-ES" sz="800" dirty="0" err="1"/>
              <a:t>cancer</a:t>
            </a:r>
            <a:r>
              <a:rPr lang="es-ES" sz="800" dirty="0"/>
              <a:t>/stomach+cancer+1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788" y="4504357"/>
            <a:ext cx="639143" cy="6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24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192" y="2386675"/>
            <a:ext cx="334408" cy="2991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05" y="1729337"/>
            <a:ext cx="2021297" cy="151597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05376" y="2952128"/>
            <a:ext cx="2174489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b="1" i="1" dirty="0" err="1" smtClean="0">
                <a:solidFill>
                  <a:schemeClr val="bg1"/>
                </a:solidFill>
              </a:rPr>
              <a:t>Dried</a:t>
            </a:r>
            <a:r>
              <a:rPr lang="es-ES" b="1" i="1" dirty="0" smtClean="0">
                <a:solidFill>
                  <a:schemeClr val="bg1"/>
                </a:solidFill>
              </a:rPr>
              <a:t>, </a:t>
            </a:r>
            <a:r>
              <a:rPr lang="es-ES" b="1" i="1" dirty="0" err="1" smtClean="0">
                <a:solidFill>
                  <a:schemeClr val="bg1"/>
                </a:solidFill>
              </a:rPr>
              <a:t>smoked</a:t>
            </a:r>
            <a:r>
              <a:rPr lang="es-ES" b="1" i="1" dirty="0" smtClean="0">
                <a:solidFill>
                  <a:schemeClr val="bg1"/>
                </a:solidFill>
              </a:rPr>
              <a:t>, </a:t>
            </a:r>
            <a:r>
              <a:rPr lang="es-ES" b="1" i="1" dirty="0" err="1" smtClean="0">
                <a:solidFill>
                  <a:schemeClr val="bg1"/>
                </a:solidFill>
              </a:rPr>
              <a:t>salted</a:t>
            </a:r>
            <a:r>
              <a:rPr lang="es-ES" b="1" i="1" dirty="0" smtClean="0">
                <a:solidFill>
                  <a:schemeClr val="bg1"/>
                </a:solidFill>
              </a:rPr>
              <a:t> </a:t>
            </a:r>
            <a:r>
              <a:rPr lang="es-ES" b="1" i="1" dirty="0" err="1" smtClean="0">
                <a:solidFill>
                  <a:schemeClr val="bg1"/>
                </a:solidFill>
              </a:rPr>
              <a:t>food</a:t>
            </a:r>
            <a:endParaRPr lang="es-ES" b="1" i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813819" y="2581294"/>
            <a:ext cx="645900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sz="1100" b="1" i="1" dirty="0" err="1"/>
              <a:t>Nitrates</a:t>
            </a:r>
            <a:endParaRPr lang="es-ES" sz="1100" b="1" i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141" y="2389191"/>
            <a:ext cx="247473" cy="19482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814128" y="2528355"/>
            <a:ext cx="606088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sz="1100" b="1" i="1" dirty="0" err="1"/>
              <a:t>Nitrites</a:t>
            </a:r>
            <a:endParaRPr lang="es-ES" sz="1100" b="1" i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406" y="1607352"/>
            <a:ext cx="798928" cy="41906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903929" y="1628760"/>
            <a:ext cx="1565441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sz="900" b="1" i="1" dirty="0"/>
              <a:t>Bacteria </a:t>
            </a:r>
            <a:r>
              <a:rPr lang="es-ES" sz="900" b="1" i="1" dirty="0" err="1"/>
              <a:t>overgrowth</a:t>
            </a:r>
            <a:endParaRPr lang="es-ES" sz="900" b="1" i="1" dirty="0"/>
          </a:p>
          <a:p>
            <a:r>
              <a:rPr lang="es-ES" sz="900" b="1" i="1" dirty="0"/>
              <a:t>(</a:t>
            </a:r>
            <a:r>
              <a:rPr lang="es-ES" sz="900" b="1" i="1" dirty="0" err="1"/>
              <a:t>from</a:t>
            </a:r>
            <a:r>
              <a:rPr lang="es-ES" sz="900" b="1" i="1" dirty="0"/>
              <a:t> </a:t>
            </a:r>
            <a:r>
              <a:rPr lang="es-ES" sz="900" b="1" i="1" dirty="0" err="1"/>
              <a:t>partially</a:t>
            </a:r>
            <a:r>
              <a:rPr lang="es-ES" sz="900" b="1" i="1" dirty="0"/>
              <a:t> </a:t>
            </a:r>
            <a:r>
              <a:rPr lang="es-ES" sz="900" b="1" i="1" dirty="0" err="1"/>
              <a:t>decayed</a:t>
            </a:r>
            <a:r>
              <a:rPr lang="es-ES" sz="900" b="1" i="1" dirty="0"/>
              <a:t> </a:t>
            </a:r>
            <a:r>
              <a:rPr lang="es-ES" sz="900" b="1" i="1" dirty="0" err="1"/>
              <a:t>food</a:t>
            </a:r>
            <a:r>
              <a:rPr lang="es-ES" sz="900" b="1" i="1" dirty="0"/>
              <a:t>)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2046" y="1405656"/>
            <a:ext cx="893008" cy="669756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051723" y="1881214"/>
            <a:ext cx="2048408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sz="900" b="1" i="1" dirty="0"/>
              <a:t>H. Pylori</a:t>
            </a:r>
          </a:p>
          <a:p>
            <a:r>
              <a:rPr lang="es-ES" sz="900" b="1" i="1" dirty="0" err="1"/>
              <a:t>Chronic</a:t>
            </a:r>
            <a:r>
              <a:rPr lang="es-ES" sz="900" b="1" i="1" dirty="0"/>
              <a:t> </a:t>
            </a:r>
            <a:r>
              <a:rPr lang="es-ES" sz="900" b="1" i="1" dirty="0" err="1"/>
              <a:t>inflammatory</a:t>
            </a:r>
            <a:r>
              <a:rPr lang="es-ES" sz="900" b="1" i="1" dirty="0"/>
              <a:t> </a:t>
            </a:r>
            <a:r>
              <a:rPr lang="es-ES" sz="900" b="1" i="1" dirty="0" err="1"/>
              <a:t>atrophic</a:t>
            </a:r>
            <a:r>
              <a:rPr lang="es-ES" sz="900" b="1" i="1" dirty="0"/>
              <a:t> gastritis</a:t>
            </a:r>
          </a:p>
        </p:txBody>
      </p:sp>
      <p:cxnSp>
        <p:nvCxnSpPr>
          <p:cNvPr id="14" name="Conector recto de flecha 13"/>
          <p:cNvCxnSpPr/>
          <p:nvPr/>
        </p:nvCxnSpPr>
        <p:spPr>
          <a:xfrm flipV="1">
            <a:off x="3700862" y="1788728"/>
            <a:ext cx="545314" cy="72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angular 15"/>
          <p:cNvCxnSpPr>
            <a:stCxn id="9" idx="2"/>
          </p:cNvCxnSpPr>
          <p:nvPr/>
        </p:nvCxnSpPr>
        <p:spPr>
          <a:xfrm rot="16200000" flipH="1">
            <a:off x="6396986" y="1140303"/>
            <a:ext cx="503975" cy="227620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V="1">
            <a:off x="2755600" y="2523124"/>
            <a:ext cx="2784787" cy="349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n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9751" y="552615"/>
            <a:ext cx="509296" cy="673838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3380944" y="1148858"/>
            <a:ext cx="732854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sz="900" b="1" i="1" dirty="0" err="1"/>
              <a:t>Antrectomy</a:t>
            </a:r>
            <a:endParaRPr lang="es-ES" sz="900" b="1" i="1" dirty="0"/>
          </a:p>
        </p:txBody>
      </p:sp>
      <p:sp>
        <p:nvSpPr>
          <p:cNvPr id="22" name="CuadroTexto 21"/>
          <p:cNvSpPr txBox="1"/>
          <p:nvPr/>
        </p:nvSpPr>
        <p:spPr>
          <a:xfrm>
            <a:off x="4318884" y="1650574"/>
            <a:ext cx="636432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strike="sngStrike" dirty="0" err="1" smtClean="0"/>
              <a:t>Acidity</a:t>
            </a:r>
            <a:endParaRPr lang="es-ES" strike="sngStrike" dirty="0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8751" y="261765"/>
            <a:ext cx="914068" cy="610140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4011475" y="855968"/>
            <a:ext cx="1921562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sz="900" b="1" i="1" dirty="0" err="1"/>
              <a:t>Atrophic</a:t>
            </a:r>
            <a:r>
              <a:rPr lang="es-ES" sz="900" b="1" i="1" dirty="0"/>
              <a:t> gastritis/</a:t>
            </a:r>
            <a:r>
              <a:rPr lang="es-ES" sz="900" b="1" i="1" dirty="0" err="1"/>
              <a:t>Pernicious</a:t>
            </a:r>
            <a:r>
              <a:rPr lang="es-ES" sz="900" b="1" i="1" dirty="0"/>
              <a:t> anemia</a:t>
            </a:r>
          </a:p>
        </p:txBody>
      </p:sp>
      <p:cxnSp>
        <p:nvCxnSpPr>
          <p:cNvPr id="27" name="Conector recto de flecha 26"/>
          <p:cNvCxnSpPr/>
          <p:nvPr/>
        </p:nvCxnSpPr>
        <p:spPr>
          <a:xfrm>
            <a:off x="4071675" y="1134316"/>
            <a:ext cx="254480" cy="4144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>
            <a:endCxn id="22" idx="0"/>
          </p:cNvCxnSpPr>
          <p:nvPr/>
        </p:nvCxnSpPr>
        <p:spPr>
          <a:xfrm>
            <a:off x="4616988" y="1141586"/>
            <a:ext cx="20112" cy="508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Imagen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4478" y="305393"/>
            <a:ext cx="792566" cy="792566"/>
          </a:xfrm>
          <a:prstGeom prst="rect">
            <a:avLst/>
          </a:prstGeom>
        </p:spPr>
      </p:pic>
      <p:cxnSp>
        <p:nvCxnSpPr>
          <p:cNvPr id="33" name="Conector recto de flecha 32"/>
          <p:cNvCxnSpPr/>
          <p:nvPr/>
        </p:nvCxnSpPr>
        <p:spPr>
          <a:xfrm flipH="1">
            <a:off x="7038181" y="1068874"/>
            <a:ext cx="705272" cy="574429"/>
          </a:xfrm>
          <a:prstGeom prst="straightConnector1">
            <a:avLst/>
          </a:prstGeom>
          <a:ln>
            <a:solidFill>
              <a:srgbClr val="FF000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uadroTexto 34"/>
          <p:cNvSpPr txBox="1"/>
          <p:nvPr/>
        </p:nvSpPr>
        <p:spPr>
          <a:xfrm>
            <a:off x="7685286" y="1097959"/>
            <a:ext cx="1097296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sz="900" b="1" i="1" dirty="0" err="1">
                <a:solidFill>
                  <a:srgbClr val="FF0000"/>
                </a:solidFill>
              </a:rPr>
              <a:t>Better</a:t>
            </a:r>
            <a:r>
              <a:rPr lang="es-ES" sz="900" b="1" i="1" dirty="0">
                <a:solidFill>
                  <a:srgbClr val="FF0000"/>
                </a:solidFill>
              </a:rPr>
              <a:t> </a:t>
            </a:r>
            <a:r>
              <a:rPr lang="es-ES" sz="900" b="1" i="1" dirty="0" err="1">
                <a:solidFill>
                  <a:srgbClr val="FF0000"/>
                </a:solidFill>
              </a:rPr>
              <a:t>refrigeration</a:t>
            </a:r>
            <a:endParaRPr lang="es-ES" sz="900" b="1" i="1" dirty="0">
              <a:solidFill>
                <a:srgbClr val="FF0000"/>
              </a:solidFill>
            </a:endParaRP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5652" y="3235866"/>
            <a:ext cx="1395185" cy="917140"/>
          </a:xfrm>
          <a:prstGeom prst="rect">
            <a:avLst/>
          </a:prstGeom>
        </p:spPr>
      </p:pic>
      <p:sp>
        <p:nvSpPr>
          <p:cNvPr id="37" name="CuadroTexto 36"/>
          <p:cNvSpPr txBox="1"/>
          <p:nvPr/>
        </p:nvSpPr>
        <p:spPr>
          <a:xfrm>
            <a:off x="2826326" y="4135301"/>
            <a:ext cx="1178391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sz="900" b="1" i="1" dirty="0"/>
              <a:t>Intestinal </a:t>
            </a:r>
            <a:r>
              <a:rPr lang="es-ES" sz="900" b="1" i="1" dirty="0" err="1"/>
              <a:t>metaplasia</a:t>
            </a:r>
            <a:endParaRPr lang="es-ES" sz="900" b="1" i="1" dirty="0"/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8801" y="3175821"/>
            <a:ext cx="1294211" cy="985825"/>
          </a:xfrm>
          <a:prstGeom prst="rect">
            <a:avLst/>
          </a:prstGeom>
        </p:spPr>
      </p:pic>
      <p:sp>
        <p:nvSpPr>
          <p:cNvPr id="39" name="CuadroTexto 38"/>
          <p:cNvSpPr txBox="1"/>
          <p:nvPr/>
        </p:nvSpPr>
        <p:spPr>
          <a:xfrm>
            <a:off x="4707442" y="4162346"/>
            <a:ext cx="973595" cy="207749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 rtlCol="0">
            <a:spAutoFit/>
          </a:bodyPr>
          <a:lstStyle/>
          <a:p>
            <a:r>
              <a:rPr lang="es-ES" sz="900" b="1" i="1" dirty="0" err="1"/>
              <a:t>Gastric</a:t>
            </a:r>
            <a:r>
              <a:rPr lang="es-ES" sz="900" b="1" i="1" dirty="0"/>
              <a:t> </a:t>
            </a:r>
            <a:r>
              <a:rPr lang="es-ES" sz="900" b="1" i="1" dirty="0" err="1"/>
              <a:t>dysplasia</a:t>
            </a:r>
            <a:endParaRPr lang="es-ES" sz="900" b="1" i="1" dirty="0"/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27430" y="3213819"/>
            <a:ext cx="1672295" cy="945746"/>
          </a:xfrm>
          <a:prstGeom prst="rect">
            <a:avLst/>
          </a:prstGeom>
        </p:spPr>
      </p:pic>
      <p:sp>
        <p:nvSpPr>
          <p:cNvPr id="41" name="CuadroTexto 40"/>
          <p:cNvSpPr txBox="1"/>
          <p:nvPr/>
        </p:nvSpPr>
        <p:spPr>
          <a:xfrm>
            <a:off x="6457683" y="4153035"/>
            <a:ext cx="1690889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sz="900" b="1" i="1" dirty="0"/>
              <a:t>Intestinal-</a:t>
            </a:r>
            <a:r>
              <a:rPr lang="es-ES" sz="900" b="1" i="1" dirty="0" err="1"/>
              <a:t>type</a:t>
            </a:r>
            <a:r>
              <a:rPr lang="es-ES" sz="900" b="1" i="1" dirty="0"/>
              <a:t> adenocarcinoma</a:t>
            </a:r>
          </a:p>
        </p:txBody>
      </p:sp>
      <p:sp>
        <p:nvSpPr>
          <p:cNvPr id="42" name="Rectángulo redondeado 41"/>
          <p:cNvSpPr/>
          <p:nvPr/>
        </p:nvSpPr>
        <p:spPr>
          <a:xfrm>
            <a:off x="2573880" y="2995756"/>
            <a:ext cx="5845762" cy="1512419"/>
          </a:xfrm>
          <a:prstGeom prst="roundRect">
            <a:avLst/>
          </a:prstGeom>
          <a:noFill/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s-ES"/>
          </a:p>
        </p:txBody>
      </p:sp>
      <p:cxnSp>
        <p:nvCxnSpPr>
          <p:cNvPr id="44" name="Conector recto de flecha 43"/>
          <p:cNvCxnSpPr/>
          <p:nvPr/>
        </p:nvCxnSpPr>
        <p:spPr>
          <a:xfrm flipV="1">
            <a:off x="4289801" y="3671982"/>
            <a:ext cx="283563" cy="72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/>
          <p:cNvCxnSpPr/>
          <p:nvPr/>
        </p:nvCxnSpPr>
        <p:spPr>
          <a:xfrm flipV="1">
            <a:off x="6042075" y="3662671"/>
            <a:ext cx="296072" cy="20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ector angular 49"/>
          <p:cNvCxnSpPr>
            <a:stCxn id="8" idx="2"/>
            <a:endCxn id="42" idx="0"/>
          </p:cNvCxnSpPr>
          <p:nvPr/>
        </p:nvCxnSpPr>
        <p:spPr>
          <a:xfrm rot="5400000">
            <a:off x="6692530" y="1571114"/>
            <a:ext cx="228874" cy="262041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CuadroTexto 50"/>
          <p:cNvSpPr txBox="1"/>
          <p:nvPr/>
        </p:nvSpPr>
        <p:spPr>
          <a:xfrm>
            <a:off x="167230" y="4195511"/>
            <a:ext cx="4691028" cy="91563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sz="1100" b="1" dirty="0" err="1"/>
              <a:t>Other</a:t>
            </a:r>
            <a:r>
              <a:rPr lang="es-ES" sz="1100" b="1" dirty="0"/>
              <a:t> </a:t>
            </a:r>
            <a:r>
              <a:rPr lang="es-ES" sz="1100" b="1" dirty="0" err="1"/>
              <a:t>etiologic</a:t>
            </a:r>
            <a:r>
              <a:rPr lang="es-ES" sz="1100" b="1" dirty="0"/>
              <a:t> </a:t>
            </a:r>
            <a:r>
              <a:rPr lang="es-ES" sz="1100" b="1" dirty="0" err="1"/>
              <a:t>associations</a:t>
            </a:r>
            <a:endParaRPr lang="es-ES" sz="1100" b="1" dirty="0"/>
          </a:p>
          <a:p>
            <a:r>
              <a:rPr lang="es-ES" sz="1100" dirty="0" err="1"/>
              <a:t>Ménétrier’s</a:t>
            </a:r>
            <a:r>
              <a:rPr lang="es-ES" sz="1100" dirty="0"/>
              <a:t> </a:t>
            </a:r>
            <a:r>
              <a:rPr lang="es-ES" sz="1100" dirty="0" err="1"/>
              <a:t>disease</a:t>
            </a:r>
            <a:endParaRPr lang="es-ES" sz="1100" dirty="0"/>
          </a:p>
          <a:p>
            <a:r>
              <a:rPr lang="es-ES" sz="1100" dirty="0" err="1"/>
              <a:t>Blood</a:t>
            </a:r>
            <a:r>
              <a:rPr lang="es-ES" sz="1100" dirty="0"/>
              <a:t> </a:t>
            </a:r>
            <a:r>
              <a:rPr lang="es-ES" sz="1100" dirty="0" err="1"/>
              <a:t>group</a:t>
            </a:r>
            <a:r>
              <a:rPr lang="es-ES" sz="1100" dirty="0"/>
              <a:t> A</a:t>
            </a:r>
          </a:p>
          <a:p>
            <a:r>
              <a:rPr lang="es-ES" sz="1100" dirty="0" err="1"/>
              <a:t>Germline</a:t>
            </a:r>
            <a:r>
              <a:rPr lang="es-ES" sz="1100" dirty="0"/>
              <a:t> </a:t>
            </a:r>
            <a:r>
              <a:rPr lang="es-ES" sz="1100" dirty="0" err="1"/>
              <a:t>mutation</a:t>
            </a:r>
            <a:r>
              <a:rPr lang="es-ES" sz="1100" dirty="0"/>
              <a:t> of E-</a:t>
            </a:r>
            <a:r>
              <a:rPr lang="es-ES" sz="1100" dirty="0" err="1"/>
              <a:t>Cadherin</a:t>
            </a:r>
            <a:r>
              <a:rPr lang="es-ES" sz="1100" dirty="0"/>
              <a:t> gene (CDH1) </a:t>
            </a:r>
            <a:r>
              <a:rPr lang="es-ES" sz="1100" dirty="0" err="1"/>
              <a:t>for</a:t>
            </a:r>
            <a:r>
              <a:rPr lang="es-ES" sz="1100" dirty="0"/>
              <a:t> </a:t>
            </a:r>
            <a:r>
              <a:rPr lang="es-ES" sz="1100" dirty="0" err="1"/>
              <a:t>familial</a:t>
            </a:r>
            <a:r>
              <a:rPr lang="es-ES" sz="1100" dirty="0"/>
              <a:t> </a:t>
            </a:r>
            <a:r>
              <a:rPr lang="es-ES" sz="1100" dirty="0" err="1"/>
              <a:t>diffuse</a:t>
            </a:r>
            <a:r>
              <a:rPr lang="es-ES" sz="1100" dirty="0"/>
              <a:t> </a:t>
            </a:r>
            <a:r>
              <a:rPr lang="es-ES" sz="1100" dirty="0" err="1"/>
              <a:t>gastric</a:t>
            </a:r>
            <a:r>
              <a:rPr lang="es-ES" sz="1100" dirty="0"/>
              <a:t> </a:t>
            </a:r>
            <a:r>
              <a:rPr lang="es-ES" sz="1100" dirty="0" err="1"/>
              <a:t>cancer</a:t>
            </a:r>
            <a:endParaRPr lang="es-ES" sz="1100" dirty="0"/>
          </a:p>
          <a:p>
            <a:r>
              <a:rPr lang="es-ES" sz="1100" dirty="0" err="1">
                <a:solidFill>
                  <a:srgbClr val="FF0000"/>
                </a:solidFill>
              </a:rPr>
              <a:t>Unclear</a:t>
            </a:r>
            <a:r>
              <a:rPr lang="es-ES" sz="1100" dirty="0">
                <a:solidFill>
                  <a:srgbClr val="FF0000"/>
                </a:solidFill>
              </a:rPr>
              <a:t> </a:t>
            </a:r>
            <a:r>
              <a:rPr lang="es-ES" sz="1100" dirty="0" err="1">
                <a:solidFill>
                  <a:srgbClr val="FF0000"/>
                </a:solidFill>
              </a:rPr>
              <a:t>association</a:t>
            </a:r>
            <a:r>
              <a:rPr lang="es-ES" sz="1100" dirty="0">
                <a:solidFill>
                  <a:srgbClr val="FF0000"/>
                </a:solidFill>
              </a:rPr>
              <a:t>: </a:t>
            </a:r>
            <a:r>
              <a:rPr lang="es-ES" sz="1100" dirty="0" err="1">
                <a:solidFill>
                  <a:srgbClr val="FF0000"/>
                </a:solidFill>
              </a:rPr>
              <a:t>gastric</a:t>
            </a:r>
            <a:r>
              <a:rPr lang="es-ES" sz="1100" dirty="0">
                <a:solidFill>
                  <a:srgbClr val="FF0000"/>
                </a:solidFill>
              </a:rPr>
              <a:t> </a:t>
            </a:r>
            <a:r>
              <a:rPr lang="es-ES" sz="1100" dirty="0" err="1">
                <a:solidFill>
                  <a:srgbClr val="FF0000"/>
                </a:solidFill>
              </a:rPr>
              <a:t>ulcers</a:t>
            </a:r>
            <a:r>
              <a:rPr lang="es-ES" sz="1100" dirty="0">
                <a:solidFill>
                  <a:srgbClr val="FF0000"/>
                </a:solidFill>
              </a:rPr>
              <a:t>, </a:t>
            </a:r>
            <a:r>
              <a:rPr lang="es-ES" sz="1100" dirty="0" err="1">
                <a:solidFill>
                  <a:srgbClr val="FF0000"/>
                </a:solidFill>
              </a:rPr>
              <a:t>gastric</a:t>
            </a:r>
            <a:r>
              <a:rPr lang="es-ES" sz="1100" dirty="0">
                <a:solidFill>
                  <a:srgbClr val="FF0000"/>
                </a:solidFill>
              </a:rPr>
              <a:t> </a:t>
            </a:r>
            <a:r>
              <a:rPr lang="es-ES" sz="1100" dirty="0" err="1">
                <a:solidFill>
                  <a:srgbClr val="FF0000"/>
                </a:solidFill>
              </a:rPr>
              <a:t>polyps</a:t>
            </a:r>
            <a:r>
              <a:rPr lang="es-ES" sz="1100" dirty="0">
                <a:solidFill>
                  <a:srgbClr val="FF0000"/>
                </a:solidFill>
              </a:rPr>
              <a:t>, </a:t>
            </a:r>
            <a:r>
              <a:rPr lang="es-ES" sz="1100" dirty="0" err="1">
                <a:solidFill>
                  <a:srgbClr val="FF0000"/>
                </a:solidFill>
              </a:rPr>
              <a:t>antiacid</a:t>
            </a:r>
            <a:r>
              <a:rPr lang="es-ES" sz="1100" dirty="0">
                <a:solidFill>
                  <a:srgbClr val="FF0000"/>
                </a:solidFill>
              </a:rPr>
              <a:t> </a:t>
            </a:r>
            <a:r>
              <a:rPr lang="es-ES" sz="1100" dirty="0" err="1">
                <a:solidFill>
                  <a:srgbClr val="FF0000"/>
                </a:solidFill>
              </a:rPr>
              <a:t>therapy</a:t>
            </a:r>
            <a:endParaRPr lang="es-ES" sz="1100" dirty="0">
              <a:solidFill>
                <a:srgbClr val="FF0000"/>
              </a:solidFill>
            </a:endParaRPr>
          </a:p>
        </p:txBody>
      </p:sp>
      <p:pic>
        <p:nvPicPr>
          <p:cNvPr id="52" name="Imagen 5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8959" y="346844"/>
            <a:ext cx="1444172" cy="677888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98788" y="4504357"/>
            <a:ext cx="639143" cy="6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27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61" y="307805"/>
            <a:ext cx="2129981" cy="121188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940" y="334477"/>
            <a:ext cx="2685454" cy="149191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090" y="1105230"/>
            <a:ext cx="1872023" cy="176699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045" y="3305125"/>
            <a:ext cx="2028975" cy="15038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8050" y="3151303"/>
            <a:ext cx="1116266" cy="167242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1119" y="3301147"/>
            <a:ext cx="1531928" cy="153192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76190" y="1512420"/>
            <a:ext cx="2331407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b="1" dirty="0" err="1" smtClean="0"/>
              <a:t>Upper</a:t>
            </a:r>
            <a:r>
              <a:rPr lang="es-ES" b="1" dirty="0" smtClean="0"/>
              <a:t> abdominal </a:t>
            </a:r>
            <a:r>
              <a:rPr lang="es-ES" b="1" dirty="0" err="1" smtClean="0"/>
              <a:t>dyscomfort</a:t>
            </a:r>
            <a:endParaRPr lang="es-ES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4295038" y="1808501"/>
            <a:ext cx="822393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b="1" dirty="0" smtClean="0"/>
              <a:t>Anorexia</a:t>
            </a:r>
            <a:endParaRPr lang="es-ES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6665334" y="2833748"/>
            <a:ext cx="1715854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b="1" dirty="0" smtClean="0"/>
              <a:t>Nausea and </a:t>
            </a:r>
            <a:r>
              <a:rPr lang="es-ES" b="1" dirty="0" err="1" smtClean="0"/>
              <a:t>vomiting</a:t>
            </a:r>
            <a:endParaRPr lang="es-ES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461750" y="4782442"/>
            <a:ext cx="1061829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b="1" dirty="0" err="1" smtClean="0"/>
              <a:t>Early</a:t>
            </a:r>
            <a:r>
              <a:rPr lang="es-ES" b="1" dirty="0" smtClean="0"/>
              <a:t> </a:t>
            </a:r>
            <a:r>
              <a:rPr lang="es-ES" b="1" dirty="0" err="1" smtClean="0"/>
              <a:t>satiety</a:t>
            </a:r>
            <a:endParaRPr lang="es-ES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258684" y="4796984"/>
            <a:ext cx="907490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b="1" dirty="0" err="1" smtClean="0"/>
              <a:t>Dysphagia</a:t>
            </a:r>
            <a:endParaRPr lang="es-ES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888387" y="4804256"/>
            <a:ext cx="1010533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b="1" dirty="0" err="1" smtClean="0"/>
              <a:t>Weight</a:t>
            </a:r>
            <a:r>
              <a:rPr lang="es-ES" b="1" dirty="0" smtClean="0"/>
              <a:t> </a:t>
            </a:r>
            <a:r>
              <a:rPr lang="es-ES" b="1" dirty="0" err="1" smtClean="0"/>
              <a:t>loss</a:t>
            </a:r>
            <a:endParaRPr lang="es-ES" b="1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9112" y="2165850"/>
            <a:ext cx="909889" cy="909889"/>
          </a:xfrm>
          <a:prstGeom prst="rect">
            <a:avLst/>
          </a:prstGeom>
          <a:ln w="76200" cmpd="tri">
            <a:solidFill>
              <a:schemeClr val="tx1"/>
            </a:solidFill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8788" y="4504357"/>
            <a:ext cx="639143" cy="63914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813" y="1854681"/>
            <a:ext cx="1257857" cy="943393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114301" y="2804663"/>
            <a:ext cx="1845059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b="1" dirty="0" err="1" smtClean="0"/>
              <a:t>Iron-deficiency</a:t>
            </a:r>
            <a:r>
              <a:rPr lang="es-ES" b="1" dirty="0" smtClean="0"/>
              <a:t> anemia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167500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90" y="505380"/>
            <a:ext cx="2094004" cy="15717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136" y="540423"/>
            <a:ext cx="2295134" cy="153915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363" y="530801"/>
            <a:ext cx="2121590" cy="154809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61017" y="4857693"/>
            <a:ext cx="4572000" cy="16158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s-ES" sz="600" dirty="0"/>
              <a:t>http://</a:t>
            </a:r>
            <a:r>
              <a:rPr lang="es-ES" sz="600" dirty="0" err="1"/>
              <a:t>www.intechopen.com</a:t>
            </a:r>
            <a:r>
              <a:rPr lang="es-ES" sz="600" dirty="0"/>
              <a:t>/</a:t>
            </a:r>
            <a:r>
              <a:rPr lang="es-ES" sz="600" dirty="0" err="1"/>
              <a:t>books</a:t>
            </a:r>
            <a:r>
              <a:rPr lang="es-ES" sz="600" dirty="0"/>
              <a:t>/</a:t>
            </a:r>
            <a:r>
              <a:rPr lang="es-ES" sz="600" dirty="0" err="1"/>
              <a:t>gastric</a:t>
            </a:r>
            <a:r>
              <a:rPr lang="es-ES" sz="600" dirty="0"/>
              <a:t>-carcinoma-new-</a:t>
            </a:r>
            <a:r>
              <a:rPr lang="es-ES" sz="600" dirty="0" err="1"/>
              <a:t>insights</a:t>
            </a:r>
            <a:r>
              <a:rPr lang="es-ES" sz="600" dirty="0"/>
              <a:t>-</a:t>
            </a:r>
            <a:r>
              <a:rPr lang="es-ES" sz="600" dirty="0" err="1"/>
              <a:t>into-current-management</a:t>
            </a:r>
            <a:r>
              <a:rPr lang="es-ES" sz="600" dirty="0"/>
              <a:t>/</a:t>
            </a:r>
            <a:r>
              <a:rPr lang="es-ES" sz="600" dirty="0" err="1"/>
              <a:t>imaging</a:t>
            </a:r>
            <a:r>
              <a:rPr lang="es-ES" sz="600" dirty="0"/>
              <a:t>-</a:t>
            </a:r>
            <a:r>
              <a:rPr lang="es-ES" sz="600" dirty="0" err="1"/>
              <a:t>findings</a:t>
            </a:r>
            <a:r>
              <a:rPr lang="es-ES" sz="600" dirty="0"/>
              <a:t>-of-</a:t>
            </a:r>
            <a:r>
              <a:rPr lang="es-ES" sz="600" dirty="0" err="1"/>
              <a:t>gastric</a:t>
            </a:r>
            <a:r>
              <a:rPr lang="es-ES" sz="600" dirty="0"/>
              <a:t>-carcinoma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9287" y="2581294"/>
            <a:ext cx="1755434" cy="131657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592316" y="2072306"/>
            <a:ext cx="4921860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dirty="0" err="1" smtClean="0"/>
              <a:t>Direct</a:t>
            </a:r>
            <a:r>
              <a:rPr lang="es-ES" dirty="0" smtClean="0"/>
              <a:t> </a:t>
            </a:r>
            <a:r>
              <a:rPr lang="es-ES" dirty="0" err="1" smtClean="0"/>
              <a:t>extension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adjacent</a:t>
            </a:r>
            <a:r>
              <a:rPr lang="es-ES" dirty="0" smtClean="0"/>
              <a:t> </a:t>
            </a:r>
            <a:r>
              <a:rPr lang="es-ES" dirty="0" err="1" smtClean="0"/>
              <a:t>structures</a:t>
            </a:r>
            <a:r>
              <a:rPr lang="es-ES" dirty="0" smtClean="0"/>
              <a:t>: </a:t>
            </a:r>
            <a:r>
              <a:rPr lang="es-ES" dirty="0" err="1" smtClean="0"/>
              <a:t>liver</a:t>
            </a:r>
            <a:r>
              <a:rPr lang="es-ES" dirty="0" smtClean="0"/>
              <a:t>, </a:t>
            </a:r>
            <a:r>
              <a:rPr lang="es-ES" dirty="0" err="1" smtClean="0"/>
              <a:t>pancreas</a:t>
            </a:r>
            <a:r>
              <a:rPr lang="es-ES" dirty="0" smtClean="0"/>
              <a:t>, colon, </a:t>
            </a:r>
            <a:r>
              <a:rPr lang="es-ES" dirty="0" err="1" smtClean="0"/>
              <a:t>etc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646" y="2543034"/>
            <a:ext cx="4158926" cy="136726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5737" y="2610378"/>
            <a:ext cx="2266261" cy="170147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475981" y="3933746"/>
            <a:ext cx="1883543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dirty="0" err="1" smtClean="0"/>
              <a:t>Perigastric</a:t>
            </a:r>
            <a:r>
              <a:rPr lang="es-ES" dirty="0" smtClean="0"/>
              <a:t> </a:t>
            </a:r>
            <a:r>
              <a:rPr lang="es-ES" dirty="0" err="1" smtClean="0"/>
              <a:t>lymph</a:t>
            </a:r>
            <a:r>
              <a:rPr lang="es-ES" dirty="0" smtClean="0"/>
              <a:t> </a:t>
            </a:r>
            <a:r>
              <a:rPr lang="es-ES" dirty="0" err="1" smtClean="0"/>
              <a:t>nodes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520434" y="4004419"/>
            <a:ext cx="2027137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dirty="0" smtClean="0"/>
              <a:t>Peritoneal </a:t>
            </a:r>
            <a:r>
              <a:rPr lang="es-ES" dirty="0" err="1" smtClean="0"/>
              <a:t>carcinomatosis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490830" y="4237099"/>
            <a:ext cx="2364820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dirty="0" err="1" smtClean="0"/>
              <a:t>Left</a:t>
            </a:r>
            <a:r>
              <a:rPr lang="es-ES" dirty="0" smtClean="0"/>
              <a:t> supraclavicular </a:t>
            </a:r>
            <a:r>
              <a:rPr lang="es-ES" dirty="0" err="1" smtClean="0"/>
              <a:t>metastasis</a:t>
            </a:r>
            <a:endParaRPr lang="es-ES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8788" y="4504357"/>
            <a:ext cx="639143" cy="6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82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71" y="586257"/>
            <a:ext cx="3069700" cy="30236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241" y="545343"/>
            <a:ext cx="2658949" cy="200959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2584" y="341749"/>
            <a:ext cx="1449330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sz="900" dirty="0" err="1"/>
              <a:t>Abnormal</a:t>
            </a:r>
            <a:r>
              <a:rPr lang="es-ES" sz="900" dirty="0"/>
              <a:t> </a:t>
            </a:r>
            <a:r>
              <a:rPr lang="es-ES" sz="900" dirty="0" err="1"/>
              <a:t>gastric</a:t>
            </a:r>
            <a:r>
              <a:rPr lang="es-ES" sz="900" dirty="0"/>
              <a:t> </a:t>
            </a:r>
            <a:r>
              <a:rPr lang="es-ES" sz="900" dirty="0" err="1"/>
              <a:t>thickening</a:t>
            </a:r>
            <a:endParaRPr lang="es-ES" sz="900" dirty="0"/>
          </a:p>
        </p:txBody>
      </p:sp>
      <p:sp>
        <p:nvSpPr>
          <p:cNvPr id="5" name="CuadroTexto 4"/>
          <p:cNvSpPr txBox="1"/>
          <p:nvPr/>
        </p:nvSpPr>
        <p:spPr>
          <a:xfrm>
            <a:off x="2397347" y="368794"/>
            <a:ext cx="1590820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sz="900" dirty="0"/>
              <a:t>Regional </a:t>
            </a:r>
            <a:r>
              <a:rPr lang="es-ES" sz="900" dirty="0" err="1"/>
              <a:t>lymph</a:t>
            </a:r>
            <a:r>
              <a:rPr lang="es-ES" sz="900" dirty="0"/>
              <a:t> </a:t>
            </a:r>
            <a:r>
              <a:rPr lang="es-ES" sz="900" dirty="0" err="1"/>
              <a:t>nodes</a:t>
            </a:r>
            <a:r>
              <a:rPr lang="es-ES" sz="900" dirty="0"/>
              <a:t> / </a:t>
            </a:r>
            <a:r>
              <a:rPr lang="es-ES" sz="900" dirty="0" err="1"/>
              <a:t>ascites</a:t>
            </a:r>
            <a:endParaRPr lang="es-ES" sz="900" dirty="0"/>
          </a:p>
        </p:txBody>
      </p:sp>
      <p:sp>
        <p:nvSpPr>
          <p:cNvPr id="6" name="CuadroTexto 5"/>
          <p:cNvSpPr txBox="1"/>
          <p:nvPr/>
        </p:nvSpPr>
        <p:spPr>
          <a:xfrm>
            <a:off x="1379427" y="2048453"/>
            <a:ext cx="2095353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sz="900" b="1" i="1" dirty="0" err="1">
                <a:solidFill>
                  <a:schemeClr val="bg1"/>
                </a:solidFill>
              </a:rPr>
              <a:t>Krukenberg’s</a:t>
            </a:r>
            <a:r>
              <a:rPr lang="es-ES" sz="900" b="1" i="1" dirty="0">
                <a:solidFill>
                  <a:schemeClr val="bg1"/>
                </a:solidFill>
              </a:rPr>
              <a:t> (</a:t>
            </a:r>
            <a:r>
              <a:rPr lang="es-ES" sz="900" b="1" i="1" dirty="0" err="1">
                <a:solidFill>
                  <a:schemeClr val="bg1"/>
                </a:solidFill>
              </a:rPr>
              <a:t>metastasis</a:t>
            </a:r>
            <a:r>
              <a:rPr lang="es-ES" sz="900" b="1" i="1" dirty="0">
                <a:solidFill>
                  <a:schemeClr val="bg1"/>
                </a:solidFill>
              </a:rPr>
              <a:t> </a:t>
            </a:r>
            <a:r>
              <a:rPr lang="es-ES" sz="900" b="1" i="1" dirty="0" err="1">
                <a:solidFill>
                  <a:schemeClr val="bg1"/>
                </a:solidFill>
              </a:rPr>
              <a:t>to</a:t>
            </a:r>
            <a:r>
              <a:rPr lang="es-ES" sz="900" b="1" i="1" dirty="0">
                <a:solidFill>
                  <a:schemeClr val="bg1"/>
                </a:solidFill>
              </a:rPr>
              <a:t> </a:t>
            </a:r>
            <a:r>
              <a:rPr lang="es-ES" sz="900" b="1" i="1" dirty="0" err="1">
                <a:solidFill>
                  <a:schemeClr val="bg1"/>
                </a:solidFill>
              </a:rPr>
              <a:t>the</a:t>
            </a:r>
            <a:r>
              <a:rPr lang="es-ES" sz="900" b="1" i="1" dirty="0">
                <a:solidFill>
                  <a:schemeClr val="bg1"/>
                </a:solidFill>
              </a:rPr>
              <a:t> </a:t>
            </a:r>
            <a:r>
              <a:rPr lang="es-ES" sz="900" b="1" i="1" dirty="0" err="1">
                <a:solidFill>
                  <a:schemeClr val="bg1"/>
                </a:solidFill>
              </a:rPr>
              <a:t>ovaries</a:t>
            </a:r>
            <a:r>
              <a:rPr lang="es-ES" sz="900" b="1" i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785562" y="2542898"/>
            <a:ext cx="1285279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sz="900" dirty="0" err="1"/>
              <a:t>Sister</a:t>
            </a:r>
            <a:r>
              <a:rPr lang="es-ES" sz="900" dirty="0"/>
              <a:t> Mary Joseph </a:t>
            </a:r>
            <a:r>
              <a:rPr lang="es-ES" sz="900" dirty="0" err="1"/>
              <a:t>node</a:t>
            </a:r>
            <a:endParaRPr lang="es-ES" sz="9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421" y="2757563"/>
            <a:ext cx="2286000" cy="180022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110717" y="4598621"/>
            <a:ext cx="803213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sz="900" dirty="0" err="1"/>
              <a:t>Blumer’s</a:t>
            </a:r>
            <a:r>
              <a:rPr lang="es-ES" sz="900" dirty="0"/>
              <a:t> </a:t>
            </a:r>
            <a:r>
              <a:rPr lang="es-ES" sz="900" dirty="0" err="1"/>
              <a:t>shelf</a:t>
            </a:r>
            <a:endParaRPr lang="es-ES" sz="9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581668" y="3831949"/>
            <a:ext cx="5112467" cy="114646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b="1" i="1" dirty="0" err="1" smtClean="0"/>
              <a:t>Unusual</a:t>
            </a:r>
            <a:r>
              <a:rPr lang="es-ES" b="1" i="1" dirty="0" smtClean="0"/>
              <a:t> </a:t>
            </a:r>
            <a:r>
              <a:rPr lang="es-ES" b="1" i="1" dirty="0" err="1" smtClean="0"/>
              <a:t>clinical</a:t>
            </a:r>
            <a:r>
              <a:rPr lang="es-ES" b="1" i="1" dirty="0" smtClean="0"/>
              <a:t> </a:t>
            </a:r>
            <a:r>
              <a:rPr lang="es-ES" b="1" i="1" dirty="0" err="1" smtClean="0"/>
              <a:t>features</a:t>
            </a:r>
            <a:r>
              <a:rPr lang="es-ES" b="1" i="1" dirty="0" smtClean="0"/>
              <a:t> </a:t>
            </a:r>
            <a:r>
              <a:rPr lang="es-ES" b="1" i="1" dirty="0" err="1" smtClean="0"/>
              <a:t>associated</a:t>
            </a:r>
            <a:r>
              <a:rPr lang="es-ES" b="1" i="1" dirty="0" smtClean="0"/>
              <a:t> </a:t>
            </a:r>
            <a:r>
              <a:rPr lang="es-ES" b="1" i="1" dirty="0" err="1" smtClean="0"/>
              <a:t>with</a:t>
            </a:r>
            <a:r>
              <a:rPr lang="es-ES" b="1" i="1" dirty="0" smtClean="0"/>
              <a:t> </a:t>
            </a:r>
            <a:r>
              <a:rPr lang="es-ES" b="1" i="1" dirty="0" err="1" smtClean="0"/>
              <a:t>gastric</a:t>
            </a:r>
            <a:r>
              <a:rPr lang="es-ES" b="1" i="1" dirty="0" smtClean="0"/>
              <a:t> adenocarcinomas</a:t>
            </a:r>
          </a:p>
          <a:p>
            <a:r>
              <a:rPr lang="es-ES" dirty="0" err="1" smtClean="0"/>
              <a:t>Migratory</a:t>
            </a:r>
            <a:r>
              <a:rPr lang="es-ES" dirty="0" smtClean="0"/>
              <a:t> </a:t>
            </a:r>
            <a:r>
              <a:rPr lang="es-ES" dirty="0" err="1" smtClean="0"/>
              <a:t>thrombophlebitis</a:t>
            </a:r>
            <a:r>
              <a:rPr lang="es-ES" dirty="0" smtClean="0"/>
              <a:t> (</a:t>
            </a:r>
            <a:r>
              <a:rPr lang="es-ES" dirty="0" err="1" smtClean="0"/>
              <a:t>Trousseau’s</a:t>
            </a:r>
            <a:r>
              <a:rPr lang="es-ES" dirty="0" smtClean="0"/>
              <a:t> </a:t>
            </a:r>
            <a:r>
              <a:rPr lang="es-ES" dirty="0" err="1" smtClean="0"/>
              <a:t>sign</a:t>
            </a:r>
            <a:r>
              <a:rPr lang="es-ES" dirty="0" smtClean="0"/>
              <a:t>)</a:t>
            </a:r>
          </a:p>
          <a:p>
            <a:r>
              <a:rPr lang="es-ES" dirty="0" err="1" smtClean="0"/>
              <a:t>Microangiopathic</a:t>
            </a:r>
            <a:r>
              <a:rPr lang="es-ES" dirty="0" smtClean="0"/>
              <a:t> </a:t>
            </a:r>
            <a:r>
              <a:rPr lang="es-ES" dirty="0" err="1" smtClean="0"/>
              <a:t>hemolytic</a:t>
            </a:r>
            <a:r>
              <a:rPr lang="es-ES" dirty="0" smtClean="0"/>
              <a:t> anemia</a:t>
            </a:r>
          </a:p>
          <a:p>
            <a:r>
              <a:rPr lang="es-ES" dirty="0" err="1" smtClean="0"/>
              <a:t>Diffuse</a:t>
            </a:r>
            <a:r>
              <a:rPr lang="es-ES" dirty="0" smtClean="0"/>
              <a:t> </a:t>
            </a:r>
            <a:r>
              <a:rPr lang="es-ES" dirty="0" err="1" smtClean="0"/>
              <a:t>seborrheic</a:t>
            </a:r>
            <a:r>
              <a:rPr lang="es-ES" dirty="0" smtClean="0"/>
              <a:t> </a:t>
            </a:r>
            <a:r>
              <a:rPr lang="es-ES" dirty="0" err="1" smtClean="0"/>
              <a:t>keratosis</a:t>
            </a:r>
            <a:r>
              <a:rPr lang="es-ES" dirty="0" smtClean="0"/>
              <a:t> (</a:t>
            </a:r>
            <a:r>
              <a:rPr lang="es-ES" dirty="0" err="1" smtClean="0"/>
              <a:t>Leser-Trélat</a:t>
            </a:r>
            <a:r>
              <a:rPr lang="es-ES" dirty="0" smtClean="0"/>
              <a:t> </a:t>
            </a:r>
            <a:r>
              <a:rPr lang="es-ES" dirty="0" err="1" smtClean="0"/>
              <a:t>sign</a:t>
            </a:r>
            <a:r>
              <a:rPr lang="es-ES" dirty="0" smtClean="0"/>
              <a:t>)</a:t>
            </a:r>
          </a:p>
          <a:p>
            <a:r>
              <a:rPr lang="es-ES" dirty="0" err="1" smtClean="0"/>
              <a:t>Acanthosis</a:t>
            </a:r>
            <a:r>
              <a:rPr lang="es-ES" dirty="0" smtClean="0"/>
              <a:t> </a:t>
            </a:r>
            <a:r>
              <a:rPr lang="es-ES" dirty="0" err="1" smtClean="0"/>
              <a:t>nigricans</a:t>
            </a:r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788" y="4504357"/>
            <a:ext cx="639143" cy="6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75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29" y="530801"/>
            <a:ext cx="4015733" cy="401573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075" y="262329"/>
            <a:ext cx="2374296" cy="20181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515" y="2571128"/>
            <a:ext cx="3552371" cy="186480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950857" y="4397828"/>
            <a:ext cx="1976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 smtClean="0"/>
              <a:t>Endoscopic</a:t>
            </a:r>
            <a:r>
              <a:rPr lang="es-ES" sz="1200" dirty="0" smtClean="0"/>
              <a:t> </a:t>
            </a:r>
            <a:r>
              <a:rPr lang="es-ES" sz="1200" dirty="0" err="1" smtClean="0"/>
              <a:t>ultrasound</a:t>
            </a:r>
            <a:r>
              <a:rPr lang="es-ES" sz="1200" dirty="0" smtClean="0"/>
              <a:t> (EUS)</a:t>
            </a:r>
            <a:endParaRPr lang="es-ES" sz="12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788" y="4504357"/>
            <a:ext cx="639143" cy="6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18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30" y="824944"/>
            <a:ext cx="4517220" cy="339145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61999" y="595084"/>
            <a:ext cx="1156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D2 </a:t>
            </a:r>
            <a:r>
              <a:rPr lang="es-ES" dirty="0" err="1" smtClean="0"/>
              <a:t>dissection</a:t>
            </a:r>
            <a:endParaRPr lang="es-ES" dirty="0"/>
          </a:p>
        </p:txBody>
      </p:sp>
      <p:sp>
        <p:nvSpPr>
          <p:cNvPr id="12" name="Marcador de contenido 11"/>
          <p:cNvSpPr>
            <a:spLocks noGrp="1"/>
          </p:cNvSpPr>
          <p:nvPr>
            <p:ph idx="1"/>
          </p:nvPr>
        </p:nvSpPr>
        <p:spPr>
          <a:xfrm>
            <a:off x="5399307" y="70190"/>
            <a:ext cx="3471636" cy="3263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_tradnl" sz="800" b="1" dirty="0" err="1"/>
              <a:t>Number</a:t>
            </a:r>
            <a:r>
              <a:rPr lang="es-ES_tradnl" sz="800" b="1" dirty="0"/>
              <a:t>	</a:t>
            </a:r>
            <a:r>
              <a:rPr lang="es-ES_tradnl" sz="800" b="1" dirty="0" err="1"/>
              <a:t>Description</a:t>
            </a:r>
            <a:endParaRPr lang="es-ES_tradnl" sz="800" b="1" dirty="0"/>
          </a:p>
          <a:p>
            <a:pPr marL="0" indent="0">
              <a:buNone/>
            </a:pPr>
            <a:r>
              <a:rPr lang="es-ES_tradnl" sz="600" dirty="0"/>
              <a:t>1	</a:t>
            </a:r>
            <a:r>
              <a:rPr lang="es-ES_tradnl" sz="600" dirty="0" err="1"/>
              <a:t>Right</a:t>
            </a:r>
            <a:r>
              <a:rPr lang="es-ES_tradnl" sz="600" dirty="0"/>
              <a:t> </a:t>
            </a:r>
            <a:r>
              <a:rPr lang="es-ES_tradnl" sz="600" dirty="0" err="1"/>
              <a:t>paracardial</a:t>
            </a:r>
            <a:endParaRPr lang="es-ES_tradnl" sz="600" dirty="0"/>
          </a:p>
          <a:p>
            <a:pPr marL="0" indent="0">
              <a:buNone/>
            </a:pPr>
            <a:r>
              <a:rPr lang="es-ES_tradnl" sz="600" dirty="0"/>
              <a:t>2	</a:t>
            </a:r>
            <a:r>
              <a:rPr lang="es-ES_tradnl" sz="600" dirty="0" err="1"/>
              <a:t>Left</a:t>
            </a:r>
            <a:r>
              <a:rPr lang="es-ES_tradnl" sz="600" dirty="0"/>
              <a:t> </a:t>
            </a:r>
            <a:r>
              <a:rPr lang="es-ES_tradnl" sz="600" dirty="0" err="1"/>
              <a:t>paracardial</a:t>
            </a:r>
            <a:endParaRPr lang="es-ES_tradnl" sz="600" dirty="0"/>
          </a:p>
          <a:p>
            <a:pPr marL="0" indent="0">
              <a:buNone/>
            </a:pPr>
            <a:r>
              <a:rPr lang="es-ES_tradnl" sz="600" dirty="0"/>
              <a:t>3	</a:t>
            </a:r>
            <a:r>
              <a:rPr lang="es-ES_tradnl" sz="600" dirty="0" err="1"/>
              <a:t>Lesser</a:t>
            </a:r>
            <a:r>
              <a:rPr lang="es-ES_tradnl" sz="600" dirty="0"/>
              <a:t> </a:t>
            </a:r>
            <a:r>
              <a:rPr lang="es-ES_tradnl" sz="600" dirty="0" err="1"/>
              <a:t>curvature</a:t>
            </a:r>
            <a:endParaRPr lang="es-ES_tradnl" sz="600" dirty="0"/>
          </a:p>
          <a:p>
            <a:pPr marL="0" indent="0">
              <a:buNone/>
            </a:pPr>
            <a:r>
              <a:rPr lang="es-ES_tradnl" sz="600" dirty="0"/>
              <a:t> a	</a:t>
            </a:r>
            <a:r>
              <a:rPr lang="es-ES_tradnl" sz="600" dirty="0" err="1"/>
              <a:t>Along</a:t>
            </a:r>
            <a:r>
              <a:rPr lang="es-ES_tradnl" sz="600" dirty="0"/>
              <a:t> </a:t>
            </a:r>
            <a:r>
              <a:rPr lang="es-ES_tradnl" sz="600" dirty="0" err="1"/>
              <a:t>branches</a:t>
            </a:r>
            <a:r>
              <a:rPr lang="es-ES_tradnl" sz="600" dirty="0"/>
              <a:t> of </a:t>
            </a:r>
            <a:r>
              <a:rPr lang="es-ES_tradnl" sz="600" dirty="0" err="1"/>
              <a:t>left</a:t>
            </a:r>
            <a:r>
              <a:rPr lang="es-ES_tradnl" sz="600" dirty="0"/>
              <a:t> </a:t>
            </a:r>
            <a:r>
              <a:rPr lang="es-ES_tradnl" sz="600" dirty="0" err="1"/>
              <a:t>gastric</a:t>
            </a:r>
            <a:r>
              <a:rPr lang="es-ES_tradnl" sz="600" dirty="0"/>
              <a:t> </a:t>
            </a:r>
            <a:r>
              <a:rPr lang="es-ES_tradnl" sz="600" dirty="0" err="1"/>
              <a:t>artery</a:t>
            </a:r>
            <a:endParaRPr lang="es-ES_tradnl" sz="600" dirty="0"/>
          </a:p>
          <a:p>
            <a:pPr marL="0" indent="0">
              <a:buNone/>
            </a:pPr>
            <a:r>
              <a:rPr lang="es-ES_tradnl" sz="600" dirty="0"/>
              <a:t> b	</a:t>
            </a:r>
            <a:r>
              <a:rPr lang="es-ES_tradnl" sz="600" dirty="0" err="1"/>
              <a:t>Along</a:t>
            </a:r>
            <a:r>
              <a:rPr lang="es-ES_tradnl" sz="600" dirty="0"/>
              <a:t> 2nd </a:t>
            </a:r>
            <a:r>
              <a:rPr lang="es-ES_tradnl" sz="600" dirty="0" err="1"/>
              <a:t>branch</a:t>
            </a:r>
            <a:r>
              <a:rPr lang="es-ES_tradnl" sz="600" dirty="0"/>
              <a:t> and distal </a:t>
            </a:r>
            <a:r>
              <a:rPr lang="es-ES_tradnl" sz="600" dirty="0" err="1"/>
              <a:t>part</a:t>
            </a:r>
            <a:r>
              <a:rPr lang="es-ES_tradnl" sz="600" dirty="0"/>
              <a:t> of </a:t>
            </a:r>
            <a:r>
              <a:rPr lang="es-ES_tradnl" sz="600" dirty="0" err="1"/>
              <a:t>right</a:t>
            </a:r>
            <a:r>
              <a:rPr lang="es-ES_tradnl" sz="600" dirty="0"/>
              <a:t> </a:t>
            </a:r>
            <a:r>
              <a:rPr lang="es-ES_tradnl" sz="600" dirty="0" err="1"/>
              <a:t>gastric</a:t>
            </a:r>
            <a:r>
              <a:rPr lang="es-ES_tradnl" sz="600" dirty="0"/>
              <a:t> </a:t>
            </a:r>
            <a:r>
              <a:rPr lang="es-ES_tradnl" sz="600" dirty="0" err="1"/>
              <a:t>artery</a:t>
            </a:r>
            <a:endParaRPr lang="es-ES_tradnl" sz="600" dirty="0"/>
          </a:p>
          <a:p>
            <a:pPr marL="0" indent="0">
              <a:buNone/>
            </a:pPr>
            <a:r>
              <a:rPr lang="es-ES_tradnl" sz="600" dirty="0"/>
              <a:t>4	</a:t>
            </a:r>
            <a:r>
              <a:rPr lang="es-ES_tradnl" sz="600" dirty="0" err="1"/>
              <a:t>Greater</a:t>
            </a:r>
            <a:r>
              <a:rPr lang="es-ES_tradnl" sz="600" dirty="0"/>
              <a:t> </a:t>
            </a:r>
            <a:r>
              <a:rPr lang="es-ES_tradnl" sz="600" dirty="0" err="1"/>
              <a:t>curvature</a:t>
            </a:r>
            <a:endParaRPr lang="es-ES_tradnl" sz="600" dirty="0"/>
          </a:p>
          <a:p>
            <a:pPr marL="0" indent="0">
              <a:buNone/>
            </a:pPr>
            <a:r>
              <a:rPr lang="es-ES_tradnl" sz="600" dirty="0"/>
              <a:t> </a:t>
            </a:r>
            <a:r>
              <a:rPr lang="es-ES_tradnl" sz="600" dirty="0" err="1"/>
              <a:t>sa</a:t>
            </a:r>
            <a:r>
              <a:rPr lang="es-ES_tradnl" sz="600" dirty="0"/>
              <a:t>	</a:t>
            </a:r>
            <a:r>
              <a:rPr lang="es-ES_tradnl" sz="600" dirty="0" err="1"/>
              <a:t>Along</a:t>
            </a:r>
            <a:r>
              <a:rPr lang="es-ES_tradnl" sz="600" dirty="0"/>
              <a:t> short </a:t>
            </a:r>
            <a:r>
              <a:rPr lang="es-ES_tradnl" sz="600" dirty="0" err="1"/>
              <a:t>gastric</a:t>
            </a:r>
            <a:r>
              <a:rPr lang="es-ES_tradnl" sz="600" dirty="0"/>
              <a:t> </a:t>
            </a:r>
            <a:r>
              <a:rPr lang="es-ES_tradnl" sz="600" dirty="0" err="1"/>
              <a:t>vessels</a:t>
            </a:r>
            <a:endParaRPr lang="es-ES_tradnl" sz="600" dirty="0"/>
          </a:p>
          <a:p>
            <a:pPr marL="0" indent="0">
              <a:buNone/>
            </a:pPr>
            <a:r>
              <a:rPr lang="es-ES_tradnl" sz="600" dirty="0"/>
              <a:t> </a:t>
            </a:r>
            <a:r>
              <a:rPr lang="es-ES_tradnl" sz="600" dirty="0" err="1"/>
              <a:t>sb</a:t>
            </a:r>
            <a:r>
              <a:rPr lang="es-ES_tradnl" sz="600" dirty="0"/>
              <a:t>	</a:t>
            </a:r>
            <a:r>
              <a:rPr lang="es-ES_tradnl" sz="600" dirty="0" err="1"/>
              <a:t>Along</a:t>
            </a:r>
            <a:r>
              <a:rPr lang="es-ES_tradnl" sz="600" dirty="0"/>
              <a:t> </a:t>
            </a:r>
            <a:r>
              <a:rPr lang="es-ES_tradnl" sz="600" dirty="0" err="1"/>
              <a:t>left</a:t>
            </a:r>
            <a:r>
              <a:rPr lang="es-ES_tradnl" sz="600" dirty="0"/>
              <a:t> </a:t>
            </a:r>
            <a:r>
              <a:rPr lang="es-ES_tradnl" sz="600" dirty="0" err="1"/>
              <a:t>gastroepiploic</a:t>
            </a:r>
            <a:r>
              <a:rPr lang="es-ES_tradnl" sz="600" dirty="0"/>
              <a:t> </a:t>
            </a:r>
            <a:r>
              <a:rPr lang="es-ES_tradnl" sz="600" dirty="0" err="1"/>
              <a:t>vessels</a:t>
            </a:r>
            <a:endParaRPr lang="es-ES_tradnl" sz="600" dirty="0"/>
          </a:p>
          <a:p>
            <a:pPr marL="0" indent="0">
              <a:buNone/>
            </a:pPr>
            <a:r>
              <a:rPr lang="es-ES_tradnl" sz="600" dirty="0"/>
              <a:t> d	</a:t>
            </a:r>
            <a:r>
              <a:rPr lang="es-ES_tradnl" sz="600" dirty="0" err="1"/>
              <a:t>Along</a:t>
            </a:r>
            <a:r>
              <a:rPr lang="es-ES_tradnl" sz="600" dirty="0"/>
              <a:t> 2nd </a:t>
            </a:r>
            <a:r>
              <a:rPr lang="es-ES_tradnl" sz="600" dirty="0" err="1"/>
              <a:t>branch</a:t>
            </a:r>
            <a:r>
              <a:rPr lang="es-ES_tradnl" sz="600" dirty="0"/>
              <a:t> and distal </a:t>
            </a:r>
            <a:r>
              <a:rPr lang="es-ES_tradnl" sz="600" dirty="0" err="1"/>
              <a:t>part</a:t>
            </a:r>
            <a:r>
              <a:rPr lang="es-ES_tradnl" sz="600" dirty="0"/>
              <a:t> of </a:t>
            </a:r>
            <a:r>
              <a:rPr lang="es-ES_tradnl" sz="600" dirty="0" err="1"/>
              <a:t>right</a:t>
            </a:r>
            <a:r>
              <a:rPr lang="es-ES_tradnl" sz="600" dirty="0"/>
              <a:t> </a:t>
            </a:r>
            <a:r>
              <a:rPr lang="es-ES_tradnl" sz="600" dirty="0" err="1"/>
              <a:t>gastroepiploic</a:t>
            </a:r>
            <a:r>
              <a:rPr lang="es-ES_tradnl" sz="600" dirty="0"/>
              <a:t> </a:t>
            </a:r>
            <a:r>
              <a:rPr lang="es-ES_tradnl" sz="600" dirty="0" err="1"/>
              <a:t>artery</a:t>
            </a:r>
            <a:endParaRPr lang="es-ES_tradnl" sz="600" dirty="0"/>
          </a:p>
          <a:p>
            <a:pPr marL="0" indent="0">
              <a:buNone/>
            </a:pPr>
            <a:r>
              <a:rPr lang="es-ES_tradnl" sz="600" dirty="0"/>
              <a:t>5	</a:t>
            </a:r>
            <a:r>
              <a:rPr lang="es-ES_tradnl" sz="600" dirty="0" err="1"/>
              <a:t>Suprapyloric</a:t>
            </a:r>
            <a:r>
              <a:rPr lang="es-ES_tradnl" sz="600" dirty="0"/>
              <a:t> </a:t>
            </a:r>
            <a:r>
              <a:rPr lang="es-ES_tradnl" sz="600" dirty="0" err="1"/>
              <a:t>along</a:t>
            </a:r>
            <a:r>
              <a:rPr lang="es-ES_tradnl" sz="600" dirty="0"/>
              <a:t> 1st </a:t>
            </a:r>
            <a:r>
              <a:rPr lang="es-ES_tradnl" sz="600" dirty="0" err="1"/>
              <a:t>branch</a:t>
            </a:r>
            <a:r>
              <a:rPr lang="es-ES_tradnl" sz="600" dirty="0"/>
              <a:t> and proximal </a:t>
            </a:r>
            <a:r>
              <a:rPr lang="es-ES_tradnl" sz="600" dirty="0" err="1"/>
              <a:t>part</a:t>
            </a:r>
            <a:r>
              <a:rPr lang="es-ES_tradnl" sz="600" dirty="0"/>
              <a:t> of </a:t>
            </a:r>
            <a:r>
              <a:rPr lang="es-ES_tradnl" sz="600" dirty="0" err="1"/>
              <a:t>right</a:t>
            </a:r>
            <a:r>
              <a:rPr lang="es-ES_tradnl" sz="600" dirty="0"/>
              <a:t> </a:t>
            </a:r>
            <a:r>
              <a:rPr lang="es-ES_tradnl" sz="600" dirty="0" err="1"/>
              <a:t>gastric</a:t>
            </a:r>
            <a:r>
              <a:rPr lang="es-ES_tradnl" sz="600" dirty="0"/>
              <a:t> </a:t>
            </a:r>
            <a:r>
              <a:rPr lang="es-ES_tradnl" sz="600" dirty="0" err="1"/>
              <a:t>artery</a:t>
            </a:r>
            <a:endParaRPr lang="es-ES_tradnl" sz="600" dirty="0"/>
          </a:p>
          <a:p>
            <a:pPr marL="0" indent="0">
              <a:buNone/>
            </a:pPr>
            <a:r>
              <a:rPr lang="es-ES_tradnl" sz="600" dirty="0"/>
              <a:t>6	</a:t>
            </a:r>
            <a:r>
              <a:rPr lang="es-ES_tradnl" sz="600" dirty="0" err="1"/>
              <a:t>Infrapyloric</a:t>
            </a:r>
            <a:r>
              <a:rPr lang="es-ES_tradnl" sz="600" dirty="0"/>
              <a:t> </a:t>
            </a:r>
            <a:r>
              <a:rPr lang="es-ES_tradnl" sz="600" dirty="0" err="1"/>
              <a:t>along</a:t>
            </a:r>
            <a:r>
              <a:rPr lang="es-ES_tradnl" sz="600" dirty="0"/>
              <a:t> 1st </a:t>
            </a:r>
            <a:r>
              <a:rPr lang="es-ES_tradnl" sz="600" dirty="0" err="1"/>
              <a:t>branch</a:t>
            </a:r>
            <a:r>
              <a:rPr lang="es-ES_tradnl" sz="600" dirty="0"/>
              <a:t> and proximal </a:t>
            </a:r>
            <a:r>
              <a:rPr lang="es-ES_tradnl" sz="600" dirty="0" err="1"/>
              <a:t>part</a:t>
            </a:r>
            <a:r>
              <a:rPr lang="es-ES_tradnl" sz="600" dirty="0"/>
              <a:t> of </a:t>
            </a:r>
            <a:r>
              <a:rPr lang="es-ES_tradnl" sz="600" dirty="0" err="1"/>
              <a:t>right</a:t>
            </a:r>
            <a:r>
              <a:rPr lang="es-ES_tradnl" sz="600" dirty="0"/>
              <a:t> </a:t>
            </a:r>
            <a:r>
              <a:rPr lang="es-ES_tradnl" sz="600" dirty="0" err="1"/>
              <a:t>gastroepiploic</a:t>
            </a:r>
            <a:r>
              <a:rPr lang="es-ES_tradnl" sz="600" dirty="0"/>
              <a:t> </a:t>
            </a:r>
            <a:r>
              <a:rPr lang="es-ES_tradnl" sz="600" dirty="0" err="1"/>
              <a:t>artery</a:t>
            </a:r>
            <a:endParaRPr lang="es-ES_tradnl" sz="600" dirty="0"/>
          </a:p>
          <a:p>
            <a:pPr marL="0" indent="0">
              <a:buNone/>
            </a:pPr>
            <a:r>
              <a:rPr lang="es-ES_tradnl" sz="600" dirty="0"/>
              <a:t>7	</a:t>
            </a:r>
            <a:r>
              <a:rPr lang="es-ES_tradnl" sz="600" dirty="0" err="1"/>
              <a:t>Left</a:t>
            </a:r>
            <a:r>
              <a:rPr lang="es-ES_tradnl" sz="600" dirty="0"/>
              <a:t> </a:t>
            </a:r>
            <a:r>
              <a:rPr lang="es-ES_tradnl" sz="600" dirty="0" err="1"/>
              <a:t>gastric</a:t>
            </a:r>
            <a:r>
              <a:rPr lang="es-ES_tradnl" sz="600" dirty="0"/>
              <a:t> </a:t>
            </a:r>
            <a:r>
              <a:rPr lang="es-ES_tradnl" sz="600" dirty="0" err="1"/>
              <a:t>artery</a:t>
            </a:r>
            <a:endParaRPr lang="es-ES_tradnl" sz="600" dirty="0"/>
          </a:p>
          <a:p>
            <a:pPr marL="0" indent="0">
              <a:buNone/>
            </a:pPr>
            <a:r>
              <a:rPr lang="es-ES_tradnl" sz="600" dirty="0"/>
              <a:t>8	</a:t>
            </a:r>
            <a:r>
              <a:rPr lang="es-ES_tradnl" sz="600" dirty="0" err="1"/>
              <a:t>Common</a:t>
            </a:r>
            <a:r>
              <a:rPr lang="es-ES_tradnl" sz="600" dirty="0"/>
              <a:t> </a:t>
            </a:r>
            <a:r>
              <a:rPr lang="es-ES_tradnl" sz="600" dirty="0" err="1"/>
              <a:t>hepatic</a:t>
            </a:r>
            <a:r>
              <a:rPr lang="es-ES_tradnl" sz="600" dirty="0"/>
              <a:t> </a:t>
            </a:r>
            <a:r>
              <a:rPr lang="es-ES_tradnl" sz="600" dirty="0" err="1"/>
              <a:t>artery</a:t>
            </a:r>
            <a:endParaRPr lang="es-ES_tradnl" sz="600" dirty="0"/>
          </a:p>
          <a:p>
            <a:pPr marL="0" indent="0">
              <a:buNone/>
            </a:pPr>
            <a:r>
              <a:rPr lang="es-ES_tradnl" sz="600" dirty="0"/>
              <a:t> a	Anterosuperior </a:t>
            </a:r>
            <a:r>
              <a:rPr lang="es-ES_tradnl" sz="600" dirty="0" err="1"/>
              <a:t>group</a:t>
            </a:r>
            <a:endParaRPr lang="es-ES_tradnl" sz="600" dirty="0"/>
          </a:p>
          <a:p>
            <a:pPr marL="0" indent="0">
              <a:buNone/>
            </a:pPr>
            <a:r>
              <a:rPr lang="es-ES_tradnl" sz="600" dirty="0"/>
              <a:t> p	Posterior </a:t>
            </a:r>
            <a:r>
              <a:rPr lang="es-ES_tradnl" sz="600" dirty="0" err="1"/>
              <a:t>group</a:t>
            </a:r>
            <a:endParaRPr lang="es-ES_tradnl" sz="600" dirty="0"/>
          </a:p>
          <a:p>
            <a:pPr marL="0" indent="0">
              <a:buNone/>
            </a:pPr>
            <a:r>
              <a:rPr lang="es-ES_tradnl" sz="600" dirty="0"/>
              <a:t>9	</a:t>
            </a:r>
            <a:r>
              <a:rPr lang="es-ES_tradnl" sz="600" dirty="0" err="1"/>
              <a:t>Celiac</a:t>
            </a:r>
            <a:r>
              <a:rPr lang="es-ES_tradnl" sz="600" dirty="0"/>
              <a:t> </a:t>
            </a:r>
            <a:r>
              <a:rPr lang="es-ES_tradnl" sz="600" dirty="0" err="1"/>
              <a:t>artery</a:t>
            </a:r>
            <a:endParaRPr lang="es-ES_tradnl" sz="600" dirty="0"/>
          </a:p>
          <a:p>
            <a:pPr marL="0" indent="0">
              <a:buNone/>
            </a:pPr>
            <a:r>
              <a:rPr lang="es-ES_tradnl" sz="600" dirty="0"/>
              <a:t>10	</a:t>
            </a:r>
            <a:r>
              <a:rPr lang="es-ES_tradnl" sz="600" dirty="0" err="1"/>
              <a:t>Splenic</a:t>
            </a:r>
            <a:r>
              <a:rPr lang="es-ES_tradnl" sz="600" dirty="0"/>
              <a:t> </a:t>
            </a:r>
            <a:r>
              <a:rPr lang="es-ES_tradnl" sz="600" dirty="0" err="1"/>
              <a:t>hilum</a:t>
            </a:r>
            <a:endParaRPr lang="es-ES_tradnl" sz="600" dirty="0"/>
          </a:p>
          <a:p>
            <a:pPr marL="0" indent="0">
              <a:buNone/>
            </a:pPr>
            <a:r>
              <a:rPr lang="es-ES_tradnl" sz="600" dirty="0"/>
              <a:t>11	</a:t>
            </a:r>
            <a:r>
              <a:rPr lang="es-ES_tradnl" sz="600" dirty="0" err="1"/>
              <a:t>Along</a:t>
            </a:r>
            <a:r>
              <a:rPr lang="es-ES_tradnl" sz="600" dirty="0"/>
              <a:t> </a:t>
            </a:r>
            <a:r>
              <a:rPr lang="es-ES_tradnl" sz="600" dirty="0" err="1"/>
              <a:t>splenic</a:t>
            </a:r>
            <a:r>
              <a:rPr lang="es-ES_tradnl" sz="600" dirty="0"/>
              <a:t> </a:t>
            </a:r>
            <a:r>
              <a:rPr lang="es-ES_tradnl" sz="600" dirty="0" err="1"/>
              <a:t>artery</a:t>
            </a:r>
            <a:endParaRPr lang="es-ES_tradnl" sz="600" dirty="0"/>
          </a:p>
          <a:p>
            <a:pPr marL="0" indent="0">
              <a:buNone/>
            </a:pPr>
            <a:r>
              <a:rPr lang="es-ES_tradnl" sz="600" dirty="0"/>
              <a:t> p	</a:t>
            </a:r>
            <a:r>
              <a:rPr lang="es-ES_tradnl" sz="600" dirty="0" err="1"/>
              <a:t>Along</a:t>
            </a:r>
            <a:r>
              <a:rPr lang="es-ES_tradnl" sz="600" dirty="0"/>
              <a:t> proximal </a:t>
            </a:r>
            <a:r>
              <a:rPr lang="es-ES_tradnl" sz="600" dirty="0" err="1"/>
              <a:t>splenic</a:t>
            </a:r>
            <a:r>
              <a:rPr lang="es-ES_tradnl" sz="600" dirty="0"/>
              <a:t> </a:t>
            </a:r>
            <a:r>
              <a:rPr lang="es-ES_tradnl" sz="600" dirty="0" err="1"/>
              <a:t>artery</a:t>
            </a:r>
            <a:endParaRPr lang="es-ES_tradnl" sz="600" dirty="0"/>
          </a:p>
          <a:p>
            <a:pPr marL="0" indent="0">
              <a:buNone/>
            </a:pPr>
            <a:r>
              <a:rPr lang="es-ES_tradnl" sz="600" dirty="0"/>
              <a:t> d	</a:t>
            </a:r>
            <a:r>
              <a:rPr lang="es-ES_tradnl" sz="600" dirty="0" err="1"/>
              <a:t>Along</a:t>
            </a:r>
            <a:r>
              <a:rPr lang="es-ES_tradnl" sz="600" dirty="0"/>
              <a:t> distal </a:t>
            </a:r>
            <a:r>
              <a:rPr lang="es-ES_tradnl" sz="600" dirty="0" err="1"/>
              <a:t>splenic</a:t>
            </a:r>
            <a:r>
              <a:rPr lang="es-ES_tradnl" sz="600" dirty="0"/>
              <a:t> </a:t>
            </a:r>
            <a:r>
              <a:rPr lang="es-ES_tradnl" sz="600" dirty="0" err="1"/>
              <a:t>artery</a:t>
            </a:r>
            <a:endParaRPr lang="es-ES_tradnl" sz="600" dirty="0"/>
          </a:p>
          <a:p>
            <a:pPr marL="0" indent="0">
              <a:buNone/>
            </a:pPr>
            <a:r>
              <a:rPr lang="es-ES_tradnl" sz="600" dirty="0"/>
              <a:t>12	</a:t>
            </a:r>
            <a:r>
              <a:rPr lang="es-ES_tradnl" sz="600" dirty="0" err="1"/>
              <a:t>Hepatoduodenal</a:t>
            </a:r>
            <a:r>
              <a:rPr lang="es-ES_tradnl" sz="600" dirty="0"/>
              <a:t> </a:t>
            </a:r>
            <a:r>
              <a:rPr lang="es-ES_tradnl" sz="600" dirty="0" err="1"/>
              <a:t>ligament</a:t>
            </a:r>
            <a:endParaRPr lang="es-ES_tradnl" sz="600" dirty="0"/>
          </a:p>
          <a:p>
            <a:pPr marL="0" indent="0">
              <a:buNone/>
            </a:pPr>
            <a:r>
              <a:rPr lang="es-ES_tradnl" sz="600" dirty="0"/>
              <a:t> a	</a:t>
            </a:r>
            <a:r>
              <a:rPr lang="es-ES_tradnl" sz="600" dirty="0" err="1"/>
              <a:t>Along</a:t>
            </a:r>
            <a:r>
              <a:rPr lang="es-ES_tradnl" sz="600" dirty="0"/>
              <a:t> </a:t>
            </a:r>
            <a:r>
              <a:rPr lang="es-ES_tradnl" sz="600" dirty="0" err="1"/>
              <a:t>proper</a:t>
            </a:r>
            <a:r>
              <a:rPr lang="es-ES_tradnl" sz="600" dirty="0"/>
              <a:t> </a:t>
            </a:r>
            <a:r>
              <a:rPr lang="es-ES_tradnl" sz="600" dirty="0" err="1"/>
              <a:t>hepatic</a:t>
            </a:r>
            <a:r>
              <a:rPr lang="es-ES_tradnl" sz="600" dirty="0"/>
              <a:t> </a:t>
            </a:r>
            <a:r>
              <a:rPr lang="es-ES_tradnl" sz="600" dirty="0" err="1"/>
              <a:t>artery</a:t>
            </a:r>
            <a:endParaRPr lang="es-ES_tradnl" sz="600" dirty="0"/>
          </a:p>
          <a:p>
            <a:pPr marL="0" indent="0">
              <a:buNone/>
            </a:pPr>
            <a:r>
              <a:rPr lang="es-ES_tradnl" sz="600" dirty="0"/>
              <a:t> b	</a:t>
            </a:r>
            <a:r>
              <a:rPr lang="es-ES_tradnl" sz="600" dirty="0" err="1"/>
              <a:t>Along</a:t>
            </a:r>
            <a:r>
              <a:rPr lang="es-ES_tradnl" sz="600" dirty="0"/>
              <a:t> </a:t>
            </a:r>
            <a:r>
              <a:rPr lang="es-ES_tradnl" sz="600" dirty="0" err="1"/>
              <a:t>bile</a:t>
            </a:r>
            <a:r>
              <a:rPr lang="es-ES_tradnl" sz="600" dirty="0"/>
              <a:t> </a:t>
            </a:r>
            <a:r>
              <a:rPr lang="es-ES_tradnl" sz="600" dirty="0" err="1"/>
              <a:t>duct</a:t>
            </a:r>
            <a:endParaRPr lang="es-ES_tradnl" sz="600" dirty="0"/>
          </a:p>
          <a:p>
            <a:pPr marL="0" indent="0">
              <a:buNone/>
            </a:pPr>
            <a:r>
              <a:rPr lang="es-ES_tradnl" sz="600" dirty="0"/>
              <a:t> p	</a:t>
            </a:r>
            <a:r>
              <a:rPr lang="es-ES_tradnl" sz="600" dirty="0" err="1"/>
              <a:t>Along</a:t>
            </a:r>
            <a:r>
              <a:rPr lang="es-ES_tradnl" sz="600" dirty="0"/>
              <a:t> portal </a:t>
            </a:r>
            <a:r>
              <a:rPr lang="es-ES_tradnl" sz="600" dirty="0" err="1"/>
              <a:t>vein</a:t>
            </a:r>
            <a:endParaRPr lang="es-ES_tradnl" sz="600" dirty="0"/>
          </a:p>
          <a:p>
            <a:pPr marL="0" indent="0">
              <a:buNone/>
            </a:pPr>
            <a:r>
              <a:rPr lang="es-ES_tradnl" sz="600" dirty="0"/>
              <a:t>14	</a:t>
            </a:r>
            <a:r>
              <a:rPr lang="es-ES_tradnl" sz="600" dirty="0" err="1"/>
              <a:t>Along</a:t>
            </a:r>
            <a:r>
              <a:rPr lang="es-ES_tradnl" sz="600" dirty="0"/>
              <a:t> superior </a:t>
            </a:r>
            <a:r>
              <a:rPr lang="es-ES_tradnl" sz="600" dirty="0" err="1"/>
              <a:t>mesenteric</a:t>
            </a:r>
            <a:r>
              <a:rPr lang="es-ES_tradnl" sz="600" dirty="0"/>
              <a:t> </a:t>
            </a:r>
            <a:r>
              <a:rPr lang="es-ES_tradnl" sz="600" dirty="0" err="1"/>
              <a:t>vessels</a:t>
            </a:r>
            <a:endParaRPr lang="es-ES_tradnl" sz="600" dirty="0"/>
          </a:p>
          <a:p>
            <a:pPr marL="0" indent="0">
              <a:buNone/>
            </a:pPr>
            <a:r>
              <a:rPr lang="es-ES_tradnl" sz="600" dirty="0"/>
              <a:t> v	</a:t>
            </a:r>
            <a:r>
              <a:rPr lang="es-ES_tradnl" sz="600" dirty="0" err="1"/>
              <a:t>Along</a:t>
            </a:r>
            <a:r>
              <a:rPr lang="es-ES_tradnl" sz="600" dirty="0"/>
              <a:t> superior </a:t>
            </a:r>
            <a:r>
              <a:rPr lang="es-ES_tradnl" sz="600" dirty="0" err="1"/>
              <a:t>mesenteric</a:t>
            </a:r>
            <a:r>
              <a:rPr lang="es-ES_tradnl" sz="600" dirty="0"/>
              <a:t> </a:t>
            </a:r>
            <a:r>
              <a:rPr lang="es-ES_tradnl" sz="600" dirty="0" err="1"/>
              <a:t>vein</a:t>
            </a:r>
            <a:endParaRPr lang="es-ES_tradnl" sz="600" dirty="0"/>
          </a:p>
          <a:p>
            <a:pPr marL="0" indent="0">
              <a:buNone/>
            </a:pPr>
            <a:r>
              <a:rPr lang="es-ES_tradnl" sz="600" dirty="0"/>
              <a:t> a	</a:t>
            </a:r>
            <a:r>
              <a:rPr lang="es-ES_tradnl" sz="600" dirty="0" err="1"/>
              <a:t>Along</a:t>
            </a:r>
            <a:r>
              <a:rPr lang="es-ES_tradnl" sz="600" dirty="0"/>
              <a:t> superior </a:t>
            </a:r>
            <a:r>
              <a:rPr lang="es-ES_tradnl" sz="600" dirty="0" err="1"/>
              <a:t>mesenteric</a:t>
            </a:r>
            <a:r>
              <a:rPr lang="es-ES_tradnl" sz="600" dirty="0"/>
              <a:t> </a:t>
            </a:r>
            <a:r>
              <a:rPr lang="es-ES_tradnl" sz="600" dirty="0" err="1"/>
              <a:t>artery</a:t>
            </a:r>
            <a:endParaRPr lang="es-ES_tradnl" sz="600" dirty="0"/>
          </a:p>
          <a:p>
            <a:pPr marL="0" indent="0">
              <a:buNone/>
            </a:pPr>
            <a:endParaRPr lang="es-ES" sz="600" dirty="0"/>
          </a:p>
        </p:txBody>
      </p:sp>
      <p:sp>
        <p:nvSpPr>
          <p:cNvPr id="13" name="Rectángulo 12"/>
          <p:cNvSpPr/>
          <p:nvPr/>
        </p:nvSpPr>
        <p:spPr>
          <a:xfrm>
            <a:off x="65315" y="3418902"/>
            <a:ext cx="53485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b="1" dirty="0" err="1"/>
              <a:t>Extent</a:t>
            </a:r>
            <a:r>
              <a:rPr lang="es-ES_tradnl" sz="1200" b="1" dirty="0"/>
              <a:t> of </a:t>
            </a:r>
            <a:r>
              <a:rPr lang="es-ES_tradnl" sz="1200" b="1" dirty="0" err="1"/>
              <a:t>gastrectomy</a:t>
            </a:r>
            <a:r>
              <a:rPr lang="es-ES_tradnl" sz="1200" b="1" dirty="0"/>
              <a:t>	D1 </a:t>
            </a:r>
            <a:r>
              <a:rPr lang="es-ES_tradnl" sz="1200" b="1" dirty="0" err="1"/>
              <a:t>dissection</a:t>
            </a:r>
            <a:r>
              <a:rPr lang="es-ES_tradnl" sz="1200" b="1" dirty="0"/>
              <a:t>	D2 </a:t>
            </a:r>
            <a:r>
              <a:rPr lang="es-ES_tradnl" sz="1200" b="1" dirty="0" err="1"/>
              <a:t>dissection</a:t>
            </a:r>
            <a:endParaRPr lang="es-ES_tradnl" sz="1200" b="1" dirty="0"/>
          </a:p>
          <a:p>
            <a:r>
              <a:rPr lang="es-ES_tradnl" sz="1200" dirty="0"/>
              <a:t>Total </a:t>
            </a:r>
            <a:r>
              <a:rPr lang="es-ES_tradnl" sz="1200" dirty="0" err="1"/>
              <a:t>gastrectomy</a:t>
            </a:r>
            <a:r>
              <a:rPr lang="es-ES_tradnl" sz="1200" dirty="0"/>
              <a:t>	</a:t>
            </a:r>
            <a:r>
              <a:rPr lang="es-ES_tradnl" sz="1200" dirty="0" smtClean="0"/>
              <a:t>                 	1</a:t>
            </a:r>
            <a:r>
              <a:rPr lang="es-ES_tradnl" sz="1200" dirty="0"/>
              <a:t>–7	</a:t>
            </a:r>
            <a:r>
              <a:rPr lang="es-ES_tradnl" sz="1200" dirty="0" smtClean="0"/>
              <a:t>                 	D1 </a:t>
            </a:r>
            <a:r>
              <a:rPr lang="es-ES_tradnl" sz="1200" dirty="0"/>
              <a:t>+ 8a, 9p, 11p, 11d, 12a</a:t>
            </a:r>
          </a:p>
          <a:p>
            <a:r>
              <a:rPr lang="es-ES_tradnl" sz="1200" dirty="0"/>
              <a:t>Distal/subtotal </a:t>
            </a:r>
            <a:r>
              <a:rPr lang="es-ES_tradnl" sz="1200" dirty="0" err="1"/>
              <a:t>gastrectomy</a:t>
            </a:r>
            <a:r>
              <a:rPr lang="es-ES_tradnl" sz="1200" dirty="0"/>
              <a:t>	1, 3, 4sb, 4d, 5, 6, </a:t>
            </a:r>
            <a:r>
              <a:rPr lang="es-ES_tradnl" sz="1200" dirty="0" smtClean="0"/>
              <a:t>7	D1 </a:t>
            </a:r>
            <a:r>
              <a:rPr lang="es-ES_tradnl" sz="1200" dirty="0"/>
              <a:t>+ 8a, 9, 11p, 12a</a:t>
            </a:r>
          </a:p>
          <a:p>
            <a:r>
              <a:rPr lang="es-ES_tradnl" sz="1200" dirty="0"/>
              <a:t>Proximal </a:t>
            </a:r>
            <a:r>
              <a:rPr lang="es-ES_tradnl" sz="1200" dirty="0" err="1"/>
              <a:t>gastrectomy</a:t>
            </a:r>
            <a:r>
              <a:rPr lang="es-ES_tradnl" sz="1200" dirty="0"/>
              <a:t>	</a:t>
            </a:r>
            <a:r>
              <a:rPr lang="es-ES_tradnl" sz="1200" dirty="0" smtClean="0"/>
              <a:t>	1,2,3a</a:t>
            </a:r>
            <a:r>
              <a:rPr lang="es-ES_tradnl" sz="1200" dirty="0"/>
              <a:t>, 4sa, 4sb, 7	N/A</a:t>
            </a:r>
          </a:p>
          <a:p>
            <a:r>
              <a:rPr lang="es-ES_tradnl" sz="1200" dirty="0"/>
              <a:t> </a:t>
            </a:r>
          </a:p>
          <a:p>
            <a:r>
              <a:rPr lang="es-ES_tradnl" sz="1200" dirty="0"/>
              <a:t> </a:t>
            </a:r>
          </a:p>
        </p:txBody>
      </p:sp>
      <p:pic>
        <p:nvPicPr>
          <p:cNvPr id="14" name="Picture 6" descr="https://cdn3.iconfinder.com/data/icons/ose/Ti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714" y="1252323"/>
            <a:ext cx="637199" cy="63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788" y="4504357"/>
            <a:ext cx="639143" cy="6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197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resentationLoad">
  <a:themeElements>
    <a:clrScheme name="PresentationLoad 1">
      <a:dk1>
        <a:srgbClr val="FEA501"/>
      </a:dk1>
      <a:lt1>
        <a:srgbClr val="FFFFFF"/>
      </a:lt1>
      <a:dk2>
        <a:srgbClr val="000000"/>
      </a:dk2>
      <a:lt2>
        <a:srgbClr val="004074"/>
      </a:lt2>
      <a:accent1>
        <a:srgbClr val="0061B2"/>
      </a:accent1>
      <a:accent2>
        <a:srgbClr val="2A79D0"/>
      </a:accent2>
      <a:accent3>
        <a:srgbClr val="AAAAAA"/>
      </a:accent3>
      <a:accent4>
        <a:srgbClr val="DADADA"/>
      </a:accent4>
      <a:accent5>
        <a:srgbClr val="AAB7D5"/>
      </a:accent5>
      <a:accent6>
        <a:srgbClr val="256DBC"/>
      </a:accent6>
      <a:hlink>
        <a:srgbClr val="69A2E1"/>
      </a:hlink>
      <a:folHlink>
        <a:srgbClr val="9DC2EB"/>
      </a:folHlink>
    </a:clrScheme>
    <a:fontScheme name="PresentationLo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tionLoad 1">
        <a:dk1>
          <a:srgbClr val="FEA501"/>
        </a:dk1>
        <a:lt1>
          <a:srgbClr val="FFFFFF"/>
        </a:lt1>
        <a:dk2>
          <a:srgbClr val="000000"/>
        </a:dk2>
        <a:lt2>
          <a:srgbClr val="004074"/>
        </a:lt2>
        <a:accent1>
          <a:srgbClr val="0061B2"/>
        </a:accent1>
        <a:accent2>
          <a:srgbClr val="2A79D0"/>
        </a:accent2>
        <a:accent3>
          <a:srgbClr val="AAAAAA"/>
        </a:accent3>
        <a:accent4>
          <a:srgbClr val="DADADA"/>
        </a:accent4>
        <a:accent5>
          <a:srgbClr val="AAB7D5"/>
        </a:accent5>
        <a:accent6>
          <a:srgbClr val="256DBC"/>
        </a:accent6>
        <a:hlink>
          <a:srgbClr val="69A2E1"/>
        </a:hlink>
        <a:folHlink>
          <a:srgbClr val="9DC2EB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511</Words>
  <Application>Microsoft Macintosh PowerPoint</Application>
  <PresentationFormat>Presentación en pantalla (16:9)</PresentationFormat>
  <Paragraphs>156</Paragraphs>
  <Slides>13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15" baseType="lpstr">
      <vt:lpstr>Tema de Office</vt:lpstr>
      <vt:lpstr>1_PresentationLoad</vt:lpstr>
      <vt:lpstr>CES2016.02: Gastric cancer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Mauricio Lema</dc:creator>
  <cp:lastModifiedBy>mac mac</cp:lastModifiedBy>
  <cp:revision>40</cp:revision>
  <cp:lastPrinted>2016-07-12T04:44:53Z</cp:lastPrinted>
  <dcterms:created xsi:type="dcterms:W3CDTF">2016-07-11T22:58:46Z</dcterms:created>
  <dcterms:modified xsi:type="dcterms:W3CDTF">2016-08-03T10:00:24Z</dcterms:modified>
</cp:coreProperties>
</file>