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m" ContentType="application/vnd.ms-excel.sheet.macroEnabled.12"/>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6" r:id="rId4"/>
    <p:sldMasterId id="2147483695" r:id="rId5"/>
    <p:sldMasterId id="2147483708" r:id="rId6"/>
    <p:sldMasterId id="2147483721" r:id="rId7"/>
    <p:sldMasterId id="2147483733" r:id="rId8"/>
  </p:sldMasterIdLst>
  <p:notesMasterIdLst>
    <p:notesMasterId r:id="rId93"/>
  </p:notesMasterIdLst>
  <p:sldIdLst>
    <p:sldId id="322" r:id="rId9"/>
    <p:sldId id="355" r:id="rId10"/>
    <p:sldId id="356" r:id="rId11"/>
    <p:sldId id="357" r:id="rId12"/>
    <p:sldId id="358" r:id="rId13"/>
    <p:sldId id="359" r:id="rId14"/>
    <p:sldId id="360" r:id="rId15"/>
    <p:sldId id="361" r:id="rId16"/>
    <p:sldId id="362" r:id="rId17"/>
    <p:sldId id="363" r:id="rId18"/>
    <p:sldId id="328" r:id="rId19"/>
    <p:sldId id="329" r:id="rId20"/>
    <p:sldId id="278" r:id="rId21"/>
    <p:sldId id="264" r:id="rId22"/>
    <p:sldId id="263" r:id="rId23"/>
    <p:sldId id="333" r:id="rId24"/>
    <p:sldId id="330" r:id="rId25"/>
    <p:sldId id="256" r:id="rId26"/>
    <p:sldId id="257" r:id="rId27"/>
    <p:sldId id="258" r:id="rId28"/>
    <p:sldId id="259" r:id="rId29"/>
    <p:sldId id="260" r:id="rId30"/>
    <p:sldId id="464" r:id="rId31"/>
    <p:sldId id="465" r:id="rId32"/>
    <p:sldId id="331" r:id="rId33"/>
    <p:sldId id="332" r:id="rId34"/>
    <p:sldId id="334" r:id="rId35"/>
    <p:sldId id="335" r:id="rId36"/>
    <p:sldId id="342" r:id="rId37"/>
    <p:sldId id="336" r:id="rId38"/>
    <p:sldId id="337" r:id="rId39"/>
    <p:sldId id="343" r:id="rId40"/>
    <p:sldId id="344" r:id="rId41"/>
    <p:sldId id="369" r:id="rId42"/>
    <p:sldId id="349" r:id="rId43"/>
    <p:sldId id="347" r:id="rId44"/>
    <p:sldId id="285" r:id="rId45"/>
    <p:sldId id="284" r:id="rId46"/>
    <p:sldId id="350" r:id="rId47"/>
    <p:sldId id="466" r:id="rId48"/>
    <p:sldId id="467" r:id="rId49"/>
    <p:sldId id="468" r:id="rId50"/>
    <p:sldId id="469" r:id="rId51"/>
    <p:sldId id="470" r:id="rId52"/>
    <p:sldId id="471" r:id="rId53"/>
    <p:sldId id="472" r:id="rId54"/>
    <p:sldId id="473" r:id="rId55"/>
    <p:sldId id="474" r:id="rId56"/>
    <p:sldId id="477" r:id="rId57"/>
    <p:sldId id="478" r:id="rId58"/>
    <p:sldId id="479" r:id="rId59"/>
    <p:sldId id="483" r:id="rId60"/>
    <p:sldId id="484" r:id="rId61"/>
    <p:sldId id="485" r:id="rId62"/>
    <p:sldId id="486" r:id="rId63"/>
    <p:sldId id="487" r:id="rId64"/>
    <p:sldId id="488" r:id="rId65"/>
    <p:sldId id="489" r:id="rId66"/>
    <p:sldId id="490" r:id="rId67"/>
    <p:sldId id="491" r:id="rId68"/>
    <p:sldId id="492" r:id="rId69"/>
    <p:sldId id="493" r:id="rId70"/>
    <p:sldId id="494" r:id="rId71"/>
    <p:sldId id="495" r:id="rId72"/>
    <p:sldId id="496" r:id="rId73"/>
    <p:sldId id="497" r:id="rId74"/>
    <p:sldId id="498" r:id="rId75"/>
    <p:sldId id="499" r:id="rId76"/>
    <p:sldId id="500" r:id="rId77"/>
    <p:sldId id="501" r:id="rId78"/>
    <p:sldId id="502" r:id="rId79"/>
    <p:sldId id="503" r:id="rId80"/>
    <p:sldId id="504" r:id="rId81"/>
    <p:sldId id="505" r:id="rId82"/>
    <p:sldId id="506" r:id="rId83"/>
    <p:sldId id="507" r:id="rId84"/>
    <p:sldId id="508" r:id="rId85"/>
    <p:sldId id="509" r:id="rId86"/>
    <p:sldId id="510" r:id="rId87"/>
    <p:sldId id="511" r:id="rId88"/>
    <p:sldId id="512" r:id="rId89"/>
    <p:sldId id="513" r:id="rId90"/>
    <p:sldId id="514" r:id="rId91"/>
    <p:sldId id="515" r:id="rId9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6" d="100"/>
          <a:sy n="86" d="100"/>
        </p:scale>
        <p:origin x="-1304" y="-96"/>
      </p:cViewPr>
      <p:guideLst>
        <p:guide orient="horz" pos="2160"/>
        <p:guide pos="2880"/>
      </p:guideLst>
    </p:cSldViewPr>
  </p:slideViewPr>
  <p:notesTextViewPr>
    <p:cViewPr>
      <p:scale>
        <a:sx n="100" d="100"/>
        <a:sy n="100" d="100"/>
      </p:scale>
      <p:origin x="0" y="0"/>
    </p:cViewPr>
  </p:notesTextViewPr>
  <p:sorterViewPr>
    <p:cViewPr>
      <p:scale>
        <a:sx n="154" d="100"/>
        <a:sy n="154" d="100"/>
      </p:scale>
      <p:origin x="0" y="39416"/>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slide" Target="slides/slide47.xml"/><Relationship Id="rId56" Type="http://schemas.openxmlformats.org/officeDocument/2006/relationships/slide" Target="slides/slide48.xml"/><Relationship Id="rId57" Type="http://schemas.openxmlformats.org/officeDocument/2006/relationships/slide" Target="slides/slide49.xml"/><Relationship Id="rId58" Type="http://schemas.openxmlformats.org/officeDocument/2006/relationships/slide" Target="slides/slide50.xml"/><Relationship Id="rId59" Type="http://schemas.openxmlformats.org/officeDocument/2006/relationships/slide" Target="slides/slide51.xml"/><Relationship Id="rId70" Type="http://schemas.openxmlformats.org/officeDocument/2006/relationships/slide" Target="slides/slide62.xml"/><Relationship Id="rId71" Type="http://schemas.openxmlformats.org/officeDocument/2006/relationships/slide" Target="slides/slide63.xml"/><Relationship Id="rId72" Type="http://schemas.openxmlformats.org/officeDocument/2006/relationships/slide" Target="slides/slide64.xml"/><Relationship Id="rId73" Type="http://schemas.openxmlformats.org/officeDocument/2006/relationships/slide" Target="slides/slide65.xml"/><Relationship Id="rId74" Type="http://schemas.openxmlformats.org/officeDocument/2006/relationships/slide" Target="slides/slide66.xml"/><Relationship Id="rId75" Type="http://schemas.openxmlformats.org/officeDocument/2006/relationships/slide" Target="slides/slide67.xml"/><Relationship Id="rId76" Type="http://schemas.openxmlformats.org/officeDocument/2006/relationships/slide" Target="slides/slide68.xml"/><Relationship Id="rId77" Type="http://schemas.openxmlformats.org/officeDocument/2006/relationships/slide" Target="slides/slide69.xml"/><Relationship Id="rId78" Type="http://schemas.openxmlformats.org/officeDocument/2006/relationships/slide" Target="slides/slide70.xml"/><Relationship Id="rId79" Type="http://schemas.openxmlformats.org/officeDocument/2006/relationships/slide" Target="slides/slide71.xml"/><Relationship Id="rId90" Type="http://schemas.openxmlformats.org/officeDocument/2006/relationships/slide" Target="slides/slide82.xml"/><Relationship Id="rId91" Type="http://schemas.openxmlformats.org/officeDocument/2006/relationships/slide" Target="slides/slide83.xml"/><Relationship Id="rId92" Type="http://schemas.openxmlformats.org/officeDocument/2006/relationships/slide" Target="slides/slide84.xml"/><Relationship Id="rId93" Type="http://schemas.openxmlformats.org/officeDocument/2006/relationships/notesMaster" Target="notesMasters/notesMaster1.xml"/><Relationship Id="rId94" Type="http://schemas.openxmlformats.org/officeDocument/2006/relationships/printerSettings" Target="printerSettings/printerSettings1.bin"/><Relationship Id="rId95" Type="http://schemas.openxmlformats.org/officeDocument/2006/relationships/presProps" Target="presProps.xml"/><Relationship Id="rId96" Type="http://schemas.openxmlformats.org/officeDocument/2006/relationships/viewProps" Target="viewProps.xml"/><Relationship Id="rId97" Type="http://schemas.openxmlformats.org/officeDocument/2006/relationships/theme" Target="theme/theme1.xml"/><Relationship Id="rId98" Type="http://schemas.openxmlformats.org/officeDocument/2006/relationships/tableStyles" Target="tableStyles.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60" Type="http://schemas.openxmlformats.org/officeDocument/2006/relationships/slide" Target="slides/slide52.xml"/><Relationship Id="rId61" Type="http://schemas.openxmlformats.org/officeDocument/2006/relationships/slide" Target="slides/slide53.xml"/><Relationship Id="rId62" Type="http://schemas.openxmlformats.org/officeDocument/2006/relationships/slide" Target="slides/slide54.xml"/><Relationship Id="rId63" Type="http://schemas.openxmlformats.org/officeDocument/2006/relationships/slide" Target="slides/slide55.xml"/><Relationship Id="rId64" Type="http://schemas.openxmlformats.org/officeDocument/2006/relationships/slide" Target="slides/slide56.xml"/><Relationship Id="rId65" Type="http://schemas.openxmlformats.org/officeDocument/2006/relationships/slide" Target="slides/slide57.xml"/><Relationship Id="rId66" Type="http://schemas.openxmlformats.org/officeDocument/2006/relationships/slide" Target="slides/slide58.xml"/><Relationship Id="rId67" Type="http://schemas.openxmlformats.org/officeDocument/2006/relationships/slide" Target="slides/slide59.xml"/><Relationship Id="rId68" Type="http://schemas.openxmlformats.org/officeDocument/2006/relationships/slide" Target="slides/slide60.xml"/><Relationship Id="rId69" Type="http://schemas.openxmlformats.org/officeDocument/2006/relationships/slide" Target="slides/slide61.xml"/><Relationship Id="rId80" Type="http://schemas.openxmlformats.org/officeDocument/2006/relationships/slide" Target="slides/slide72.xml"/><Relationship Id="rId81" Type="http://schemas.openxmlformats.org/officeDocument/2006/relationships/slide" Target="slides/slide73.xml"/><Relationship Id="rId82" Type="http://schemas.openxmlformats.org/officeDocument/2006/relationships/slide" Target="slides/slide74.xml"/><Relationship Id="rId83" Type="http://schemas.openxmlformats.org/officeDocument/2006/relationships/slide" Target="slides/slide75.xml"/><Relationship Id="rId84" Type="http://schemas.openxmlformats.org/officeDocument/2006/relationships/slide" Target="slides/slide76.xml"/><Relationship Id="rId85" Type="http://schemas.openxmlformats.org/officeDocument/2006/relationships/slide" Target="slides/slide77.xml"/><Relationship Id="rId86" Type="http://schemas.openxmlformats.org/officeDocument/2006/relationships/slide" Target="slides/slide78.xml"/><Relationship Id="rId87" Type="http://schemas.openxmlformats.org/officeDocument/2006/relationships/slide" Target="slides/slide79.xml"/><Relationship Id="rId88" Type="http://schemas.openxmlformats.org/officeDocument/2006/relationships/slide" Target="slides/slide80.xml"/><Relationship Id="rId89" Type="http://schemas.openxmlformats.org/officeDocument/2006/relationships/slide" Target="slides/slide81.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habilitada_para_macros_de_Microsoft_Excel1.xlsm"/><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788954635108481"/>
          <c:y val="0.0510948905109489"/>
          <c:w val="0.90138067061144"/>
          <c:h val="0.817518248175182"/>
        </c:manualLayout>
      </c:layout>
      <c:barChart>
        <c:barDir val="col"/>
        <c:grouping val="clustered"/>
        <c:varyColors val="0"/>
        <c:ser>
          <c:idx val="0"/>
          <c:order val="0"/>
          <c:tx>
            <c:strRef>
              <c:f>Sheet1!$A$2</c:f>
              <c:strCache>
                <c:ptCount val="1"/>
              </c:strCache>
            </c:strRef>
          </c:tx>
          <c:spPr>
            <a:solidFill>
              <a:srgbClr val="63AAFE"/>
            </a:solidFill>
            <a:ln w="12679">
              <a:solidFill>
                <a:srgbClr val="000000"/>
              </a:solidFill>
              <a:prstDash val="solid"/>
            </a:ln>
          </c:spPr>
          <c:invertIfNegative val="0"/>
          <c:cat>
            <c:numRef>
              <c:f>Sheet1!$B$1:$L$1</c:f>
              <c:numCache>
                <c:formatCode>General</c:formatCode>
                <c:ptCount val="7"/>
                <c:pt idx="0">
                  <c:v>0.0</c:v>
                </c:pt>
                <c:pt idx="1">
                  <c:v>5.0</c:v>
                </c:pt>
                <c:pt idx="2">
                  <c:v>10.0</c:v>
                </c:pt>
                <c:pt idx="3">
                  <c:v>15.0</c:v>
                </c:pt>
                <c:pt idx="4">
                  <c:v>20.0</c:v>
                </c:pt>
                <c:pt idx="5">
                  <c:v>25.0</c:v>
                </c:pt>
                <c:pt idx="6">
                  <c:v>30.0</c:v>
                </c:pt>
              </c:numCache>
            </c:numRef>
          </c:cat>
          <c:val>
            <c:numRef>
              <c:f>Sheet1!$B$2:$L$2</c:f>
              <c:numCache>
                <c:formatCode>General</c:formatCode>
                <c:ptCount val="7"/>
              </c:numCache>
            </c:numRef>
          </c:val>
        </c:ser>
        <c:ser>
          <c:idx val="1"/>
          <c:order val="1"/>
          <c:tx>
            <c:strRef>
              <c:f>Sheet1!$A$3</c:f>
              <c:strCache>
                <c:ptCount val="1"/>
              </c:strCache>
            </c:strRef>
          </c:tx>
          <c:spPr>
            <a:solidFill>
              <a:srgbClr val="DD2D32"/>
            </a:solidFill>
            <a:ln w="12679">
              <a:solidFill>
                <a:srgbClr val="000000"/>
              </a:solidFill>
              <a:prstDash val="solid"/>
            </a:ln>
          </c:spPr>
          <c:invertIfNegative val="0"/>
          <c:cat>
            <c:numRef>
              <c:f>Sheet1!$B$1:$L$1</c:f>
              <c:numCache>
                <c:formatCode>General</c:formatCode>
                <c:ptCount val="7"/>
                <c:pt idx="0">
                  <c:v>0.0</c:v>
                </c:pt>
                <c:pt idx="1">
                  <c:v>5.0</c:v>
                </c:pt>
                <c:pt idx="2">
                  <c:v>10.0</c:v>
                </c:pt>
                <c:pt idx="3">
                  <c:v>15.0</c:v>
                </c:pt>
                <c:pt idx="4">
                  <c:v>20.0</c:v>
                </c:pt>
                <c:pt idx="5">
                  <c:v>25.0</c:v>
                </c:pt>
                <c:pt idx="6">
                  <c:v>30.0</c:v>
                </c:pt>
              </c:numCache>
            </c:numRef>
          </c:cat>
          <c:val>
            <c:numRef>
              <c:f>Sheet1!$B$3:$L$3</c:f>
              <c:numCache>
                <c:formatCode>General</c:formatCode>
                <c:ptCount val="7"/>
              </c:numCache>
            </c:numRef>
          </c:val>
        </c:ser>
        <c:ser>
          <c:idx val="2"/>
          <c:order val="2"/>
          <c:tx>
            <c:strRef>
              <c:f>Sheet1!$A$4</c:f>
              <c:strCache>
                <c:ptCount val="1"/>
              </c:strCache>
            </c:strRef>
          </c:tx>
          <c:spPr>
            <a:solidFill>
              <a:srgbClr val="FFF58C"/>
            </a:solidFill>
            <a:ln w="12679">
              <a:solidFill>
                <a:srgbClr val="000000"/>
              </a:solidFill>
              <a:prstDash val="solid"/>
            </a:ln>
          </c:spPr>
          <c:invertIfNegative val="0"/>
          <c:cat>
            <c:numRef>
              <c:f>Sheet1!$B$1:$L$1</c:f>
              <c:numCache>
                <c:formatCode>General</c:formatCode>
                <c:ptCount val="7"/>
                <c:pt idx="0">
                  <c:v>0.0</c:v>
                </c:pt>
                <c:pt idx="1">
                  <c:v>5.0</c:v>
                </c:pt>
                <c:pt idx="2">
                  <c:v>10.0</c:v>
                </c:pt>
                <c:pt idx="3">
                  <c:v>15.0</c:v>
                </c:pt>
                <c:pt idx="4">
                  <c:v>20.0</c:v>
                </c:pt>
                <c:pt idx="5">
                  <c:v>25.0</c:v>
                </c:pt>
                <c:pt idx="6">
                  <c:v>30.0</c:v>
                </c:pt>
              </c:numCache>
            </c:numRef>
          </c:cat>
          <c:val>
            <c:numRef>
              <c:f>Sheet1!$B$4:$L$4</c:f>
              <c:numCache>
                <c:formatCode>General</c:formatCode>
                <c:ptCount val="7"/>
              </c:numCache>
            </c:numRef>
          </c:val>
        </c:ser>
        <c:dLbls>
          <c:showLegendKey val="0"/>
          <c:showVal val="0"/>
          <c:showCatName val="0"/>
          <c:showSerName val="0"/>
          <c:showPercent val="0"/>
          <c:showBubbleSize val="0"/>
        </c:dLbls>
        <c:gapWidth val="150"/>
        <c:axId val="-948300088"/>
        <c:axId val="-858347864"/>
      </c:barChart>
      <c:catAx>
        <c:axId val="-948300088"/>
        <c:scaling>
          <c:orientation val="minMax"/>
        </c:scaling>
        <c:delete val="0"/>
        <c:axPos val="b"/>
        <c:numFmt formatCode="General" sourceLinked="1"/>
        <c:majorTickMark val="out"/>
        <c:minorTickMark val="none"/>
        <c:tickLblPos val="nextTo"/>
        <c:spPr>
          <a:ln w="25357">
            <a:solidFill>
              <a:srgbClr val="FFFFFF"/>
            </a:solidFill>
            <a:prstDash val="solid"/>
          </a:ln>
        </c:spPr>
        <c:txPr>
          <a:bodyPr rot="0" vert="horz"/>
          <a:lstStyle/>
          <a:p>
            <a:pPr>
              <a:defRPr sz="1398" b="1" i="0" u="none" strike="noStrike" baseline="0">
                <a:solidFill>
                  <a:srgbClr val="000000"/>
                </a:solidFill>
                <a:latin typeface="Arial"/>
                <a:ea typeface="Arial"/>
                <a:cs typeface="Arial"/>
              </a:defRPr>
            </a:pPr>
            <a:endParaRPr lang="es-ES"/>
          </a:p>
        </c:txPr>
        <c:crossAx val="-858347864"/>
        <c:crosses val="autoZero"/>
        <c:auto val="1"/>
        <c:lblAlgn val="ctr"/>
        <c:lblOffset val="100"/>
        <c:tickLblSkip val="1"/>
        <c:tickMarkSkip val="1"/>
        <c:noMultiLvlLbl val="0"/>
      </c:catAx>
      <c:valAx>
        <c:axId val="-858347864"/>
        <c:scaling>
          <c:orientation val="minMax"/>
          <c:max val="1.0"/>
        </c:scaling>
        <c:delete val="0"/>
        <c:axPos val="l"/>
        <c:numFmt formatCode="[=0]General;0.0" sourceLinked="0"/>
        <c:majorTickMark val="out"/>
        <c:minorTickMark val="none"/>
        <c:tickLblPos val="nextTo"/>
        <c:spPr>
          <a:ln w="25357">
            <a:solidFill>
              <a:srgbClr val="FFFFFF"/>
            </a:solidFill>
            <a:prstDash val="solid"/>
          </a:ln>
        </c:spPr>
        <c:txPr>
          <a:bodyPr rot="0" vert="horz"/>
          <a:lstStyle/>
          <a:p>
            <a:pPr>
              <a:defRPr sz="1398" b="1" i="0" u="none" strike="noStrike" baseline="0">
                <a:solidFill>
                  <a:srgbClr val="000000"/>
                </a:solidFill>
                <a:latin typeface="Arial"/>
                <a:ea typeface="Arial"/>
                <a:cs typeface="Arial"/>
              </a:defRPr>
            </a:pPr>
            <a:endParaRPr lang="es-ES"/>
          </a:p>
        </c:txPr>
        <c:crossAx val="-948300088"/>
        <c:crosses val="autoZero"/>
        <c:crossBetween val="midCat"/>
        <c:majorUnit val="0.1"/>
        <c:minorUnit val="0.1"/>
      </c:valAx>
      <c:spPr>
        <a:noFill/>
        <a:ln w="25357">
          <a:noFill/>
        </a:ln>
      </c:spPr>
    </c:plotArea>
    <c:plotVisOnly val="1"/>
    <c:dispBlanksAs val="gap"/>
    <c:showDLblsOverMax val="0"/>
  </c:chart>
  <c:spPr>
    <a:noFill/>
    <a:ln>
      <a:noFill/>
    </a:ln>
  </c:spPr>
  <c:txPr>
    <a:bodyPr/>
    <a:lstStyle/>
    <a:p>
      <a:pPr>
        <a:defRPr sz="1572" b="1" i="0" u="none" strike="noStrike" baseline="0">
          <a:solidFill>
            <a:srgbClr val="000000"/>
          </a:solidFill>
          <a:latin typeface="Arial"/>
          <a:ea typeface="Arial"/>
          <a:cs typeface="Arial"/>
        </a:defRPr>
      </a:pPr>
      <a:endParaRPr lang="es-E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0.07762</cdr:x>
      <cdr:y>0.03478</cdr:y>
    </cdr:from>
    <cdr:to>
      <cdr:x>0.07762</cdr:x>
      <cdr:y>0.88739</cdr:y>
    </cdr:to>
    <cdr:cxnSp macro="">
      <cdr:nvCxnSpPr>
        <cdr:cNvPr id="3" name="Conector recto 2"/>
        <cdr:cNvCxnSpPr/>
      </cdr:nvCxnSpPr>
      <cdr:spPr bwMode="auto">
        <a:xfrm xmlns:a="http://schemas.openxmlformats.org/drawingml/2006/main">
          <a:off x="500063" y="127000"/>
          <a:ext cx="0" cy="3113087"/>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tx1"/>
          </a:solidFill>
          <a:prstDash val="solid"/>
          <a:round/>
          <a:headEnd type="none" w="med" len="med"/>
          <a:tailEnd type="none" w="med" len="med"/>
        </a:ln>
        <a:effectLst xmlns:a="http://schemas.openxmlformats.org/drawingml/2006/main"/>
      </cdr:spPr>
    </cdr:cxnSp>
  </cdr:relSizeAnchor>
  <cdr:relSizeAnchor xmlns:cdr="http://schemas.openxmlformats.org/drawingml/2006/chartDrawing">
    <cdr:from>
      <cdr:x>0.07762</cdr:x>
      <cdr:y>0.86348</cdr:y>
    </cdr:from>
    <cdr:to>
      <cdr:x>0.89694</cdr:x>
      <cdr:y>0.86348</cdr:y>
    </cdr:to>
    <cdr:cxnSp macro="">
      <cdr:nvCxnSpPr>
        <cdr:cNvPr id="5" name="Conector recto 4"/>
        <cdr:cNvCxnSpPr/>
      </cdr:nvCxnSpPr>
      <cdr:spPr bwMode="auto">
        <a:xfrm xmlns:a="http://schemas.openxmlformats.org/drawingml/2006/main">
          <a:off x="500063" y="3152775"/>
          <a:ext cx="5278074" cy="0"/>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tx1"/>
          </a:solidFill>
          <a:prstDash val="solid"/>
          <a:round/>
          <a:headEnd type="none" w="med" len="med"/>
          <a:tailEnd type="none" w="med" len="med"/>
        </a:ln>
        <a:effectLst xmlns:a="http://schemas.openxmlformats.org/drawingml/2006/main"/>
      </cdr:spPr>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97B8F9-0C3C-574B-A948-82E42E61CC82}" type="datetimeFigureOut">
              <a:rPr lang="es-ES" smtClean="0"/>
              <a:t>3/08/16</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9DCD79-2797-5442-A503-B22A6514F637}" type="slidenum">
              <a:rPr lang="es-ES" smtClean="0"/>
              <a:t>‹Nr.›</a:t>
            </a:fld>
            <a:endParaRPr lang="es-ES"/>
          </a:p>
        </p:txBody>
      </p:sp>
    </p:spTree>
    <p:extLst>
      <p:ext uri="{BB962C8B-B14F-4D97-AF65-F5344CB8AC3E}">
        <p14:creationId xmlns:p14="http://schemas.microsoft.com/office/powerpoint/2010/main" val="27300044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fld id="{3BB33F1D-C361-854B-A006-39F387468C9A}" type="slidenum">
              <a:rPr lang="de-DE">
                <a:solidFill>
                  <a:srgbClr val="000000"/>
                </a:solidFill>
                <a:latin typeface="Calibri" charset="0"/>
              </a:rPr>
              <a:pPr/>
              <a:t>1</a:t>
            </a:fld>
            <a:endParaRPr lang="de-DE">
              <a:solidFill>
                <a:srgbClr val="000000"/>
              </a:solidFill>
              <a:latin typeface="Calibri" charset="0"/>
            </a:endParaRPr>
          </a:p>
        </p:txBody>
      </p:sp>
      <p:sp>
        <p:nvSpPr>
          <p:cNvPr id="112642" name="Rectangle 7"/>
          <p:cNvSpPr txBox="1">
            <a:spLocks noGrp="1" noChangeArrowheads="1"/>
          </p:cNvSpPr>
          <p:nvPr/>
        </p:nvSpPr>
        <p:spPr bwMode="auto">
          <a:xfrm>
            <a:off x="3887788" y="8689975"/>
            <a:ext cx="29702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4" tIns="47416" rIns="94824" bIns="47416" anchor="b"/>
          <a:lstStyle>
            <a:lvl1pPr defTabSz="947738">
              <a:defRPr>
                <a:solidFill>
                  <a:schemeClr val="tx1"/>
                </a:solidFill>
                <a:latin typeface="Arial" charset="0"/>
                <a:ea typeface="ＭＳ Ｐゴシック" charset="0"/>
                <a:cs typeface="ＭＳ Ｐゴシック" charset="0"/>
              </a:defRPr>
            </a:lvl1pPr>
            <a:lvl2pPr marL="742950" indent="-285750" defTabSz="947738">
              <a:defRPr>
                <a:solidFill>
                  <a:schemeClr val="tx1"/>
                </a:solidFill>
                <a:latin typeface="Arial" charset="0"/>
                <a:ea typeface="ＭＳ Ｐゴシック" charset="0"/>
              </a:defRPr>
            </a:lvl2pPr>
            <a:lvl3pPr marL="1143000" indent="-228600" defTabSz="947738">
              <a:defRPr>
                <a:solidFill>
                  <a:schemeClr val="tx1"/>
                </a:solidFill>
                <a:latin typeface="Arial" charset="0"/>
                <a:ea typeface="ＭＳ Ｐゴシック" charset="0"/>
              </a:defRPr>
            </a:lvl3pPr>
            <a:lvl4pPr marL="1600200" indent="-228600" defTabSz="947738">
              <a:defRPr>
                <a:solidFill>
                  <a:schemeClr val="tx1"/>
                </a:solidFill>
                <a:latin typeface="Arial" charset="0"/>
                <a:ea typeface="ＭＳ Ｐゴシック" charset="0"/>
              </a:defRPr>
            </a:lvl4pPr>
            <a:lvl5pPr marL="2057400" indent="-228600" defTabSz="947738">
              <a:defRPr>
                <a:solidFill>
                  <a:schemeClr val="tx1"/>
                </a:solidFill>
                <a:latin typeface="Arial" charset="0"/>
                <a:ea typeface="ＭＳ Ｐゴシック" charset="0"/>
              </a:defRPr>
            </a:lvl5pPr>
            <a:lvl6pPr marL="2514600" indent="-228600" defTabSz="947738" fontAlgn="base">
              <a:spcBef>
                <a:spcPct val="0"/>
              </a:spcBef>
              <a:spcAft>
                <a:spcPct val="0"/>
              </a:spcAft>
              <a:defRPr>
                <a:solidFill>
                  <a:schemeClr val="tx1"/>
                </a:solidFill>
                <a:latin typeface="Arial" charset="0"/>
                <a:ea typeface="ＭＳ Ｐゴシック" charset="0"/>
              </a:defRPr>
            </a:lvl6pPr>
            <a:lvl7pPr marL="2971800" indent="-228600" defTabSz="947738" fontAlgn="base">
              <a:spcBef>
                <a:spcPct val="0"/>
              </a:spcBef>
              <a:spcAft>
                <a:spcPct val="0"/>
              </a:spcAft>
              <a:defRPr>
                <a:solidFill>
                  <a:schemeClr val="tx1"/>
                </a:solidFill>
                <a:latin typeface="Arial" charset="0"/>
                <a:ea typeface="ＭＳ Ｐゴシック" charset="0"/>
              </a:defRPr>
            </a:lvl7pPr>
            <a:lvl8pPr marL="3429000" indent="-228600" defTabSz="947738" fontAlgn="base">
              <a:spcBef>
                <a:spcPct val="0"/>
              </a:spcBef>
              <a:spcAft>
                <a:spcPct val="0"/>
              </a:spcAft>
              <a:defRPr>
                <a:solidFill>
                  <a:schemeClr val="tx1"/>
                </a:solidFill>
                <a:latin typeface="Arial" charset="0"/>
                <a:ea typeface="ＭＳ Ｐゴシック" charset="0"/>
              </a:defRPr>
            </a:lvl8pPr>
            <a:lvl9pPr marL="3886200" indent="-228600" defTabSz="947738" fontAlgn="base">
              <a:spcBef>
                <a:spcPct val="0"/>
              </a:spcBef>
              <a:spcAft>
                <a:spcPct val="0"/>
              </a:spcAft>
              <a:defRPr>
                <a:solidFill>
                  <a:schemeClr val="tx1"/>
                </a:solidFill>
                <a:latin typeface="Arial" charset="0"/>
                <a:ea typeface="ＭＳ Ｐゴシック" charset="0"/>
              </a:defRPr>
            </a:lvl9pPr>
          </a:lstStyle>
          <a:p>
            <a:pPr algn="r" fontAlgn="base">
              <a:spcBef>
                <a:spcPct val="0"/>
              </a:spcBef>
              <a:spcAft>
                <a:spcPct val="0"/>
              </a:spcAft>
            </a:pPr>
            <a:fld id="{3C4815E5-E594-2F46-90A5-13FB14A5EA4B}" type="slidenum">
              <a:rPr lang="en-GB" sz="1300" smtClean="0">
                <a:solidFill>
                  <a:srgbClr val="000000"/>
                </a:solidFill>
                <a:latin typeface="Calibri" charset="0"/>
              </a:rPr>
              <a:pPr algn="r" fontAlgn="base">
                <a:spcBef>
                  <a:spcPct val="0"/>
                </a:spcBef>
                <a:spcAft>
                  <a:spcPct val="0"/>
                </a:spcAft>
              </a:pPr>
              <a:t>1</a:t>
            </a:fld>
            <a:endParaRPr lang="en-GB" sz="1300" smtClean="0">
              <a:solidFill>
                <a:srgbClr val="000000"/>
              </a:solidFill>
              <a:latin typeface="Calibri" charset="0"/>
            </a:endParaRPr>
          </a:p>
        </p:txBody>
      </p:sp>
      <p:sp>
        <p:nvSpPr>
          <p:cNvPr id="112643" name="Rectangle 2"/>
          <p:cNvSpPr>
            <a:spLocks noGrp="1" noRot="1" noChangeAspect="1" noChangeArrowheads="1" noTextEdit="1"/>
          </p:cNvSpPr>
          <p:nvPr>
            <p:ph type="sldImg"/>
          </p:nvPr>
        </p:nvSpPr>
        <p:spPr bwMode="auto">
          <a:xfrm>
            <a:off x="1143000" y="685800"/>
            <a:ext cx="4573588" cy="343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4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4824" tIns="47416" rIns="94824" bIns="47416" numCol="1" anchor="t" anchorCtr="0" compatLnSpc="1">
            <a:prstTxWarp prst="textNoShape">
              <a:avLst/>
            </a:prstTxWarp>
          </a:bodyPr>
          <a:lstStyle/>
          <a:p>
            <a:pPr>
              <a:spcBef>
                <a:spcPct val="0"/>
              </a:spcBef>
            </a:pPr>
            <a:endParaRPr lang="de-DE">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4930" name="Rectangle 7"/>
          <p:cNvSpPr>
            <a:spLocks noGrp="1" noChangeArrowheads="1"/>
          </p:cNvSpPr>
          <p:nvPr>
            <p:ph type="sldNum" sz="quarter" idx="5"/>
          </p:nvPr>
        </p:nvSpPr>
        <p:spPr>
          <a:noFill/>
        </p:spPr>
        <p:txBody>
          <a:bodyPr/>
          <a:lstStyle/>
          <a:p>
            <a:fld id="{641D91B0-CEC6-E54E-A2BE-B182D8CB48FD}" type="slidenum">
              <a:rPr lang="es-ES">
                <a:latin typeface="Arial" charset="0"/>
              </a:rPr>
              <a:pPr/>
              <a:t>30</a:t>
            </a:fld>
            <a:endParaRPr lang="es-ES">
              <a:latin typeface="Arial" charset="0"/>
            </a:endParaRPr>
          </a:p>
        </p:txBody>
      </p:sp>
      <p:sp>
        <p:nvSpPr>
          <p:cNvPr id="1404931" name="Rectangle 2"/>
          <p:cNvSpPr>
            <a:spLocks noGrp="1" noRot="1" noChangeAspect="1" noChangeArrowheads="1" noTextEdit="1"/>
          </p:cNvSpPr>
          <p:nvPr>
            <p:ph type="sldImg"/>
          </p:nvPr>
        </p:nvSpPr>
        <p:spPr>
          <a:xfrm>
            <a:off x="1143000" y="685800"/>
            <a:ext cx="4572000" cy="3429000"/>
          </a:xfrm>
          <a:ln/>
        </p:spPr>
      </p:sp>
      <p:sp>
        <p:nvSpPr>
          <p:cNvPr id="1404932" name="Rectangle 3"/>
          <p:cNvSpPr>
            <a:spLocks noGrp="1" noChangeArrowheads="1"/>
          </p:cNvSpPr>
          <p:nvPr>
            <p:ph type="body" idx="1"/>
          </p:nvPr>
        </p:nvSpPr>
        <p:spPr>
          <a:noFill/>
          <a:ln/>
        </p:spPr>
        <p:txBody>
          <a:bodyPr/>
          <a:lstStyle/>
          <a:p>
            <a:pPr eaLnBrk="1" hangingPunct="1"/>
            <a:endParaRPr 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6978" name="Rectangle 7"/>
          <p:cNvSpPr>
            <a:spLocks noGrp="1" noChangeArrowheads="1"/>
          </p:cNvSpPr>
          <p:nvPr>
            <p:ph type="sldNum" sz="quarter" idx="5"/>
          </p:nvPr>
        </p:nvSpPr>
        <p:spPr>
          <a:noFill/>
        </p:spPr>
        <p:txBody>
          <a:bodyPr/>
          <a:lstStyle/>
          <a:p>
            <a:fld id="{AB804F34-8B46-D34F-AE4E-D6F810F09052}" type="slidenum">
              <a:rPr lang="es-ES">
                <a:latin typeface="Arial" charset="0"/>
              </a:rPr>
              <a:pPr/>
              <a:t>31</a:t>
            </a:fld>
            <a:endParaRPr lang="es-ES">
              <a:latin typeface="Arial" charset="0"/>
            </a:endParaRPr>
          </a:p>
        </p:txBody>
      </p:sp>
      <p:sp>
        <p:nvSpPr>
          <p:cNvPr id="1406979" name="Rectangle 2"/>
          <p:cNvSpPr>
            <a:spLocks noGrp="1" noRot="1" noChangeAspect="1" noChangeArrowheads="1" noTextEdit="1"/>
          </p:cNvSpPr>
          <p:nvPr>
            <p:ph type="sldImg"/>
          </p:nvPr>
        </p:nvSpPr>
        <p:spPr>
          <a:xfrm>
            <a:off x="1143000" y="685800"/>
            <a:ext cx="4572000" cy="3429000"/>
          </a:xfrm>
          <a:ln/>
        </p:spPr>
      </p:sp>
      <p:sp>
        <p:nvSpPr>
          <p:cNvPr id="1406980" name="Rectangle 3"/>
          <p:cNvSpPr>
            <a:spLocks noGrp="1" noChangeArrowheads="1"/>
          </p:cNvSpPr>
          <p:nvPr>
            <p:ph type="body" idx="1"/>
          </p:nvPr>
        </p:nvSpPr>
        <p:spPr>
          <a:noFill/>
          <a:ln/>
        </p:spPr>
        <p:txBody>
          <a:bodyPr/>
          <a:lstStyle/>
          <a:p>
            <a:pPr eaLnBrk="1" hangingPunct="1"/>
            <a:endParaRPr 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0050" name="Rectangle 7"/>
          <p:cNvSpPr>
            <a:spLocks noGrp="1" noChangeArrowheads="1"/>
          </p:cNvSpPr>
          <p:nvPr>
            <p:ph type="sldNum" sz="quarter" idx="5"/>
          </p:nvPr>
        </p:nvSpPr>
        <p:spPr>
          <a:noFill/>
        </p:spPr>
        <p:txBody>
          <a:bodyPr/>
          <a:lstStyle/>
          <a:p>
            <a:fld id="{DB493E54-6726-2D4F-9E50-17D64B3B9E76}" type="slidenum">
              <a:rPr lang="es-ES">
                <a:latin typeface="Arial" charset="0"/>
              </a:rPr>
              <a:pPr/>
              <a:t>32</a:t>
            </a:fld>
            <a:endParaRPr lang="es-ES">
              <a:latin typeface="Arial" charset="0"/>
            </a:endParaRPr>
          </a:p>
        </p:txBody>
      </p:sp>
      <p:sp>
        <p:nvSpPr>
          <p:cNvPr id="1410051" name="Rectangle 2"/>
          <p:cNvSpPr>
            <a:spLocks noGrp="1" noRot="1" noChangeAspect="1" noChangeArrowheads="1" noTextEdit="1"/>
          </p:cNvSpPr>
          <p:nvPr>
            <p:ph type="sldImg"/>
          </p:nvPr>
        </p:nvSpPr>
        <p:spPr>
          <a:xfrm>
            <a:off x="1143000" y="685800"/>
            <a:ext cx="4572000" cy="3429000"/>
          </a:xfrm>
          <a:ln/>
        </p:spPr>
      </p:sp>
      <p:sp>
        <p:nvSpPr>
          <p:cNvPr id="1410052" name="Rectangle 3"/>
          <p:cNvSpPr>
            <a:spLocks noGrp="1" noChangeArrowheads="1"/>
          </p:cNvSpPr>
          <p:nvPr>
            <p:ph type="body" idx="1"/>
          </p:nvPr>
        </p:nvSpPr>
        <p:spPr>
          <a:noFill/>
          <a:ln/>
        </p:spPr>
        <p:txBody>
          <a:bodyPr/>
          <a:lstStyle/>
          <a:p>
            <a:pPr eaLnBrk="1" hangingPunct="1"/>
            <a:endParaRPr lang="es-E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22" name="Rectangle 7"/>
          <p:cNvSpPr>
            <a:spLocks noGrp="1" noChangeArrowheads="1"/>
          </p:cNvSpPr>
          <p:nvPr>
            <p:ph type="sldNum" sz="quarter" idx="5"/>
          </p:nvPr>
        </p:nvSpPr>
        <p:spPr>
          <a:noFill/>
        </p:spPr>
        <p:txBody>
          <a:bodyPr/>
          <a:lstStyle/>
          <a:p>
            <a:fld id="{601E54D8-B674-3D41-8B72-B43951D719EF}" type="slidenum">
              <a:rPr lang="es-ES">
                <a:latin typeface="Arial" charset="0"/>
              </a:rPr>
              <a:pPr/>
              <a:t>33</a:t>
            </a:fld>
            <a:endParaRPr lang="es-ES">
              <a:latin typeface="Arial" charset="0"/>
            </a:endParaRPr>
          </a:p>
        </p:txBody>
      </p:sp>
      <p:sp>
        <p:nvSpPr>
          <p:cNvPr id="1413123" name="Rectangle 2"/>
          <p:cNvSpPr>
            <a:spLocks noGrp="1" noRot="1" noChangeAspect="1" noChangeArrowheads="1" noTextEdit="1"/>
          </p:cNvSpPr>
          <p:nvPr>
            <p:ph type="sldImg"/>
          </p:nvPr>
        </p:nvSpPr>
        <p:spPr>
          <a:xfrm>
            <a:off x="1143000" y="685800"/>
            <a:ext cx="4572000" cy="3429000"/>
          </a:xfrm>
          <a:ln/>
        </p:spPr>
      </p:sp>
      <p:sp>
        <p:nvSpPr>
          <p:cNvPr id="1413124" name="Rectangle 3"/>
          <p:cNvSpPr>
            <a:spLocks noGrp="1" noChangeArrowheads="1"/>
          </p:cNvSpPr>
          <p:nvPr>
            <p:ph type="body" idx="1"/>
          </p:nvPr>
        </p:nvSpPr>
        <p:spPr>
          <a:noFill/>
          <a:ln/>
        </p:spPr>
        <p:txBody>
          <a:bodyPr/>
          <a:lstStyle/>
          <a:p>
            <a:pPr eaLnBrk="1" hangingPunct="1"/>
            <a:endParaRPr lang="es-E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5170" name="Rectangle 7"/>
          <p:cNvSpPr>
            <a:spLocks noGrp="1" noChangeArrowheads="1"/>
          </p:cNvSpPr>
          <p:nvPr>
            <p:ph type="sldNum" sz="quarter" idx="5"/>
          </p:nvPr>
        </p:nvSpPr>
        <p:spPr>
          <a:noFill/>
        </p:spPr>
        <p:txBody>
          <a:bodyPr/>
          <a:lstStyle/>
          <a:p>
            <a:fld id="{4A5E9931-51F3-9342-AE2F-47E225BB452B}" type="slidenum">
              <a:rPr lang="es-ES">
                <a:latin typeface="Arial" charset="0"/>
              </a:rPr>
              <a:pPr/>
              <a:t>35</a:t>
            </a:fld>
            <a:endParaRPr lang="es-ES">
              <a:latin typeface="Arial" charset="0"/>
            </a:endParaRPr>
          </a:p>
        </p:txBody>
      </p:sp>
      <p:sp>
        <p:nvSpPr>
          <p:cNvPr id="1415171" name="Rectangle 2"/>
          <p:cNvSpPr>
            <a:spLocks noGrp="1" noRot="1" noChangeAspect="1" noChangeArrowheads="1" noTextEdit="1"/>
          </p:cNvSpPr>
          <p:nvPr>
            <p:ph type="sldImg"/>
          </p:nvPr>
        </p:nvSpPr>
        <p:spPr>
          <a:xfrm>
            <a:off x="1143000" y="685800"/>
            <a:ext cx="4572000" cy="3429000"/>
          </a:xfrm>
          <a:ln/>
        </p:spPr>
      </p:sp>
      <p:sp>
        <p:nvSpPr>
          <p:cNvPr id="1415172" name="Rectangle 3"/>
          <p:cNvSpPr>
            <a:spLocks noGrp="1" noChangeArrowheads="1"/>
          </p:cNvSpPr>
          <p:nvPr>
            <p:ph type="body" idx="1"/>
          </p:nvPr>
        </p:nvSpPr>
        <p:spPr>
          <a:noFill/>
          <a:ln/>
        </p:spPr>
        <p:txBody>
          <a:bodyPr/>
          <a:lstStyle/>
          <a:p>
            <a:pPr eaLnBrk="1" hangingPunct="1"/>
            <a:endParaRPr lang="es-E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6194" name="Rectangle 7"/>
          <p:cNvSpPr>
            <a:spLocks noGrp="1" noChangeArrowheads="1"/>
          </p:cNvSpPr>
          <p:nvPr>
            <p:ph type="sldNum" sz="quarter" idx="5"/>
          </p:nvPr>
        </p:nvSpPr>
        <p:spPr>
          <a:noFill/>
        </p:spPr>
        <p:txBody>
          <a:bodyPr/>
          <a:lstStyle/>
          <a:p>
            <a:fld id="{9BD8B978-5ABE-7743-B80E-DFD89BD1160C}" type="slidenum">
              <a:rPr lang="es-ES">
                <a:latin typeface="Arial" charset="0"/>
              </a:rPr>
              <a:pPr/>
              <a:t>36</a:t>
            </a:fld>
            <a:endParaRPr lang="es-ES">
              <a:latin typeface="Arial" charset="0"/>
            </a:endParaRPr>
          </a:p>
        </p:txBody>
      </p:sp>
      <p:sp>
        <p:nvSpPr>
          <p:cNvPr id="1416195" name="Rectangle 2"/>
          <p:cNvSpPr>
            <a:spLocks noGrp="1" noRot="1" noChangeAspect="1" noChangeArrowheads="1" noTextEdit="1"/>
          </p:cNvSpPr>
          <p:nvPr>
            <p:ph type="sldImg"/>
          </p:nvPr>
        </p:nvSpPr>
        <p:spPr>
          <a:xfrm>
            <a:off x="1143000" y="685800"/>
            <a:ext cx="4572000" cy="3429000"/>
          </a:xfrm>
          <a:ln/>
        </p:spPr>
      </p:sp>
      <p:sp>
        <p:nvSpPr>
          <p:cNvPr id="1416196" name="Rectangle 3"/>
          <p:cNvSpPr>
            <a:spLocks noGrp="1" noChangeArrowheads="1"/>
          </p:cNvSpPr>
          <p:nvPr>
            <p:ph type="body" idx="1"/>
          </p:nvPr>
        </p:nvSpPr>
        <p:spPr>
          <a:noFill/>
          <a:ln/>
        </p:spPr>
        <p:txBody>
          <a:bodyPr/>
          <a:lstStyle/>
          <a:p>
            <a:pPr eaLnBrk="1" hangingPunct="1"/>
            <a:endParaRPr lang="es-E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7218" name="Rectangle 7"/>
          <p:cNvSpPr>
            <a:spLocks noGrp="1" noChangeArrowheads="1"/>
          </p:cNvSpPr>
          <p:nvPr>
            <p:ph type="sldNum" sz="quarter" idx="5"/>
          </p:nvPr>
        </p:nvSpPr>
        <p:spPr>
          <a:noFill/>
        </p:spPr>
        <p:txBody>
          <a:bodyPr/>
          <a:lstStyle/>
          <a:p>
            <a:fld id="{E8E0072F-8F56-F842-B147-916F7B8A77E9}" type="slidenum">
              <a:rPr lang="es-ES">
                <a:latin typeface="Arial" charset="0"/>
              </a:rPr>
              <a:pPr/>
              <a:t>39</a:t>
            </a:fld>
            <a:endParaRPr lang="es-ES">
              <a:latin typeface="Arial" charset="0"/>
            </a:endParaRPr>
          </a:p>
        </p:txBody>
      </p:sp>
      <p:sp>
        <p:nvSpPr>
          <p:cNvPr id="1417219" name="Rectangle 2"/>
          <p:cNvSpPr>
            <a:spLocks noGrp="1" noRot="1" noChangeAspect="1" noChangeArrowheads="1" noTextEdit="1"/>
          </p:cNvSpPr>
          <p:nvPr>
            <p:ph type="sldImg"/>
          </p:nvPr>
        </p:nvSpPr>
        <p:spPr>
          <a:xfrm>
            <a:off x="1143000" y="685800"/>
            <a:ext cx="4572000" cy="3429000"/>
          </a:xfrm>
          <a:ln/>
        </p:spPr>
      </p:sp>
      <p:sp>
        <p:nvSpPr>
          <p:cNvPr id="1417220" name="Rectangle 3"/>
          <p:cNvSpPr>
            <a:spLocks noGrp="1" noChangeArrowheads="1"/>
          </p:cNvSpPr>
          <p:nvPr>
            <p:ph type="body" idx="1"/>
          </p:nvPr>
        </p:nvSpPr>
        <p:spPr>
          <a:noFill/>
          <a:ln/>
        </p:spPr>
        <p:txBody>
          <a:bodyPr/>
          <a:lstStyle/>
          <a:p>
            <a:pPr eaLnBrk="1" hangingPunct="1"/>
            <a:endParaRPr lang="es-E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C6E6485-554E-784C-A1D1-B4E09468E902}" type="slidenum">
              <a:rPr lang="it-IT" sz="1200">
                <a:solidFill>
                  <a:prstClr val="black"/>
                </a:solidFill>
                <a:cs typeface="Arial" charset="0"/>
              </a:rPr>
              <a:pPr eaLnBrk="1" hangingPunct="1"/>
              <a:t>45</a:t>
            </a:fld>
            <a:endParaRPr lang="it-IT" sz="1200">
              <a:solidFill>
                <a:prstClr val="black"/>
              </a:solidFill>
              <a:cs typeface="Arial" charset="0"/>
            </a:endParaRPr>
          </a:p>
        </p:txBody>
      </p:sp>
      <p:sp>
        <p:nvSpPr>
          <p:cNvPr id="37890" name="Rectangle 2"/>
          <p:cNvSpPr>
            <a:spLocks noGrp="1" noRot="1" noChangeAspect="1" noChangeArrowheads="1" noTextEdit="1"/>
          </p:cNvSpPr>
          <p:nvPr>
            <p:ph type="sldImg"/>
          </p:nvPr>
        </p:nvSpPr>
        <p:spPr>
          <a:xfrm>
            <a:off x="1135063" y="701675"/>
            <a:ext cx="4587875" cy="3441700"/>
          </a:xfrm>
          <a:solidFill>
            <a:srgbClr val="FFFFFF"/>
          </a:solidFill>
          <a:ln/>
        </p:spPr>
      </p:sp>
      <p:sp>
        <p:nvSpPr>
          <p:cNvPr id="37891" name="Rectangle 3"/>
          <p:cNvSpPr>
            <a:spLocks noGrp="1" noChangeArrowheads="1"/>
          </p:cNvSpPr>
          <p:nvPr>
            <p:ph type="body" idx="1"/>
          </p:nvPr>
        </p:nvSpPr>
        <p:spPr>
          <a:xfrm>
            <a:off x="925414" y="4354635"/>
            <a:ext cx="5007174" cy="4076522"/>
          </a:xfrm>
          <a:noFill/>
          <a:ln>
            <a:solidFill>
              <a:srgbClr val="000000"/>
            </a:solidFill>
          </a:ln>
          <a:extLst>
            <a:ext uri="{909E8E84-426E-40dd-AFC4-6F175D3DCCD1}">
              <a14:hiddenFill xmlns:a14="http://schemas.microsoft.com/office/drawing/2010/main">
                <a:solidFill>
                  <a:srgbClr val="FFFFFF"/>
                </a:solidFill>
              </a14:hiddenFill>
            </a:ext>
          </a:extLst>
        </p:spPr>
        <p:txBody>
          <a:bodyPr lIns="91568" tIns="45784" rIns="91568" bIns="45784"/>
          <a:lstStyle/>
          <a:p>
            <a:r>
              <a:rPr lang="en-US">
                <a:latin typeface="Arial" charset="0"/>
              </a:rPr>
              <a:t>Unlike surgical castration, medical castration with GnRH agonists, while achieving similar efficacy,  is reversible in patients with prostate cancer</a:t>
            </a:r>
            <a:r>
              <a:rPr lang="en-US" baseline="30000">
                <a:latin typeface="Arial" charset="0"/>
              </a:rPr>
              <a:t>1</a:t>
            </a:r>
            <a:r>
              <a:rPr lang="en-US">
                <a:latin typeface="Arial" charset="0"/>
              </a:rPr>
              <a:t> and this is likely to influence patients’ perception of treatment.</a:t>
            </a:r>
          </a:p>
          <a:p>
            <a:r>
              <a:rPr lang="en-US">
                <a:latin typeface="Arial" charset="0"/>
              </a:rPr>
              <a:t>In a study in 147 men with Stage D prostate cancer, when given the opportunity to choose their between surgical and medical castration (orchiectomy versus injected goserelin), most (78%, n=115) selected treatment with goserelin while only 22% (n=32) chose orchidectomy.</a:t>
            </a:r>
            <a:r>
              <a:rPr lang="en-US" baseline="30000">
                <a:latin typeface="Arial" charset="0"/>
              </a:rPr>
              <a:t>2</a:t>
            </a:r>
            <a:r>
              <a:rPr lang="en-US">
                <a:latin typeface="Arial" charset="0"/>
              </a:rPr>
              <a:t> </a:t>
            </a:r>
          </a:p>
          <a:p>
            <a:r>
              <a:rPr lang="en-US">
                <a:latin typeface="Arial" charset="0"/>
              </a:rPr>
              <a:t>Quality of life improved at both the 3- and 6- month follow-up in the goserelin group (p = 0.0001), but did not change from baseline at 6 months in the orchidectomy group (p = 0.54). These findings were paralleled by improvement from baseline in psychosocial status at 6 month follow-up (p = 0.01 in the goserelin acetate group versus p = 0.60 in the orchidectomy group). </a:t>
            </a:r>
            <a:r>
              <a:rPr lang="en-US" baseline="30000">
                <a:latin typeface="Arial" charset="0"/>
              </a:rPr>
              <a:t>2</a:t>
            </a:r>
            <a:r>
              <a:rPr lang="en-US">
                <a:latin typeface="Arial" charset="0"/>
              </a:rPr>
              <a:t> </a:t>
            </a:r>
          </a:p>
          <a:p>
            <a:endParaRPr lang="en-US">
              <a:latin typeface="Arial" charset="0"/>
            </a:endParaRPr>
          </a:p>
          <a:p>
            <a:r>
              <a:rPr lang="en-GB">
                <a:latin typeface="Arial" charset="0"/>
              </a:rPr>
              <a:t>1.Cassileth BR, et al. Qual Life Res 1992;1:323–30</a:t>
            </a:r>
            <a:br>
              <a:rPr lang="en-GB">
                <a:latin typeface="Arial" charset="0"/>
              </a:rPr>
            </a:br>
            <a:r>
              <a:rPr lang="en-GB">
                <a:latin typeface="Arial" charset="0"/>
              </a:rPr>
              <a:t>2. Kaku H, et al. The Prostate 2006;66:439–44</a:t>
            </a:r>
            <a:endParaRPr lang="en-US">
              <a:latin typeface="Arial" charset="0"/>
            </a:endParaRPr>
          </a:p>
          <a:p>
            <a:endParaRPr lang="en-GB">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CF67D0B-C427-D243-9567-E0C3CE585B31}" type="slidenum">
              <a:rPr lang="it-IT" sz="1200">
                <a:solidFill>
                  <a:prstClr val="black"/>
                </a:solidFill>
                <a:cs typeface="Arial" charset="0"/>
              </a:rPr>
              <a:pPr eaLnBrk="1" hangingPunct="1"/>
              <a:t>47</a:t>
            </a:fld>
            <a:endParaRPr lang="it-IT" sz="1200">
              <a:solidFill>
                <a:prstClr val="black"/>
              </a:solidFill>
              <a:cs typeface="Arial" charset="0"/>
            </a:endParaRPr>
          </a:p>
        </p:txBody>
      </p:sp>
      <p:sp>
        <p:nvSpPr>
          <p:cNvPr id="115714" name="Rectangle 7"/>
          <p:cNvSpPr txBox="1">
            <a:spLocks noGrp="1" noChangeArrowheads="1"/>
          </p:cNvSpPr>
          <p:nvPr/>
        </p:nvSpPr>
        <p:spPr bwMode="auto">
          <a:xfrm>
            <a:off x="3884489" y="8687313"/>
            <a:ext cx="2971907" cy="455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54" tIns="45777" rIns="91554" bIns="45777" anchor="b"/>
          <a:lstStyle>
            <a:lvl1pPr defTabSz="915988" eaLnBrk="0" hangingPunct="0">
              <a:defRPr sz="2400">
                <a:solidFill>
                  <a:schemeClr val="tx1"/>
                </a:solidFill>
                <a:latin typeface="Arial" charset="0"/>
                <a:ea typeface="ＭＳ Ｐゴシック" charset="0"/>
                <a:cs typeface="ＭＳ Ｐゴシック" charset="0"/>
              </a:defRPr>
            </a:lvl1pPr>
            <a:lvl2pPr marL="742950" indent="-285750" defTabSz="915988" eaLnBrk="0" hangingPunct="0">
              <a:defRPr sz="2400">
                <a:solidFill>
                  <a:schemeClr val="tx1"/>
                </a:solidFill>
                <a:latin typeface="Arial" charset="0"/>
                <a:ea typeface="ＭＳ Ｐゴシック" charset="0"/>
              </a:defRPr>
            </a:lvl2pPr>
            <a:lvl3pPr marL="1143000" indent="-228600" defTabSz="915988" eaLnBrk="0" hangingPunct="0">
              <a:defRPr sz="2400">
                <a:solidFill>
                  <a:schemeClr val="tx1"/>
                </a:solidFill>
                <a:latin typeface="Arial" charset="0"/>
                <a:ea typeface="ＭＳ Ｐゴシック" charset="0"/>
              </a:defRPr>
            </a:lvl3pPr>
            <a:lvl4pPr marL="1600200" indent="-228600" defTabSz="915988" eaLnBrk="0" hangingPunct="0">
              <a:defRPr sz="2400">
                <a:solidFill>
                  <a:schemeClr val="tx1"/>
                </a:solidFill>
                <a:latin typeface="Arial" charset="0"/>
                <a:ea typeface="ＭＳ Ｐゴシック" charset="0"/>
              </a:defRPr>
            </a:lvl4pPr>
            <a:lvl5pPr marL="2057400" indent="-228600" defTabSz="915988" eaLnBrk="0" hangingPunct="0">
              <a:defRPr sz="2400">
                <a:solidFill>
                  <a:schemeClr val="tx1"/>
                </a:solidFill>
                <a:latin typeface="Arial" charset="0"/>
                <a:ea typeface="ＭＳ Ｐゴシック" charset="0"/>
              </a:defRPr>
            </a:lvl5pPr>
            <a:lvl6pPr marL="2514600" indent="-228600" defTabSz="9159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59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59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5988" eaLnBrk="0" fontAlgn="base" hangingPunct="0">
              <a:spcBef>
                <a:spcPct val="0"/>
              </a:spcBef>
              <a:spcAft>
                <a:spcPct val="0"/>
              </a:spcAft>
              <a:defRPr sz="2400">
                <a:solidFill>
                  <a:schemeClr val="tx1"/>
                </a:solidFill>
                <a:latin typeface="Arial" charset="0"/>
                <a:ea typeface="ＭＳ Ｐゴシック" charset="0"/>
              </a:defRPr>
            </a:lvl9pPr>
          </a:lstStyle>
          <a:p>
            <a:pPr algn="r"/>
            <a:fld id="{633EDBF3-1742-9541-B8DA-7F81D17998B8}" type="slidenum">
              <a:rPr lang="en-US" sz="1200">
                <a:solidFill>
                  <a:prstClr val="black"/>
                </a:solidFill>
                <a:latin typeface="Lucida Grande" charset="0"/>
              </a:rPr>
              <a:pPr algn="r"/>
              <a:t>47</a:t>
            </a:fld>
            <a:endParaRPr lang="en-US" sz="1200">
              <a:solidFill>
                <a:prstClr val="black"/>
              </a:solidFill>
              <a:latin typeface="Lucida Grande" charset="0"/>
            </a:endParaRPr>
          </a:p>
        </p:txBody>
      </p:sp>
      <p:sp>
        <p:nvSpPr>
          <p:cNvPr id="115715" name="Rectangle 2"/>
          <p:cNvSpPr>
            <a:spLocks noGrp="1" noRot="1" noChangeAspect="1" noChangeArrowheads="1" noTextEdit="1"/>
          </p:cNvSpPr>
          <p:nvPr>
            <p:ph type="sldImg"/>
          </p:nvPr>
        </p:nvSpPr>
        <p:spPr>
          <a:xfrm>
            <a:off x="1144588" y="685800"/>
            <a:ext cx="4573587" cy="3429000"/>
          </a:xfrm>
          <a:ln/>
        </p:spPr>
      </p:sp>
      <p:sp>
        <p:nvSpPr>
          <p:cNvPr id="115716" name="Rectangle 3"/>
          <p:cNvSpPr>
            <a:spLocks noGrp="1" noChangeArrowheads="1"/>
          </p:cNvSpPr>
          <p:nvPr>
            <p:ph type="body" idx="1"/>
          </p:nvPr>
        </p:nvSpPr>
        <p:spPr>
          <a:xfrm>
            <a:off x="684839" y="4342924"/>
            <a:ext cx="5488325" cy="41145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54" tIns="45777" rIns="91554" bIns="45777"/>
          <a:lstStyle/>
          <a:p>
            <a:pPr marL="285750"/>
            <a:r>
              <a:rPr lang="en-GB" altLang="ja-JP">
                <a:latin typeface="Arial" charset="0"/>
              </a:rPr>
              <a:t>La soppressione del testosterone a livelli ≤0,5 ng/ml si è manifestata più rapidamente nei pazienti trattati con degarelix rispetto a quelli trattati con leuprolide. Al giorno 3, i 2 gruppi del degarelix evidenziavano una riduzione del 96% nei livelli di testosterone. Al contrario, il gruppo del leuprolide evidenziava un incremento medio del 65% nei livelli di testosterone al giorno 3.</a:t>
            </a:r>
            <a:r>
              <a:rPr lang="en-US" altLang="ja-JP">
                <a:latin typeface="Arial" charset="0"/>
              </a:rPr>
              <a:t> </a:t>
            </a:r>
          </a:p>
          <a:p>
            <a:pPr marL="285750"/>
            <a:r>
              <a:rPr lang="en-US" altLang="ja-JP">
                <a:latin typeface="Arial" charset="0"/>
              </a:rPr>
              <a:t>L’aumento transitorio iniziale del testosterone (definito come un incremento ≥15% rispetto al basale per 48 ore in qualsiasi momento nelle prime 2 settimane di trattamento) è stato osservato nell’80% dei pazienti nel gruppo del leuprolide. </a:t>
            </a:r>
          </a:p>
          <a:p>
            <a:pPr marL="285750"/>
            <a:r>
              <a:rPr lang="en-GB" altLang="ja-JP">
                <a:latin typeface="Arial" charset="0"/>
              </a:rPr>
              <a:t>Nessuno dei pazienti nei gruppi del degarelix ha riportato un aumento transitorio iniziale del testosterone.</a:t>
            </a:r>
            <a:r>
              <a:rPr lang="en-GB" altLang="ja-JP" baseline="30000">
                <a:latin typeface="Arial" charset="0"/>
              </a:rPr>
              <a:t>1</a:t>
            </a:r>
          </a:p>
          <a:p>
            <a:pPr marL="285750"/>
            <a:endParaRPr lang="en-GB" altLang="ja-JP" baseline="30000">
              <a:latin typeface="Arial" charset="0"/>
            </a:endParaRPr>
          </a:p>
          <a:p>
            <a:pPr marL="285750"/>
            <a:r>
              <a:rPr lang="en-GB">
                <a:latin typeface="Arial" charset="0"/>
              </a:rPr>
              <a:t>1. </a:t>
            </a:r>
            <a:r>
              <a:rPr lang="fr-FR">
                <a:latin typeface="Arial" charset="0"/>
              </a:rPr>
              <a:t>Boccon-Gibod L et al. Presentazione poster. 23esimo Congresso EAU, Milano, Italia, 2008</a:t>
            </a:r>
            <a:endParaRPr lang="en-GB">
              <a:latin typeface="Arial" charset="0"/>
            </a:endParaRPr>
          </a:p>
          <a:p>
            <a:pPr marL="285750"/>
            <a:endParaRPr lang="en-GB">
              <a:latin typeface="Arial" charset="0"/>
            </a:endParaRPr>
          </a:p>
          <a:p>
            <a:pPr marL="285750"/>
            <a:endParaRPr lang="en-GB" altLang="ja-JP" baseline="3000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72707" name="Rectangle 3"/>
          <p:cNvSpPr>
            <a:spLocks noGrp="1" noChangeArrowheads="1"/>
          </p:cNvSpPr>
          <p:nvPr>
            <p:ph type="body" idx="1"/>
          </p:nvPr>
        </p:nvSpPr>
        <p:spPr>
          <a:xfrm>
            <a:off x="974725" y="4560888"/>
            <a:ext cx="536575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s-CO" i="1" smtClean="0">
                <a:latin typeface="Calibri" panose="020F0502020204030204" pitchFamily="34" charset="0"/>
              </a:rPr>
              <a:t>DHEA, dehydroepiandrosterone.</a:t>
            </a:r>
          </a:p>
          <a:p>
            <a:pPr eaLnBrk="1" hangingPunct="1">
              <a:spcBef>
                <a:spcPct val="0"/>
              </a:spcBef>
            </a:pPr>
            <a:endParaRPr lang="en-US" altLang="es-CO" smtClean="0">
              <a:latin typeface="Calibri" panose="020F0502020204030204" pitchFamily="34" charset="0"/>
            </a:endParaRPr>
          </a:p>
          <a:p>
            <a:pPr eaLnBrk="1" hangingPunct="1">
              <a:spcBef>
                <a:spcPct val="0"/>
              </a:spcBef>
            </a:pPr>
            <a:endParaRPr lang="en-US" altLang="es-CO" i="1" smtClean="0">
              <a:latin typeface="Calibri" panose="020F0502020204030204" pitchFamily="34" charset="0"/>
            </a:endParaRPr>
          </a:p>
        </p:txBody>
      </p:sp>
    </p:spTree>
    <p:extLst>
      <p:ext uri="{BB962C8B-B14F-4D97-AF65-F5344CB8AC3E}">
        <p14:creationId xmlns:p14="http://schemas.microsoft.com/office/powerpoint/2010/main" val="105579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fld id="{7B21BABD-DF00-CE4A-AA0E-9D59F882E0C5}" type="slidenum">
              <a:rPr lang="de-DE">
                <a:solidFill>
                  <a:srgbClr val="000000"/>
                </a:solidFill>
                <a:latin typeface="Calibri" charset="0"/>
              </a:rPr>
              <a:pPr fontAlgn="base">
                <a:spcBef>
                  <a:spcPct val="0"/>
                </a:spcBef>
                <a:spcAft>
                  <a:spcPct val="0"/>
                </a:spcAft>
              </a:pPr>
              <a:t>4</a:t>
            </a:fld>
            <a:endParaRPr lang="de-DE">
              <a:solidFill>
                <a:srgbClr val="000000"/>
              </a:solidFill>
              <a:latin typeface="Calibri" charset="0"/>
            </a:endParaRPr>
          </a:p>
        </p:txBody>
      </p:sp>
      <p:sp>
        <p:nvSpPr>
          <p:cNvPr id="129026" name="Rectangle 2"/>
          <p:cNvSpPr>
            <a:spLocks noGrp="1" noRot="1" noChangeAspect="1" noChangeArrowheads="1" noTextEdit="1"/>
          </p:cNvSpPr>
          <p:nvPr>
            <p:ph type="sldImg"/>
          </p:nvPr>
        </p:nvSpPr>
        <p:spPr bwMode="auto">
          <a:xfrm>
            <a:off x="1143000" y="685800"/>
            <a:ext cx="4573588" cy="343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9027"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de-DE">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03E32D9-200C-5E44-AC42-4600AA804913}" type="slidenum">
              <a:rPr lang="it-IT" sz="1200">
                <a:solidFill>
                  <a:prstClr val="black"/>
                </a:solidFill>
                <a:cs typeface="Arial" charset="0"/>
              </a:rPr>
              <a:pPr eaLnBrk="1" hangingPunct="1"/>
              <a:t>50</a:t>
            </a:fld>
            <a:endParaRPr lang="it-IT" sz="1200">
              <a:solidFill>
                <a:prstClr val="black"/>
              </a:solidFill>
              <a:cs typeface="Arial" charset="0"/>
            </a:endParaRPr>
          </a:p>
        </p:txBody>
      </p:sp>
      <p:sp>
        <p:nvSpPr>
          <p:cNvPr id="93186" name="Rectangle 2"/>
          <p:cNvSpPr>
            <a:spLocks noGrp="1" noRot="1" noChangeAspect="1" noChangeArrowheads="1" noTextEdit="1"/>
          </p:cNvSpPr>
          <p:nvPr>
            <p:ph type="sldImg"/>
          </p:nvPr>
        </p:nvSpPr>
        <p:spPr>
          <a:xfrm>
            <a:off x="1143000" y="685800"/>
            <a:ext cx="4572000" cy="3429000"/>
          </a:xfrm>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10"/>
          </p:nvPr>
        </p:nvSpPr>
        <p:spPr/>
        <p:txBody>
          <a:bodyPr/>
          <a:lstStyle/>
          <a:p>
            <a:fld id="{359AD816-D79F-E749-B812-7EE37D9C26BD}" type="slidenum">
              <a:rPr lang="es-ES" smtClean="0">
                <a:solidFill>
                  <a:prstClr val="black"/>
                </a:solidFill>
                <a:latin typeface="Calibri"/>
              </a:rPr>
              <a:pPr/>
              <a:t>61</a:t>
            </a:fld>
            <a:endParaRPr lang="es-ES">
              <a:solidFill>
                <a:prstClr val="black"/>
              </a:solidFill>
              <a:latin typeface="Calibri"/>
            </a:endParaRPr>
          </a:p>
        </p:txBody>
      </p:sp>
    </p:spTree>
    <p:extLst>
      <p:ext uri="{BB962C8B-B14F-4D97-AF65-F5344CB8AC3E}">
        <p14:creationId xmlns:p14="http://schemas.microsoft.com/office/powerpoint/2010/main" val="8833145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359AD816-D79F-E749-B812-7EE37D9C26BD}" type="slidenum">
              <a:rPr lang="es-ES" smtClean="0">
                <a:solidFill>
                  <a:prstClr val="black"/>
                </a:solidFill>
                <a:latin typeface="Calibri"/>
              </a:rPr>
              <a:pPr/>
              <a:t>62</a:t>
            </a:fld>
            <a:endParaRPr lang="es-ES">
              <a:solidFill>
                <a:prstClr val="black"/>
              </a:solidFill>
              <a:latin typeface="Calibri"/>
            </a:endParaRPr>
          </a:p>
        </p:txBody>
      </p:sp>
    </p:spTree>
    <p:extLst>
      <p:ext uri="{BB962C8B-B14F-4D97-AF65-F5344CB8AC3E}">
        <p14:creationId xmlns:p14="http://schemas.microsoft.com/office/powerpoint/2010/main" val="775779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10"/>
          </p:nvPr>
        </p:nvSpPr>
        <p:spPr/>
        <p:txBody>
          <a:bodyPr/>
          <a:lstStyle/>
          <a:p>
            <a:fld id="{359AD816-D79F-E749-B812-7EE37D9C26BD}" type="slidenum">
              <a:rPr lang="es-ES" smtClean="0">
                <a:solidFill>
                  <a:prstClr val="black"/>
                </a:solidFill>
                <a:latin typeface="Calibri"/>
              </a:rPr>
              <a:pPr/>
              <a:t>64</a:t>
            </a:fld>
            <a:endParaRPr lang="es-ES">
              <a:solidFill>
                <a:prstClr val="black"/>
              </a:solidFill>
              <a:latin typeface="Calibri"/>
            </a:endParaRPr>
          </a:p>
        </p:txBody>
      </p:sp>
    </p:spTree>
    <p:extLst>
      <p:ext uri="{BB962C8B-B14F-4D97-AF65-F5344CB8AC3E}">
        <p14:creationId xmlns:p14="http://schemas.microsoft.com/office/powerpoint/2010/main" val="8833145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C0549052-96BD-E142-AD5B-16D4F912662C}" type="slidenum">
              <a:rPr lang="de-DE" sz="1200">
                <a:solidFill>
                  <a:prstClr val="black"/>
                </a:solidFill>
                <a:latin typeface="Times New Roman" charset="0"/>
              </a:rPr>
              <a:pPr eaLnBrk="1" hangingPunct="1"/>
              <a:t>66</a:t>
            </a:fld>
            <a:endParaRPr lang="de-DE" sz="1200">
              <a:solidFill>
                <a:prstClr val="black"/>
              </a:solidFill>
              <a:latin typeface="Times New Roman" charset="0"/>
            </a:endParaRPr>
          </a:p>
        </p:txBody>
      </p:sp>
      <p:sp>
        <p:nvSpPr>
          <p:cNvPr id="16387" name="Rectangle 7"/>
          <p:cNvSpPr txBox="1">
            <a:spLocks noGrp="1" noChangeArrowheads="1"/>
          </p:cNvSpPr>
          <p:nvPr/>
        </p:nvSpPr>
        <p:spPr bwMode="auto">
          <a:xfrm>
            <a:off x="3887788" y="8689975"/>
            <a:ext cx="29702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4" tIns="47416" rIns="94824" bIns="47416" anchor="b"/>
          <a:lstStyle>
            <a:lvl1pPr defTabSz="947738" eaLnBrk="0" hangingPunct="0">
              <a:defRPr sz="2000">
                <a:solidFill>
                  <a:schemeClr val="tx1"/>
                </a:solidFill>
                <a:latin typeface="Arial" charset="0"/>
                <a:ea typeface="ＭＳ Ｐゴシック" charset="0"/>
                <a:cs typeface="ＭＳ Ｐゴシック" charset="0"/>
              </a:defRPr>
            </a:lvl1pPr>
            <a:lvl2pPr marL="37931725" indent="-37474525" defTabSz="947738"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eaLnBrk="1" fontAlgn="base" hangingPunct="1">
              <a:spcBef>
                <a:spcPct val="0"/>
              </a:spcBef>
              <a:spcAft>
                <a:spcPct val="0"/>
              </a:spcAft>
            </a:pPr>
            <a:fld id="{5F24E0B5-8693-2342-98BD-58AB2C0027C2}" type="slidenum">
              <a:rPr lang="en-GB" sz="1300">
                <a:solidFill>
                  <a:prstClr val="black"/>
                </a:solidFill>
              </a:rPr>
              <a:pPr algn="r" eaLnBrk="1" fontAlgn="base" hangingPunct="1">
                <a:spcBef>
                  <a:spcPct val="0"/>
                </a:spcBef>
                <a:spcAft>
                  <a:spcPct val="0"/>
                </a:spcAft>
              </a:pPr>
              <a:t>66</a:t>
            </a:fld>
            <a:endParaRPr lang="en-GB" sz="1300">
              <a:solidFill>
                <a:prstClr val="black"/>
              </a:solidFill>
            </a:endParaRPr>
          </a:p>
        </p:txBody>
      </p:sp>
      <p:sp>
        <p:nvSpPr>
          <p:cNvPr id="16388" name="Rectangle 2"/>
          <p:cNvSpPr>
            <a:spLocks noGrp="1" noRot="1" noChangeAspect="1" noChangeArrowheads="1" noTextEdit="1"/>
          </p:cNvSpPr>
          <p:nvPr>
            <p:ph type="sldImg"/>
          </p:nvPr>
        </p:nvSpPr>
        <p:spPr>
          <a:xfrm>
            <a:off x="1143000" y="685800"/>
            <a:ext cx="4573588" cy="3430588"/>
          </a:xfrm>
          <a:ln/>
        </p:spPr>
      </p:sp>
      <p:sp>
        <p:nvSpPr>
          <p:cNvPr id="1638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4824" tIns="47416" rIns="94824" bIns="47416"/>
          <a:lstStyle/>
          <a:p>
            <a:pPr eaLnBrk="1" hangingPunct="1"/>
            <a:endParaRPr 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49915FEB-3871-5B46-8ED8-1EB73D6126AB}" type="slidenum">
              <a:rPr lang="de-DE" sz="1200">
                <a:solidFill>
                  <a:prstClr val="black"/>
                </a:solidFill>
                <a:latin typeface="Times New Roman" charset="0"/>
              </a:rPr>
              <a:pPr eaLnBrk="1" hangingPunct="1"/>
              <a:t>67</a:t>
            </a:fld>
            <a:endParaRPr lang="de-DE" sz="1200">
              <a:solidFill>
                <a:prstClr val="black"/>
              </a:solidFill>
              <a:latin typeface="Times New Roman" charset="0"/>
            </a:endParaRPr>
          </a:p>
        </p:txBody>
      </p:sp>
      <p:sp>
        <p:nvSpPr>
          <p:cNvPr id="22531" name="Rectangle 2"/>
          <p:cNvSpPr>
            <a:spLocks noGrp="1" noRot="1" noChangeAspect="1" noChangeArrowheads="1" noTextEdit="1"/>
          </p:cNvSpPr>
          <p:nvPr>
            <p:ph type="sldImg"/>
          </p:nvPr>
        </p:nvSpPr>
        <p:spPr>
          <a:xfrm>
            <a:off x="1143000" y="685800"/>
            <a:ext cx="4573588" cy="3430588"/>
          </a:xfrm>
          <a:ln/>
        </p:spPr>
      </p:sp>
      <p:sp>
        <p:nvSpPr>
          <p:cNvPr id="2253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49915FEB-3871-5B46-8ED8-1EB73D6126AB}" type="slidenum">
              <a:rPr lang="de-DE" sz="1200">
                <a:solidFill>
                  <a:prstClr val="black"/>
                </a:solidFill>
                <a:latin typeface="Times New Roman" charset="0"/>
              </a:rPr>
              <a:pPr eaLnBrk="1" hangingPunct="1"/>
              <a:t>68</a:t>
            </a:fld>
            <a:endParaRPr lang="de-DE" sz="1200">
              <a:solidFill>
                <a:prstClr val="black"/>
              </a:solidFill>
              <a:latin typeface="Times New Roman" charset="0"/>
            </a:endParaRPr>
          </a:p>
        </p:txBody>
      </p:sp>
      <p:sp>
        <p:nvSpPr>
          <p:cNvPr id="22531" name="Rectangle 2"/>
          <p:cNvSpPr>
            <a:spLocks noGrp="1" noRot="1" noChangeAspect="1" noChangeArrowheads="1" noTextEdit="1"/>
          </p:cNvSpPr>
          <p:nvPr>
            <p:ph type="sldImg"/>
          </p:nvPr>
        </p:nvSpPr>
        <p:spPr>
          <a:xfrm>
            <a:off x="1143000" y="685800"/>
            <a:ext cx="4573588" cy="3430588"/>
          </a:xfrm>
          <a:ln/>
        </p:spPr>
      </p:sp>
      <p:sp>
        <p:nvSpPr>
          <p:cNvPr id="2253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Common epithelial neoplasms of the kidney can be either familial </a:t>
            </a:r>
          </a:p>
          <a:p>
            <a:pPr>
              <a:lnSpc>
                <a:spcPct val="60000"/>
              </a:lnSpc>
            </a:pPr>
            <a:r>
              <a:rPr lang="en-US" b="1">
                <a:latin typeface="Arial" charset="0"/>
                <a:ea typeface="ＭＳ Ｐゴシック" charset="0"/>
                <a:cs typeface="ＭＳ Ｐゴシック" charset="0"/>
              </a:rPr>
              <a:t>or sporadic</a:t>
            </a:r>
          </a:p>
          <a:p>
            <a:r>
              <a:rPr lang="en-US">
                <a:latin typeface="Arial" charset="0"/>
                <a:ea typeface="ＭＳ Ｐゴシック" charset="0"/>
                <a:cs typeface="ＭＳ Ｐゴシック" charset="0"/>
              </a:rPr>
              <a:t>Mutations in the gene for VHL, c-Met, FH, or BHD are common in both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the familial and sporadic forms of kidney neoplasms.</a:t>
            </a:r>
            <a:r>
              <a:rPr lang="en-US" baseline="30000">
                <a:latin typeface="Arial" charset="0"/>
                <a:ea typeface="ＭＳ Ｐゴシック" charset="0"/>
                <a:cs typeface="ＭＳ Ｐゴシック" charset="0"/>
              </a:rPr>
              <a:t>1,2</a:t>
            </a:r>
          </a:p>
          <a:p>
            <a:pPr lvl="1"/>
            <a:r>
              <a:rPr lang="en-US">
                <a:latin typeface="Arial" charset="0"/>
                <a:ea typeface="ＭＳ Ｐゴシック" charset="0"/>
              </a:rPr>
              <a:t>Cases of familial neoplasm arise from inherited germline mutations earlier than cases of sporadic neoplasm. </a:t>
            </a:r>
          </a:p>
          <a:p>
            <a:pPr lvl="2"/>
            <a:r>
              <a:rPr lang="en-US">
                <a:latin typeface="Arial" charset="0"/>
                <a:ea typeface="ＭＳ Ｐゴシック" charset="0"/>
              </a:rPr>
              <a:t>Familial neoplasm requires only one additional mutation to inactivate the gene while sporadic neoplasm requires multiple subsequent mutations in order to inactivate the gene.</a:t>
            </a:r>
            <a:r>
              <a:rPr lang="en-US" baseline="30000">
                <a:latin typeface="Arial" charset="0"/>
                <a:ea typeface="ＭＳ Ｐゴシック" charset="0"/>
              </a:rPr>
              <a:t>1</a:t>
            </a:r>
          </a:p>
          <a:p>
            <a:r>
              <a:rPr lang="en-US">
                <a:latin typeface="Arial" charset="0"/>
                <a:ea typeface="ＭＳ Ｐゴシック" charset="0"/>
                <a:cs typeface="ＭＳ Ｐゴシック" charset="0"/>
              </a:rPr>
              <a:t>Clear-cell RCC is the predominant histological type (75%).</a:t>
            </a:r>
            <a:r>
              <a:rPr lang="en-US" baseline="30000">
                <a:latin typeface="Arial" charset="0"/>
                <a:ea typeface="ＭＳ Ｐゴシック" charset="0"/>
                <a:cs typeface="ＭＳ Ｐゴシック" charset="0"/>
              </a:rPr>
              <a:t>1,2</a:t>
            </a:r>
          </a:p>
          <a:p>
            <a:r>
              <a:rPr lang="en-US">
                <a:latin typeface="Arial" charset="0"/>
                <a:ea typeface="ＭＳ Ｐゴシック" charset="0"/>
                <a:cs typeface="ＭＳ Ｐゴシック" charset="0"/>
              </a:rPr>
              <a:t>There are two types of papillary renal cell cancer: Type II is very aggressive;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Type I less so. </a:t>
            </a:r>
          </a:p>
          <a:p>
            <a:r>
              <a:rPr lang="en-US">
                <a:latin typeface="Arial" charset="0"/>
                <a:ea typeface="ＭＳ Ｐゴシック" charset="0"/>
                <a:cs typeface="ＭＳ Ｐゴシック" charset="0"/>
              </a:rPr>
              <a:t>Oncocytoma is no longer considered to be malignant tumor, it is a benign neoplasm.</a:t>
            </a:r>
            <a:r>
              <a:rPr lang="en-US" baseline="30000">
                <a:latin typeface="Arial" charset="0"/>
                <a:ea typeface="ＭＳ Ｐゴシック" charset="0"/>
                <a:cs typeface="ＭＳ Ｐゴシック" charset="0"/>
              </a:rPr>
              <a:t>3</a:t>
            </a: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p:txBody>
      </p:sp>
      <p:sp>
        <p:nvSpPr>
          <p:cNvPr id="18436" name="Text Box 4"/>
          <p:cNvSpPr txBox="1">
            <a:spLocks noChangeArrowheads="1"/>
          </p:cNvSpPr>
          <p:nvPr/>
        </p:nvSpPr>
        <p:spPr bwMode="auto">
          <a:xfrm>
            <a:off x="190500" y="8121650"/>
            <a:ext cx="648335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95561" tIns="47780" rIns="95561" bIns="47780" anchor="b"/>
          <a:lstStyle>
            <a:lvl1pPr defTabSz="955675" eaLnBrk="0" hangingPunct="0">
              <a:tabLst>
                <a:tab pos="119063" algn="l"/>
              </a:tabLst>
              <a:defRPr sz="2000" b="1">
                <a:solidFill>
                  <a:schemeClr val="bg1"/>
                </a:solidFill>
                <a:latin typeface="Arial" charset="0"/>
                <a:ea typeface="ＭＳ Ｐゴシック" charset="0"/>
                <a:cs typeface="ＭＳ Ｐゴシック" charset="0"/>
              </a:defRPr>
            </a:lvl1pPr>
            <a:lvl2pPr marL="37931725" indent="-37474525" defTabSz="955675" eaLnBrk="0" hangingPunct="0">
              <a:tabLst>
                <a:tab pos="119063" algn="l"/>
              </a:tabLst>
              <a:defRPr sz="2000" b="1">
                <a:solidFill>
                  <a:schemeClr val="bg1"/>
                </a:solidFill>
                <a:latin typeface="Arial" charset="0"/>
                <a:ea typeface="ＭＳ Ｐゴシック" charset="0"/>
              </a:defRPr>
            </a:lvl2pPr>
            <a:lvl3pPr eaLnBrk="0" hangingPunct="0">
              <a:tabLst>
                <a:tab pos="119063" algn="l"/>
              </a:tabLst>
              <a:defRPr sz="2000" b="1">
                <a:solidFill>
                  <a:schemeClr val="bg1"/>
                </a:solidFill>
                <a:latin typeface="Arial" charset="0"/>
                <a:ea typeface="ＭＳ Ｐゴシック" charset="0"/>
              </a:defRPr>
            </a:lvl3pPr>
            <a:lvl4pPr eaLnBrk="0" hangingPunct="0">
              <a:tabLst>
                <a:tab pos="119063" algn="l"/>
              </a:tabLst>
              <a:defRPr sz="2000" b="1">
                <a:solidFill>
                  <a:schemeClr val="bg1"/>
                </a:solidFill>
                <a:latin typeface="Arial" charset="0"/>
                <a:ea typeface="ＭＳ Ｐゴシック" charset="0"/>
              </a:defRPr>
            </a:lvl4pPr>
            <a:lvl5pPr eaLnBrk="0" hangingPunct="0">
              <a:tabLst>
                <a:tab pos="119063" algn="l"/>
              </a:tabLst>
              <a:defRPr sz="2000" b="1">
                <a:solidFill>
                  <a:schemeClr val="bg1"/>
                </a:solidFill>
                <a:latin typeface="Arial" charset="0"/>
                <a:ea typeface="ＭＳ Ｐゴシック" charset="0"/>
              </a:defRPr>
            </a:lvl5pPr>
            <a:lvl6pPr marL="457200" eaLnBrk="0" fontAlgn="base" hangingPunct="0">
              <a:spcBef>
                <a:spcPct val="0"/>
              </a:spcBef>
              <a:spcAft>
                <a:spcPct val="0"/>
              </a:spcAft>
              <a:tabLst>
                <a:tab pos="119063" algn="l"/>
              </a:tabLst>
              <a:defRPr sz="2000" b="1">
                <a:solidFill>
                  <a:schemeClr val="bg1"/>
                </a:solidFill>
                <a:latin typeface="Arial" charset="0"/>
                <a:ea typeface="ＭＳ Ｐゴシック" charset="0"/>
              </a:defRPr>
            </a:lvl6pPr>
            <a:lvl7pPr marL="914400" eaLnBrk="0" fontAlgn="base" hangingPunct="0">
              <a:spcBef>
                <a:spcPct val="0"/>
              </a:spcBef>
              <a:spcAft>
                <a:spcPct val="0"/>
              </a:spcAft>
              <a:tabLst>
                <a:tab pos="119063" algn="l"/>
              </a:tabLst>
              <a:defRPr sz="2000" b="1">
                <a:solidFill>
                  <a:schemeClr val="bg1"/>
                </a:solidFill>
                <a:latin typeface="Arial" charset="0"/>
                <a:ea typeface="ＭＳ Ｐゴシック" charset="0"/>
              </a:defRPr>
            </a:lvl7pPr>
            <a:lvl8pPr marL="1371600" eaLnBrk="0" fontAlgn="base" hangingPunct="0">
              <a:spcBef>
                <a:spcPct val="0"/>
              </a:spcBef>
              <a:spcAft>
                <a:spcPct val="0"/>
              </a:spcAft>
              <a:tabLst>
                <a:tab pos="119063" algn="l"/>
              </a:tabLst>
              <a:defRPr sz="2000" b="1">
                <a:solidFill>
                  <a:schemeClr val="bg1"/>
                </a:solidFill>
                <a:latin typeface="Arial" charset="0"/>
                <a:ea typeface="ＭＳ Ｐゴシック" charset="0"/>
              </a:defRPr>
            </a:lvl8pPr>
            <a:lvl9pPr marL="1828800" eaLnBrk="0" fontAlgn="base" hangingPunct="0">
              <a:spcBef>
                <a:spcPct val="0"/>
              </a:spcBef>
              <a:spcAft>
                <a:spcPct val="0"/>
              </a:spcAft>
              <a:tabLst>
                <a:tab pos="119063" algn="l"/>
              </a:tabLst>
              <a:defRPr sz="2000" b="1">
                <a:solidFill>
                  <a:schemeClr val="bg1"/>
                </a:solidFill>
                <a:latin typeface="Arial" charset="0"/>
                <a:ea typeface="ＭＳ Ｐゴシック" charset="0"/>
              </a:defRPr>
            </a:lvl9pPr>
          </a:lstStyle>
          <a:p>
            <a:pPr eaLnBrk="1" hangingPunct="1">
              <a:spcAft>
                <a:spcPct val="25000"/>
              </a:spcAft>
            </a:pPr>
            <a:r>
              <a:rPr lang="en-US" sz="1000">
                <a:solidFill>
                  <a:prstClr val="black"/>
                </a:solidFill>
              </a:rPr>
              <a:t>References</a:t>
            </a:r>
            <a:endParaRPr lang="fr-FR" sz="1000">
              <a:solidFill>
                <a:prstClr val="black"/>
              </a:solidFill>
            </a:endParaRPr>
          </a:p>
          <a:p>
            <a:pPr eaLnBrk="1" hangingPunct="1">
              <a:spcAft>
                <a:spcPct val="25000"/>
              </a:spcAft>
            </a:pPr>
            <a:r>
              <a:rPr lang="da-DK" sz="1000" b="0">
                <a:solidFill>
                  <a:prstClr val="black"/>
                </a:solidFill>
              </a:rPr>
              <a:t>1. Linehan WM et al. The genetic basis of cancer of the kidney. </a:t>
            </a:r>
            <a:r>
              <a:rPr lang="da-DK" sz="1000" b="0" i="1">
                <a:solidFill>
                  <a:prstClr val="black"/>
                </a:solidFill>
              </a:rPr>
              <a:t>J Urol</a:t>
            </a:r>
            <a:r>
              <a:rPr lang="da-DK" sz="1000" b="0">
                <a:solidFill>
                  <a:prstClr val="black"/>
                </a:solidFill>
              </a:rPr>
              <a:t>. 2003;170:2163-2172. </a:t>
            </a:r>
            <a:r>
              <a:rPr lang="en-US" sz="1000" b="0">
                <a:solidFill>
                  <a:prstClr val="black"/>
                </a:solidFill>
              </a:rPr>
              <a:t/>
            </a:r>
            <a:br>
              <a:rPr lang="en-US" sz="1000" b="0">
                <a:solidFill>
                  <a:prstClr val="black"/>
                </a:solidFill>
              </a:rPr>
            </a:br>
            <a:r>
              <a:rPr lang="pl-PL" sz="1000" b="0">
                <a:solidFill>
                  <a:prstClr val="black"/>
                </a:solidFill>
              </a:rPr>
              <a:t>2. Kim WY. </a:t>
            </a:r>
            <a:r>
              <a:rPr lang="pl-PL" sz="1000" b="0" i="1">
                <a:solidFill>
                  <a:prstClr val="black"/>
                </a:solidFill>
              </a:rPr>
              <a:t>J Clin Oncol</a:t>
            </a:r>
            <a:r>
              <a:rPr lang="pl-PL" sz="1000" b="0">
                <a:solidFill>
                  <a:prstClr val="black"/>
                </a:solidFill>
              </a:rPr>
              <a:t>. </a:t>
            </a:r>
            <a:r>
              <a:rPr lang="en-US" sz="1000" b="0">
                <a:solidFill>
                  <a:prstClr val="black"/>
                </a:solidFill>
              </a:rPr>
              <a:t>Role of VHL gene mutation in human cancer. 2004;22:4991-5004.</a:t>
            </a:r>
            <a:br>
              <a:rPr lang="en-US" sz="1000" b="0">
                <a:solidFill>
                  <a:prstClr val="black"/>
                </a:solidFill>
              </a:rPr>
            </a:br>
            <a:r>
              <a:rPr lang="en-US" sz="1000" b="0">
                <a:solidFill>
                  <a:prstClr val="black"/>
                </a:solidFill>
              </a:rPr>
              <a:t>3. Kidney Cancer Association. Kidney cancer subtypes. Available at:</a:t>
            </a:r>
            <a:br>
              <a:rPr lang="en-US" sz="1000" b="0">
                <a:solidFill>
                  <a:prstClr val="black"/>
                </a:solidFill>
              </a:rPr>
            </a:br>
            <a:r>
              <a:rPr lang="en-US" sz="1000" b="0">
                <a:solidFill>
                  <a:prstClr val="black"/>
                </a:solidFill>
              </a:rPr>
              <a:t>    http://www.curekidneycancer.org/index.cfm?pageID=85. Accessed March 21, 2006.</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49915FEB-3871-5B46-8ED8-1EB73D6126AB}" type="slidenum">
              <a:rPr lang="de-DE" sz="1200">
                <a:solidFill>
                  <a:prstClr val="black"/>
                </a:solidFill>
                <a:latin typeface="Times New Roman" charset="0"/>
              </a:rPr>
              <a:pPr eaLnBrk="1" hangingPunct="1"/>
              <a:t>70</a:t>
            </a:fld>
            <a:endParaRPr lang="de-DE" sz="1200">
              <a:solidFill>
                <a:prstClr val="black"/>
              </a:solidFill>
              <a:latin typeface="Times New Roman" charset="0"/>
            </a:endParaRPr>
          </a:p>
        </p:txBody>
      </p:sp>
      <p:sp>
        <p:nvSpPr>
          <p:cNvPr id="22531" name="Rectangle 2"/>
          <p:cNvSpPr>
            <a:spLocks noGrp="1" noRot="1" noChangeAspect="1" noChangeArrowheads="1" noTextEdit="1"/>
          </p:cNvSpPr>
          <p:nvPr>
            <p:ph type="sldImg"/>
          </p:nvPr>
        </p:nvSpPr>
        <p:spPr>
          <a:xfrm>
            <a:off x="1143000" y="685800"/>
            <a:ext cx="4573588" cy="3430588"/>
          </a:xfrm>
          <a:ln/>
        </p:spPr>
      </p:sp>
      <p:sp>
        <p:nvSpPr>
          <p:cNvPr id="2253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6pPr>
            <a:lvl7pPr marL="29718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7pPr>
            <a:lvl8pPr marL="34290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8pPr>
            <a:lvl9pPr marL="38862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9pPr>
          </a:lstStyle>
          <a:p>
            <a:pPr eaLnBrk="1" hangingPunct="1"/>
            <a:fld id="{2441BA5C-560B-664C-A64A-C1905AA834BF}" type="slidenum">
              <a:rPr lang="en-US" sz="1200">
                <a:solidFill>
                  <a:prstClr val="black"/>
                </a:solidFill>
              </a:rPr>
              <a:pPr eaLnBrk="1" hangingPunct="1"/>
              <a:t>71</a:t>
            </a:fld>
            <a:endParaRPr lang="en-US" sz="1200">
              <a:solidFill>
                <a:prstClr val="black"/>
              </a:solidFill>
            </a:endParaRPr>
          </a:p>
        </p:txBody>
      </p:sp>
      <p:sp>
        <p:nvSpPr>
          <p:cNvPr id="147459" name="Rectangle 2"/>
          <p:cNvSpPr>
            <a:spLocks noGrp="1" noRot="1" noChangeAspect="1" noChangeArrowheads="1" noTextEdit="1"/>
          </p:cNvSpPr>
          <p:nvPr>
            <p:ph type="sldImg"/>
          </p:nvPr>
        </p:nvSpPr>
        <p:spPr>
          <a:xfrm>
            <a:off x="1144588" y="685800"/>
            <a:ext cx="4572000" cy="3429000"/>
          </a:xfrm>
          <a:ln/>
        </p:spPr>
      </p:sp>
      <p:sp>
        <p:nvSpPr>
          <p:cNvPr id="14746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1"/>
              <a:t>HIF, hypoxia-inducible factor; pVHL, von Hippel-Lindau protein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0" name="1 Marcador de imagen de diapositiva"/>
          <p:cNvSpPr>
            <a:spLocks noGrp="1" noRot="1" noChangeAspect="1" noTextEdit="1"/>
          </p:cNvSpPr>
          <p:nvPr>
            <p:ph type="sldImg"/>
          </p:nvPr>
        </p:nvSpPr>
        <p:spPr>
          <a:xfrm>
            <a:off x="1143000" y="685800"/>
            <a:ext cx="4572000" cy="3429000"/>
          </a:xfrm>
          <a:ln/>
        </p:spPr>
      </p:sp>
      <p:sp>
        <p:nvSpPr>
          <p:cNvPr id="836611" name="2 Marcador de notas"/>
          <p:cNvSpPr>
            <a:spLocks noGrp="1"/>
          </p:cNvSpPr>
          <p:nvPr>
            <p:ph type="body" idx="1"/>
          </p:nvPr>
        </p:nvSpPr>
        <p:spPr>
          <a:noFill/>
          <a:ln/>
        </p:spPr>
        <p:txBody>
          <a:bodyPr/>
          <a:lstStyle/>
          <a:p>
            <a:endParaRPr lang="es-ES"/>
          </a:p>
        </p:txBody>
      </p:sp>
      <p:sp>
        <p:nvSpPr>
          <p:cNvPr id="836612" name="3 Marcador de número de diapositiva"/>
          <p:cNvSpPr>
            <a:spLocks noGrp="1"/>
          </p:cNvSpPr>
          <p:nvPr>
            <p:ph type="sldNum" sz="quarter" idx="5"/>
          </p:nvPr>
        </p:nvSpPr>
        <p:spPr>
          <a:noFill/>
        </p:spPr>
        <p:txBody>
          <a:bodyPr/>
          <a:lstStyle/>
          <a:p>
            <a:fld id="{DCAC16F2-9F11-094F-83C4-6E0F1AD3BBCF}" type="slidenum">
              <a:rPr lang="es-ES"/>
              <a:pPr/>
              <a:t>5</a:t>
            </a:fld>
            <a:endParaRPr lang="es-E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6pPr>
            <a:lvl7pPr marL="29718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7pPr>
            <a:lvl8pPr marL="34290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8pPr>
            <a:lvl9pPr marL="38862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9pPr>
          </a:lstStyle>
          <a:p>
            <a:pPr eaLnBrk="1" hangingPunct="1"/>
            <a:fld id="{3716CA65-8069-CE47-870A-892A311F033D}" type="slidenum">
              <a:rPr lang="en-US" sz="1200">
                <a:solidFill>
                  <a:prstClr val="black"/>
                </a:solidFill>
              </a:rPr>
              <a:pPr eaLnBrk="1" hangingPunct="1"/>
              <a:t>72</a:t>
            </a:fld>
            <a:endParaRPr lang="en-US" sz="1200">
              <a:solidFill>
                <a:prstClr val="black"/>
              </a:solidFill>
            </a:endParaRPr>
          </a:p>
        </p:txBody>
      </p:sp>
      <p:sp>
        <p:nvSpPr>
          <p:cNvPr id="148483" name="Rectangle 2"/>
          <p:cNvSpPr>
            <a:spLocks noGrp="1" noRot="1" noChangeAspect="1" noChangeArrowheads="1" noTextEdit="1"/>
          </p:cNvSpPr>
          <p:nvPr>
            <p:ph type="sldImg"/>
          </p:nvPr>
        </p:nvSpPr>
        <p:spPr>
          <a:xfrm>
            <a:off x="1144588" y="685800"/>
            <a:ext cx="4572000" cy="3429000"/>
          </a:xfrm>
          <a:ln/>
        </p:spPr>
      </p:sp>
      <p:sp>
        <p:nvSpPr>
          <p:cNvPr id="14848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1"/>
              <a:t>HIF, hypoxia-inducible factor; pVHL, von Hippel-Lindau protein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6AEAB710-0092-8440-B5FD-F23339AEBCD3}" type="slidenum">
              <a:rPr lang="de-DE" sz="1200">
                <a:solidFill>
                  <a:prstClr val="black"/>
                </a:solidFill>
                <a:latin typeface="Times New Roman" charset="0"/>
              </a:rPr>
              <a:pPr eaLnBrk="1" hangingPunct="1"/>
              <a:t>73</a:t>
            </a:fld>
            <a:endParaRPr lang="de-DE" sz="1200">
              <a:solidFill>
                <a:prstClr val="black"/>
              </a:solidFill>
              <a:latin typeface="Times New Roman" charset="0"/>
            </a:endParaRPr>
          </a:p>
        </p:txBody>
      </p:sp>
      <p:sp>
        <p:nvSpPr>
          <p:cNvPr id="34819" name="Rectangle 2"/>
          <p:cNvSpPr>
            <a:spLocks noGrp="1" noRot="1" noChangeAspect="1" noChangeArrowheads="1" noTextEdit="1"/>
          </p:cNvSpPr>
          <p:nvPr>
            <p:ph type="sldImg"/>
          </p:nvPr>
        </p:nvSpPr>
        <p:spPr>
          <a:xfrm>
            <a:off x="1143000" y="685800"/>
            <a:ext cx="4573588" cy="3430588"/>
          </a:xfrm>
          <a:ln/>
        </p:spPr>
      </p:sp>
      <p:sp>
        <p:nvSpPr>
          <p:cNvPr id="3482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6AEAB710-0092-8440-B5FD-F23339AEBCD3}" type="slidenum">
              <a:rPr lang="de-DE" sz="1200">
                <a:solidFill>
                  <a:prstClr val="black"/>
                </a:solidFill>
                <a:latin typeface="Times New Roman" charset="0"/>
              </a:rPr>
              <a:pPr eaLnBrk="1" hangingPunct="1"/>
              <a:t>74</a:t>
            </a:fld>
            <a:endParaRPr lang="de-DE" sz="1200">
              <a:solidFill>
                <a:prstClr val="black"/>
              </a:solidFill>
              <a:latin typeface="Times New Roman" charset="0"/>
            </a:endParaRPr>
          </a:p>
        </p:txBody>
      </p:sp>
      <p:sp>
        <p:nvSpPr>
          <p:cNvPr id="34819" name="Rectangle 2"/>
          <p:cNvSpPr>
            <a:spLocks noGrp="1" noRot="1" noChangeAspect="1" noChangeArrowheads="1" noTextEdit="1"/>
          </p:cNvSpPr>
          <p:nvPr>
            <p:ph type="sldImg"/>
          </p:nvPr>
        </p:nvSpPr>
        <p:spPr>
          <a:xfrm>
            <a:off x="1143000" y="685800"/>
            <a:ext cx="4573588" cy="3430588"/>
          </a:xfrm>
          <a:ln/>
        </p:spPr>
      </p:sp>
      <p:sp>
        <p:nvSpPr>
          <p:cNvPr id="3482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49915FEB-3871-5B46-8ED8-1EB73D6126AB}" type="slidenum">
              <a:rPr lang="de-DE" sz="1200">
                <a:solidFill>
                  <a:prstClr val="black"/>
                </a:solidFill>
                <a:latin typeface="Times New Roman" charset="0"/>
              </a:rPr>
              <a:pPr eaLnBrk="1" hangingPunct="1"/>
              <a:t>75</a:t>
            </a:fld>
            <a:endParaRPr lang="de-DE" sz="1200">
              <a:solidFill>
                <a:prstClr val="black"/>
              </a:solidFill>
              <a:latin typeface="Times New Roman" charset="0"/>
            </a:endParaRPr>
          </a:p>
        </p:txBody>
      </p:sp>
      <p:sp>
        <p:nvSpPr>
          <p:cNvPr id="22531" name="Rectangle 2"/>
          <p:cNvSpPr>
            <a:spLocks noGrp="1" noRot="1" noChangeAspect="1" noChangeArrowheads="1" noTextEdit="1"/>
          </p:cNvSpPr>
          <p:nvPr>
            <p:ph type="sldImg"/>
          </p:nvPr>
        </p:nvSpPr>
        <p:spPr>
          <a:xfrm>
            <a:off x="1143000" y="685800"/>
            <a:ext cx="4573588" cy="3430588"/>
          </a:xfrm>
          <a:ln/>
        </p:spPr>
      </p:sp>
      <p:sp>
        <p:nvSpPr>
          <p:cNvPr id="2253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de-D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The Memorial Sloan-Kettering risk-factor model is predictive of patient</a:t>
            </a:r>
          </a:p>
          <a:p>
            <a:pPr>
              <a:lnSpc>
                <a:spcPct val="70000"/>
              </a:lnSpc>
            </a:pPr>
            <a:r>
              <a:rPr lang="en-US" b="1">
                <a:latin typeface="Arial" charset="0"/>
                <a:ea typeface="ＭＳ Ｐゴシック" charset="0"/>
                <a:cs typeface="ＭＳ Ｐゴシック" charset="0"/>
              </a:rPr>
              <a:t>long-term prognosis</a:t>
            </a:r>
            <a:endParaRPr lang="en-US">
              <a:latin typeface="Arial" charset="0"/>
              <a:ea typeface="ＭＳ Ｐゴシック" charset="0"/>
              <a:cs typeface="ＭＳ Ｐゴシック" charset="0"/>
              <a:sym typeface="Symbol" charset="0"/>
            </a:endParaRPr>
          </a:p>
          <a:p>
            <a:r>
              <a:rPr lang="en-US">
                <a:latin typeface="Arial" charset="0"/>
                <a:ea typeface="ＭＳ Ｐゴシック" charset="0"/>
                <a:cs typeface="ＭＳ Ｐゴシック" charset="0"/>
              </a:rPr>
              <a:t>This retrospective study was performed on 670 patients with mRCC treated at Memorial Sloan-Kettering Cancer Center.</a:t>
            </a:r>
          </a:p>
          <a:p>
            <a:r>
              <a:rPr lang="en-US">
                <a:latin typeface="Arial" charset="0"/>
                <a:ea typeface="ＭＳ Ｐゴシック" charset="0"/>
                <a:cs typeface="ＭＳ Ｐゴシック" charset="0"/>
              </a:rPr>
              <a:t>The subsequent model that was developed, identifies prognostic factors that predicted survival for patients with mRCC.</a:t>
            </a:r>
          </a:p>
          <a:p>
            <a:r>
              <a:rPr lang="en-US">
                <a:latin typeface="Arial" charset="0"/>
                <a:ea typeface="ＭＳ Ｐゴシック" charset="0"/>
                <a:cs typeface="ＭＳ Ｐゴシック" charset="0"/>
              </a:rPr>
              <a:t>Risk factors associated with shorter survival (no prior nephrectomy) were:</a:t>
            </a:r>
          </a:p>
          <a:p>
            <a:pPr lvl="1"/>
            <a:r>
              <a:rPr lang="en-US">
                <a:latin typeface="Arial" charset="0"/>
                <a:ea typeface="ＭＳ Ｐゴシック" charset="0"/>
              </a:rPr>
              <a:t>KPS &lt;80</a:t>
            </a:r>
          </a:p>
          <a:p>
            <a:pPr lvl="1"/>
            <a:r>
              <a:rPr lang="en-US">
                <a:latin typeface="Arial" charset="0"/>
                <a:ea typeface="ＭＳ Ｐゴシック" charset="0"/>
              </a:rPr>
              <a:t>Low serum hemoglobin (13 g/dL in males,11.5 g/dL in females) </a:t>
            </a:r>
          </a:p>
          <a:p>
            <a:pPr lvl="1"/>
            <a:r>
              <a:rPr lang="en-US">
                <a:latin typeface="Arial" charset="0"/>
                <a:ea typeface="ＭＳ Ｐゴシック" charset="0"/>
              </a:rPr>
              <a:t>High corrected calcium (10 mg/dL)</a:t>
            </a:r>
          </a:p>
          <a:p>
            <a:pPr lvl="1"/>
            <a:r>
              <a:rPr lang="en-US">
                <a:latin typeface="Arial" charset="0"/>
                <a:ea typeface="ＭＳ Ｐゴシック" charset="0"/>
              </a:rPr>
              <a:t>High lactate dehydrogenase (300 U/L)</a:t>
            </a:r>
          </a:p>
          <a:p>
            <a:r>
              <a:rPr lang="en-US">
                <a:latin typeface="Arial" charset="0"/>
                <a:ea typeface="ＭＳ Ｐゴシック" charset="0"/>
                <a:cs typeface="ＭＳ Ｐゴシック" charset="0"/>
              </a:rPr>
              <a:t>The model predicts that patient prognosis declines as the number of risk factors increases.</a:t>
            </a:r>
          </a:p>
          <a:p>
            <a:endParaRPr lang="en-US">
              <a:latin typeface="Arial" charset="0"/>
              <a:ea typeface="ＭＳ Ｐゴシック" charset="0"/>
              <a:cs typeface="ＭＳ Ｐゴシック" charset="0"/>
            </a:endParaRPr>
          </a:p>
        </p:txBody>
      </p:sp>
      <p:sp>
        <p:nvSpPr>
          <p:cNvPr id="20484" name="Text Box 4"/>
          <p:cNvSpPr txBox="1">
            <a:spLocks noChangeArrowheads="1"/>
          </p:cNvSpPr>
          <p:nvPr/>
        </p:nvSpPr>
        <p:spPr bwMode="auto">
          <a:xfrm>
            <a:off x="190500" y="8183563"/>
            <a:ext cx="6076950"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b"/>
          <a:lstStyle>
            <a:lvl1pPr eaLnBrk="0" hangingPunct="0">
              <a:tabLst>
                <a:tab pos="114300" algn="l"/>
              </a:tabLst>
              <a:defRPr sz="2000" b="1">
                <a:solidFill>
                  <a:schemeClr val="bg1"/>
                </a:solidFill>
                <a:latin typeface="Arial" charset="0"/>
                <a:ea typeface="ＭＳ Ｐゴシック" charset="0"/>
                <a:cs typeface="ＭＳ Ｐゴシック" charset="0"/>
              </a:defRPr>
            </a:lvl1pPr>
            <a:lvl2pPr marL="37931725" indent="-37474525" eaLnBrk="0" hangingPunct="0">
              <a:tabLst>
                <a:tab pos="114300" algn="l"/>
              </a:tabLst>
              <a:defRPr sz="2000" b="1">
                <a:solidFill>
                  <a:schemeClr val="bg1"/>
                </a:solidFill>
                <a:latin typeface="Arial" charset="0"/>
                <a:ea typeface="ＭＳ Ｐゴシック" charset="0"/>
              </a:defRPr>
            </a:lvl2pPr>
            <a:lvl3pPr eaLnBrk="0" hangingPunct="0">
              <a:tabLst>
                <a:tab pos="114300" algn="l"/>
              </a:tabLst>
              <a:defRPr sz="2000" b="1">
                <a:solidFill>
                  <a:schemeClr val="bg1"/>
                </a:solidFill>
                <a:latin typeface="Arial" charset="0"/>
                <a:ea typeface="ＭＳ Ｐゴシック" charset="0"/>
              </a:defRPr>
            </a:lvl3pPr>
            <a:lvl4pPr eaLnBrk="0" hangingPunct="0">
              <a:tabLst>
                <a:tab pos="114300" algn="l"/>
              </a:tabLst>
              <a:defRPr sz="2000" b="1">
                <a:solidFill>
                  <a:schemeClr val="bg1"/>
                </a:solidFill>
                <a:latin typeface="Arial" charset="0"/>
                <a:ea typeface="ＭＳ Ｐゴシック" charset="0"/>
              </a:defRPr>
            </a:lvl4pPr>
            <a:lvl5pPr eaLnBrk="0" hangingPunct="0">
              <a:tabLst>
                <a:tab pos="114300" algn="l"/>
              </a:tabLst>
              <a:defRPr sz="2000" b="1">
                <a:solidFill>
                  <a:schemeClr val="bg1"/>
                </a:solidFill>
                <a:latin typeface="Arial" charset="0"/>
                <a:ea typeface="ＭＳ Ｐゴシック" charset="0"/>
              </a:defRPr>
            </a:lvl5pPr>
            <a:lvl6pPr marL="457200" eaLnBrk="0" fontAlgn="base" hangingPunct="0">
              <a:spcBef>
                <a:spcPct val="0"/>
              </a:spcBef>
              <a:spcAft>
                <a:spcPct val="0"/>
              </a:spcAft>
              <a:tabLst>
                <a:tab pos="114300" algn="l"/>
              </a:tabLst>
              <a:defRPr sz="2000" b="1">
                <a:solidFill>
                  <a:schemeClr val="bg1"/>
                </a:solidFill>
                <a:latin typeface="Arial" charset="0"/>
                <a:ea typeface="ＭＳ Ｐゴシック" charset="0"/>
              </a:defRPr>
            </a:lvl6pPr>
            <a:lvl7pPr marL="914400" eaLnBrk="0" fontAlgn="base" hangingPunct="0">
              <a:spcBef>
                <a:spcPct val="0"/>
              </a:spcBef>
              <a:spcAft>
                <a:spcPct val="0"/>
              </a:spcAft>
              <a:tabLst>
                <a:tab pos="114300" algn="l"/>
              </a:tabLst>
              <a:defRPr sz="2000" b="1">
                <a:solidFill>
                  <a:schemeClr val="bg1"/>
                </a:solidFill>
                <a:latin typeface="Arial" charset="0"/>
                <a:ea typeface="ＭＳ Ｐゴシック" charset="0"/>
              </a:defRPr>
            </a:lvl7pPr>
            <a:lvl8pPr marL="1371600" eaLnBrk="0" fontAlgn="base" hangingPunct="0">
              <a:spcBef>
                <a:spcPct val="0"/>
              </a:spcBef>
              <a:spcAft>
                <a:spcPct val="0"/>
              </a:spcAft>
              <a:tabLst>
                <a:tab pos="114300" algn="l"/>
              </a:tabLst>
              <a:defRPr sz="2000" b="1">
                <a:solidFill>
                  <a:schemeClr val="bg1"/>
                </a:solidFill>
                <a:latin typeface="Arial" charset="0"/>
                <a:ea typeface="ＭＳ Ｐゴシック" charset="0"/>
              </a:defRPr>
            </a:lvl8pPr>
            <a:lvl9pPr marL="1828800" eaLnBrk="0" fontAlgn="base" hangingPunct="0">
              <a:spcBef>
                <a:spcPct val="0"/>
              </a:spcBef>
              <a:spcAft>
                <a:spcPct val="0"/>
              </a:spcAft>
              <a:tabLst>
                <a:tab pos="114300" algn="l"/>
              </a:tabLst>
              <a:defRPr sz="2000" b="1">
                <a:solidFill>
                  <a:schemeClr val="bg1"/>
                </a:solidFill>
                <a:latin typeface="Arial" charset="0"/>
                <a:ea typeface="ＭＳ Ｐゴシック" charset="0"/>
              </a:defRPr>
            </a:lvl9pPr>
          </a:lstStyle>
          <a:p>
            <a:pPr defTabSz="457200" eaLnBrk="1" hangingPunct="1">
              <a:spcAft>
                <a:spcPct val="25000"/>
              </a:spcAft>
            </a:pPr>
            <a:r>
              <a:rPr lang="en-US" sz="1000">
                <a:solidFill>
                  <a:prstClr val="black"/>
                </a:solidFill>
              </a:rPr>
              <a:t>Reference</a:t>
            </a:r>
          </a:p>
          <a:p>
            <a:pPr defTabSz="457200" eaLnBrk="1" hangingPunct="1">
              <a:spcAft>
                <a:spcPct val="25000"/>
              </a:spcAft>
            </a:pPr>
            <a:r>
              <a:rPr lang="en-US" sz="1000" b="0">
                <a:solidFill>
                  <a:prstClr val="black"/>
                </a:solidFill>
              </a:rPr>
              <a:t>Motzer RJ, Bacik J, Murphy BA, Russo P, Mazumdar M, et al. Interferon-alfa as a comparitive treatment for clinical trials of new therapies against advanced renal cell carcinoma. </a:t>
            </a:r>
            <a:r>
              <a:rPr lang="en-US" sz="1000" b="0" i="1">
                <a:solidFill>
                  <a:prstClr val="black"/>
                </a:solidFill>
              </a:rPr>
              <a:t>J Clin Oncol</a:t>
            </a:r>
            <a:r>
              <a:rPr lang="en-US" sz="1000" b="0">
                <a:solidFill>
                  <a:prstClr val="black"/>
                </a:solidFill>
              </a:rPr>
              <a:t>. 2002;20:289-286.</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2EC378-CEDA-BA4C-A452-DC6FC37324A2}" type="slidenum">
              <a:rPr lang="es-ES" sz="1200">
                <a:solidFill>
                  <a:srgbClr val="000000"/>
                </a:solidFill>
              </a:rPr>
              <a:pPr eaLnBrk="1" hangingPunct="1"/>
              <a:t>80</a:t>
            </a:fld>
            <a:endParaRPr lang="es-ES" sz="1200">
              <a:solidFill>
                <a:srgbClr val="000000"/>
              </a:solidFill>
            </a:endParaRPr>
          </a:p>
        </p:txBody>
      </p:sp>
      <p:sp>
        <p:nvSpPr>
          <p:cNvPr id="1351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5171"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lstStyle/>
          <a:p>
            <a:pPr algn="ctr" eaLnBrk="1" hangingPunct="1"/>
            <a:r>
              <a:rPr lang="en-US" b="1">
                <a:latin typeface="Arial" charset="0"/>
              </a:rPr>
              <a:t>Treatment strategies</a:t>
            </a:r>
            <a:endParaRPr lang="en-US">
              <a:solidFill>
                <a:schemeClr val="accent2"/>
              </a:solidFill>
              <a:latin typeface="Arial" charset="0"/>
            </a:endParaRPr>
          </a:p>
          <a:p>
            <a:pPr eaLnBrk="1" hangingPunct="1"/>
            <a:endParaRPr lang="en-US">
              <a:solidFill>
                <a:schemeClr val="accent2"/>
              </a:solidFill>
              <a:latin typeface="Arial" charset="0"/>
            </a:endParaRPr>
          </a:p>
          <a:p>
            <a:pPr eaLnBrk="1" hangingPunct="1"/>
            <a:r>
              <a:rPr lang="en-US" sz="1100">
                <a:latin typeface="Arial" charset="0"/>
              </a:rPr>
              <a:t>This table outlines the standard treatment for RCC at different stages.</a:t>
            </a:r>
          </a:p>
          <a:p>
            <a:pPr eaLnBrk="1" hangingPunct="1"/>
            <a:r>
              <a:rPr lang="en-US" sz="1100">
                <a:latin typeface="Arial" charset="0"/>
              </a:rPr>
              <a:t>Surgical resection of the tumour is the primary treatment for localised RCC. This is achieved by radical nephrectomy, which involves the complete removal of Gerota’s fascia and its contents, including the kidney and the adrenal gland.</a:t>
            </a:r>
          </a:p>
          <a:p>
            <a:pPr eaLnBrk="1" hangingPunct="1"/>
            <a:r>
              <a:rPr lang="en-US" sz="1100">
                <a:latin typeface="Arial" charset="0"/>
              </a:rPr>
              <a:t>Regional lymphadenectomy is often performed at the time of radical nephrectomy, although its role in prolonged survival has not been demonstrated.</a:t>
            </a:r>
            <a:r>
              <a:rPr lang="en-US" sz="1100" baseline="30000">
                <a:latin typeface="Arial" charset="0"/>
              </a:rPr>
              <a:t>[1]</a:t>
            </a:r>
            <a:endParaRPr lang="en-US">
              <a:solidFill>
                <a:schemeClr val="accent2"/>
              </a:solidFill>
              <a:latin typeface="Arial" charset="0"/>
            </a:endParaRPr>
          </a:p>
          <a:p>
            <a:pPr eaLnBrk="1" hangingPunct="1"/>
            <a:r>
              <a:rPr lang="en-US" sz="1100">
                <a:latin typeface="Arial" charset="0"/>
              </a:rPr>
              <a:t>In patients with metastatic disease, palliative nephrectomy and resection of metastases are often performed, although prolongation of survival seems to occur only in patients with solitary metastases.</a:t>
            </a:r>
            <a:r>
              <a:rPr lang="en-US">
                <a:solidFill>
                  <a:schemeClr val="accent2"/>
                </a:solidFill>
                <a:latin typeface="Arial" charset="0"/>
              </a:rPr>
              <a:t> </a:t>
            </a:r>
          </a:p>
          <a:p>
            <a:pPr eaLnBrk="1" hangingPunct="1"/>
            <a:r>
              <a:rPr lang="en-US" sz="1100">
                <a:latin typeface="Arial" charset="0"/>
              </a:rPr>
              <a:t>Metastatic RCC is largely a chemotherapy-resistant tumour, with modest response rates and no clearly demonstrated survival benefit.</a:t>
            </a:r>
          </a:p>
          <a:p>
            <a:pPr eaLnBrk="1" hangingPunct="1"/>
            <a:r>
              <a:rPr lang="en-US" sz="1100">
                <a:latin typeface="Arial" charset="0"/>
              </a:rPr>
              <a:t>Hormonal therapy is also ineffective; a review by Kjaer concluded that RCC is neither hormone dependant nor hormone responsive.</a:t>
            </a:r>
            <a:r>
              <a:rPr lang="en-US" sz="1100" baseline="30000">
                <a:latin typeface="Arial" charset="0"/>
              </a:rPr>
              <a:t>[2]</a:t>
            </a:r>
            <a:endParaRPr lang="en-US" sz="1100">
              <a:latin typeface="Arial" charset="0"/>
            </a:endParaRPr>
          </a:p>
          <a:p>
            <a:pPr eaLnBrk="1" hangingPunct="1"/>
            <a:r>
              <a:rPr lang="en-US" sz="1100">
                <a:latin typeface="Arial" charset="0"/>
              </a:rPr>
              <a:t>Best results have been obtained with immunotherapy, which has demonstrated reproducible complete and durable tumour responses in a significant minority of patients.</a:t>
            </a:r>
          </a:p>
          <a:p>
            <a:pPr eaLnBrk="1" hangingPunct="1"/>
            <a:endParaRPr lang="en-US" sz="1100">
              <a:latin typeface="Arial" charset="0"/>
            </a:endParaRPr>
          </a:p>
          <a:p>
            <a:pPr eaLnBrk="1" hangingPunct="1"/>
            <a:r>
              <a:rPr lang="en-US" sz="1000">
                <a:latin typeface="Arial" charset="0"/>
              </a:rPr>
              <a:t>1. Cancer: Principles and practice of oncology (5th edition). Devita VT, Hellman S, Rosenberg SA (eds); Lippincott-Raven Publishers: 1997.</a:t>
            </a:r>
          </a:p>
          <a:p>
            <a:pPr eaLnBrk="1" hangingPunct="1"/>
            <a:r>
              <a:rPr lang="en-US" sz="1000">
                <a:latin typeface="Arial" charset="0"/>
              </a:rPr>
              <a:t>2. Kjaer M. The role of medroxyprogesterone acetate (MPA) in the treatment of renal adenocarcinoma. Cancer Treat Rev 1988; 15: 195.</a:t>
            </a:r>
            <a:endParaRPr lang="en-US">
              <a:solidFill>
                <a:schemeClr val="accent2"/>
              </a:solidFill>
              <a:latin typeface="Arial" charset="0"/>
            </a:endParaRPr>
          </a:p>
          <a:p>
            <a:pPr eaLnBrk="1" hangingPunct="1"/>
            <a:endParaRPr lang="en-GB">
              <a:solidFill>
                <a:schemeClr val="accent2"/>
              </a:solidFill>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xfrm>
            <a:off x="1327150" y="4343400"/>
            <a:ext cx="48958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114300" indent="-114300"/>
            <a:endParaRPr lang="es-E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1" tIns="45704" rIns="91411" bIns="45704" anchor="b"/>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algn="r" defTabSz="457200" eaLnBrk="1" hangingPunct="1"/>
            <a:fld id="{BE8B9CF7-C6CF-FD46-866A-D11AF2844984}" type="slidenum">
              <a:rPr lang="en-US" sz="1200" b="0">
                <a:solidFill>
                  <a:prstClr val="black"/>
                </a:solidFill>
              </a:rPr>
              <a:pPr algn="r" defTabSz="457200" eaLnBrk="1" hangingPunct="1"/>
              <a:t>83</a:t>
            </a:fld>
            <a:endParaRPr lang="en-US" sz="1200" b="0">
              <a:solidFill>
                <a:prstClr val="black"/>
              </a:solidFill>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1" tIns="45704" rIns="91411" bIns="45704"/>
          <a:lstStyle/>
          <a:p>
            <a:r>
              <a:rPr lang="en-US">
                <a:latin typeface="Arial" charset="0"/>
                <a:ea typeface="ＭＳ Ｐゴシック" charset="0"/>
                <a:cs typeface="ＭＳ Ｐゴシック" charset="0"/>
              </a:rPr>
              <a:t>Patients were ineligible if they had brain metastases, uncontrolled hypertension, or clinically significant cardiovascular events or disease during the preceding 12 months. All patients gave written informed consent.</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Randomization was stratified according to baseline levels of lactate dehydrogenase (&gt;1.5 vs. ≤1.5 times the upper limit of the normal range), ECOG performance status (0 vs. 1), and previous nephrectomy (yes vs. no). Patients were randomly assigned in a 1:1 ratio to receive either sunitinib or interferon alfa. Random permuted blocks of four were used to attain balance within strata.</a:t>
            </a:r>
          </a:p>
          <a:p>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1" tIns="45704" rIns="91411" bIns="45704" anchor="b"/>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algn="r" defTabSz="457200" eaLnBrk="1" hangingPunct="1"/>
            <a:fld id="{A382832F-08C6-C74B-AE74-18C60B81A519}" type="slidenum">
              <a:rPr lang="en-US" sz="1200" b="0">
                <a:solidFill>
                  <a:prstClr val="black"/>
                </a:solidFill>
              </a:rPr>
              <a:pPr algn="r" defTabSz="457200" eaLnBrk="1" hangingPunct="1"/>
              <a:t>84</a:t>
            </a:fld>
            <a:endParaRPr lang="en-US" sz="1200" b="0">
              <a:solidFill>
                <a:prstClr val="black"/>
              </a:solidFill>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11" tIns="45704" rIns="91411" bIns="45704"/>
          <a:lstStyle/>
          <a:p>
            <a:endParaRPr lang="es-E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9810" name="Rectangle 7"/>
          <p:cNvSpPr>
            <a:spLocks noGrp="1" noChangeArrowheads="1"/>
          </p:cNvSpPr>
          <p:nvPr>
            <p:ph type="sldNum" sz="quarter" idx="5"/>
          </p:nvPr>
        </p:nvSpPr>
        <p:spPr>
          <a:noFill/>
        </p:spPr>
        <p:txBody>
          <a:bodyPr/>
          <a:lstStyle/>
          <a:p>
            <a:fld id="{114FA969-FBD4-8248-94F2-7573803F8BD5}" type="slidenum">
              <a:rPr lang="es-ES">
                <a:latin typeface="Arial" charset="0"/>
              </a:rPr>
              <a:pPr/>
              <a:t>6</a:t>
            </a:fld>
            <a:endParaRPr lang="es-ES">
              <a:latin typeface="Arial" charset="0"/>
            </a:endParaRPr>
          </a:p>
        </p:txBody>
      </p:sp>
      <p:sp>
        <p:nvSpPr>
          <p:cNvPr id="1399811" name="Rectangle 2"/>
          <p:cNvSpPr>
            <a:spLocks noGrp="1" noRot="1" noChangeAspect="1" noChangeArrowheads="1" noTextEdit="1"/>
          </p:cNvSpPr>
          <p:nvPr>
            <p:ph type="sldImg"/>
          </p:nvPr>
        </p:nvSpPr>
        <p:spPr>
          <a:xfrm>
            <a:off x="1143000" y="685800"/>
            <a:ext cx="4572000" cy="3429000"/>
          </a:xfrm>
          <a:ln/>
        </p:spPr>
      </p:sp>
      <p:sp>
        <p:nvSpPr>
          <p:cNvPr id="1399812" name="Rectangle 3"/>
          <p:cNvSpPr>
            <a:spLocks noGrp="1" noChangeArrowheads="1"/>
          </p:cNvSpPr>
          <p:nvPr>
            <p:ph type="body" idx="1"/>
          </p:nvPr>
        </p:nvSpPr>
        <p:spPr>
          <a:noFill/>
          <a:ln/>
        </p:spPr>
        <p:txBody>
          <a:bodyPr/>
          <a:lstStyle/>
          <a:p>
            <a:pPr eaLnBrk="1" hangingPunct="1"/>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4" name="1 Marcador de imagen de diapositiva"/>
          <p:cNvSpPr>
            <a:spLocks noGrp="1" noRot="1" noChangeAspect="1" noTextEdit="1"/>
          </p:cNvSpPr>
          <p:nvPr>
            <p:ph type="sldImg"/>
          </p:nvPr>
        </p:nvSpPr>
        <p:spPr>
          <a:xfrm>
            <a:off x="1143000" y="685800"/>
            <a:ext cx="4572000" cy="3429000"/>
          </a:xfrm>
          <a:ln/>
        </p:spPr>
      </p:sp>
      <p:sp>
        <p:nvSpPr>
          <p:cNvPr id="837635" name="2 Marcador de notas"/>
          <p:cNvSpPr>
            <a:spLocks noGrp="1"/>
          </p:cNvSpPr>
          <p:nvPr>
            <p:ph type="body" idx="1"/>
          </p:nvPr>
        </p:nvSpPr>
        <p:spPr>
          <a:noFill/>
          <a:ln/>
        </p:spPr>
        <p:txBody>
          <a:bodyPr/>
          <a:lstStyle/>
          <a:p>
            <a:endParaRPr lang="es-ES"/>
          </a:p>
        </p:txBody>
      </p:sp>
      <p:sp>
        <p:nvSpPr>
          <p:cNvPr id="837636" name="3 Marcador de número de diapositiva"/>
          <p:cNvSpPr>
            <a:spLocks noGrp="1"/>
          </p:cNvSpPr>
          <p:nvPr>
            <p:ph type="sldNum" sz="quarter" idx="5"/>
          </p:nvPr>
        </p:nvSpPr>
        <p:spPr>
          <a:noFill/>
        </p:spPr>
        <p:txBody>
          <a:bodyPr/>
          <a:lstStyle/>
          <a:p>
            <a:fld id="{89116A80-E129-424E-9C23-CC875DA6AED4}" type="slidenum">
              <a:rPr lang="es-ES"/>
              <a:pPr/>
              <a:t>7</a:t>
            </a:fld>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8" name="1 Marcador de imagen de diapositiva"/>
          <p:cNvSpPr>
            <a:spLocks noGrp="1" noRot="1" noChangeAspect="1" noTextEdit="1"/>
          </p:cNvSpPr>
          <p:nvPr>
            <p:ph type="sldImg"/>
          </p:nvPr>
        </p:nvSpPr>
        <p:spPr>
          <a:xfrm>
            <a:off x="1143000" y="685800"/>
            <a:ext cx="4572000" cy="3429000"/>
          </a:xfrm>
          <a:ln/>
        </p:spPr>
      </p:sp>
      <p:sp>
        <p:nvSpPr>
          <p:cNvPr id="838659" name="2 Marcador de notas"/>
          <p:cNvSpPr>
            <a:spLocks noGrp="1"/>
          </p:cNvSpPr>
          <p:nvPr>
            <p:ph type="body" idx="1"/>
          </p:nvPr>
        </p:nvSpPr>
        <p:spPr>
          <a:noFill/>
          <a:ln/>
        </p:spPr>
        <p:txBody>
          <a:bodyPr/>
          <a:lstStyle/>
          <a:p>
            <a:endParaRPr lang="es-ES"/>
          </a:p>
        </p:txBody>
      </p:sp>
      <p:sp>
        <p:nvSpPr>
          <p:cNvPr id="838660" name="3 Marcador de número de diapositiva"/>
          <p:cNvSpPr>
            <a:spLocks noGrp="1"/>
          </p:cNvSpPr>
          <p:nvPr>
            <p:ph type="sldNum" sz="quarter" idx="5"/>
          </p:nvPr>
        </p:nvSpPr>
        <p:spPr>
          <a:noFill/>
        </p:spPr>
        <p:txBody>
          <a:bodyPr/>
          <a:lstStyle/>
          <a:p>
            <a:fld id="{5139D5AF-E413-C94E-8D17-2AE3222C37CA}" type="slidenum">
              <a:rPr lang="es-ES"/>
              <a:pPr/>
              <a:t>8</a:t>
            </a:fld>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5954" name="Rectangle 7"/>
          <p:cNvSpPr>
            <a:spLocks noGrp="1" noChangeArrowheads="1"/>
          </p:cNvSpPr>
          <p:nvPr>
            <p:ph type="sldNum" sz="quarter" idx="5"/>
          </p:nvPr>
        </p:nvSpPr>
        <p:spPr>
          <a:noFill/>
        </p:spPr>
        <p:txBody>
          <a:bodyPr/>
          <a:lstStyle/>
          <a:p>
            <a:fld id="{836A9832-ACA5-874D-BAE8-E3E3A1BAC784}" type="slidenum">
              <a:rPr lang="es-ES">
                <a:latin typeface="Arial" charset="0"/>
              </a:rPr>
              <a:pPr/>
              <a:t>27</a:t>
            </a:fld>
            <a:endParaRPr lang="es-ES">
              <a:latin typeface="Arial" charset="0"/>
            </a:endParaRPr>
          </a:p>
        </p:txBody>
      </p:sp>
      <p:sp>
        <p:nvSpPr>
          <p:cNvPr id="1405955" name="Rectangle 2"/>
          <p:cNvSpPr>
            <a:spLocks noGrp="1" noRot="1" noChangeAspect="1" noChangeArrowheads="1" noTextEdit="1"/>
          </p:cNvSpPr>
          <p:nvPr>
            <p:ph type="sldImg"/>
          </p:nvPr>
        </p:nvSpPr>
        <p:spPr>
          <a:xfrm>
            <a:off x="1143000" y="685800"/>
            <a:ext cx="4572000" cy="3429000"/>
          </a:xfrm>
          <a:ln/>
        </p:spPr>
      </p:sp>
      <p:sp>
        <p:nvSpPr>
          <p:cNvPr id="1405956" name="Rectangle 3"/>
          <p:cNvSpPr>
            <a:spLocks noGrp="1" noChangeArrowheads="1"/>
          </p:cNvSpPr>
          <p:nvPr>
            <p:ph type="body" idx="1"/>
          </p:nvPr>
        </p:nvSpPr>
        <p:spPr>
          <a:noFill/>
          <a:ln/>
        </p:spPr>
        <p:txBody>
          <a:bodyPr/>
          <a:lstStyle/>
          <a:p>
            <a:pPr eaLnBrk="1" hangingPunct="1"/>
            <a:endParaRPr 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5954" name="Rectangle 7"/>
          <p:cNvSpPr>
            <a:spLocks noGrp="1" noChangeArrowheads="1"/>
          </p:cNvSpPr>
          <p:nvPr>
            <p:ph type="sldNum" sz="quarter" idx="5"/>
          </p:nvPr>
        </p:nvSpPr>
        <p:spPr>
          <a:noFill/>
        </p:spPr>
        <p:txBody>
          <a:bodyPr/>
          <a:lstStyle/>
          <a:p>
            <a:fld id="{836A9832-ACA5-874D-BAE8-E3E3A1BAC784}" type="slidenum">
              <a:rPr lang="es-ES">
                <a:latin typeface="Arial" charset="0"/>
              </a:rPr>
              <a:pPr/>
              <a:t>28</a:t>
            </a:fld>
            <a:endParaRPr lang="es-ES">
              <a:latin typeface="Arial" charset="0"/>
            </a:endParaRPr>
          </a:p>
        </p:txBody>
      </p:sp>
      <p:sp>
        <p:nvSpPr>
          <p:cNvPr id="1405955" name="Rectangle 2"/>
          <p:cNvSpPr>
            <a:spLocks noGrp="1" noRot="1" noChangeAspect="1" noChangeArrowheads="1" noTextEdit="1"/>
          </p:cNvSpPr>
          <p:nvPr>
            <p:ph type="sldImg"/>
          </p:nvPr>
        </p:nvSpPr>
        <p:spPr>
          <a:xfrm>
            <a:off x="1143000" y="685800"/>
            <a:ext cx="4572000" cy="3429000"/>
          </a:xfrm>
          <a:ln/>
        </p:spPr>
      </p:sp>
      <p:sp>
        <p:nvSpPr>
          <p:cNvPr id="1405956" name="Rectangle 3"/>
          <p:cNvSpPr>
            <a:spLocks noGrp="1" noChangeArrowheads="1"/>
          </p:cNvSpPr>
          <p:nvPr>
            <p:ph type="body" idx="1"/>
          </p:nvPr>
        </p:nvSpPr>
        <p:spPr>
          <a:noFill/>
          <a:ln/>
        </p:spPr>
        <p:txBody>
          <a:bodyPr/>
          <a:lstStyle/>
          <a:p>
            <a:pPr eaLnBrk="1" hangingPunct="1"/>
            <a:endParaRPr 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8002" name="Rectangle 7"/>
          <p:cNvSpPr>
            <a:spLocks noGrp="1" noChangeArrowheads="1"/>
          </p:cNvSpPr>
          <p:nvPr>
            <p:ph type="sldNum" sz="quarter" idx="5"/>
          </p:nvPr>
        </p:nvSpPr>
        <p:spPr>
          <a:noFill/>
        </p:spPr>
        <p:txBody>
          <a:bodyPr/>
          <a:lstStyle/>
          <a:p>
            <a:fld id="{64EB2CCF-352E-904B-9DAC-DED339DE82F6}" type="slidenum">
              <a:rPr lang="es-ES">
                <a:latin typeface="Arial" charset="0"/>
              </a:rPr>
              <a:pPr/>
              <a:t>29</a:t>
            </a:fld>
            <a:endParaRPr lang="es-ES">
              <a:latin typeface="Arial" charset="0"/>
            </a:endParaRPr>
          </a:p>
        </p:txBody>
      </p:sp>
      <p:sp>
        <p:nvSpPr>
          <p:cNvPr id="1408003" name="Rectangle 2"/>
          <p:cNvSpPr>
            <a:spLocks noGrp="1" noRot="1" noChangeAspect="1" noChangeArrowheads="1" noTextEdit="1"/>
          </p:cNvSpPr>
          <p:nvPr>
            <p:ph type="sldImg"/>
          </p:nvPr>
        </p:nvSpPr>
        <p:spPr>
          <a:xfrm>
            <a:off x="1143000" y="685800"/>
            <a:ext cx="4572000" cy="3429000"/>
          </a:xfrm>
          <a:ln/>
        </p:spPr>
      </p:sp>
      <p:sp>
        <p:nvSpPr>
          <p:cNvPr id="1408004" name="Rectangle 3"/>
          <p:cNvSpPr>
            <a:spLocks noGrp="1" noChangeArrowheads="1"/>
          </p:cNvSpPr>
          <p:nvPr>
            <p:ph type="body" idx="1"/>
          </p:nvPr>
        </p:nvSpPr>
        <p:spPr>
          <a:noFill/>
          <a:ln/>
        </p:spPr>
        <p:txBody>
          <a:bodyPr/>
          <a:lstStyle/>
          <a:p>
            <a:pPr eaLnBrk="1" hangingPunct="1"/>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jpe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jpe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jpe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1"/>
            <a:ext cx="7772400" cy="1470025"/>
          </a:xfrm>
        </p:spPr>
        <p:txBody>
          <a:bodyPr/>
          <a:lstStyle/>
          <a:p>
            <a:r>
              <a:rPr lang="es-ES_tradnl" smtClean="0"/>
              <a:t>Clic para editar título</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3/08/16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‹Nr.›</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Vertical Text Placeholder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3/08/16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‹Nr.›</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4"/>
            <a:ext cx="2057400" cy="5851525"/>
          </a:xfrm>
        </p:spPr>
        <p:txBody>
          <a:bodyPr vert="eaVert"/>
          <a:lstStyle/>
          <a:p>
            <a:r>
              <a:rPr lang="es-ES_tradnl" smtClean="0"/>
              <a:t>Clic para editar título</a:t>
            </a:r>
            <a:endParaRPr lang="en-US"/>
          </a:p>
        </p:txBody>
      </p:sp>
      <p:sp>
        <p:nvSpPr>
          <p:cNvPr id="3" name="Vertical Text Placeholder 2"/>
          <p:cNvSpPr>
            <a:spLocks noGrp="1"/>
          </p:cNvSpPr>
          <p:nvPr>
            <p:ph type="body" orient="vert" idx="1"/>
          </p:nvPr>
        </p:nvSpPr>
        <p:spPr>
          <a:xfrm>
            <a:off x="457200" y="274664"/>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3/08/16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‹Nr.›</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bwMode="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6"/>
          <p:cNvSpPr>
            <a:spLocks noChangeArrowheads="1"/>
          </p:cNvSpPr>
          <p:nvPr/>
        </p:nvSpPr>
        <p:spPr bwMode="gray">
          <a:xfrm>
            <a:off x="7188200" y="6184926"/>
            <a:ext cx="1646238" cy="377825"/>
          </a:xfrm>
          <a:prstGeom prst="rect">
            <a:avLst/>
          </a:prstGeom>
          <a:gradFill rotWithShape="1">
            <a:gsLst>
              <a:gs pos="0">
                <a:srgbClr val="FFFFFF"/>
              </a:gs>
              <a:gs pos="100000">
                <a:srgbClr val="DDDDDD"/>
              </a:gs>
            </a:gsLst>
            <a:lin ang="0" scaled="1"/>
          </a:gradFill>
          <a:ln w="9525">
            <a:solidFill>
              <a:srgbClr val="969696"/>
            </a:solidFill>
            <a:miter lim="800000"/>
            <a:headEnd/>
            <a:tailEnd/>
          </a:ln>
          <a:effectLst/>
          <a:extLst>
            <a:ext uri="{AF507438-7753-43e0-B8FC-AC1667EBCBE1}">
              <a14:hiddenEffects xmlns:a14="http://schemas.microsoft.com/office/drawing/2010/main">
                <a:effectLst>
                  <a:outerShdw blurRad="63500" dist="38099" dir="2700000" algn="ctr" rotWithShape="0">
                    <a:srgbClr val="FEA501">
                      <a:alpha val="74998"/>
                    </a:srgbClr>
                  </a:outerShdw>
                </a:effectLst>
              </a14:hiddenEffects>
            </a:ext>
          </a:extLst>
        </p:spPr>
        <p:txBody>
          <a:bodyPr wrap="none" anchor="ctr"/>
          <a:lstStyle/>
          <a:p>
            <a:pPr algn="ctr" eaLnBrk="0" fontAlgn="base" hangingPunct="0">
              <a:spcBef>
                <a:spcPct val="0"/>
              </a:spcBef>
              <a:spcAft>
                <a:spcPct val="0"/>
              </a:spcAft>
              <a:defRPr/>
            </a:pPr>
            <a:r>
              <a:rPr lang="de-DE" sz="1600" b="1">
                <a:solidFill>
                  <a:srgbClr val="000000"/>
                </a:solidFill>
                <a:latin typeface="Arial" charset="0"/>
                <a:ea typeface="ＭＳ Ｐゴシック" charset="0"/>
                <a:cs typeface="ＭＳ Ｐゴシック" charset="0"/>
              </a:rPr>
              <a:t>YOUR LOGO</a:t>
            </a:r>
          </a:p>
        </p:txBody>
      </p:sp>
      <p:sp>
        <p:nvSpPr>
          <p:cNvPr id="12292" name="Rectangle 7"/>
          <p:cNvSpPr>
            <a:spLocks noGrp="1" noChangeArrowheads="1"/>
          </p:cNvSpPr>
          <p:nvPr>
            <p:ph type="ctrTitle"/>
          </p:nvPr>
        </p:nvSpPr>
        <p:spPr>
          <a:xfrm>
            <a:off x="863600" y="3854450"/>
            <a:ext cx="7485063" cy="960438"/>
          </a:xfrm>
        </p:spPr>
        <p:txBody>
          <a:bodyPr anchor="t"/>
          <a:lstStyle>
            <a:lvl1pPr>
              <a:defRPr sz="3200">
                <a:solidFill>
                  <a:schemeClr val="bg1"/>
                </a:solidFill>
              </a:defRPr>
            </a:lvl1pPr>
          </a:lstStyle>
          <a:p>
            <a:pPr lvl="0"/>
            <a:r>
              <a:rPr lang="de-DE" noProof="0" smtClean="0"/>
              <a:t>Titelmasterformat durch Klicken bearbeiten</a:t>
            </a:r>
          </a:p>
        </p:txBody>
      </p:sp>
      <p:sp>
        <p:nvSpPr>
          <p:cNvPr id="12293" name="Rectangle 12"/>
          <p:cNvSpPr>
            <a:spLocks noGrp="1" noChangeArrowheads="1"/>
          </p:cNvSpPr>
          <p:nvPr>
            <p:ph type="subTitle" idx="1"/>
          </p:nvPr>
        </p:nvSpPr>
        <p:spPr>
          <a:xfrm>
            <a:off x="863610" y="4849813"/>
            <a:ext cx="7510463" cy="671512"/>
          </a:xfrm>
        </p:spPr>
        <p:txBody>
          <a:bodyPr/>
          <a:lstStyle>
            <a:lvl1pPr marL="0" indent="0">
              <a:buFont typeface="Wingdings" charset="0"/>
              <a:buNone/>
              <a:defRPr sz="2200" b="0">
                <a:solidFill>
                  <a:schemeClr val="bg1"/>
                </a:solidFill>
              </a:defRPr>
            </a:lvl1pPr>
          </a:lstStyle>
          <a:p>
            <a:pPr lvl="0"/>
            <a:r>
              <a:rPr lang="de-DE" noProof="0" smtClean="0"/>
              <a:t>Formatvorlage des Untertitelmasters durch Klicken bearbeiten</a:t>
            </a:r>
          </a:p>
        </p:txBody>
      </p:sp>
    </p:spTree>
    <p:extLst>
      <p:ext uri="{BB962C8B-B14F-4D97-AF65-F5344CB8AC3E}">
        <p14:creationId xmlns:p14="http://schemas.microsoft.com/office/powerpoint/2010/main" val="577136474"/>
      </p:ext>
    </p:extLst>
  </p:cSld>
  <p:clrMapOvr>
    <a:masterClrMapping/>
  </p:clrMapOvr>
  <p:transition xmlns:p14="http://schemas.microsoft.com/office/powerpoint/2010/main" spd="med">
    <p:fade/>
  </p:transition>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Rectangle 10"/>
          <p:cNvSpPr>
            <a:spLocks noGrp="1" noChangeArrowheads="1"/>
          </p:cNvSpPr>
          <p:nvPr>
            <p:ph type="ftr" sz="quarter" idx="10"/>
          </p:nvPr>
        </p:nvSpPr>
        <p:spPr>
          <a:ln/>
        </p:spPr>
        <p:txBody>
          <a:bodyPr/>
          <a:lstStyle>
            <a:lvl1pPr>
              <a:defRPr/>
            </a:lvl1pPr>
          </a:lstStyle>
          <a:p>
            <a:pPr>
              <a:defRPr/>
            </a:pPr>
            <a:r>
              <a:rPr lang="de-DE">
                <a:solidFill>
                  <a:srgbClr val="000000"/>
                </a:solidFill>
              </a:rPr>
              <a:t>Page </a:t>
            </a:r>
            <a:r>
              <a:rPr lang="de-DE">
                <a:solidFill>
                  <a:srgbClr val="000000"/>
                </a:solidFill>
                <a:sym typeface="Wingdings" charset="0"/>
              </a:rPr>
              <a:t></a:t>
            </a:r>
            <a:r>
              <a:rPr lang="de-DE">
                <a:solidFill>
                  <a:srgbClr val="000000"/>
                </a:solidFill>
              </a:rPr>
              <a:t> </a:t>
            </a:r>
            <a:fld id="{79A231F3-E830-364F-8F29-5AC10383E091}"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1786759168"/>
      </p:ext>
    </p:extLst>
  </p:cSld>
  <p:clrMapOvr>
    <a:masterClrMapping/>
  </p:clrMapOvr>
  <p:transition xmlns:p14="http://schemas.microsoft.com/office/powerpoint/2010/mai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26"/>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10"/>
          <p:cNvSpPr>
            <a:spLocks noGrp="1" noChangeArrowheads="1"/>
          </p:cNvSpPr>
          <p:nvPr>
            <p:ph type="ftr" sz="quarter" idx="10"/>
          </p:nvPr>
        </p:nvSpPr>
        <p:spPr>
          <a:ln/>
        </p:spPr>
        <p:txBody>
          <a:bodyPr/>
          <a:lstStyle>
            <a:lvl1pPr>
              <a:defRPr/>
            </a:lvl1pPr>
          </a:lstStyle>
          <a:p>
            <a:pPr>
              <a:defRPr/>
            </a:pPr>
            <a:r>
              <a:rPr lang="de-DE">
                <a:solidFill>
                  <a:srgbClr val="000000"/>
                </a:solidFill>
              </a:rPr>
              <a:t>Page </a:t>
            </a:r>
            <a:r>
              <a:rPr lang="de-DE">
                <a:solidFill>
                  <a:srgbClr val="000000"/>
                </a:solidFill>
                <a:sym typeface="Wingdings" charset="0"/>
              </a:rPr>
              <a:t></a:t>
            </a:r>
            <a:r>
              <a:rPr lang="de-DE">
                <a:solidFill>
                  <a:srgbClr val="000000"/>
                </a:solidFill>
              </a:rPr>
              <a:t> </a:t>
            </a:r>
            <a:fld id="{5ED85E00-C1B1-FC41-849D-F9CE51ACA2C8}"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2600897479"/>
      </p:ext>
    </p:extLst>
  </p:cSld>
  <p:clrMapOvr>
    <a:masterClrMapping/>
  </p:clrMapOvr>
  <p:transition xmlns:p14="http://schemas.microsoft.com/office/powerpoint/2010/mai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314325" y="1614493"/>
            <a:ext cx="4186238"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52976" y="1614493"/>
            <a:ext cx="418623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Rectangle 10"/>
          <p:cNvSpPr>
            <a:spLocks noGrp="1" noChangeArrowheads="1"/>
          </p:cNvSpPr>
          <p:nvPr>
            <p:ph type="ftr" sz="quarter" idx="10"/>
          </p:nvPr>
        </p:nvSpPr>
        <p:spPr>
          <a:ln/>
        </p:spPr>
        <p:txBody>
          <a:bodyPr/>
          <a:lstStyle>
            <a:lvl1pPr>
              <a:defRPr/>
            </a:lvl1pPr>
          </a:lstStyle>
          <a:p>
            <a:pPr>
              <a:defRPr/>
            </a:pPr>
            <a:r>
              <a:rPr lang="de-DE">
                <a:solidFill>
                  <a:srgbClr val="000000"/>
                </a:solidFill>
              </a:rPr>
              <a:t>Page </a:t>
            </a:r>
            <a:r>
              <a:rPr lang="de-DE">
                <a:solidFill>
                  <a:srgbClr val="000000"/>
                </a:solidFill>
                <a:sym typeface="Wingdings" charset="0"/>
              </a:rPr>
              <a:t></a:t>
            </a:r>
            <a:r>
              <a:rPr lang="de-DE">
                <a:solidFill>
                  <a:srgbClr val="000000"/>
                </a:solidFill>
              </a:rPr>
              <a:t> </a:t>
            </a:r>
            <a:fld id="{FA39AE1F-BA4D-DB4F-BC87-1C83BBDDBFD5}"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959134126"/>
      </p:ext>
    </p:extLst>
  </p:cSld>
  <p:clrMapOvr>
    <a:masterClrMapping/>
  </p:clrMapOvr>
  <p:transition xmlns:p14="http://schemas.microsoft.com/office/powerpoint/2010/mai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3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3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Rectangle 10"/>
          <p:cNvSpPr>
            <a:spLocks noGrp="1" noChangeArrowheads="1"/>
          </p:cNvSpPr>
          <p:nvPr>
            <p:ph type="ftr" sz="quarter" idx="10"/>
          </p:nvPr>
        </p:nvSpPr>
        <p:spPr>
          <a:ln/>
        </p:spPr>
        <p:txBody>
          <a:bodyPr/>
          <a:lstStyle>
            <a:lvl1pPr>
              <a:defRPr/>
            </a:lvl1pPr>
          </a:lstStyle>
          <a:p>
            <a:pPr>
              <a:defRPr/>
            </a:pPr>
            <a:r>
              <a:rPr lang="de-DE">
                <a:solidFill>
                  <a:srgbClr val="000000"/>
                </a:solidFill>
              </a:rPr>
              <a:t>Page </a:t>
            </a:r>
            <a:r>
              <a:rPr lang="de-DE">
                <a:solidFill>
                  <a:srgbClr val="000000"/>
                </a:solidFill>
                <a:sym typeface="Wingdings" charset="0"/>
              </a:rPr>
              <a:t></a:t>
            </a:r>
            <a:r>
              <a:rPr lang="de-DE">
                <a:solidFill>
                  <a:srgbClr val="000000"/>
                </a:solidFill>
              </a:rPr>
              <a:t> </a:t>
            </a:r>
            <a:fld id="{46F60093-3BEA-3740-A50A-081C034C6C54}"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30895772"/>
      </p:ext>
    </p:extLst>
  </p:cSld>
  <p:clrMapOvr>
    <a:masterClrMapping/>
  </p:clrMapOvr>
  <p:transition xmlns:p14="http://schemas.microsoft.com/office/powerpoint/2010/mai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Rectangle 10"/>
          <p:cNvSpPr>
            <a:spLocks noGrp="1" noChangeArrowheads="1"/>
          </p:cNvSpPr>
          <p:nvPr>
            <p:ph type="ftr" sz="quarter" idx="10"/>
          </p:nvPr>
        </p:nvSpPr>
        <p:spPr>
          <a:ln/>
        </p:spPr>
        <p:txBody>
          <a:bodyPr/>
          <a:lstStyle>
            <a:lvl1pPr>
              <a:defRPr/>
            </a:lvl1pPr>
          </a:lstStyle>
          <a:p>
            <a:pPr>
              <a:defRPr/>
            </a:pPr>
            <a:r>
              <a:rPr lang="de-DE">
                <a:solidFill>
                  <a:srgbClr val="000000"/>
                </a:solidFill>
              </a:rPr>
              <a:t>Page </a:t>
            </a:r>
            <a:r>
              <a:rPr lang="de-DE">
                <a:solidFill>
                  <a:srgbClr val="000000"/>
                </a:solidFill>
                <a:sym typeface="Wingdings" charset="0"/>
              </a:rPr>
              <a:t></a:t>
            </a:r>
            <a:r>
              <a:rPr lang="de-DE">
                <a:solidFill>
                  <a:srgbClr val="000000"/>
                </a:solidFill>
              </a:rPr>
              <a:t> </a:t>
            </a:r>
            <a:fld id="{4CE99080-6C5B-7F40-B7B4-ED078CABED82}"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4040921918"/>
      </p:ext>
    </p:extLst>
  </p:cSld>
  <p:clrMapOvr>
    <a:masterClrMapping/>
  </p:clrMapOvr>
  <p:transition xmlns:p14="http://schemas.microsoft.com/office/powerpoint/2010/mai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10"/>
          <p:cNvSpPr>
            <a:spLocks noGrp="1" noChangeArrowheads="1"/>
          </p:cNvSpPr>
          <p:nvPr>
            <p:ph type="ftr" sz="quarter" idx="10"/>
          </p:nvPr>
        </p:nvSpPr>
        <p:spPr>
          <a:ln/>
        </p:spPr>
        <p:txBody>
          <a:bodyPr/>
          <a:lstStyle>
            <a:lvl1pPr>
              <a:defRPr/>
            </a:lvl1pPr>
          </a:lstStyle>
          <a:p>
            <a:pPr>
              <a:defRPr/>
            </a:pPr>
            <a:r>
              <a:rPr lang="de-DE">
                <a:solidFill>
                  <a:srgbClr val="000000"/>
                </a:solidFill>
              </a:rPr>
              <a:t>Page </a:t>
            </a:r>
            <a:r>
              <a:rPr lang="de-DE">
                <a:solidFill>
                  <a:srgbClr val="000000"/>
                </a:solidFill>
                <a:sym typeface="Wingdings" charset="0"/>
              </a:rPr>
              <a:t></a:t>
            </a:r>
            <a:r>
              <a:rPr lang="de-DE">
                <a:solidFill>
                  <a:srgbClr val="000000"/>
                </a:solidFill>
              </a:rPr>
              <a:t> </a:t>
            </a:r>
            <a:fld id="{E1BCA1F6-1A9E-5D4B-8212-BF9EC1C88CBA}"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128056861"/>
      </p:ext>
    </p:extLst>
  </p:cSld>
  <p:clrMapOvr>
    <a:masterClrMapping/>
  </p:clrMapOvr>
  <p:transition xmlns:p14="http://schemas.microsoft.com/office/powerpoint/2010/mai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2"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7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10"/>
          <p:cNvSpPr>
            <a:spLocks noGrp="1" noChangeArrowheads="1"/>
          </p:cNvSpPr>
          <p:nvPr>
            <p:ph type="ftr" sz="quarter" idx="10"/>
          </p:nvPr>
        </p:nvSpPr>
        <p:spPr>
          <a:ln/>
        </p:spPr>
        <p:txBody>
          <a:bodyPr/>
          <a:lstStyle>
            <a:lvl1pPr>
              <a:defRPr/>
            </a:lvl1pPr>
          </a:lstStyle>
          <a:p>
            <a:pPr>
              <a:defRPr/>
            </a:pPr>
            <a:r>
              <a:rPr lang="de-DE">
                <a:solidFill>
                  <a:srgbClr val="000000"/>
                </a:solidFill>
              </a:rPr>
              <a:t>Page </a:t>
            </a:r>
            <a:r>
              <a:rPr lang="de-DE">
                <a:solidFill>
                  <a:srgbClr val="000000"/>
                </a:solidFill>
                <a:sym typeface="Wingdings" charset="0"/>
              </a:rPr>
              <a:t></a:t>
            </a:r>
            <a:r>
              <a:rPr lang="de-DE">
                <a:solidFill>
                  <a:srgbClr val="000000"/>
                </a:solidFill>
              </a:rPr>
              <a:t> </a:t>
            </a:r>
            <a:fld id="{96094F0A-FCC3-4245-ACE5-B17C8C2E1D5C}"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1908066565"/>
      </p:ext>
    </p:extLst>
  </p:cSld>
  <p:clrMapOvr>
    <a:masterClrMapping/>
  </p:clrMapOvr>
  <p:transition xmlns:p14="http://schemas.microsoft.com/office/powerpoint/2010/mai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Content Placeholder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3/08/16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‹Nr.›</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10"/>
          <p:cNvSpPr>
            <a:spLocks noGrp="1" noChangeArrowheads="1"/>
          </p:cNvSpPr>
          <p:nvPr>
            <p:ph type="ftr" sz="quarter" idx="10"/>
          </p:nvPr>
        </p:nvSpPr>
        <p:spPr>
          <a:ln/>
        </p:spPr>
        <p:txBody>
          <a:bodyPr/>
          <a:lstStyle>
            <a:lvl1pPr>
              <a:defRPr/>
            </a:lvl1pPr>
          </a:lstStyle>
          <a:p>
            <a:pPr>
              <a:defRPr/>
            </a:pPr>
            <a:r>
              <a:rPr lang="de-DE">
                <a:solidFill>
                  <a:srgbClr val="000000"/>
                </a:solidFill>
              </a:rPr>
              <a:t>Page </a:t>
            </a:r>
            <a:r>
              <a:rPr lang="de-DE">
                <a:solidFill>
                  <a:srgbClr val="000000"/>
                </a:solidFill>
                <a:sym typeface="Wingdings" charset="0"/>
              </a:rPr>
              <a:t></a:t>
            </a:r>
            <a:r>
              <a:rPr lang="de-DE">
                <a:solidFill>
                  <a:srgbClr val="000000"/>
                </a:solidFill>
              </a:rPr>
              <a:t> </a:t>
            </a:r>
            <a:fld id="{E5A02CEA-0BFD-F04F-A8F9-D802EE4F7918}"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235573000"/>
      </p:ext>
    </p:extLst>
  </p:cSld>
  <p:clrMapOvr>
    <a:masterClrMapping/>
  </p:clrMapOvr>
  <p:transition xmlns:p14="http://schemas.microsoft.com/office/powerpoint/2010/mai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Rectangle 10"/>
          <p:cNvSpPr>
            <a:spLocks noGrp="1" noChangeArrowheads="1"/>
          </p:cNvSpPr>
          <p:nvPr>
            <p:ph type="ftr" sz="quarter" idx="10"/>
          </p:nvPr>
        </p:nvSpPr>
        <p:spPr>
          <a:ln/>
        </p:spPr>
        <p:txBody>
          <a:bodyPr/>
          <a:lstStyle>
            <a:lvl1pPr>
              <a:defRPr/>
            </a:lvl1pPr>
          </a:lstStyle>
          <a:p>
            <a:pPr>
              <a:defRPr/>
            </a:pPr>
            <a:r>
              <a:rPr lang="de-DE">
                <a:solidFill>
                  <a:srgbClr val="000000"/>
                </a:solidFill>
              </a:rPr>
              <a:t>Page </a:t>
            </a:r>
            <a:r>
              <a:rPr lang="de-DE">
                <a:solidFill>
                  <a:srgbClr val="000000"/>
                </a:solidFill>
                <a:sym typeface="Wingdings" charset="0"/>
              </a:rPr>
              <a:t></a:t>
            </a:r>
            <a:r>
              <a:rPr lang="de-DE">
                <a:solidFill>
                  <a:srgbClr val="000000"/>
                </a:solidFill>
              </a:rPr>
              <a:t> </a:t>
            </a:r>
            <a:fld id="{B916BBD9-C5D9-FF4F-8E61-8FFE5488C0D0}"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4205240044"/>
      </p:ext>
    </p:extLst>
  </p:cSld>
  <p:clrMapOvr>
    <a:masterClrMapping/>
  </p:clrMapOvr>
  <p:transition xmlns:p14="http://schemas.microsoft.com/office/powerpoint/2010/mai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708788" y="166714"/>
            <a:ext cx="2130425" cy="58388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314325" y="166714"/>
            <a:ext cx="6242050" cy="58388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Rectangle 10"/>
          <p:cNvSpPr>
            <a:spLocks noGrp="1" noChangeArrowheads="1"/>
          </p:cNvSpPr>
          <p:nvPr>
            <p:ph type="ftr" sz="quarter" idx="10"/>
          </p:nvPr>
        </p:nvSpPr>
        <p:spPr>
          <a:ln/>
        </p:spPr>
        <p:txBody>
          <a:bodyPr/>
          <a:lstStyle>
            <a:lvl1pPr>
              <a:defRPr/>
            </a:lvl1pPr>
          </a:lstStyle>
          <a:p>
            <a:pPr>
              <a:defRPr/>
            </a:pPr>
            <a:r>
              <a:rPr lang="de-DE">
                <a:solidFill>
                  <a:srgbClr val="000000"/>
                </a:solidFill>
              </a:rPr>
              <a:t>Page </a:t>
            </a:r>
            <a:r>
              <a:rPr lang="de-DE">
                <a:solidFill>
                  <a:srgbClr val="000000"/>
                </a:solidFill>
                <a:sym typeface="Wingdings" charset="0"/>
              </a:rPr>
              <a:t></a:t>
            </a:r>
            <a:r>
              <a:rPr lang="de-DE">
                <a:solidFill>
                  <a:srgbClr val="000000"/>
                </a:solidFill>
              </a:rPr>
              <a:t> </a:t>
            </a:r>
            <a:fld id="{A1CA7015-D058-0B4C-8B54-154657220A03}"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295835847"/>
      </p:ext>
    </p:extLst>
  </p:cSld>
  <p:clrMapOvr>
    <a:masterClrMapping/>
  </p:clrMapOvr>
  <p:transition xmlns:p14="http://schemas.microsoft.com/office/powerpoint/2010/mai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cSld name="Title Slide">
    <p:bg bwMode="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6"/>
          <p:cNvSpPr>
            <a:spLocks noChangeArrowheads="1"/>
          </p:cNvSpPr>
          <p:nvPr/>
        </p:nvSpPr>
        <p:spPr bwMode="gray">
          <a:xfrm>
            <a:off x="7188200" y="6184926"/>
            <a:ext cx="1646238" cy="377825"/>
          </a:xfrm>
          <a:prstGeom prst="rect">
            <a:avLst/>
          </a:prstGeom>
          <a:noFill/>
          <a:ln w="9525">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457200" eaLnBrk="0" fontAlgn="base" hangingPunct="0">
              <a:spcBef>
                <a:spcPct val="0"/>
              </a:spcBef>
              <a:spcAft>
                <a:spcPct val="0"/>
              </a:spcAft>
            </a:pPr>
            <a:r>
              <a:rPr lang="de-DE" sz="1600" b="1" smtClean="0">
                <a:solidFill>
                  <a:srgbClr val="FFFFFF"/>
                </a:solidFill>
                <a:latin typeface="Arial" charset="0"/>
                <a:ea typeface="ＭＳ Ｐゴシック" charset="0"/>
                <a:cs typeface="ＭＳ Ｐゴシック" charset="0"/>
              </a:rPr>
              <a:t>YOUR LOGO</a:t>
            </a:r>
          </a:p>
        </p:txBody>
      </p:sp>
      <p:sp>
        <p:nvSpPr>
          <p:cNvPr id="12292" name="Rectangle 7"/>
          <p:cNvSpPr>
            <a:spLocks noGrp="1" noChangeArrowheads="1"/>
          </p:cNvSpPr>
          <p:nvPr>
            <p:ph type="ctrTitle"/>
          </p:nvPr>
        </p:nvSpPr>
        <p:spPr>
          <a:xfrm>
            <a:off x="863600" y="3854450"/>
            <a:ext cx="7485063" cy="960438"/>
          </a:xfrm>
        </p:spPr>
        <p:txBody>
          <a:bodyPr anchor="t"/>
          <a:lstStyle>
            <a:lvl1pPr>
              <a:defRPr sz="3200">
                <a:solidFill>
                  <a:schemeClr val="tx1"/>
                </a:solidFill>
              </a:defRPr>
            </a:lvl1pPr>
          </a:lstStyle>
          <a:p>
            <a:r>
              <a:rPr lang="de-DE"/>
              <a:t>Titelmasterformat durch Klicken bearbeiten</a:t>
            </a:r>
          </a:p>
        </p:txBody>
      </p:sp>
      <p:sp>
        <p:nvSpPr>
          <p:cNvPr id="12293" name="Rectangle 12"/>
          <p:cNvSpPr>
            <a:spLocks noGrp="1" noChangeArrowheads="1"/>
          </p:cNvSpPr>
          <p:nvPr>
            <p:ph type="subTitle" idx="1"/>
          </p:nvPr>
        </p:nvSpPr>
        <p:spPr>
          <a:xfrm>
            <a:off x="863610" y="4849813"/>
            <a:ext cx="7510463" cy="671512"/>
          </a:xfrm>
        </p:spPr>
        <p:txBody>
          <a:bodyPr/>
          <a:lstStyle>
            <a:lvl1pPr marL="0" indent="0">
              <a:buFont typeface="Wingdings" charset="2"/>
              <a:buNone/>
              <a:defRPr sz="2200" b="0"/>
            </a:lvl1pPr>
          </a:lstStyle>
          <a:p>
            <a:r>
              <a:rPr lang="de-DE"/>
              <a:t>Formatvorlage des Untertitelmasters durch Klicken bearbeiten</a:t>
            </a:r>
          </a:p>
        </p:txBody>
      </p:sp>
    </p:spTree>
    <p:extLst>
      <p:ext uri="{BB962C8B-B14F-4D97-AF65-F5344CB8AC3E}">
        <p14:creationId xmlns:p14="http://schemas.microsoft.com/office/powerpoint/2010/main" val="6801338"/>
      </p:ext>
    </p:extLst>
  </p:cSld>
  <p:clrMapOvr>
    <a:masterClrMapping/>
  </p:clrMapOvr>
  <p:transition xmlns:p14="http://schemas.microsoft.com/office/powerpoint/2010/main" spd="med">
    <p:fade/>
  </p:transition>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a:xfrm>
            <a:off x="457200" y="6356376"/>
            <a:ext cx="2133600" cy="365125"/>
          </a:xfrm>
          <a:prstGeom prst="rect">
            <a:avLst/>
          </a:prstGeom>
        </p:spPr>
        <p:txBody>
          <a:bodyPr/>
          <a:lstStyle>
            <a:lvl1pPr fontAlgn="auto">
              <a:spcBef>
                <a:spcPts val="0"/>
              </a:spcBef>
              <a:spcAft>
                <a:spcPts val="0"/>
              </a:spcAft>
              <a:defRPr>
                <a:solidFill>
                  <a:srgbClr val="FFFFFF"/>
                </a:solidFill>
                <a:latin typeface="Arial"/>
                <a:ea typeface="+mn-ea"/>
                <a:cs typeface="+mn-cs"/>
              </a:defRPr>
            </a:lvl1pPr>
          </a:lstStyle>
          <a:p>
            <a:pPr defTabSz="457200">
              <a:defRPr/>
            </a:pPr>
            <a:fld id="{A617D6D9-41C7-5949-AE7F-AC84836FF98F}" type="datetimeFigureOut">
              <a:rPr lang="es-ES"/>
              <a:pPr defTabSz="457200">
                <a:defRPr/>
              </a:pPr>
              <a:t>3/08/16</a:t>
            </a:fld>
            <a:endParaRPr lang="es-ES"/>
          </a:p>
        </p:txBody>
      </p:sp>
      <p:sp>
        <p:nvSpPr>
          <p:cNvPr id="4" name="3 Marcador de pie de página"/>
          <p:cNvSpPr>
            <a:spLocks noGrp="1"/>
          </p:cNvSpPr>
          <p:nvPr>
            <p:ph type="ftr" sz="quarter" idx="11"/>
          </p:nvPr>
        </p:nvSpPr>
        <p:spPr/>
        <p:txBody>
          <a:bodyPr/>
          <a:lstStyle>
            <a:lvl1pPr>
              <a:defRPr/>
            </a:lvl1pPr>
          </a:lstStyle>
          <a:p>
            <a:pPr>
              <a:defRPr/>
            </a:pPr>
            <a:endParaRPr lang="es-ES"/>
          </a:p>
        </p:txBody>
      </p:sp>
      <p:sp>
        <p:nvSpPr>
          <p:cNvPr id="5" name="4 Marcador de número de diapositiva"/>
          <p:cNvSpPr>
            <a:spLocks noGrp="1"/>
          </p:cNvSpPr>
          <p:nvPr>
            <p:ph type="sldNum" sz="quarter" idx="12"/>
          </p:nvPr>
        </p:nvSpPr>
        <p:spPr>
          <a:xfrm>
            <a:off x="6553200" y="6356376"/>
            <a:ext cx="2133600" cy="365125"/>
          </a:xfrm>
          <a:prstGeom prst="rect">
            <a:avLst/>
          </a:prstGeom>
        </p:spPr>
        <p:txBody>
          <a:bodyPr/>
          <a:lstStyle>
            <a:lvl1pPr fontAlgn="auto">
              <a:spcBef>
                <a:spcPts val="0"/>
              </a:spcBef>
              <a:spcAft>
                <a:spcPts val="0"/>
              </a:spcAft>
              <a:defRPr>
                <a:solidFill>
                  <a:srgbClr val="FFFFFF"/>
                </a:solidFill>
                <a:latin typeface="Arial"/>
                <a:ea typeface="+mn-ea"/>
                <a:cs typeface="+mn-cs"/>
              </a:defRPr>
            </a:lvl1pPr>
          </a:lstStyle>
          <a:p>
            <a:pPr defTabSz="457200">
              <a:defRPr/>
            </a:pPr>
            <a:fld id="{AA4B700C-3C5B-174F-95F5-97240D088047}" type="slidenum">
              <a:rPr lang="es-ES"/>
              <a:pPr defTabSz="457200">
                <a:defRPr/>
              </a:pPr>
              <a:t>‹Nr.›</a:t>
            </a:fld>
            <a:endParaRPr lang="es-ES"/>
          </a:p>
        </p:txBody>
      </p:sp>
    </p:spTree>
    <p:extLst>
      <p:ext uri="{BB962C8B-B14F-4D97-AF65-F5344CB8AC3E}">
        <p14:creationId xmlns:p14="http://schemas.microsoft.com/office/powerpoint/2010/main" val="25196395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313299" y="609601"/>
            <a:ext cx="6507167"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13299" y="3886200"/>
            <a:ext cx="6507167"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latin typeface="Century Gothic"/>
              </a:rPr>
              <a:pPr/>
              <a:t>3/08/16</a:t>
            </a:fld>
            <a:endParaRPr lang="en-US" dirty="0">
              <a:solidFill>
                <a:prstClr val="white">
                  <a:lumMod val="75000"/>
                </a:prstClr>
              </a:solidFill>
              <a:latin typeface="Century Gothic"/>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latin typeface="Century Gothic"/>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latin typeface="Century Gothic"/>
              </a:rPr>
              <a:pPr/>
              <a:t>‹Nr.›</a:t>
            </a:fld>
            <a:endParaRPr lang="en-US" dirty="0">
              <a:solidFill>
                <a:prstClr val="white">
                  <a:lumMod val="75000"/>
                </a:prstClr>
              </a:solidFill>
              <a:latin typeface="Century Gothic"/>
            </a:endParaRPr>
          </a:p>
        </p:txBody>
      </p:sp>
    </p:spTree>
    <p:extLst>
      <p:ext uri="{BB962C8B-B14F-4D97-AF65-F5344CB8AC3E}">
        <p14:creationId xmlns:p14="http://schemas.microsoft.com/office/powerpoint/2010/main" val="1578260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latin typeface="Century Gothic"/>
              </a:rPr>
              <a:pPr/>
              <a:t>3/08/16</a:t>
            </a:fld>
            <a:endParaRPr lang="en-US" dirty="0">
              <a:solidFill>
                <a:prstClr val="white">
                  <a:lumMod val="75000"/>
                </a:prstClr>
              </a:solidFill>
              <a:latin typeface="Century Gothic"/>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latin typeface="Century Gothic"/>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latin typeface="Century Gothic"/>
              </a:rPr>
              <a:pPr/>
              <a:t>‹Nr.›</a:t>
            </a:fld>
            <a:endParaRPr lang="en-US" dirty="0">
              <a:solidFill>
                <a:prstClr val="white">
                  <a:lumMod val="75000"/>
                </a:prstClr>
              </a:solidFill>
              <a:latin typeface="Century Gothic"/>
            </a:endParaRPr>
          </a:p>
        </p:txBody>
      </p:sp>
    </p:spTree>
    <p:extLst>
      <p:ext uri="{BB962C8B-B14F-4D97-AF65-F5344CB8AC3E}">
        <p14:creationId xmlns:p14="http://schemas.microsoft.com/office/powerpoint/2010/main" val="7358273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313260" y="3308581"/>
            <a:ext cx="6515100" cy="1468800"/>
          </a:xfrm>
        </p:spPr>
        <p:txBody>
          <a:bodyPr anchor="b"/>
          <a:lstStyle>
            <a:lvl1pPr algn="r">
              <a:defRPr sz="40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13299" y="4777381"/>
            <a:ext cx="65151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latin typeface="Century Gothic"/>
              </a:rPr>
              <a:pPr/>
              <a:t>3/08/16</a:t>
            </a:fld>
            <a:endParaRPr lang="en-US" dirty="0">
              <a:solidFill>
                <a:prstClr val="white">
                  <a:lumMod val="75000"/>
                </a:prstClr>
              </a:solidFill>
              <a:latin typeface="Century Gothic"/>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latin typeface="Century Gothic"/>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latin typeface="Century Gothic"/>
              </a:rPr>
              <a:pPr/>
              <a:t>‹Nr.›</a:t>
            </a:fld>
            <a:endParaRPr lang="en-US" dirty="0">
              <a:solidFill>
                <a:prstClr val="white">
                  <a:lumMod val="75000"/>
                </a:prstClr>
              </a:solidFill>
              <a:latin typeface="Century Gothic"/>
            </a:endParaRPr>
          </a:p>
        </p:txBody>
      </p:sp>
    </p:spTree>
    <p:extLst>
      <p:ext uri="{BB962C8B-B14F-4D97-AF65-F5344CB8AC3E}">
        <p14:creationId xmlns:p14="http://schemas.microsoft.com/office/powerpoint/2010/main" val="2834968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56059" y="2667080"/>
            <a:ext cx="36576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7959" y="2667000"/>
            <a:ext cx="36576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white">
                    <a:lumMod val="75000"/>
                  </a:prstClr>
                </a:solidFill>
                <a:latin typeface="Century Gothic"/>
              </a:rPr>
              <a:pPr/>
              <a:t>3/08/16</a:t>
            </a:fld>
            <a:endParaRPr lang="en-US" dirty="0">
              <a:solidFill>
                <a:prstClr val="white">
                  <a:lumMod val="75000"/>
                </a:prstClr>
              </a:solidFill>
              <a:latin typeface="Century Gothic"/>
            </a:endParaRPr>
          </a:p>
        </p:txBody>
      </p:sp>
      <p:sp>
        <p:nvSpPr>
          <p:cNvPr id="6" name="Footer Placeholder 5"/>
          <p:cNvSpPr>
            <a:spLocks noGrp="1"/>
          </p:cNvSpPr>
          <p:nvPr>
            <p:ph type="ftr" sz="quarter" idx="11"/>
          </p:nvPr>
        </p:nvSpPr>
        <p:spPr/>
        <p:txBody>
          <a:bodyPr/>
          <a:lstStyle/>
          <a:p>
            <a:endParaRPr lang="en-US" dirty="0">
              <a:solidFill>
                <a:prstClr val="white">
                  <a:lumMod val="75000"/>
                </a:prstClr>
              </a:solidFill>
              <a:latin typeface="Century Gothic"/>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lumMod val="75000"/>
                  </a:prstClr>
                </a:solidFill>
                <a:latin typeface="Century Gothic"/>
              </a:rPr>
              <a:pPr/>
              <a:t>‹Nr.›</a:t>
            </a:fld>
            <a:endParaRPr lang="en-US" dirty="0">
              <a:solidFill>
                <a:prstClr val="white">
                  <a:lumMod val="75000"/>
                </a:prstClr>
              </a:solidFill>
              <a:latin typeface="Century Gothic"/>
            </a:endParaRPr>
          </a:p>
        </p:txBody>
      </p:sp>
    </p:spTree>
    <p:extLst>
      <p:ext uri="{BB962C8B-B14F-4D97-AF65-F5344CB8AC3E}">
        <p14:creationId xmlns:p14="http://schemas.microsoft.com/office/powerpoint/2010/main" val="26396828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71961" y="2658533"/>
            <a:ext cx="3441698"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856059" y="3243343"/>
            <a:ext cx="36576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832350" y="2667000"/>
            <a:ext cx="345321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27999" y="3243343"/>
            <a:ext cx="36576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white">
                    <a:lumMod val="75000"/>
                  </a:prstClr>
                </a:solidFill>
                <a:latin typeface="Century Gothic"/>
              </a:rPr>
              <a:pPr/>
              <a:t>3/08/16</a:t>
            </a:fld>
            <a:endParaRPr lang="en-US" dirty="0">
              <a:solidFill>
                <a:prstClr val="white">
                  <a:lumMod val="75000"/>
                </a:prstClr>
              </a:solidFill>
              <a:latin typeface="Century Gothic"/>
            </a:endParaRPr>
          </a:p>
        </p:txBody>
      </p:sp>
      <p:sp>
        <p:nvSpPr>
          <p:cNvPr id="8" name="Footer Placeholder 7"/>
          <p:cNvSpPr>
            <a:spLocks noGrp="1"/>
          </p:cNvSpPr>
          <p:nvPr>
            <p:ph type="ftr" sz="quarter" idx="11"/>
          </p:nvPr>
        </p:nvSpPr>
        <p:spPr/>
        <p:txBody>
          <a:bodyPr/>
          <a:lstStyle/>
          <a:p>
            <a:endParaRPr lang="en-US" dirty="0">
              <a:solidFill>
                <a:prstClr val="white">
                  <a:lumMod val="75000"/>
                </a:prstClr>
              </a:solidFill>
              <a:latin typeface="Century Gothic"/>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prstClr val="white">
                    <a:lumMod val="75000"/>
                  </a:prstClr>
                </a:solidFill>
                <a:latin typeface="Century Gothic"/>
              </a:rPr>
              <a:pPr/>
              <a:t>‹Nr.›</a:t>
            </a:fld>
            <a:endParaRPr lang="en-US" dirty="0">
              <a:solidFill>
                <a:prstClr val="white">
                  <a:lumMod val="75000"/>
                </a:prstClr>
              </a:solidFill>
              <a:latin typeface="Century Gothic"/>
            </a:endParaRPr>
          </a:p>
        </p:txBody>
      </p:sp>
    </p:spTree>
    <p:extLst>
      <p:ext uri="{BB962C8B-B14F-4D97-AF65-F5344CB8AC3E}">
        <p14:creationId xmlns:p14="http://schemas.microsoft.com/office/powerpoint/2010/main" val="1103077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362075"/>
          </a:xfrm>
        </p:spPr>
        <p:txBody>
          <a:bodyPr anchor="t"/>
          <a:lstStyle>
            <a:lvl1pPr algn="l">
              <a:defRPr sz="4000" b="1" cap="all"/>
            </a:lvl1pPr>
          </a:lstStyle>
          <a:p>
            <a:r>
              <a:rPr lang="es-ES_tradnl" smtClean="0"/>
              <a:t>Clic para editar título</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6BFECD78-3C8E-49F2-8FAB-59489D168ABB}" type="datetimeFigureOut">
              <a:rPr lang="en-US" smtClean="0"/>
              <a:t>3/08/16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‹Nr.›</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white">
                    <a:lumMod val="75000"/>
                  </a:prstClr>
                </a:solidFill>
                <a:latin typeface="Century Gothic"/>
              </a:rPr>
              <a:pPr/>
              <a:t>3/08/16</a:t>
            </a:fld>
            <a:endParaRPr lang="en-US" dirty="0">
              <a:solidFill>
                <a:prstClr val="white">
                  <a:lumMod val="75000"/>
                </a:prstClr>
              </a:solidFill>
              <a:latin typeface="Century Gothic"/>
            </a:endParaRPr>
          </a:p>
        </p:txBody>
      </p:sp>
      <p:sp>
        <p:nvSpPr>
          <p:cNvPr id="4" name="Footer Placeholder 3"/>
          <p:cNvSpPr>
            <a:spLocks noGrp="1"/>
          </p:cNvSpPr>
          <p:nvPr>
            <p:ph type="ftr" sz="quarter" idx="11"/>
          </p:nvPr>
        </p:nvSpPr>
        <p:spPr/>
        <p:txBody>
          <a:bodyPr/>
          <a:lstStyle/>
          <a:p>
            <a:endParaRPr lang="en-US" dirty="0">
              <a:solidFill>
                <a:prstClr val="white">
                  <a:lumMod val="75000"/>
                </a:prstClr>
              </a:solidFill>
              <a:latin typeface="Century Gothic"/>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prstClr val="white">
                    <a:lumMod val="75000"/>
                  </a:prstClr>
                </a:solidFill>
                <a:latin typeface="Century Gothic"/>
              </a:rPr>
              <a:pPr/>
              <a:t>‹Nr.›</a:t>
            </a:fld>
            <a:endParaRPr lang="en-US" dirty="0">
              <a:solidFill>
                <a:prstClr val="white">
                  <a:lumMod val="75000"/>
                </a:prstClr>
              </a:solidFill>
              <a:latin typeface="Century Gothic"/>
            </a:endParaRPr>
          </a:p>
        </p:txBody>
      </p:sp>
    </p:spTree>
    <p:extLst>
      <p:ext uri="{BB962C8B-B14F-4D97-AF65-F5344CB8AC3E}">
        <p14:creationId xmlns:p14="http://schemas.microsoft.com/office/powerpoint/2010/main" val="15306849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white">
                    <a:lumMod val="75000"/>
                  </a:prstClr>
                </a:solidFill>
                <a:latin typeface="Century Gothic"/>
              </a:rPr>
              <a:pPr/>
              <a:t>3/08/16</a:t>
            </a:fld>
            <a:endParaRPr lang="en-US" dirty="0">
              <a:solidFill>
                <a:prstClr val="white">
                  <a:lumMod val="75000"/>
                </a:prstClr>
              </a:solidFill>
              <a:latin typeface="Century Gothic"/>
            </a:endParaRPr>
          </a:p>
        </p:txBody>
      </p:sp>
      <p:sp>
        <p:nvSpPr>
          <p:cNvPr id="3" name="Footer Placeholder 2"/>
          <p:cNvSpPr>
            <a:spLocks noGrp="1"/>
          </p:cNvSpPr>
          <p:nvPr>
            <p:ph type="ftr" sz="quarter" idx="11"/>
          </p:nvPr>
        </p:nvSpPr>
        <p:spPr/>
        <p:txBody>
          <a:bodyPr/>
          <a:lstStyle/>
          <a:p>
            <a:endParaRPr lang="en-US" dirty="0">
              <a:solidFill>
                <a:prstClr val="white">
                  <a:lumMod val="75000"/>
                </a:prstClr>
              </a:solidFill>
              <a:latin typeface="Century Gothic"/>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prstClr val="white">
                    <a:lumMod val="75000"/>
                  </a:prstClr>
                </a:solidFill>
                <a:latin typeface="Century Gothic"/>
              </a:rPr>
              <a:pPr/>
              <a:t>‹Nr.›</a:t>
            </a:fld>
            <a:endParaRPr lang="en-US" dirty="0">
              <a:solidFill>
                <a:prstClr val="white">
                  <a:lumMod val="75000"/>
                </a:prstClr>
              </a:solidFill>
              <a:latin typeface="Century Gothic"/>
            </a:endParaRPr>
          </a:p>
        </p:txBody>
      </p:sp>
    </p:spTree>
    <p:extLst>
      <p:ext uri="{BB962C8B-B14F-4D97-AF65-F5344CB8AC3E}">
        <p14:creationId xmlns:p14="http://schemas.microsoft.com/office/powerpoint/2010/main" val="34790613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56099" y="1600200"/>
            <a:ext cx="2661841" cy="1371600"/>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27885" y="609601"/>
            <a:ext cx="44577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56099" y="2971800"/>
            <a:ext cx="266184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white">
                    <a:lumMod val="75000"/>
                  </a:prstClr>
                </a:solidFill>
                <a:latin typeface="Century Gothic"/>
              </a:rPr>
              <a:pPr/>
              <a:t>3/08/16</a:t>
            </a:fld>
            <a:endParaRPr lang="en-US" dirty="0">
              <a:solidFill>
                <a:prstClr val="white">
                  <a:lumMod val="75000"/>
                </a:prstClr>
              </a:solidFill>
              <a:latin typeface="Century Gothic"/>
            </a:endParaRPr>
          </a:p>
        </p:txBody>
      </p:sp>
      <p:sp>
        <p:nvSpPr>
          <p:cNvPr id="6" name="Footer Placeholder 5"/>
          <p:cNvSpPr>
            <a:spLocks noGrp="1"/>
          </p:cNvSpPr>
          <p:nvPr>
            <p:ph type="ftr" sz="quarter" idx="11"/>
          </p:nvPr>
        </p:nvSpPr>
        <p:spPr/>
        <p:txBody>
          <a:bodyPr/>
          <a:lstStyle/>
          <a:p>
            <a:endParaRPr lang="en-US" dirty="0">
              <a:solidFill>
                <a:prstClr val="white">
                  <a:lumMod val="75000"/>
                </a:prstClr>
              </a:solidFill>
              <a:latin typeface="Century Gothic"/>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lumMod val="75000"/>
                  </a:prstClr>
                </a:solidFill>
                <a:latin typeface="Century Gothic"/>
              </a:rPr>
              <a:pPr/>
              <a:t>‹Nr.›</a:t>
            </a:fld>
            <a:endParaRPr lang="en-US" dirty="0">
              <a:solidFill>
                <a:prstClr val="white">
                  <a:lumMod val="75000"/>
                </a:prstClr>
              </a:solidFill>
              <a:latin typeface="Century Gothic"/>
            </a:endParaRPr>
          </a:p>
        </p:txBody>
      </p:sp>
    </p:spTree>
    <p:extLst>
      <p:ext uri="{BB962C8B-B14F-4D97-AF65-F5344CB8AC3E}">
        <p14:creationId xmlns:p14="http://schemas.microsoft.com/office/powerpoint/2010/main" val="40896601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56091" y="1600200"/>
            <a:ext cx="4000501" cy="1371600"/>
          </a:xfrm>
        </p:spPr>
        <p:txBody>
          <a:bodyPr anchor="b">
            <a:normAutofit/>
          </a:bodyPr>
          <a:lstStyle>
            <a:lvl1pPr algn="l">
              <a:defRPr sz="2800" b="0"/>
            </a:lvl1pPr>
          </a:lstStyle>
          <a:p>
            <a:r>
              <a:rPr lang="es-ES" smtClean="0"/>
              <a:t>Haga clic para modificar el estilo de título del patrón</a:t>
            </a:r>
            <a:endParaRPr lang="en-US" dirty="0"/>
          </a:p>
        </p:txBody>
      </p:sp>
      <p:sp>
        <p:nvSpPr>
          <p:cNvPr id="14" name="Picture Placeholder 2"/>
          <p:cNvSpPr>
            <a:spLocks noGrp="1" noChangeAspect="1"/>
          </p:cNvSpPr>
          <p:nvPr>
            <p:ph type="pic" idx="1"/>
          </p:nvPr>
        </p:nvSpPr>
        <p:spPr>
          <a:xfrm>
            <a:off x="5575340" y="-18288"/>
            <a:ext cx="245744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56091" y="2971800"/>
            <a:ext cx="40005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a:off x="4799409" y="5883356"/>
            <a:ext cx="685800" cy="365125"/>
          </a:xfrm>
        </p:spPr>
        <p:txBody>
          <a:bodyPr/>
          <a:lstStyle/>
          <a:p>
            <a:fld id="{B61BEF0D-F0BB-DE4B-95CE-6DB70DBA9567}" type="datetimeFigureOut">
              <a:rPr lang="en-US" dirty="0">
                <a:solidFill>
                  <a:prstClr val="white">
                    <a:lumMod val="75000"/>
                  </a:prstClr>
                </a:solidFill>
                <a:latin typeface="Century Gothic"/>
              </a:rPr>
              <a:pPr/>
              <a:t>3/08/16</a:t>
            </a:fld>
            <a:endParaRPr lang="en-US" dirty="0">
              <a:solidFill>
                <a:prstClr val="white">
                  <a:lumMod val="75000"/>
                </a:prstClr>
              </a:solidFill>
              <a:latin typeface="Century Gothic"/>
            </a:endParaRPr>
          </a:p>
        </p:txBody>
      </p:sp>
      <p:sp>
        <p:nvSpPr>
          <p:cNvPr id="6" name="Footer Placeholder 5"/>
          <p:cNvSpPr>
            <a:spLocks noGrp="1"/>
          </p:cNvSpPr>
          <p:nvPr>
            <p:ph type="ftr" sz="quarter" idx="11"/>
          </p:nvPr>
        </p:nvSpPr>
        <p:spPr>
          <a:xfrm>
            <a:off x="856059" y="5883356"/>
            <a:ext cx="3829050" cy="365125"/>
          </a:xfrm>
        </p:spPr>
        <p:txBody>
          <a:bodyPr/>
          <a:lstStyle/>
          <a:p>
            <a:endParaRPr lang="en-US" dirty="0">
              <a:solidFill>
                <a:prstClr val="white">
                  <a:lumMod val="75000"/>
                </a:prstClr>
              </a:solidFill>
              <a:latin typeface="Century Gothic"/>
            </a:endParaRPr>
          </a:p>
        </p:txBody>
      </p:sp>
      <p:sp>
        <p:nvSpPr>
          <p:cNvPr id="7" name="Slide Number Placeholder 6"/>
          <p:cNvSpPr>
            <a:spLocks noGrp="1"/>
          </p:cNvSpPr>
          <p:nvPr>
            <p:ph type="sldNum" sz="quarter" idx="12"/>
          </p:nvPr>
        </p:nvSpPr>
        <p:spPr>
          <a:xfrm>
            <a:off x="8057000" y="5883356"/>
            <a:ext cx="241925" cy="365125"/>
          </a:xfrm>
        </p:spPr>
        <p:txBody>
          <a:bodyPr/>
          <a:lstStyle/>
          <a:p>
            <a:fld id="{D57F1E4F-1CFF-5643-939E-217C01CDF565}" type="slidenum">
              <a:rPr lang="en-US" dirty="0">
                <a:solidFill>
                  <a:prstClr val="white">
                    <a:lumMod val="75000"/>
                  </a:prstClr>
                </a:solidFill>
                <a:latin typeface="Century Gothic"/>
              </a:rPr>
              <a:pPr/>
              <a:t>‹Nr.›</a:t>
            </a:fld>
            <a:endParaRPr lang="en-US" dirty="0">
              <a:solidFill>
                <a:prstClr val="white">
                  <a:lumMod val="75000"/>
                </a:prstClr>
              </a:solidFill>
              <a:latin typeface="Century Gothic"/>
            </a:endParaRPr>
          </a:p>
        </p:txBody>
      </p:sp>
    </p:spTree>
    <p:extLst>
      <p:ext uri="{BB962C8B-B14F-4D97-AF65-F5344CB8AC3E}">
        <p14:creationId xmlns:p14="http://schemas.microsoft.com/office/powerpoint/2010/main" val="6516081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56060" y="4732865"/>
            <a:ext cx="74295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484709" y="932112"/>
            <a:ext cx="6169458"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56060" y="5299603"/>
            <a:ext cx="74295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white">
                    <a:lumMod val="75000"/>
                  </a:prstClr>
                </a:solidFill>
                <a:latin typeface="Century Gothic"/>
              </a:rPr>
              <a:pPr/>
              <a:t>3/08/16</a:t>
            </a:fld>
            <a:endParaRPr lang="en-US" dirty="0">
              <a:solidFill>
                <a:prstClr val="white">
                  <a:lumMod val="75000"/>
                </a:prstClr>
              </a:solidFill>
              <a:latin typeface="Century Gothic"/>
            </a:endParaRPr>
          </a:p>
        </p:txBody>
      </p:sp>
      <p:sp>
        <p:nvSpPr>
          <p:cNvPr id="6" name="Footer Placeholder 5"/>
          <p:cNvSpPr>
            <a:spLocks noGrp="1"/>
          </p:cNvSpPr>
          <p:nvPr>
            <p:ph type="ftr" sz="quarter" idx="11"/>
          </p:nvPr>
        </p:nvSpPr>
        <p:spPr/>
        <p:txBody>
          <a:bodyPr/>
          <a:lstStyle/>
          <a:p>
            <a:endParaRPr lang="en-US" dirty="0">
              <a:solidFill>
                <a:prstClr val="white">
                  <a:lumMod val="75000"/>
                </a:prstClr>
              </a:solidFill>
              <a:latin typeface="Century Gothic"/>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lumMod val="75000"/>
                  </a:prstClr>
                </a:solidFill>
                <a:latin typeface="Century Gothic"/>
              </a:rPr>
              <a:pPr/>
              <a:t>‹Nr.›</a:t>
            </a:fld>
            <a:endParaRPr lang="en-US" dirty="0">
              <a:solidFill>
                <a:prstClr val="white">
                  <a:lumMod val="75000"/>
                </a:prstClr>
              </a:solidFill>
              <a:latin typeface="Century Gothic"/>
            </a:endParaRPr>
          </a:p>
        </p:txBody>
      </p:sp>
    </p:spTree>
    <p:extLst>
      <p:ext uri="{BB962C8B-B14F-4D97-AF65-F5344CB8AC3E}">
        <p14:creationId xmlns:p14="http://schemas.microsoft.com/office/powerpoint/2010/main" val="28027121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56100" y="609682"/>
            <a:ext cx="7429499" cy="3124199"/>
          </a:xfrm>
        </p:spPr>
        <p:txBody>
          <a:bodyPr anchor="ctr">
            <a:normAutofit/>
          </a:bodyPr>
          <a:lstStyle>
            <a:lvl1pPr algn="l">
              <a:defRPr sz="32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56058" y="4343400"/>
            <a:ext cx="74295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latin typeface="Century Gothic"/>
              </a:rPr>
              <a:pPr/>
              <a:t>3/08/16</a:t>
            </a:fld>
            <a:endParaRPr lang="en-US" dirty="0">
              <a:solidFill>
                <a:prstClr val="white">
                  <a:lumMod val="75000"/>
                </a:prstClr>
              </a:solidFill>
              <a:latin typeface="Century Gothic"/>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latin typeface="Century Gothic"/>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latin typeface="Century Gothic"/>
              </a:rPr>
              <a:pPr/>
              <a:t>‹Nr.›</a:t>
            </a:fld>
            <a:endParaRPr lang="en-US" dirty="0">
              <a:solidFill>
                <a:prstClr val="white">
                  <a:lumMod val="75000"/>
                </a:prstClr>
              </a:solidFill>
              <a:latin typeface="Century Gothic"/>
            </a:endParaRPr>
          </a:p>
        </p:txBody>
      </p:sp>
    </p:spTree>
    <p:extLst>
      <p:ext uri="{BB962C8B-B14F-4D97-AF65-F5344CB8AC3E}">
        <p14:creationId xmlns:p14="http://schemas.microsoft.com/office/powerpoint/2010/main" val="33721263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14" name="TextBox 13"/>
          <p:cNvSpPr txBox="1"/>
          <p:nvPr/>
        </p:nvSpPr>
        <p:spPr>
          <a:xfrm>
            <a:off x="627459" y="786824"/>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latin typeface="Century Gothic"/>
              </a:rPr>
              <a:t>“</a:t>
            </a:r>
          </a:p>
        </p:txBody>
      </p:sp>
      <p:sp>
        <p:nvSpPr>
          <p:cNvPr id="15" name="TextBox 14"/>
          <p:cNvSpPr txBox="1"/>
          <p:nvPr/>
        </p:nvSpPr>
        <p:spPr>
          <a:xfrm>
            <a:off x="7828359" y="274320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latin typeface="Century Gothic"/>
              </a:rPr>
              <a:t>”</a:t>
            </a:r>
          </a:p>
        </p:txBody>
      </p:sp>
      <p:sp>
        <p:nvSpPr>
          <p:cNvPr id="2" name="Title 1"/>
          <p:cNvSpPr>
            <a:spLocks noGrp="1"/>
          </p:cNvSpPr>
          <p:nvPr>
            <p:ph type="title"/>
          </p:nvPr>
        </p:nvSpPr>
        <p:spPr>
          <a:xfrm>
            <a:off x="1084700" y="609609"/>
            <a:ext cx="6972299" cy="2743199"/>
          </a:xfrm>
        </p:spPr>
        <p:txBody>
          <a:bodyPr anchor="ctr">
            <a:normAutofit/>
          </a:bodyPr>
          <a:lstStyle>
            <a:lvl1pPr algn="l">
              <a:defRPr sz="3200" b="0" cap="all">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256110" y="3352800"/>
            <a:ext cx="66294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856058" y="4343400"/>
            <a:ext cx="74295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latin typeface="Century Gothic"/>
              </a:rPr>
              <a:pPr/>
              <a:t>3/08/16</a:t>
            </a:fld>
            <a:endParaRPr lang="en-US" dirty="0">
              <a:solidFill>
                <a:prstClr val="white">
                  <a:lumMod val="75000"/>
                </a:prstClr>
              </a:solidFill>
              <a:latin typeface="Century Gothic"/>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latin typeface="Century Gothic"/>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latin typeface="Century Gothic"/>
              </a:rPr>
              <a:pPr/>
              <a:t>‹Nr.›</a:t>
            </a:fld>
            <a:endParaRPr lang="en-US" dirty="0">
              <a:solidFill>
                <a:prstClr val="white">
                  <a:lumMod val="75000"/>
                </a:prstClr>
              </a:solidFill>
              <a:latin typeface="Century Gothic"/>
            </a:endParaRPr>
          </a:p>
        </p:txBody>
      </p:sp>
    </p:spTree>
    <p:extLst>
      <p:ext uri="{BB962C8B-B14F-4D97-AF65-F5344CB8AC3E}">
        <p14:creationId xmlns:p14="http://schemas.microsoft.com/office/powerpoint/2010/main" val="14644665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856059" y="3308581"/>
            <a:ext cx="7429500" cy="1468800"/>
          </a:xfrm>
        </p:spPr>
        <p:txBody>
          <a:bodyPr anchor="b">
            <a:normAutofit/>
          </a:bodyPr>
          <a:lstStyle>
            <a:lvl1pPr algn="l">
              <a:defRPr sz="32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56098" y="4777381"/>
            <a:ext cx="74295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latin typeface="Century Gothic"/>
              </a:rPr>
              <a:pPr/>
              <a:t>3/08/16</a:t>
            </a:fld>
            <a:endParaRPr lang="en-US" dirty="0">
              <a:solidFill>
                <a:prstClr val="white">
                  <a:lumMod val="75000"/>
                </a:prstClr>
              </a:solidFill>
              <a:latin typeface="Century Gothic"/>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latin typeface="Century Gothic"/>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latin typeface="Century Gothic"/>
              </a:rPr>
              <a:pPr/>
              <a:t>‹Nr.›</a:t>
            </a:fld>
            <a:endParaRPr lang="en-US" dirty="0">
              <a:solidFill>
                <a:prstClr val="white">
                  <a:lumMod val="75000"/>
                </a:prstClr>
              </a:solidFill>
              <a:latin typeface="Century Gothic"/>
            </a:endParaRPr>
          </a:p>
        </p:txBody>
      </p:sp>
    </p:spTree>
    <p:extLst>
      <p:ext uri="{BB962C8B-B14F-4D97-AF65-F5344CB8AC3E}">
        <p14:creationId xmlns:p14="http://schemas.microsoft.com/office/powerpoint/2010/main" val="34925777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4" name="TextBox 13"/>
          <p:cNvSpPr txBox="1"/>
          <p:nvPr/>
        </p:nvSpPr>
        <p:spPr>
          <a:xfrm>
            <a:off x="627459" y="786824"/>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latin typeface="Century Gothic"/>
              </a:rPr>
              <a:t>“</a:t>
            </a:r>
          </a:p>
        </p:txBody>
      </p:sp>
      <p:sp>
        <p:nvSpPr>
          <p:cNvPr id="15" name="TextBox 14"/>
          <p:cNvSpPr txBox="1"/>
          <p:nvPr/>
        </p:nvSpPr>
        <p:spPr>
          <a:xfrm>
            <a:off x="7828359" y="274320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latin typeface="Century Gothic"/>
              </a:rPr>
              <a:t>”</a:t>
            </a:r>
          </a:p>
        </p:txBody>
      </p:sp>
      <p:sp>
        <p:nvSpPr>
          <p:cNvPr id="2" name="Title 1"/>
          <p:cNvSpPr>
            <a:spLocks noGrp="1"/>
          </p:cNvSpPr>
          <p:nvPr>
            <p:ph type="title"/>
          </p:nvPr>
        </p:nvSpPr>
        <p:spPr>
          <a:xfrm>
            <a:off x="1084700" y="609609"/>
            <a:ext cx="6972299"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856059" y="3886200"/>
            <a:ext cx="74295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s-ES" smtClean="0"/>
              <a:t>Haga clic para modificar el estilo de texto del patrón</a:t>
            </a:r>
          </a:p>
        </p:txBody>
      </p:sp>
      <p:sp>
        <p:nvSpPr>
          <p:cNvPr id="3" name="Text Placeholder 2"/>
          <p:cNvSpPr>
            <a:spLocks noGrp="1"/>
          </p:cNvSpPr>
          <p:nvPr>
            <p:ph type="body" idx="1"/>
          </p:nvPr>
        </p:nvSpPr>
        <p:spPr>
          <a:xfrm>
            <a:off x="856058" y="4775200"/>
            <a:ext cx="74295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latin typeface="Century Gothic"/>
              </a:rPr>
              <a:pPr/>
              <a:t>3/08/16</a:t>
            </a:fld>
            <a:endParaRPr lang="en-US" dirty="0">
              <a:solidFill>
                <a:prstClr val="white">
                  <a:lumMod val="75000"/>
                </a:prstClr>
              </a:solidFill>
              <a:latin typeface="Century Gothic"/>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latin typeface="Century Gothic"/>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latin typeface="Century Gothic"/>
              </a:rPr>
              <a:pPr/>
              <a:t>‹Nr.›</a:t>
            </a:fld>
            <a:endParaRPr lang="en-US" dirty="0">
              <a:solidFill>
                <a:prstClr val="white">
                  <a:lumMod val="75000"/>
                </a:prstClr>
              </a:solidFill>
              <a:latin typeface="Century Gothic"/>
            </a:endParaRPr>
          </a:p>
        </p:txBody>
      </p:sp>
    </p:spTree>
    <p:extLst>
      <p:ext uri="{BB962C8B-B14F-4D97-AF65-F5344CB8AC3E}">
        <p14:creationId xmlns:p14="http://schemas.microsoft.com/office/powerpoint/2010/main" val="18536371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856100" y="609609"/>
            <a:ext cx="7429499" cy="2743199"/>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856059" y="3505200"/>
            <a:ext cx="74295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s-ES" smtClean="0"/>
              <a:t>Haga clic para modificar el estilo de texto del patrón</a:t>
            </a:r>
          </a:p>
        </p:txBody>
      </p:sp>
      <p:sp>
        <p:nvSpPr>
          <p:cNvPr id="3" name="Text Placeholder 2"/>
          <p:cNvSpPr>
            <a:spLocks noGrp="1"/>
          </p:cNvSpPr>
          <p:nvPr>
            <p:ph type="body" idx="1"/>
          </p:nvPr>
        </p:nvSpPr>
        <p:spPr>
          <a:xfrm>
            <a:off x="856058" y="4343400"/>
            <a:ext cx="74295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latin typeface="Century Gothic"/>
              </a:rPr>
              <a:pPr/>
              <a:t>3/08/16</a:t>
            </a:fld>
            <a:endParaRPr lang="en-US" dirty="0">
              <a:solidFill>
                <a:prstClr val="white">
                  <a:lumMod val="75000"/>
                </a:prstClr>
              </a:solidFill>
              <a:latin typeface="Century Gothic"/>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latin typeface="Century Gothic"/>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latin typeface="Century Gothic"/>
              </a:rPr>
              <a:pPr/>
              <a:t>‹Nr.›</a:t>
            </a:fld>
            <a:endParaRPr lang="en-US" dirty="0">
              <a:solidFill>
                <a:prstClr val="white">
                  <a:lumMod val="75000"/>
                </a:prstClr>
              </a:solidFill>
              <a:latin typeface="Century Gothic"/>
            </a:endParaRPr>
          </a:p>
        </p:txBody>
      </p:sp>
    </p:spTree>
    <p:extLst>
      <p:ext uri="{BB962C8B-B14F-4D97-AF65-F5344CB8AC3E}">
        <p14:creationId xmlns:p14="http://schemas.microsoft.com/office/powerpoint/2010/main" val="1584920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3/08/16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‹Nr.›</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7" name="Title 1"/>
          <p:cNvSpPr>
            <a:spLocks noGrp="1"/>
          </p:cNvSpPr>
          <p:nvPr>
            <p:ph type="title"/>
          </p:nvPr>
        </p:nvSpPr>
        <p:spPr>
          <a:xfrm>
            <a:off x="856100" y="609600"/>
            <a:ext cx="7429499" cy="1905000"/>
          </a:xfrm>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latin typeface="Century Gothic"/>
              </a:rPr>
              <a:pPr/>
              <a:t>3/08/16</a:t>
            </a:fld>
            <a:endParaRPr lang="en-US" dirty="0">
              <a:solidFill>
                <a:prstClr val="white">
                  <a:lumMod val="75000"/>
                </a:prstClr>
              </a:solidFill>
              <a:latin typeface="Century Gothic"/>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latin typeface="Century Gothic"/>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latin typeface="Century Gothic"/>
              </a:rPr>
              <a:pPr/>
              <a:t>‹Nr.›</a:t>
            </a:fld>
            <a:endParaRPr lang="en-US" dirty="0">
              <a:solidFill>
                <a:prstClr val="white">
                  <a:lumMod val="75000"/>
                </a:prstClr>
              </a:solidFill>
              <a:latin typeface="Century Gothic"/>
            </a:endParaRPr>
          </a:p>
        </p:txBody>
      </p:sp>
    </p:spTree>
    <p:extLst>
      <p:ext uri="{BB962C8B-B14F-4D97-AF65-F5344CB8AC3E}">
        <p14:creationId xmlns:p14="http://schemas.microsoft.com/office/powerpoint/2010/main" val="20044034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673" y="609680"/>
            <a:ext cx="1657886" cy="5181601"/>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56059" y="609600"/>
            <a:ext cx="5657850" cy="5181600"/>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latin typeface="Century Gothic"/>
              </a:rPr>
              <a:pPr/>
              <a:t>3/08/16</a:t>
            </a:fld>
            <a:endParaRPr lang="en-US" dirty="0">
              <a:solidFill>
                <a:prstClr val="white">
                  <a:lumMod val="75000"/>
                </a:prstClr>
              </a:solidFill>
              <a:latin typeface="Century Gothic"/>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latin typeface="Century Gothic"/>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latin typeface="Century Gothic"/>
              </a:rPr>
              <a:pPr/>
              <a:t>‹Nr.›</a:t>
            </a:fld>
            <a:endParaRPr lang="en-US" dirty="0">
              <a:solidFill>
                <a:prstClr val="white">
                  <a:lumMod val="75000"/>
                </a:prstClr>
              </a:solidFill>
              <a:latin typeface="Century Gothic"/>
            </a:endParaRPr>
          </a:p>
        </p:txBody>
      </p:sp>
    </p:spTree>
    <p:extLst>
      <p:ext uri="{BB962C8B-B14F-4D97-AF65-F5344CB8AC3E}">
        <p14:creationId xmlns:p14="http://schemas.microsoft.com/office/powerpoint/2010/main" val="9745303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AndTx">
  <p:cSld name="Titolo, contenuto e testo">
    <p:spTree>
      <p:nvGrpSpPr>
        <p:cNvPr id="1" name=""/>
        <p:cNvGrpSpPr/>
        <p:nvPr/>
      </p:nvGrpSpPr>
      <p:grpSpPr>
        <a:xfrm>
          <a:off x="0" y="0"/>
          <a:ext cx="0" cy="0"/>
          <a:chOff x="0" y="0"/>
          <a:chExt cx="0" cy="0"/>
        </a:xfrm>
      </p:grpSpPr>
      <p:sp>
        <p:nvSpPr>
          <p:cNvPr id="2" name="Titolo 1"/>
          <p:cNvSpPr>
            <a:spLocks noGrp="1"/>
          </p:cNvSpPr>
          <p:nvPr>
            <p:ph type="title"/>
          </p:nvPr>
        </p:nvSpPr>
        <p:spPr>
          <a:xfrm>
            <a:off x="233363" y="568325"/>
            <a:ext cx="7772400" cy="228600"/>
          </a:xfrm>
        </p:spPr>
        <p:txBody>
          <a:bodyPr/>
          <a:lstStyle/>
          <a:p>
            <a:r>
              <a:rPr lang="it-IT" smtClean="0"/>
              <a:t>Fare clic per modificare stile</a:t>
            </a:r>
            <a:endParaRPr lang="it-IT"/>
          </a:p>
        </p:txBody>
      </p:sp>
      <p:sp>
        <p:nvSpPr>
          <p:cNvPr id="3" name="Segnaposto contenuto 2"/>
          <p:cNvSpPr>
            <a:spLocks noGrp="1"/>
          </p:cNvSpPr>
          <p:nvPr>
            <p:ph sz="half" idx="1"/>
          </p:nvPr>
        </p:nvSpPr>
        <p:spPr>
          <a:xfrm>
            <a:off x="685801" y="1905000"/>
            <a:ext cx="3810000" cy="4191000"/>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648200" y="1905000"/>
            <a:ext cx="3810000" cy="4191000"/>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a:xfrm>
            <a:off x="686124" y="6248400"/>
            <a:ext cx="1904057" cy="457200"/>
          </a:xfrm>
        </p:spPr>
        <p:txBody>
          <a:bodyPr/>
          <a:lstStyle>
            <a:lvl1pPr>
              <a:defRPr/>
            </a:lvl1pPr>
          </a:lstStyle>
          <a:p>
            <a:pPr>
              <a:defRPr/>
            </a:pPr>
            <a:endParaRPr lang="it-IT">
              <a:solidFill>
                <a:prstClr val="white">
                  <a:lumMod val="75000"/>
                </a:prstClr>
              </a:solidFill>
              <a:latin typeface="Century Gothic"/>
            </a:endParaRPr>
          </a:p>
        </p:txBody>
      </p:sp>
      <p:sp>
        <p:nvSpPr>
          <p:cNvPr id="6" name="Segnaposto piè di pagina 5"/>
          <p:cNvSpPr>
            <a:spLocks noGrp="1"/>
          </p:cNvSpPr>
          <p:nvPr>
            <p:ph type="ftr" sz="quarter" idx="11"/>
          </p:nvPr>
        </p:nvSpPr>
        <p:spPr>
          <a:xfrm>
            <a:off x="3124861" y="6248400"/>
            <a:ext cx="2894280" cy="457200"/>
          </a:xfrm>
        </p:spPr>
        <p:txBody>
          <a:bodyPr/>
          <a:lstStyle>
            <a:lvl1pPr>
              <a:defRPr/>
            </a:lvl1pPr>
          </a:lstStyle>
          <a:p>
            <a:pPr>
              <a:defRPr/>
            </a:pPr>
            <a:endParaRPr lang="it-IT">
              <a:solidFill>
                <a:prstClr val="white">
                  <a:lumMod val="75000"/>
                </a:prstClr>
              </a:solidFill>
              <a:latin typeface="Century Gothic"/>
            </a:endParaRPr>
          </a:p>
        </p:txBody>
      </p:sp>
    </p:spTree>
    <p:extLst>
      <p:ext uri="{BB962C8B-B14F-4D97-AF65-F5344CB8AC3E}">
        <p14:creationId xmlns:p14="http://schemas.microsoft.com/office/powerpoint/2010/main" val="1204306579"/>
      </p:ext>
    </p:extLst>
  </p:cSld>
  <p:clrMapOvr>
    <a:masterClrMapping/>
  </p:clrMapOvr>
  <p:transition xmlns:p14="http://schemas.microsoft.com/office/powerpoint/2010/main">
    <p:dissolv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7"/>
            <a:ext cx="7772400" cy="1470025"/>
          </a:xfrm>
        </p:spPr>
        <p:txBody>
          <a:bodyPr/>
          <a:lstStyle/>
          <a:p>
            <a:r>
              <a:rPr lang="es-ES_tradnl" smtClean="0"/>
              <a:t>Clic para editar título</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3/08/16</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38781754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Content Placeholder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3/08/16</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23679063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82"/>
            <a:ext cx="7772400" cy="1362075"/>
          </a:xfrm>
        </p:spPr>
        <p:txBody>
          <a:bodyPr anchor="t"/>
          <a:lstStyle>
            <a:lvl1pPr algn="l">
              <a:defRPr sz="4000" b="1" cap="all"/>
            </a:lvl1pPr>
          </a:lstStyle>
          <a:p>
            <a:r>
              <a:rPr lang="es-ES_tradnl" smtClean="0"/>
              <a:t>Clic para editar título</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3/08/16</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15211008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3/08/16</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25681808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 para editar título</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5" name="Text Placeholder 4"/>
          <p:cNvSpPr>
            <a:spLocks noGrp="1"/>
          </p:cNvSpPr>
          <p:nvPr>
            <p:ph type="body" sz="quarter" idx="3"/>
          </p:nvPr>
        </p:nvSpPr>
        <p:spPr>
          <a:xfrm>
            <a:off x="464506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Content Placeholder 5"/>
          <p:cNvSpPr>
            <a:spLocks noGrp="1"/>
          </p:cNvSpPr>
          <p:nvPr>
            <p:ph sz="quarter" idx="4"/>
          </p:nvPr>
        </p:nvSpPr>
        <p:spPr>
          <a:xfrm>
            <a:off x="464506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3/08/16</a:t>
            </a:fld>
            <a:endParaRPr lang="en-U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24558400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3/08/16</a:t>
            </a:fld>
            <a:endParaRPr lang="en-U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13355310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3/08/16</a:t>
            </a:fld>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2042732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 para editar título</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5" name="Text Placeholder 4"/>
          <p:cNvSpPr>
            <a:spLocks noGrp="1"/>
          </p:cNvSpPr>
          <p:nvPr>
            <p:ph type="body" sz="quarter" idx="3"/>
          </p:nvPr>
        </p:nvSpPr>
        <p:spPr>
          <a:xfrm>
            <a:off x="464503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Content Placeholder 5"/>
          <p:cNvSpPr>
            <a:spLocks noGrp="1"/>
          </p:cNvSpPr>
          <p:nvPr>
            <p:ph sz="quarter" idx="4"/>
          </p:nvPr>
        </p:nvSpPr>
        <p:spPr>
          <a:xfrm>
            <a:off x="464503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3/08/16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‹Nr.›</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s-ES_tradnl" smtClean="0"/>
              <a:t>Clic para editar título</a:t>
            </a:r>
            <a:endParaRPr lang="en-US"/>
          </a:p>
        </p:txBody>
      </p:sp>
      <p:sp>
        <p:nvSpPr>
          <p:cNvPr id="3" name="Content Placeholder 2"/>
          <p:cNvSpPr>
            <a:spLocks noGrp="1"/>
          </p:cNvSpPr>
          <p:nvPr>
            <p:ph idx="1"/>
          </p:nvPr>
        </p:nvSpPr>
        <p:spPr>
          <a:xfrm>
            <a:off x="3575050" y="27313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3/08/16</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5724676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3/08/16</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18076676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Vertical Text Placeholder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3/08/16</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34271295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20"/>
            <a:ext cx="2057400" cy="5851525"/>
          </a:xfrm>
        </p:spPr>
        <p:txBody>
          <a:bodyPr vert="eaVert"/>
          <a:lstStyle/>
          <a:p>
            <a:r>
              <a:rPr lang="es-ES_tradnl" smtClean="0"/>
              <a:t>Clic para editar título</a:t>
            </a:r>
            <a:endParaRPr lang="en-US"/>
          </a:p>
        </p:txBody>
      </p:sp>
      <p:sp>
        <p:nvSpPr>
          <p:cNvPr id="3" name="Vertical Text Placeholder 2"/>
          <p:cNvSpPr>
            <a:spLocks noGrp="1"/>
          </p:cNvSpPr>
          <p:nvPr>
            <p:ph type="body" orient="vert" idx="1"/>
          </p:nvPr>
        </p:nvSpPr>
        <p:spPr>
          <a:xfrm>
            <a:off x="457200" y="274720"/>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3/08/16</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33144462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cSld name="Transition Slide">
    <p:spTree>
      <p:nvGrpSpPr>
        <p:cNvPr id="1" name=""/>
        <p:cNvGrpSpPr/>
        <p:nvPr/>
      </p:nvGrpSpPr>
      <p:grpSpPr>
        <a:xfrm>
          <a:off x="0" y="0"/>
          <a:ext cx="0" cy="0"/>
          <a:chOff x="0" y="0"/>
          <a:chExt cx="0" cy="0"/>
        </a:xfrm>
      </p:grpSpPr>
      <p:pic>
        <p:nvPicPr>
          <p:cNvPr id="3" name="Picture 4" descr="Transition Slide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385764" y="330201"/>
            <a:ext cx="8462962" cy="5250792"/>
          </a:xfrm>
        </p:spPr>
        <p:txBody>
          <a:bodyPr anchorCtr="1"/>
          <a:lstStyle>
            <a:lvl1pPr algn="ctr">
              <a:defRPr sz="4000" b="1" cap="none">
                <a:solidFill>
                  <a:schemeClr val="tx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623298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s-ES_tradnl" smtClean="0"/>
              <a:t>Clic para editar título</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3/08/16</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16047955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Content Placeholder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3/08/16</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10748101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s-ES_tradnl" smtClean="0"/>
              <a:t>Clic para editar título</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3/08/16</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18172195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3/08/16</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33513695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 para editar título</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5" name="Text Placeholder 4"/>
          <p:cNvSpPr>
            <a:spLocks noGrp="1"/>
          </p:cNvSpPr>
          <p:nvPr>
            <p:ph type="body" sz="quarter" idx="3"/>
          </p:nvPr>
        </p:nvSpPr>
        <p:spPr>
          <a:xfrm>
            <a:off x="464505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Content Placeholder 5"/>
          <p:cNvSpPr>
            <a:spLocks noGrp="1"/>
          </p:cNvSpPr>
          <p:nvPr>
            <p:ph sz="quarter" idx="4"/>
          </p:nvPr>
        </p:nvSpPr>
        <p:spPr>
          <a:xfrm>
            <a:off x="464505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3/08/16</a:t>
            </a:fld>
            <a:endParaRPr lang="en-U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1557056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3/08/16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‹Nr.›</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3/08/16</a:t>
            </a:fld>
            <a:endParaRPr lang="en-U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8352949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3/08/16</a:t>
            </a:fld>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11374782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s-ES_tradnl" smtClean="0"/>
              <a:t>Clic para editar título</a:t>
            </a:r>
            <a:endParaRPr lang="en-US"/>
          </a:p>
        </p:txBody>
      </p:sp>
      <p:sp>
        <p:nvSpPr>
          <p:cNvPr id="3" name="Content Placeholder 2"/>
          <p:cNvSpPr>
            <a:spLocks noGrp="1"/>
          </p:cNvSpPr>
          <p:nvPr>
            <p:ph idx="1"/>
          </p:nvPr>
        </p:nvSpPr>
        <p:spPr>
          <a:xfrm>
            <a:off x="3575050" y="27310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3/08/16</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13202692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3/08/16</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40197574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Vertical Text Placeholder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3/08/16</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36323775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0"/>
            <a:ext cx="2057400" cy="5851525"/>
          </a:xfrm>
        </p:spPr>
        <p:txBody>
          <a:bodyPr vert="eaVert"/>
          <a:lstStyle/>
          <a:p>
            <a:r>
              <a:rPr lang="es-ES_tradnl" smtClean="0"/>
              <a:t>Clic para editar título</a:t>
            </a:r>
            <a:endParaRPr lang="en-US"/>
          </a:p>
        </p:txBody>
      </p:sp>
      <p:sp>
        <p:nvSpPr>
          <p:cNvPr id="3" name="Vertical Text Placeholder 2"/>
          <p:cNvSpPr>
            <a:spLocks noGrp="1"/>
          </p:cNvSpPr>
          <p:nvPr>
            <p:ph type="body" orient="vert" idx="1"/>
          </p:nvPr>
        </p:nvSpPr>
        <p:spPr>
          <a:xfrm>
            <a:off x="457200" y="274690"/>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3/08/16</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9823445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cSld name="Transition Slide">
    <p:spTree>
      <p:nvGrpSpPr>
        <p:cNvPr id="1" name=""/>
        <p:cNvGrpSpPr/>
        <p:nvPr/>
      </p:nvGrpSpPr>
      <p:grpSpPr>
        <a:xfrm>
          <a:off x="0" y="0"/>
          <a:ext cx="0" cy="0"/>
          <a:chOff x="0" y="0"/>
          <a:chExt cx="0" cy="0"/>
        </a:xfrm>
      </p:grpSpPr>
      <p:pic>
        <p:nvPicPr>
          <p:cNvPr id="3" name="Picture 4" descr="Transition Slide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385764" y="330201"/>
            <a:ext cx="8462962" cy="5250792"/>
          </a:xfrm>
        </p:spPr>
        <p:txBody>
          <a:bodyPr anchorCtr="1"/>
          <a:lstStyle>
            <a:lvl1pPr algn="ctr">
              <a:defRPr sz="4000" b="1" cap="none">
                <a:solidFill>
                  <a:schemeClr val="tx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1248070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p:spPr>
        <p:txBody>
          <a:bodyPr/>
          <a:lstStyle/>
          <a:p>
            <a:r>
              <a:rPr lang="es-ES_tradnl" smtClean="0"/>
              <a:t>Clic para editar título</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3/08/16</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27512351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Content Placeholder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3/08/16</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10212378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s-ES_tradnl" smtClean="0"/>
              <a:t>Clic para editar título</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3/08/16</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4089110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3/08/16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‹Nr.›</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3/08/16</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10740129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 para editar título</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3/08/16</a:t>
            </a:fld>
            <a:endParaRPr lang="en-U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34337272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3/08/16</a:t>
            </a:fld>
            <a:endParaRPr lang="en-U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15163169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3/08/16</a:t>
            </a:fld>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37014401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s-ES_tradnl" smtClean="0"/>
              <a:t>Clic para editar título</a:t>
            </a:r>
            <a:endParaRPr lang="en-US"/>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3/08/16</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33250254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3/08/16</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37826153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Vertical Text Placeholder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3/08/16</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32090430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s-ES_tradnl" smtClean="0"/>
              <a:t>Clic para editar título</a:t>
            </a:r>
            <a:endParaRPr lang="en-US"/>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3/08/16</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16089755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6"/>
          <p:cNvSpPr>
            <a:spLocks noChangeArrowheads="1"/>
          </p:cNvSpPr>
          <p:nvPr/>
        </p:nvSpPr>
        <p:spPr bwMode="gray">
          <a:xfrm>
            <a:off x="7188200" y="6184900"/>
            <a:ext cx="1646238" cy="377825"/>
          </a:xfrm>
          <a:prstGeom prst="rect">
            <a:avLst/>
          </a:prstGeom>
          <a:gradFill rotWithShape="1">
            <a:gsLst>
              <a:gs pos="0">
                <a:srgbClr val="FFFFFF"/>
              </a:gs>
              <a:gs pos="100000">
                <a:srgbClr val="DDDDDD"/>
              </a:gs>
            </a:gsLst>
            <a:lin ang="0" scaled="1"/>
          </a:gradFill>
          <a:ln w="9525">
            <a:solidFill>
              <a:srgbClr val="969696"/>
            </a:solidFill>
            <a:miter lim="800000"/>
            <a:headEnd/>
            <a:tailEnd/>
          </a:ln>
          <a:effectLst/>
        </p:spPr>
        <p:txBody>
          <a:bodyPr wrap="none" anchor="ctr"/>
          <a:lstStyle/>
          <a:p>
            <a:pPr algn="ctr" eaLnBrk="0" fontAlgn="base" hangingPunct="0">
              <a:spcBef>
                <a:spcPct val="0"/>
              </a:spcBef>
              <a:spcAft>
                <a:spcPct val="0"/>
              </a:spcAft>
            </a:pPr>
            <a:r>
              <a:rPr lang="de-DE" sz="1600" b="1">
                <a:solidFill>
                  <a:srgbClr val="000000"/>
                </a:solidFill>
                <a:latin typeface="Arial" charset="0"/>
                <a:ea typeface="ＭＳ Ｐゴシック" charset="0"/>
                <a:cs typeface="ＭＳ Ｐゴシック" charset="0"/>
              </a:rPr>
              <a:t>YOUR LOGO</a:t>
            </a:r>
          </a:p>
        </p:txBody>
      </p:sp>
      <p:sp>
        <p:nvSpPr>
          <p:cNvPr id="12292" name="Rectangle 7"/>
          <p:cNvSpPr>
            <a:spLocks noGrp="1" noChangeArrowheads="1"/>
          </p:cNvSpPr>
          <p:nvPr>
            <p:ph type="ctrTitle"/>
          </p:nvPr>
        </p:nvSpPr>
        <p:spPr>
          <a:xfrm>
            <a:off x="863600" y="3854450"/>
            <a:ext cx="7485063" cy="960438"/>
          </a:xfrm>
        </p:spPr>
        <p:txBody>
          <a:bodyPr anchor="t"/>
          <a:lstStyle>
            <a:lvl1pPr>
              <a:defRPr sz="3200">
                <a:solidFill>
                  <a:schemeClr val="bg1"/>
                </a:solidFill>
              </a:defRPr>
            </a:lvl1pPr>
          </a:lstStyle>
          <a:p>
            <a:r>
              <a:rPr lang="de-DE"/>
              <a:t>Titelmasterformat durch Klicken bearbeiten</a:t>
            </a:r>
          </a:p>
        </p:txBody>
      </p:sp>
      <p:sp>
        <p:nvSpPr>
          <p:cNvPr id="12293" name="Rectangle 12"/>
          <p:cNvSpPr>
            <a:spLocks noGrp="1" noChangeArrowheads="1"/>
          </p:cNvSpPr>
          <p:nvPr>
            <p:ph type="subTitle" idx="1"/>
          </p:nvPr>
        </p:nvSpPr>
        <p:spPr>
          <a:xfrm>
            <a:off x="863600" y="4849813"/>
            <a:ext cx="7510463" cy="671512"/>
          </a:xfrm>
        </p:spPr>
        <p:txBody>
          <a:bodyPr/>
          <a:lstStyle>
            <a:lvl1pPr marL="0" indent="0">
              <a:buFont typeface="Wingdings" charset="2"/>
              <a:buNone/>
              <a:defRPr sz="2200" b="0">
                <a:solidFill>
                  <a:schemeClr val="bg1"/>
                </a:solidFill>
              </a:defRPr>
            </a:lvl1pPr>
          </a:lstStyle>
          <a:p>
            <a:r>
              <a:rPr lang="de-DE"/>
              <a:t>Formatvorlage des Untertitelmasters durch Klicken bearbeiten</a:t>
            </a:r>
          </a:p>
        </p:txBody>
      </p:sp>
    </p:spTree>
    <p:extLst>
      <p:ext uri="{BB962C8B-B14F-4D97-AF65-F5344CB8AC3E}">
        <p14:creationId xmlns:p14="http://schemas.microsoft.com/office/powerpoint/2010/main" val="907120497"/>
      </p:ext>
    </p:extLst>
  </p:cSld>
  <p:clrMapOvr>
    <a:masterClrMapping/>
  </p:clrMapOvr>
  <p:transition xmlns:p14="http://schemas.microsoft.com/office/powerpoint/2010/main" spd="med">
    <p:fade/>
  </p:transition>
  <p:hf sldNum="0" hd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Rectangle 10"/>
          <p:cNvSpPr>
            <a:spLocks noGrp="1" noChangeArrowheads="1"/>
          </p:cNvSpPr>
          <p:nvPr>
            <p:ph type="ftr" sz="quarter" idx="10"/>
          </p:nvPr>
        </p:nvSpPr>
        <p:spPr>
          <a:ln/>
        </p:spPr>
        <p:txBody>
          <a:bodyPr/>
          <a:lstStyle>
            <a:lvl1pPr>
              <a:defRPr/>
            </a:lvl1pPr>
          </a:lstStyle>
          <a:p>
            <a:r>
              <a:rPr lang="de-DE">
                <a:solidFill>
                  <a:srgbClr val="000000"/>
                </a:solidFill>
                <a:latin typeface="Arial"/>
              </a:rPr>
              <a:t>Page </a:t>
            </a:r>
            <a:r>
              <a:rPr lang="de-DE">
                <a:solidFill>
                  <a:srgbClr val="000000"/>
                </a:solidFill>
                <a:latin typeface="Arial"/>
                <a:sym typeface="Wingdings" charset="0"/>
              </a:rPr>
              <a:t></a:t>
            </a:r>
            <a:r>
              <a:rPr lang="de-DE">
                <a:solidFill>
                  <a:srgbClr val="000000"/>
                </a:solidFill>
                <a:latin typeface="Arial"/>
              </a:rPr>
              <a:t> </a:t>
            </a:r>
            <a:fld id="{84FC1C88-CE11-0844-8F97-B2E56977A72D}" type="slidenum">
              <a:rPr lang="de-DE">
                <a:solidFill>
                  <a:srgbClr val="000000"/>
                </a:solidFill>
                <a:latin typeface="Arial"/>
              </a:rPr>
              <a:pPr/>
              <a:t>‹Nr.›</a:t>
            </a:fld>
            <a:endParaRPr lang="de-DE">
              <a:solidFill>
                <a:srgbClr val="000000"/>
              </a:solidFill>
              <a:latin typeface="Arial"/>
            </a:endParaRPr>
          </a:p>
        </p:txBody>
      </p:sp>
    </p:spTree>
    <p:extLst>
      <p:ext uri="{BB962C8B-B14F-4D97-AF65-F5344CB8AC3E}">
        <p14:creationId xmlns:p14="http://schemas.microsoft.com/office/powerpoint/2010/main" val="2882879427"/>
      </p:ext>
    </p:extLst>
  </p:cSld>
  <p:clrMapOvr>
    <a:masterClrMapping/>
  </p:clrMapOvr>
  <p:transition xmlns:p14="http://schemas.microsoft.com/office/powerpoint/2010/mai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s-ES_tradnl" smtClean="0"/>
              <a:t>Clic para editar título</a:t>
            </a:r>
            <a:endParaRPr lang="en-US"/>
          </a:p>
        </p:txBody>
      </p:sp>
      <p:sp>
        <p:nvSpPr>
          <p:cNvPr id="3" name="Content Placeholder 2"/>
          <p:cNvSpPr>
            <a:spLocks noGrp="1"/>
          </p:cNvSpPr>
          <p:nvPr>
            <p:ph idx="1"/>
          </p:nvPr>
        </p:nvSpPr>
        <p:spPr>
          <a:xfrm>
            <a:off x="3575050" y="27307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6BFECD78-3C8E-49F2-8FAB-59489D168ABB}" type="datetimeFigureOut">
              <a:rPr lang="en-US" smtClean="0"/>
              <a:t>3/08/16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‹Nr.›</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
        <p:nvSpPr>
          <p:cNvPr id="4" name="Rectangle 10"/>
          <p:cNvSpPr>
            <a:spLocks noGrp="1" noChangeArrowheads="1"/>
          </p:cNvSpPr>
          <p:nvPr>
            <p:ph type="ftr" sz="quarter" idx="10"/>
          </p:nvPr>
        </p:nvSpPr>
        <p:spPr>
          <a:ln/>
        </p:spPr>
        <p:txBody>
          <a:bodyPr/>
          <a:lstStyle>
            <a:lvl1pPr>
              <a:defRPr/>
            </a:lvl1pPr>
          </a:lstStyle>
          <a:p>
            <a:r>
              <a:rPr lang="de-DE">
                <a:solidFill>
                  <a:srgbClr val="000000"/>
                </a:solidFill>
                <a:latin typeface="Arial"/>
              </a:rPr>
              <a:t>Page </a:t>
            </a:r>
            <a:r>
              <a:rPr lang="de-DE">
                <a:solidFill>
                  <a:srgbClr val="000000"/>
                </a:solidFill>
                <a:latin typeface="Arial"/>
                <a:sym typeface="Wingdings" charset="0"/>
              </a:rPr>
              <a:t></a:t>
            </a:r>
            <a:r>
              <a:rPr lang="de-DE">
                <a:solidFill>
                  <a:srgbClr val="000000"/>
                </a:solidFill>
                <a:latin typeface="Arial"/>
              </a:rPr>
              <a:t> </a:t>
            </a:r>
            <a:fld id="{147828B4-30DC-8443-B8CB-CEE9D3DA23D9}" type="slidenum">
              <a:rPr lang="de-DE">
                <a:solidFill>
                  <a:srgbClr val="000000"/>
                </a:solidFill>
                <a:latin typeface="Arial"/>
              </a:rPr>
              <a:pPr/>
              <a:t>‹Nr.›</a:t>
            </a:fld>
            <a:endParaRPr lang="de-DE">
              <a:solidFill>
                <a:srgbClr val="000000"/>
              </a:solidFill>
              <a:latin typeface="Arial"/>
            </a:endParaRPr>
          </a:p>
        </p:txBody>
      </p:sp>
    </p:spTree>
    <p:extLst>
      <p:ext uri="{BB962C8B-B14F-4D97-AF65-F5344CB8AC3E}">
        <p14:creationId xmlns:p14="http://schemas.microsoft.com/office/powerpoint/2010/main" val="909160014"/>
      </p:ext>
    </p:extLst>
  </p:cSld>
  <p:clrMapOvr>
    <a:masterClrMapping/>
  </p:clrMapOvr>
  <p:transition xmlns:p14="http://schemas.microsoft.com/office/powerpoint/2010/mai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314325" y="1614488"/>
            <a:ext cx="4186238"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4652963" y="1614488"/>
            <a:ext cx="418623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Rectangle 10"/>
          <p:cNvSpPr>
            <a:spLocks noGrp="1" noChangeArrowheads="1"/>
          </p:cNvSpPr>
          <p:nvPr>
            <p:ph type="ftr" sz="quarter" idx="10"/>
          </p:nvPr>
        </p:nvSpPr>
        <p:spPr>
          <a:ln/>
        </p:spPr>
        <p:txBody>
          <a:bodyPr/>
          <a:lstStyle>
            <a:lvl1pPr>
              <a:defRPr/>
            </a:lvl1pPr>
          </a:lstStyle>
          <a:p>
            <a:r>
              <a:rPr lang="de-DE">
                <a:solidFill>
                  <a:srgbClr val="000000"/>
                </a:solidFill>
                <a:latin typeface="Arial"/>
              </a:rPr>
              <a:t>Page </a:t>
            </a:r>
            <a:r>
              <a:rPr lang="de-DE">
                <a:solidFill>
                  <a:srgbClr val="000000"/>
                </a:solidFill>
                <a:latin typeface="Arial"/>
                <a:sym typeface="Wingdings" charset="0"/>
              </a:rPr>
              <a:t></a:t>
            </a:r>
            <a:r>
              <a:rPr lang="de-DE">
                <a:solidFill>
                  <a:srgbClr val="000000"/>
                </a:solidFill>
                <a:latin typeface="Arial"/>
              </a:rPr>
              <a:t> </a:t>
            </a:r>
            <a:fld id="{D841ADD1-6B78-4545-AC77-C73A14EE07C8}" type="slidenum">
              <a:rPr lang="de-DE">
                <a:solidFill>
                  <a:srgbClr val="000000"/>
                </a:solidFill>
                <a:latin typeface="Arial"/>
              </a:rPr>
              <a:pPr/>
              <a:t>‹Nr.›</a:t>
            </a:fld>
            <a:endParaRPr lang="de-DE">
              <a:solidFill>
                <a:srgbClr val="000000"/>
              </a:solidFill>
              <a:latin typeface="Arial"/>
            </a:endParaRPr>
          </a:p>
        </p:txBody>
      </p:sp>
    </p:spTree>
    <p:extLst>
      <p:ext uri="{BB962C8B-B14F-4D97-AF65-F5344CB8AC3E}">
        <p14:creationId xmlns:p14="http://schemas.microsoft.com/office/powerpoint/2010/main" val="2795415881"/>
      </p:ext>
    </p:extLst>
  </p:cSld>
  <p:clrMapOvr>
    <a:masterClrMapping/>
  </p:clrMapOvr>
  <p:transition xmlns:p14="http://schemas.microsoft.com/office/powerpoint/2010/mai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Rectangle 10"/>
          <p:cNvSpPr>
            <a:spLocks noGrp="1" noChangeArrowheads="1"/>
          </p:cNvSpPr>
          <p:nvPr>
            <p:ph type="ftr" sz="quarter" idx="10"/>
          </p:nvPr>
        </p:nvSpPr>
        <p:spPr>
          <a:ln/>
        </p:spPr>
        <p:txBody>
          <a:bodyPr/>
          <a:lstStyle>
            <a:lvl1pPr>
              <a:defRPr/>
            </a:lvl1pPr>
          </a:lstStyle>
          <a:p>
            <a:r>
              <a:rPr lang="de-DE">
                <a:solidFill>
                  <a:srgbClr val="000000"/>
                </a:solidFill>
                <a:latin typeface="Arial"/>
              </a:rPr>
              <a:t>Page </a:t>
            </a:r>
            <a:r>
              <a:rPr lang="de-DE">
                <a:solidFill>
                  <a:srgbClr val="000000"/>
                </a:solidFill>
                <a:latin typeface="Arial"/>
                <a:sym typeface="Wingdings" charset="0"/>
              </a:rPr>
              <a:t></a:t>
            </a:r>
            <a:r>
              <a:rPr lang="de-DE">
                <a:solidFill>
                  <a:srgbClr val="000000"/>
                </a:solidFill>
                <a:latin typeface="Arial"/>
              </a:rPr>
              <a:t> </a:t>
            </a:r>
            <a:fld id="{F8BCCF66-C57B-9B46-AC08-8A8BFA0BD107}" type="slidenum">
              <a:rPr lang="de-DE">
                <a:solidFill>
                  <a:srgbClr val="000000"/>
                </a:solidFill>
                <a:latin typeface="Arial"/>
              </a:rPr>
              <a:pPr/>
              <a:t>‹Nr.›</a:t>
            </a:fld>
            <a:endParaRPr lang="de-DE">
              <a:solidFill>
                <a:srgbClr val="000000"/>
              </a:solidFill>
              <a:latin typeface="Arial"/>
            </a:endParaRPr>
          </a:p>
        </p:txBody>
      </p:sp>
    </p:spTree>
    <p:extLst>
      <p:ext uri="{BB962C8B-B14F-4D97-AF65-F5344CB8AC3E}">
        <p14:creationId xmlns:p14="http://schemas.microsoft.com/office/powerpoint/2010/main" val="1336059268"/>
      </p:ext>
    </p:extLst>
  </p:cSld>
  <p:clrMapOvr>
    <a:masterClrMapping/>
  </p:clrMapOvr>
  <p:transition xmlns:p14="http://schemas.microsoft.com/office/powerpoint/2010/mai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Rectangle 10"/>
          <p:cNvSpPr>
            <a:spLocks noGrp="1" noChangeArrowheads="1"/>
          </p:cNvSpPr>
          <p:nvPr>
            <p:ph type="ftr" sz="quarter" idx="10"/>
          </p:nvPr>
        </p:nvSpPr>
        <p:spPr>
          <a:ln/>
        </p:spPr>
        <p:txBody>
          <a:bodyPr/>
          <a:lstStyle>
            <a:lvl1pPr>
              <a:defRPr/>
            </a:lvl1pPr>
          </a:lstStyle>
          <a:p>
            <a:r>
              <a:rPr lang="de-DE">
                <a:solidFill>
                  <a:srgbClr val="000000"/>
                </a:solidFill>
                <a:latin typeface="Arial"/>
              </a:rPr>
              <a:t>Page </a:t>
            </a:r>
            <a:r>
              <a:rPr lang="de-DE">
                <a:solidFill>
                  <a:srgbClr val="000000"/>
                </a:solidFill>
                <a:latin typeface="Arial"/>
                <a:sym typeface="Wingdings" charset="0"/>
              </a:rPr>
              <a:t></a:t>
            </a:r>
            <a:r>
              <a:rPr lang="de-DE">
                <a:solidFill>
                  <a:srgbClr val="000000"/>
                </a:solidFill>
                <a:latin typeface="Arial"/>
              </a:rPr>
              <a:t> </a:t>
            </a:r>
            <a:fld id="{99FDCE0C-1358-7F4B-94F1-2EA320A48945}" type="slidenum">
              <a:rPr lang="de-DE">
                <a:solidFill>
                  <a:srgbClr val="000000"/>
                </a:solidFill>
                <a:latin typeface="Arial"/>
              </a:rPr>
              <a:pPr/>
              <a:t>‹Nr.›</a:t>
            </a:fld>
            <a:endParaRPr lang="de-DE">
              <a:solidFill>
                <a:srgbClr val="000000"/>
              </a:solidFill>
              <a:latin typeface="Arial"/>
            </a:endParaRPr>
          </a:p>
        </p:txBody>
      </p:sp>
    </p:spTree>
    <p:extLst>
      <p:ext uri="{BB962C8B-B14F-4D97-AF65-F5344CB8AC3E}">
        <p14:creationId xmlns:p14="http://schemas.microsoft.com/office/powerpoint/2010/main" val="1431204669"/>
      </p:ext>
    </p:extLst>
  </p:cSld>
  <p:clrMapOvr>
    <a:masterClrMapping/>
  </p:clrMapOvr>
  <p:transition xmlns:p14="http://schemas.microsoft.com/office/powerpoint/2010/mai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ftr" sz="quarter" idx="10"/>
          </p:nvPr>
        </p:nvSpPr>
        <p:spPr>
          <a:ln/>
        </p:spPr>
        <p:txBody>
          <a:bodyPr/>
          <a:lstStyle>
            <a:lvl1pPr>
              <a:defRPr/>
            </a:lvl1pPr>
          </a:lstStyle>
          <a:p>
            <a:r>
              <a:rPr lang="de-DE">
                <a:solidFill>
                  <a:srgbClr val="000000"/>
                </a:solidFill>
                <a:latin typeface="Arial"/>
              </a:rPr>
              <a:t>Page </a:t>
            </a:r>
            <a:r>
              <a:rPr lang="de-DE">
                <a:solidFill>
                  <a:srgbClr val="000000"/>
                </a:solidFill>
                <a:latin typeface="Arial"/>
                <a:sym typeface="Wingdings" charset="0"/>
              </a:rPr>
              <a:t></a:t>
            </a:r>
            <a:r>
              <a:rPr lang="de-DE">
                <a:solidFill>
                  <a:srgbClr val="000000"/>
                </a:solidFill>
                <a:latin typeface="Arial"/>
              </a:rPr>
              <a:t> </a:t>
            </a:r>
            <a:fld id="{59336CA3-C9B5-8C46-BE49-C0AF6CFA5C8C}" type="slidenum">
              <a:rPr lang="de-DE">
                <a:solidFill>
                  <a:srgbClr val="000000"/>
                </a:solidFill>
                <a:latin typeface="Arial"/>
              </a:rPr>
              <a:pPr/>
              <a:t>‹Nr.›</a:t>
            </a:fld>
            <a:endParaRPr lang="de-DE">
              <a:solidFill>
                <a:srgbClr val="000000"/>
              </a:solidFill>
              <a:latin typeface="Arial"/>
            </a:endParaRPr>
          </a:p>
        </p:txBody>
      </p:sp>
    </p:spTree>
    <p:extLst>
      <p:ext uri="{BB962C8B-B14F-4D97-AF65-F5344CB8AC3E}">
        <p14:creationId xmlns:p14="http://schemas.microsoft.com/office/powerpoint/2010/main" val="2624916450"/>
      </p:ext>
    </p:extLst>
  </p:cSld>
  <p:clrMapOvr>
    <a:masterClrMapping/>
  </p:clrMapOvr>
  <p:transition xmlns:p14="http://schemas.microsoft.com/office/powerpoint/2010/mai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Rectangle 10"/>
          <p:cNvSpPr>
            <a:spLocks noGrp="1" noChangeArrowheads="1"/>
          </p:cNvSpPr>
          <p:nvPr>
            <p:ph type="ftr" sz="quarter" idx="10"/>
          </p:nvPr>
        </p:nvSpPr>
        <p:spPr>
          <a:ln/>
        </p:spPr>
        <p:txBody>
          <a:bodyPr/>
          <a:lstStyle>
            <a:lvl1pPr>
              <a:defRPr/>
            </a:lvl1pPr>
          </a:lstStyle>
          <a:p>
            <a:r>
              <a:rPr lang="de-DE">
                <a:solidFill>
                  <a:srgbClr val="000000"/>
                </a:solidFill>
                <a:latin typeface="Arial"/>
              </a:rPr>
              <a:t>Page </a:t>
            </a:r>
            <a:r>
              <a:rPr lang="de-DE">
                <a:solidFill>
                  <a:srgbClr val="000000"/>
                </a:solidFill>
                <a:latin typeface="Arial"/>
                <a:sym typeface="Wingdings" charset="0"/>
              </a:rPr>
              <a:t></a:t>
            </a:r>
            <a:r>
              <a:rPr lang="de-DE">
                <a:solidFill>
                  <a:srgbClr val="000000"/>
                </a:solidFill>
                <a:latin typeface="Arial"/>
              </a:rPr>
              <a:t> </a:t>
            </a:r>
            <a:fld id="{04FA4D86-AC2F-7C41-AAE7-9F3E2850F96E}" type="slidenum">
              <a:rPr lang="de-DE">
                <a:solidFill>
                  <a:srgbClr val="000000"/>
                </a:solidFill>
                <a:latin typeface="Arial"/>
              </a:rPr>
              <a:pPr/>
              <a:t>‹Nr.›</a:t>
            </a:fld>
            <a:endParaRPr lang="de-DE">
              <a:solidFill>
                <a:srgbClr val="000000"/>
              </a:solidFill>
              <a:latin typeface="Arial"/>
            </a:endParaRPr>
          </a:p>
        </p:txBody>
      </p:sp>
    </p:spTree>
    <p:extLst>
      <p:ext uri="{BB962C8B-B14F-4D97-AF65-F5344CB8AC3E}">
        <p14:creationId xmlns:p14="http://schemas.microsoft.com/office/powerpoint/2010/main" val="799583742"/>
      </p:ext>
    </p:extLst>
  </p:cSld>
  <p:clrMapOvr>
    <a:masterClrMapping/>
  </p:clrMapOvr>
  <p:transition xmlns:p14="http://schemas.microsoft.com/office/powerpoint/2010/mai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Rectangle 10"/>
          <p:cNvSpPr>
            <a:spLocks noGrp="1" noChangeArrowheads="1"/>
          </p:cNvSpPr>
          <p:nvPr>
            <p:ph type="ftr" sz="quarter" idx="10"/>
          </p:nvPr>
        </p:nvSpPr>
        <p:spPr>
          <a:ln/>
        </p:spPr>
        <p:txBody>
          <a:bodyPr/>
          <a:lstStyle>
            <a:lvl1pPr>
              <a:defRPr/>
            </a:lvl1pPr>
          </a:lstStyle>
          <a:p>
            <a:r>
              <a:rPr lang="de-DE">
                <a:solidFill>
                  <a:srgbClr val="000000"/>
                </a:solidFill>
                <a:latin typeface="Arial"/>
              </a:rPr>
              <a:t>Page </a:t>
            </a:r>
            <a:r>
              <a:rPr lang="de-DE">
                <a:solidFill>
                  <a:srgbClr val="000000"/>
                </a:solidFill>
                <a:latin typeface="Arial"/>
                <a:sym typeface="Wingdings" charset="0"/>
              </a:rPr>
              <a:t></a:t>
            </a:r>
            <a:r>
              <a:rPr lang="de-DE">
                <a:solidFill>
                  <a:srgbClr val="000000"/>
                </a:solidFill>
                <a:latin typeface="Arial"/>
              </a:rPr>
              <a:t> </a:t>
            </a:r>
            <a:fld id="{770DA4C5-D2F4-D94C-9500-1C3989995174}" type="slidenum">
              <a:rPr lang="de-DE">
                <a:solidFill>
                  <a:srgbClr val="000000"/>
                </a:solidFill>
                <a:latin typeface="Arial"/>
              </a:rPr>
              <a:pPr/>
              <a:t>‹Nr.›</a:t>
            </a:fld>
            <a:endParaRPr lang="de-DE">
              <a:solidFill>
                <a:srgbClr val="000000"/>
              </a:solidFill>
              <a:latin typeface="Arial"/>
            </a:endParaRPr>
          </a:p>
        </p:txBody>
      </p:sp>
    </p:spTree>
    <p:extLst>
      <p:ext uri="{BB962C8B-B14F-4D97-AF65-F5344CB8AC3E}">
        <p14:creationId xmlns:p14="http://schemas.microsoft.com/office/powerpoint/2010/main" val="3502943247"/>
      </p:ext>
    </p:extLst>
  </p:cSld>
  <p:clrMapOvr>
    <a:masterClrMapping/>
  </p:clrMapOvr>
  <p:transition xmlns:p14="http://schemas.microsoft.com/office/powerpoint/2010/mai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Rectangle 10"/>
          <p:cNvSpPr>
            <a:spLocks noGrp="1" noChangeArrowheads="1"/>
          </p:cNvSpPr>
          <p:nvPr>
            <p:ph type="ftr" sz="quarter" idx="10"/>
          </p:nvPr>
        </p:nvSpPr>
        <p:spPr>
          <a:ln/>
        </p:spPr>
        <p:txBody>
          <a:bodyPr/>
          <a:lstStyle>
            <a:lvl1pPr>
              <a:defRPr/>
            </a:lvl1pPr>
          </a:lstStyle>
          <a:p>
            <a:r>
              <a:rPr lang="de-DE">
                <a:solidFill>
                  <a:srgbClr val="000000"/>
                </a:solidFill>
                <a:latin typeface="Arial"/>
              </a:rPr>
              <a:t>Page </a:t>
            </a:r>
            <a:r>
              <a:rPr lang="de-DE">
                <a:solidFill>
                  <a:srgbClr val="000000"/>
                </a:solidFill>
                <a:latin typeface="Arial"/>
                <a:sym typeface="Wingdings" charset="0"/>
              </a:rPr>
              <a:t></a:t>
            </a:r>
            <a:r>
              <a:rPr lang="de-DE">
                <a:solidFill>
                  <a:srgbClr val="000000"/>
                </a:solidFill>
                <a:latin typeface="Arial"/>
              </a:rPr>
              <a:t> </a:t>
            </a:r>
            <a:fld id="{DD95E34B-1940-CC48-B5F2-0BFEA8E9A24B}" type="slidenum">
              <a:rPr lang="de-DE">
                <a:solidFill>
                  <a:srgbClr val="000000"/>
                </a:solidFill>
                <a:latin typeface="Arial"/>
              </a:rPr>
              <a:pPr/>
              <a:t>‹Nr.›</a:t>
            </a:fld>
            <a:endParaRPr lang="de-DE">
              <a:solidFill>
                <a:srgbClr val="000000"/>
              </a:solidFill>
              <a:latin typeface="Arial"/>
            </a:endParaRPr>
          </a:p>
        </p:txBody>
      </p:sp>
    </p:spTree>
    <p:extLst>
      <p:ext uri="{BB962C8B-B14F-4D97-AF65-F5344CB8AC3E}">
        <p14:creationId xmlns:p14="http://schemas.microsoft.com/office/powerpoint/2010/main" val="668572115"/>
      </p:ext>
    </p:extLst>
  </p:cSld>
  <p:clrMapOvr>
    <a:masterClrMapping/>
  </p:clrMapOvr>
  <p:transition xmlns:p14="http://schemas.microsoft.com/office/powerpoint/2010/mai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8775" y="166688"/>
            <a:ext cx="2130425" cy="5838825"/>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314325" y="166688"/>
            <a:ext cx="6242050" cy="5838825"/>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Rectangle 10"/>
          <p:cNvSpPr>
            <a:spLocks noGrp="1" noChangeArrowheads="1"/>
          </p:cNvSpPr>
          <p:nvPr>
            <p:ph type="ftr" sz="quarter" idx="10"/>
          </p:nvPr>
        </p:nvSpPr>
        <p:spPr>
          <a:ln/>
        </p:spPr>
        <p:txBody>
          <a:bodyPr/>
          <a:lstStyle>
            <a:lvl1pPr>
              <a:defRPr/>
            </a:lvl1pPr>
          </a:lstStyle>
          <a:p>
            <a:r>
              <a:rPr lang="de-DE">
                <a:solidFill>
                  <a:srgbClr val="000000"/>
                </a:solidFill>
                <a:latin typeface="Arial"/>
              </a:rPr>
              <a:t>Page </a:t>
            </a:r>
            <a:r>
              <a:rPr lang="de-DE">
                <a:solidFill>
                  <a:srgbClr val="000000"/>
                </a:solidFill>
                <a:latin typeface="Arial"/>
                <a:sym typeface="Wingdings" charset="0"/>
              </a:rPr>
              <a:t></a:t>
            </a:r>
            <a:r>
              <a:rPr lang="de-DE">
                <a:solidFill>
                  <a:srgbClr val="000000"/>
                </a:solidFill>
                <a:latin typeface="Arial"/>
              </a:rPr>
              <a:t> </a:t>
            </a:r>
            <a:fld id="{045B9056-9B59-544F-9FB1-A334BA126A6E}" type="slidenum">
              <a:rPr lang="de-DE">
                <a:solidFill>
                  <a:srgbClr val="000000"/>
                </a:solidFill>
                <a:latin typeface="Arial"/>
              </a:rPr>
              <a:pPr/>
              <a:t>‹Nr.›</a:t>
            </a:fld>
            <a:endParaRPr lang="de-DE">
              <a:solidFill>
                <a:srgbClr val="000000"/>
              </a:solidFill>
              <a:latin typeface="Arial"/>
            </a:endParaRPr>
          </a:p>
        </p:txBody>
      </p:sp>
    </p:spTree>
    <p:extLst>
      <p:ext uri="{BB962C8B-B14F-4D97-AF65-F5344CB8AC3E}">
        <p14:creationId xmlns:p14="http://schemas.microsoft.com/office/powerpoint/2010/main" val="1659576490"/>
      </p:ext>
    </p:extLst>
  </p:cSld>
  <p:clrMapOvr>
    <a:masterClrMapping/>
  </p:clrMapOvr>
  <p:transition xmlns:p14="http://schemas.microsoft.com/office/powerpoint/2010/mai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smtClean="0"/>
              <a:t>Click to edit Master title style</a:t>
            </a:r>
            <a:endParaRPr lang="en-US"/>
          </a:p>
        </p:txBody>
      </p:sp>
      <p:sp>
        <p:nvSpPr>
          <p:cNvPr id="14" name="Text Placeholder 10"/>
          <p:cNvSpPr>
            <a:spLocks noGrp="1"/>
          </p:cNvSpPr>
          <p:nvPr>
            <p:ph type="body" sz="quarter" idx="10"/>
          </p:nvPr>
        </p:nvSpPr>
        <p:spPr>
          <a:xfrm>
            <a:off x="5486400" y="6172200"/>
            <a:ext cx="3352800" cy="457200"/>
          </a:xfrm>
          <a:prstGeom prst="rect">
            <a:avLst/>
          </a:prstGeom>
        </p:spPr>
        <p:txBody>
          <a:bodyPr anchor="ctr"/>
          <a:lstStyle>
            <a:lvl1pPr algn="r">
              <a:buFont typeface="Arial" pitchFamily="34" charset="0"/>
              <a:buNone/>
              <a:defRPr sz="1000"/>
            </a:lvl1pPr>
            <a:lvl2pPr algn="r">
              <a:buFont typeface="Arial" pitchFamily="34" charset="0"/>
              <a:buNone/>
              <a:defRPr sz="1200"/>
            </a:lvl2pPr>
            <a:lvl3pPr algn="r">
              <a:buFont typeface="Arial" pitchFamily="34" charset="0"/>
              <a:buNone/>
              <a:defRPr sz="1200"/>
            </a:lvl3pPr>
            <a:lvl4pPr algn="r">
              <a:buFont typeface="Arial" pitchFamily="34" charset="0"/>
              <a:buNone/>
              <a:defRPr sz="1200"/>
            </a:lvl4pPr>
            <a:lvl5pPr algn="r">
              <a:buFont typeface="Arial" pitchFamily="34" charset="0"/>
              <a:buNone/>
              <a:defRPr sz="1200"/>
            </a:lvl5pPr>
          </a:lstStyle>
          <a:p>
            <a:pPr lvl="0"/>
            <a:r>
              <a:rPr lang="en-US" smtClean="0"/>
              <a:t>Click to edit Master text styles</a:t>
            </a:r>
          </a:p>
        </p:txBody>
      </p:sp>
      <p:sp>
        <p:nvSpPr>
          <p:cNvPr id="5" name="Content Placeholder 2"/>
          <p:cNvSpPr>
            <a:spLocks noGrp="1"/>
          </p:cNvSpPr>
          <p:nvPr>
            <p:ph idx="11"/>
          </p:nvPr>
        </p:nvSpPr>
        <p:spPr>
          <a:xfrm>
            <a:off x="304800" y="1371600"/>
            <a:ext cx="8458200" cy="4144963"/>
          </a:xfrm>
          <a:prstGeom prst="rect">
            <a:avLst/>
          </a:prstGeom>
        </p:spPr>
        <p:txBody>
          <a:bodyPr/>
          <a:lstStyle>
            <a:lvl1pPr marL="228600" indent="-228600">
              <a:defRPr b="1">
                <a:latin typeface="+mj-lt"/>
              </a:defRPr>
            </a:lvl1pPr>
            <a:lvl2pPr marL="739775" indent="-282575">
              <a:buFont typeface="Arial" pitchFamily="34" charset="0"/>
              <a:buChar char="−"/>
              <a:tabLst/>
              <a:defRPr baseline="0">
                <a:latin typeface="+mj-lt"/>
              </a:defRPr>
            </a:lvl2pPr>
            <a:lvl3pPr marL="1143000" indent="-228600">
              <a:buFont typeface="Arial" pitchFamily="34" charset="0"/>
              <a:buChar char="•"/>
              <a:defRPr>
                <a:latin typeface="+mj-lt"/>
              </a:defRPr>
            </a:lvl3pPr>
            <a:lvl4pPr marL="1654175" indent="-282575">
              <a:buFont typeface="Arial" pitchFamily="34" charset="0"/>
              <a:buChar char="−"/>
              <a:defRPr>
                <a:latin typeface="+mj-lt"/>
              </a:defRPr>
            </a:lvl4pPr>
            <a:lvl5pPr>
              <a:buFont typeface="Arial" pitchFamily="34" charset="0"/>
              <a:buChar char="•"/>
              <a:defRPr>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838637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6BFECD78-3C8E-49F2-8FAB-59489D168ABB}" type="datetimeFigureOut">
              <a:rPr lang="en-US" smtClean="0"/>
              <a:t>3/08/16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‹Nr.›</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4" Type="http://schemas.openxmlformats.org/officeDocument/2006/relationships/image" Target="../media/image3.jpeg"/><Relationship Id="rId1" Type="http://schemas.openxmlformats.org/officeDocument/2006/relationships/slideLayout" Target="../slideLayouts/slideLayout23.xml"/><Relationship Id="rId2"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slideLayout" Target="../slideLayouts/slideLayout37.xml"/><Relationship Id="rId14" Type="http://schemas.openxmlformats.org/officeDocument/2006/relationships/slideLayout" Target="../slideLayouts/slideLayout38.xml"/><Relationship Id="rId15" Type="http://schemas.openxmlformats.org/officeDocument/2006/relationships/slideLayout" Target="../slideLayouts/slideLayout39.xml"/><Relationship Id="rId16" Type="http://schemas.openxmlformats.org/officeDocument/2006/relationships/slideLayout" Target="../slideLayouts/slideLayout40.xml"/><Relationship Id="rId17" Type="http://schemas.openxmlformats.org/officeDocument/2006/relationships/slideLayout" Target="../slideLayouts/slideLayout41.xml"/><Relationship Id="rId18" Type="http://schemas.openxmlformats.org/officeDocument/2006/relationships/slideLayout" Target="../slideLayouts/slideLayout42.xml"/><Relationship Id="rId19" Type="http://schemas.openxmlformats.org/officeDocument/2006/relationships/theme" Target="../theme/theme4.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3.xml"/><Relationship Id="rId12" Type="http://schemas.openxmlformats.org/officeDocument/2006/relationships/slideLayout" Target="../slideLayouts/slideLayout54.xml"/><Relationship Id="rId13" Type="http://schemas.openxmlformats.org/officeDocument/2006/relationships/theme" Target="../theme/theme5.xml"/><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 Id="rId9" Type="http://schemas.openxmlformats.org/officeDocument/2006/relationships/slideLayout" Target="../slideLayouts/slideLayout51.xml"/><Relationship Id="rId10"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5.xml"/><Relationship Id="rId12" Type="http://schemas.openxmlformats.org/officeDocument/2006/relationships/slideLayout" Target="../slideLayouts/slideLayout66.xml"/><Relationship Id="rId13" Type="http://schemas.openxmlformats.org/officeDocument/2006/relationships/theme" Target="../theme/theme6.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slideLayout" Target="../slideLayouts/slideLayout89.xml"/><Relationship Id="rId13" Type="http://schemas.openxmlformats.org/officeDocument/2006/relationships/theme" Target="../theme/theme8.xml"/><Relationship Id="rId14" Type="http://schemas.openxmlformats.org/officeDocument/2006/relationships/image" Target="../media/image1.jpeg"/><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Date Placeholder 3"/>
          <p:cNvSpPr>
            <a:spLocks noGrp="1"/>
          </p:cNvSpPr>
          <p:nvPr>
            <p:ph type="dt" sz="half" idx="2"/>
          </p:nvPr>
        </p:nvSpPr>
        <p:spPr>
          <a:xfrm>
            <a:off x="457200" y="635637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3/08/16</a:t>
            </a:fld>
            <a:endParaRPr lang="en-US"/>
          </a:p>
        </p:txBody>
      </p:sp>
      <p:sp>
        <p:nvSpPr>
          <p:cNvPr id="5" name="Footer Placeholder 4"/>
          <p:cNvSpPr>
            <a:spLocks noGrp="1"/>
          </p:cNvSpPr>
          <p:nvPr>
            <p:ph type="ftr" sz="quarter" idx="3"/>
          </p:nvPr>
        </p:nvSpPr>
        <p:spPr>
          <a:xfrm>
            <a:off x="3124200" y="635637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7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‹Nr.›</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5"/>
          <p:cNvSpPr>
            <a:spLocks noChangeArrowheads="1"/>
          </p:cNvSpPr>
          <p:nvPr/>
        </p:nvSpPr>
        <p:spPr bwMode="gray">
          <a:xfrm>
            <a:off x="2162188" y="6408738"/>
            <a:ext cx="47847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s-ES" sz="1000" smtClean="0">
              <a:solidFill>
                <a:srgbClr val="000000"/>
              </a:solidFill>
              <a:latin typeface="Arial" charset="0"/>
              <a:ea typeface="ＭＳ Ｐゴシック" charset="0"/>
              <a:cs typeface="ＭＳ Ｐゴシック" charset="0"/>
            </a:endParaRPr>
          </a:p>
        </p:txBody>
      </p:sp>
      <p:sp>
        <p:nvSpPr>
          <p:cNvPr id="1027" name="Rectangle 7"/>
          <p:cNvSpPr>
            <a:spLocks noGrp="1" noChangeArrowheads="1"/>
          </p:cNvSpPr>
          <p:nvPr>
            <p:ph type="title"/>
          </p:nvPr>
        </p:nvSpPr>
        <p:spPr bwMode="gray">
          <a:xfrm>
            <a:off x="314337" y="166692"/>
            <a:ext cx="55403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ctr" anchorCtr="0" compatLnSpc="1">
            <a:prstTxWarp prst="textNoShape">
              <a:avLst/>
            </a:prstTxWarp>
          </a:bodyPr>
          <a:lstStyle/>
          <a:p>
            <a:pPr lvl="0"/>
            <a:r>
              <a:rPr lang="de-DE"/>
              <a:t>Klicken Sie, um das Titelformat zu bearbeiten</a:t>
            </a:r>
          </a:p>
        </p:txBody>
      </p:sp>
      <p:sp>
        <p:nvSpPr>
          <p:cNvPr id="11269" name="Rectangle 10"/>
          <p:cNvSpPr>
            <a:spLocks noGrp="1" noChangeArrowheads="1"/>
          </p:cNvSpPr>
          <p:nvPr>
            <p:ph type="ftr" sz="quarter" idx="3"/>
          </p:nvPr>
        </p:nvSpPr>
        <p:spPr bwMode="gray">
          <a:xfrm>
            <a:off x="219077" y="6408738"/>
            <a:ext cx="13430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000" smtClean="0">
                <a:cs typeface="+mn-cs"/>
              </a:defRPr>
            </a:lvl1pPr>
          </a:lstStyle>
          <a:p>
            <a:pPr fontAlgn="base">
              <a:spcBef>
                <a:spcPct val="0"/>
              </a:spcBef>
              <a:spcAft>
                <a:spcPct val="0"/>
              </a:spcAft>
              <a:defRPr/>
            </a:pPr>
            <a:r>
              <a:rPr lang="de-DE">
                <a:solidFill>
                  <a:srgbClr val="000000"/>
                </a:solidFill>
                <a:latin typeface="Arial" charset="0"/>
                <a:ea typeface="ＭＳ Ｐゴシック" charset="0"/>
              </a:rPr>
              <a:t>Page </a:t>
            </a:r>
            <a:r>
              <a:rPr lang="de-DE">
                <a:solidFill>
                  <a:srgbClr val="000000"/>
                </a:solidFill>
                <a:latin typeface="Arial" charset="0"/>
                <a:ea typeface="ＭＳ Ｐゴシック" charset="0"/>
                <a:sym typeface="Wingdings" charset="0"/>
              </a:rPr>
              <a:t></a:t>
            </a:r>
            <a:r>
              <a:rPr lang="de-DE">
                <a:solidFill>
                  <a:srgbClr val="000000"/>
                </a:solidFill>
                <a:latin typeface="Arial" charset="0"/>
                <a:ea typeface="ＭＳ Ｐゴシック" charset="0"/>
              </a:rPr>
              <a:t> </a:t>
            </a:r>
            <a:fld id="{598518F8-B234-1C4D-9903-4A6AF7FC16DB}" type="slidenum">
              <a:rPr lang="de-DE">
                <a:solidFill>
                  <a:srgbClr val="000000"/>
                </a:solidFill>
                <a:latin typeface="Arial" charset="0"/>
                <a:ea typeface="ＭＳ Ｐゴシック" charset="0"/>
              </a:rPr>
              <a:pPr fontAlgn="base">
                <a:spcBef>
                  <a:spcPct val="0"/>
                </a:spcBef>
                <a:spcAft>
                  <a:spcPct val="0"/>
                </a:spcAft>
                <a:defRPr/>
              </a:pPr>
              <a:t>‹Nr.›</a:t>
            </a:fld>
            <a:endParaRPr lang="de-DE">
              <a:solidFill>
                <a:srgbClr val="000000"/>
              </a:solidFill>
              <a:latin typeface="Arial" charset="0"/>
              <a:ea typeface="ＭＳ Ｐゴシック" charset="0"/>
            </a:endParaRPr>
          </a:p>
        </p:txBody>
      </p:sp>
      <p:sp>
        <p:nvSpPr>
          <p:cNvPr id="1029" name="Rectangle 12"/>
          <p:cNvSpPr>
            <a:spLocks noGrp="1" noChangeArrowheads="1"/>
          </p:cNvSpPr>
          <p:nvPr>
            <p:ph type="body" idx="1"/>
          </p:nvPr>
        </p:nvSpPr>
        <p:spPr bwMode="gray">
          <a:xfrm>
            <a:off x="314327" y="1614493"/>
            <a:ext cx="8524875"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t" anchorCtr="0" compatLnSpc="1">
            <a:prstTxWarp prst="textNoShape">
              <a:avLst/>
            </a:prstTxWarp>
          </a:bodyPr>
          <a:lstStyle/>
          <a:p>
            <a:pPr lvl="0"/>
            <a:r>
              <a:rPr lang="de-DE"/>
              <a:t>Klicken Sie, um die Formate des Vorlagentextes zu bearbeiten</a:t>
            </a:r>
          </a:p>
          <a:p>
            <a:pPr lvl="1"/>
            <a:r>
              <a:rPr lang="de-DE"/>
              <a:t>Zweite Ebene</a:t>
            </a:r>
          </a:p>
          <a:p>
            <a:pPr lvl="2"/>
            <a:r>
              <a:rPr lang="de-DE"/>
              <a:t>Dritte Ebene</a:t>
            </a:r>
          </a:p>
          <a:p>
            <a:pPr lvl="3"/>
            <a:r>
              <a:rPr lang="de-DE"/>
              <a:t>Vierte Ebene</a:t>
            </a:r>
          </a:p>
        </p:txBody>
      </p:sp>
      <p:sp>
        <p:nvSpPr>
          <p:cNvPr id="11271" name="Rectangle 7"/>
          <p:cNvSpPr>
            <a:spLocks noChangeArrowheads="1"/>
          </p:cNvSpPr>
          <p:nvPr/>
        </p:nvSpPr>
        <p:spPr bwMode="gray">
          <a:xfrm>
            <a:off x="7188200" y="6184926"/>
            <a:ext cx="1646238" cy="377825"/>
          </a:xfrm>
          <a:prstGeom prst="rect">
            <a:avLst/>
          </a:prstGeom>
          <a:gradFill rotWithShape="1">
            <a:gsLst>
              <a:gs pos="0">
                <a:srgbClr val="FFFFFF"/>
              </a:gs>
              <a:gs pos="100000">
                <a:srgbClr val="DDDDDD"/>
              </a:gs>
            </a:gsLst>
            <a:lin ang="0" scaled="1"/>
          </a:gradFill>
          <a:ln w="9525">
            <a:solidFill>
              <a:srgbClr val="969696"/>
            </a:solidFill>
            <a:miter lim="800000"/>
            <a:headEnd/>
            <a:tailEnd/>
          </a:ln>
          <a:effectLst/>
          <a:extLst>
            <a:ext uri="{AF507438-7753-43e0-B8FC-AC1667EBCBE1}">
              <a14:hiddenEffects xmlns:a14="http://schemas.microsoft.com/office/drawing/2010/main">
                <a:effectLst>
                  <a:outerShdw blurRad="63500" dist="38099" dir="2700000" algn="ctr" rotWithShape="0">
                    <a:srgbClr val="FEA501">
                      <a:alpha val="74998"/>
                    </a:srgbClr>
                  </a:outerShdw>
                </a:effectLst>
              </a14:hiddenEffects>
            </a:ext>
          </a:extLst>
        </p:spPr>
        <p:txBody>
          <a:bodyPr wrap="none" anchor="ctr"/>
          <a:lstStyle/>
          <a:p>
            <a:pPr algn="ctr" eaLnBrk="0" fontAlgn="base" hangingPunct="0">
              <a:spcBef>
                <a:spcPct val="0"/>
              </a:spcBef>
              <a:spcAft>
                <a:spcPct val="0"/>
              </a:spcAft>
              <a:defRPr/>
            </a:pPr>
            <a:r>
              <a:rPr lang="de-DE" sz="1600" b="1">
                <a:solidFill>
                  <a:srgbClr val="000000"/>
                </a:solidFill>
                <a:latin typeface="Arial" charset="0"/>
                <a:ea typeface="ＭＳ Ｐゴシック" charset="0"/>
                <a:cs typeface="ＭＳ Ｐゴシック" charset="0"/>
              </a:rPr>
              <a:t>YOUR LOGO</a:t>
            </a:r>
          </a:p>
        </p:txBody>
      </p:sp>
    </p:spTree>
    <p:extLst>
      <p:ext uri="{BB962C8B-B14F-4D97-AF65-F5344CB8AC3E}">
        <p14:creationId xmlns:p14="http://schemas.microsoft.com/office/powerpoint/2010/main" val="1837694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spd="med">
    <p:fade/>
  </p:transition>
  <p:hf sldNum="0" hdr="0" dt="0"/>
  <p:txStyles>
    <p:titleStyle>
      <a:lvl1pPr algn="l" rtl="0" eaLnBrk="0" fontAlgn="base" hangingPunct="0">
        <a:lnSpc>
          <a:spcPct val="95000"/>
        </a:lnSpc>
        <a:spcBef>
          <a:spcPct val="0"/>
        </a:spcBef>
        <a:spcAft>
          <a:spcPct val="0"/>
        </a:spcAft>
        <a:defRPr sz="2400" b="1">
          <a:solidFill>
            <a:srgbClr val="FFFFFF"/>
          </a:solidFill>
          <a:latin typeface="+mj-lt"/>
          <a:ea typeface="+mj-ea"/>
          <a:cs typeface="ＭＳ Ｐゴシック" charset="0"/>
        </a:defRPr>
      </a:lvl1pPr>
      <a:lvl2pPr algn="l" rtl="0" eaLnBrk="0" fontAlgn="base" hangingPunct="0">
        <a:lnSpc>
          <a:spcPct val="95000"/>
        </a:lnSpc>
        <a:spcBef>
          <a:spcPct val="0"/>
        </a:spcBef>
        <a:spcAft>
          <a:spcPct val="0"/>
        </a:spcAft>
        <a:defRPr sz="2400" b="1">
          <a:solidFill>
            <a:srgbClr val="FFFFFF"/>
          </a:solidFill>
          <a:latin typeface="Arial" charset="0"/>
          <a:ea typeface="ＭＳ Ｐゴシック" charset="0"/>
          <a:cs typeface="ＭＳ Ｐゴシック" charset="0"/>
        </a:defRPr>
      </a:lvl2pPr>
      <a:lvl3pPr algn="l" rtl="0" eaLnBrk="0" fontAlgn="base" hangingPunct="0">
        <a:lnSpc>
          <a:spcPct val="95000"/>
        </a:lnSpc>
        <a:spcBef>
          <a:spcPct val="0"/>
        </a:spcBef>
        <a:spcAft>
          <a:spcPct val="0"/>
        </a:spcAft>
        <a:defRPr sz="2400" b="1">
          <a:solidFill>
            <a:srgbClr val="FFFFFF"/>
          </a:solidFill>
          <a:latin typeface="Arial" charset="0"/>
          <a:ea typeface="ＭＳ Ｐゴシック" charset="0"/>
          <a:cs typeface="ＭＳ Ｐゴシック" charset="0"/>
        </a:defRPr>
      </a:lvl3pPr>
      <a:lvl4pPr algn="l" rtl="0" eaLnBrk="0" fontAlgn="base" hangingPunct="0">
        <a:lnSpc>
          <a:spcPct val="95000"/>
        </a:lnSpc>
        <a:spcBef>
          <a:spcPct val="0"/>
        </a:spcBef>
        <a:spcAft>
          <a:spcPct val="0"/>
        </a:spcAft>
        <a:defRPr sz="2400" b="1">
          <a:solidFill>
            <a:srgbClr val="FFFFFF"/>
          </a:solidFill>
          <a:latin typeface="Arial" charset="0"/>
          <a:ea typeface="ＭＳ Ｐゴシック" charset="0"/>
          <a:cs typeface="ＭＳ Ｐゴシック" charset="0"/>
        </a:defRPr>
      </a:lvl4pPr>
      <a:lvl5pPr algn="l" rtl="0" eaLnBrk="0" fontAlgn="base" hangingPunct="0">
        <a:lnSpc>
          <a:spcPct val="95000"/>
        </a:lnSpc>
        <a:spcBef>
          <a:spcPct val="0"/>
        </a:spcBef>
        <a:spcAft>
          <a:spcPct val="0"/>
        </a:spcAft>
        <a:defRPr sz="2400" b="1">
          <a:solidFill>
            <a:srgbClr val="FFFFFF"/>
          </a:solidFill>
          <a:latin typeface="Arial" charset="0"/>
          <a:ea typeface="ＭＳ Ｐゴシック" charset="0"/>
          <a:cs typeface="ＭＳ Ｐゴシック" charset="0"/>
        </a:defRPr>
      </a:lvl5pPr>
      <a:lvl6pPr marL="457200" algn="l" rtl="0" eaLnBrk="0" fontAlgn="base" hangingPunct="0">
        <a:lnSpc>
          <a:spcPct val="95000"/>
        </a:lnSpc>
        <a:spcBef>
          <a:spcPct val="0"/>
        </a:spcBef>
        <a:spcAft>
          <a:spcPct val="0"/>
        </a:spcAft>
        <a:defRPr sz="2400" b="1">
          <a:solidFill>
            <a:srgbClr val="FFFFFF"/>
          </a:solidFill>
          <a:latin typeface="Arial" charset="0"/>
          <a:ea typeface="ＭＳ Ｐゴシック" charset="0"/>
        </a:defRPr>
      </a:lvl6pPr>
      <a:lvl7pPr marL="914400" algn="l" rtl="0" eaLnBrk="0" fontAlgn="base" hangingPunct="0">
        <a:lnSpc>
          <a:spcPct val="95000"/>
        </a:lnSpc>
        <a:spcBef>
          <a:spcPct val="0"/>
        </a:spcBef>
        <a:spcAft>
          <a:spcPct val="0"/>
        </a:spcAft>
        <a:defRPr sz="2400" b="1">
          <a:solidFill>
            <a:srgbClr val="FFFFFF"/>
          </a:solidFill>
          <a:latin typeface="Arial" charset="0"/>
          <a:ea typeface="ＭＳ Ｐゴシック" charset="0"/>
        </a:defRPr>
      </a:lvl7pPr>
      <a:lvl8pPr marL="1371600" algn="l" rtl="0" eaLnBrk="0" fontAlgn="base" hangingPunct="0">
        <a:lnSpc>
          <a:spcPct val="95000"/>
        </a:lnSpc>
        <a:spcBef>
          <a:spcPct val="0"/>
        </a:spcBef>
        <a:spcAft>
          <a:spcPct val="0"/>
        </a:spcAft>
        <a:defRPr sz="2400" b="1">
          <a:solidFill>
            <a:srgbClr val="FFFFFF"/>
          </a:solidFill>
          <a:latin typeface="Arial" charset="0"/>
          <a:ea typeface="ＭＳ Ｐゴシック" charset="0"/>
        </a:defRPr>
      </a:lvl8pPr>
      <a:lvl9pPr marL="1828800" algn="l" rtl="0" eaLnBrk="0" fontAlgn="base" hangingPunct="0">
        <a:lnSpc>
          <a:spcPct val="95000"/>
        </a:lnSpc>
        <a:spcBef>
          <a:spcPct val="0"/>
        </a:spcBef>
        <a:spcAft>
          <a:spcPct val="0"/>
        </a:spcAft>
        <a:defRPr sz="2400" b="1">
          <a:solidFill>
            <a:srgbClr val="FFFFFF"/>
          </a:solidFill>
          <a:latin typeface="Arial" charset="0"/>
          <a:ea typeface="ＭＳ Ｐゴシック" charset="0"/>
        </a:defRPr>
      </a:lvl9pPr>
    </p:titleStyle>
    <p:bodyStyle>
      <a:lvl1pPr marL="190500" indent="-190500" algn="l" rtl="0" eaLnBrk="0" fontAlgn="base" hangingPunct="0">
        <a:spcBef>
          <a:spcPct val="60000"/>
        </a:spcBef>
        <a:spcAft>
          <a:spcPct val="0"/>
        </a:spcAft>
        <a:buClr>
          <a:schemeClr val="accent1"/>
        </a:buClr>
        <a:buFont typeface="Wingdings" charset="0"/>
        <a:buChar char="§"/>
        <a:defRPr sz="2000" b="1">
          <a:solidFill>
            <a:schemeClr val="tx1"/>
          </a:solidFill>
          <a:latin typeface="+mn-lt"/>
          <a:ea typeface="+mn-ea"/>
          <a:cs typeface="ＭＳ Ｐゴシック" charset="0"/>
        </a:defRPr>
      </a:lvl1pPr>
      <a:lvl2pPr marL="381000" indent="-188913" algn="l" rtl="0" eaLnBrk="0" fontAlgn="base" hangingPunct="0">
        <a:spcBef>
          <a:spcPct val="30000"/>
        </a:spcBef>
        <a:spcAft>
          <a:spcPct val="0"/>
        </a:spcAft>
        <a:buClr>
          <a:schemeClr val="accent1"/>
        </a:buClr>
        <a:buChar char="-"/>
        <a:defRPr>
          <a:solidFill>
            <a:schemeClr val="tx1"/>
          </a:solidFill>
          <a:latin typeface="+mn-lt"/>
          <a:ea typeface="+mn-ea"/>
        </a:defRPr>
      </a:lvl2pPr>
      <a:lvl3pPr marL="561975" indent="-179388" algn="l" rtl="0" eaLnBrk="0" fontAlgn="base" hangingPunct="0">
        <a:spcBef>
          <a:spcPct val="30000"/>
        </a:spcBef>
        <a:spcAft>
          <a:spcPct val="0"/>
        </a:spcAft>
        <a:buClr>
          <a:schemeClr val="accent1"/>
        </a:buClr>
        <a:buChar char="-"/>
        <a:defRPr sz="1600">
          <a:solidFill>
            <a:schemeClr val="tx1"/>
          </a:solidFill>
          <a:latin typeface="+mn-lt"/>
          <a:ea typeface="+mn-ea"/>
        </a:defRPr>
      </a:lvl3pPr>
      <a:lvl4pPr marL="768350" indent="-204788" algn="l" rtl="0" eaLnBrk="0" fontAlgn="base" hangingPunct="0">
        <a:spcBef>
          <a:spcPct val="30000"/>
        </a:spcBef>
        <a:spcAft>
          <a:spcPct val="0"/>
        </a:spcAft>
        <a:buClr>
          <a:schemeClr val="accent1"/>
        </a:buClr>
        <a:buChar char="-"/>
        <a:defRPr sz="1600">
          <a:solidFill>
            <a:schemeClr val="tx1"/>
          </a:solidFill>
          <a:latin typeface="+mn-lt"/>
          <a:ea typeface="+mn-ea"/>
        </a:defRPr>
      </a:lvl4pPr>
      <a:lvl5pPr marL="1050925" indent="-168275" algn="l" rtl="0" eaLnBrk="0" fontAlgn="base" hangingPunct="0">
        <a:spcBef>
          <a:spcPct val="40000"/>
        </a:spcBef>
        <a:spcAft>
          <a:spcPct val="0"/>
        </a:spcAft>
        <a:buClr>
          <a:schemeClr val="accent1"/>
        </a:buClr>
        <a:buFont typeface="Wingdings" charset="0"/>
        <a:buChar char="»"/>
        <a:defRPr sz="2000">
          <a:solidFill>
            <a:schemeClr val="tx1"/>
          </a:solidFill>
          <a:latin typeface="+mn-lt"/>
          <a:ea typeface="+mn-ea"/>
        </a:defRPr>
      </a:lvl5pPr>
      <a:lvl6pPr marL="1508125" indent="-168275" algn="l" rtl="0" eaLnBrk="0" fontAlgn="base" hangingPunct="0">
        <a:spcBef>
          <a:spcPct val="40000"/>
        </a:spcBef>
        <a:spcAft>
          <a:spcPct val="0"/>
        </a:spcAft>
        <a:buClr>
          <a:schemeClr val="accent1"/>
        </a:buClr>
        <a:buFont typeface="Wingdings" charset="0"/>
        <a:buChar char="»"/>
        <a:defRPr sz="2000">
          <a:solidFill>
            <a:schemeClr val="tx1"/>
          </a:solidFill>
          <a:latin typeface="+mn-lt"/>
          <a:ea typeface="+mn-ea"/>
        </a:defRPr>
      </a:lvl6pPr>
      <a:lvl7pPr marL="1965325" indent="-168275" algn="l" rtl="0" eaLnBrk="0" fontAlgn="base" hangingPunct="0">
        <a:spcBef>
          <a:spcPct val="40000"/>
        </a:spcBef>
        <a:spcAft>
          <a:spcPct val="0"/>
        </a:spcAft>
        <a:buClr>
          <a:schemeClr val="accent1"/>
        </a:buClr>
        <a:buFont typeface="Wingdings" charset="0"/>
        <a:buChar char="»"/>
        <a:defRPr sz="2000">
          <a:solidFill>
            <a:schemeClr val="tx1"/>
          </a:solidFill>
          <a:latin typeface="+mn-lt"/>
          <a:ea typeface="+mn-ea"/>
        </a:defRPr>
      </a:lvl7pPr>
      <a:lvl8pPr marL="2422525" indent="-168275" algn="l" rtl="0" eaLnBrk="0" fontAlgn="base" hangingPunct="0">
        <a:spcBef>
          <a:spcPct val="40000"/>
        </a:spcBef>
        <a:spcAft>
          <a:spcPct val="0"/>
        </a:spcAft>
        <a:buClr>
          <a:schemeClr val="accent1"/>
        </a:buClr>
        <a:buFont typeface="Wingdings" charset="0"/>
        <a:buChar char="»"/>
        <a:defRPr sz="2000">
          <a:solidFill>
            <a:schemeClr val="tx1"/>
          </a:solidFill>
          <a:latin typeface="+mn-lt"/>
          <a:ea typeface="+mn-ea"/>
        </a:defRPr>
      </a:lvl8pPr>
      <a:lvl9pPr marL="2879725" indent="-168275" algn="l" rtl="0" eaLnBrk="0" fontAlgn="base" hangingPunct="0">
        <a:spcBef>
          <a:spcPct val="40000"/>
        </a:spcBef>
        <a:spcAft>
          <a:spcPct val="0"/>
        </a:spcAft>
        <a:buClr>
          <a:schemeClr val="accent1"/>
        </a:buClr>
        <a:buFont typeface="Wingdings" charset="0"/>
        <a:buChar char="»"/>
        <a:defRPr sz="2000">
          <a:solidFill>
            <a:schemeClr val="tx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050" name="Rectangle 5"/>
          <p:cNvSpPr>
            <a:spLocks noChangeArrowheads="1"/>
          </p:cNvSpPr>
          <p:nvPr/>
        </p:nvSpPr>
        <p:spPr bwMode="gray">
          <a:xfrm>
            <a:off x="2162188" y="6408738"/>
            <a:ext cx="47847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457200" fontAlgn="base">
              <a:spcBef>
                <a:spcPct val="0"/>
              </a:spcBef>
              <a:spcAft>
                <a:spcPct val="0"/>
              </a:spcAft>
            </a:pPr>
            <a:endParaRPr lang="en-US" sz="1000" smtClean="0">
              <a:solidFill>
                <a:srgbClr val="FFFFFF"/>
              </a:solidFill>
              <a:latin typeface="Arial" charset="0"/>
              <a:ea typeface="ＭＳ Ｐゴシック" charset="0"/>
              <a:cs typeface="ＭＳ Ｐゴシック" charset="0"/>
            </a:endParaRPr>
          </a:p>
        </p:txBody>
      </p:sp>
      <p:sp>
        <p:nvSpPr>
          <p:cNvPr id="2051" name="Rectangle 7"/>
          <p:cNvSpPr>
            <a:spLocks noGrp="1" noChangeArrowheads="1"/>
          </p:cNvSpPr>
          <p:nvPr>
            <p:ph type="title"/>
          </p:nvPr>
        </p:nvSpPr>
        <p:spPr bwMode="gray">
          <a:xfrm>
            <a:off x="314337" y="166692"/>
            <a:ext cx="55403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ctr" anchorCtr="0" compatLnSpc="1">
            <a:prstTxWarp prst="textNoShape">
              <a:avLst/>
            </a:prstTxWarp>
          </a:bodyPr>
          <a:lstStyle/>
          <a:p>
            <a:pPr lvl="0"/>
            <a:r>
              <a:rPr lang="de-DE"/>
              <a:t>Klicken Sie, um das Titelformat zu bearbeiten</a:t>
            </a:r>
          </a:p>
        </p:txBody>
      </p:sp>
      <p:sp>
        <p:nvSpPr>
          <p:cNvPr id="11269" name="Rectangle 10"/>
          <p:cNvSpPr>
            <a:spLocks noGrp="1" noChangeArrowheads="1"/>
          </p:cNvSpPr>
          <p:nvPr>
            <p:ph type="ftr" sz="quarter" idx="3"/>
          </p:nvPr>
        </p:nvSpPr>
        <p:spPr bwMode="gray">
          <a:xfrm>
            <a:off x="219077" y="6408738"/>
            <a:ext cx="1343025" cy="247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fontAlgn="auto">
              <a:spcBef>
                <a:spcPts val="0"/>
              </a:spcBef>
              <a:spcAft>
                <a:spcPts val="0"/>
              </a:spcAft>
              <a:defRPr sz="1000">
                <a:solidFill>
                  <a:srgbClr val="FFFFFF"/>
                </a:solidFill>
                <a:latin typeface="Arial"/>
                <a:ea typeface="+mn-ea"/>
                <a:cs typeface="+mn-cs"/>
              </a:defRPr>
            </a:lvl1pPr>
          </a:lstStyle>
          <a:p>
            <a:pPr defTabSz="457200">
              <a:defRPr/>
            </a:pPr>
            <a:r>
              <a:rPr lang="de-DE"/>
              <a:t>Page </a:t>
            </a:r>
            <a:r>
              <a:rPr lang="de-DE">
                <a:sym typeface="Wingdings" charset="2"/>
              </a:rPr>
              <a:t></a:t>
            </a:r>
            <a:r>
              <a:rPr lang="de-DE"/>
              <a:t> </a:t>
            </a:r>
            <a:fld id="{DCCF5863-DA95-094C-A964-46E8E93C5DB7}" type="slidenum">
              <a:rPr lang="de-DE"/>
              <a:pPr defTabSz="457200">
                <a:defRPr/>
              </a:pPr>
              <a:t>‹Nr.›</a:t>
            </a:fld>
            <a:endParaRPr lang="de-DE"/>
          </a:p>
        </p:txBody>
      </p:sp>
      <p:sp>
        <p:nvSpPr>
          <p:cNvPr id="2053" name="Rectangle 12"/>
          <p:cNvSpPr>
            <a:spLocks noGrp="1" noChangeArrowheads="1"/>
          </p:cNvSpPr>
          <p:nvPr>
            <p:ph type="body" idx="1"/>
          </p:nvPr>
        </p:nvSpPr>
        <p:spPr bwMode="gray">
          <a:xfrm>
            <a:off x="314327" y="1614493"/>
            <a:ext cx="8524875"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t" anchorCtr="0" compatLnSpc="1">
            <a:prstTxWarp prst="textNoShape">
              <a:avLst/>
            </a:prstTxWarp>
          </a:bodyPr>
          <a:lstStyle/>
          <a:p>
            <a:pPr lvl="0"/>
            <a:r>
              <a:rPr lang="de-DE"/>
              <a:t>Klicken Sie, um die Formate des Vorlagentextes zu bearbeiten</a:t>
            </a:r>
          </a:p>
          <a:p>
            <a:pPr lvl="1"/>
            <a:r>
              <a:rPr lang="de-DE"/>
              <a:t>Zweite Ebene</a:t>
            </a:r>
          </a:p>
          <a:p>
            <a:pPr lvl="2"/>
            <a:r>
              <a:rPr lang="de-DE"/>
              <a:t>Dritte Ebene</a:t>
            </a:r>
          </a:p>
          <a:p>
            <a:pPr lvl="3"/>
            <a:r>
              <a:rPr lang="de-DE"/>
              <a:t>Vierte Ebene</a:t>
            </a:r>
          </a:p>
        </p:txBody>
      </p:sp>
      <p:sp>
        <p:nvSpPr>
          <p:cNvPr id="2054" name="Rectangle 7"/>
          <p:cNvSpPr>
            <a:spLocks noChangeArrowheads="1"/>
          </p:cNvSpPr>
          <p:nvPr/>
        </p:nvSpPr>
        <p:spPr bwMode="gray">
          <a:xfrm>
            <a:off x="7188200" y="6184926"/>
            <a:ext cx="1646238" cy="377825"/>
          </a:xfrm>
          <a:prstGeom prst="rect">
            <a:avLst/>
          </a:prstGeom>
          <a:noFill/>
          <a:ln w="9525">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457200" eaLnBrk="0" fontAlgn="base" hangingPunct="0">
              <a:spcBef>
                <a:spcPct val="0"/>
              </a:spcBef>
              <a:spcAft>
                <a:spcPct val="0"/>
              </a:spcAft>
            </a:pPr>
            <a:r>
              <a:rPr lang="de-DE" sz="1600" b="1" smtClean="0">
                <a:solidFill>
                  <a:srgbClr val="FFFFFF"/>
                </a:solidFill>
                <a:latin typeface="Arial" charset="0"/>
                <a:ea typeface="ＭＳ Ｐゴシック" charset="0"/>
                <a:cs typeface="ＭＳ Ｐゴシック" charset="0"/>
              </a:rPr>
              <a:t>YOUR LOGO</a:t>
            </a:r>
          </a:p>
        </p:txBody>
      </p:sp>
    </p:spTree>
    <p:extLst>
      <p:ext uri="{BB962C8B-B14F-4D97-AF65-F5344CB8AC3E}">
        <p14:creationId xmlns:p14="http://schemas.microsoft.com/office/powerpoint/2010/main" val="1413119529"/>
      </p:ext>
    </p:extLst>
  </p:cSld>
  <p:clrMap bg1="dk2" tx1="lt1" bg2="dk1" tx2="lt2" accent1="accent1" accent2="accent2" accent3="accent3" accent4="accent4" accent5="accent5" accent6="accent6" hlink="hlink" folHlink="folHlink"/>
  <p:sldLayoutIdLst>
    <p:sldLayoutId id="2147483673" r:id="rId1"/>
    <p:sldLayoutId id="2147483674" r:id="rId2"/>
  </p:sldLayoutIdLst>
  <p:transition xmlns:p14="http://schemas.microsoft.com/office/powerpoint/2010/main" spd="med">
    <p:fade/>
  </p:transition>
  <p:hf sldNum="0" hdr="0" dt="0"/>
  <p:txStyles>
    <p:titleStyle>
      <a:lvl1pPr algn="l" rtl="0" eaLnBrk="0" fontAlgn="base" hangingPunct="0">
        <a:lnSpc>
          <a:spcPct val="95000"/>
        </a:lnSpc>
        <a:spcBef>
          <a:spcPct val="0"/>
        </a:spcBef>
        <a:spcAft>
          <a:spcPct val="0"/>
        </a:spcAft>
        <a:defRPr sz="2400" b="1">
          <a:solidFill>
            <a:srgbClr val="FFFFFF"/>
          </a:solidFill>
          <a:latin typeface="+mj-lt"/>
          <a:ea typeface="ＭＳ Ｐゴシック" charset="0"/>
          <a:cs typeface="ＭＳ Ｐゴシック" charset="0"/>
        </a:defRPr>
      </a:lvl1pPr>
      <a:lvl2pPr algn="l" rtl="0" eaLnBrk="0" fontAlgn="base" hangingPunct="0">
        <a:lnSpc>
          <a:spcPct val="95000"/>
        </a:lnSpc>
        <a:spcBef>
          <a:spcPct val="0"/>
        </a:spcBef>
        <a:spcAft>
          <a:spcPct val="0"/>
        </a:spcAft>
        <a:defRPr sz="2400" b="1">
          <a:solidFill>
            <a:srgbClr val="FFFFFF"/>
          </a:solidFill>
          <a:latin typeface="Arial" charset="0"/>
          <a:ea typeface="ＭＳ Ｐゴシック" charset="0"/>
          <a:cs typeface="ＭＳ Ｐゴシック" charset="0"/>
        </a:defRPr>
      </a:lvl2pPr>
      <a:lvl3pPr algn="l" rtl="0" eaLnBrk="0" fontAlgn="base" hangingPunct="0">
        <a:lnSpc>
          <a:spcPct val="95000"/>
        </a:lnSpc>
        <a:spcBef>
          <a:spcPct val="0"/>
        </a:spcBef>
        <a:spcAft>
          <a:spcPct val="0"/>
        </a:spcAft>
        <a:defRPr sz="2400" b="1">
          <a:solidFill>
            <a:srgbClr val="FFFFFF"/>
          </a:solidFill>
          <a:latin typeface="Arial" charset="0"/>
          <a:ea typeface="ＭＳ Ｐゴシック" charset="0"/>
          <a:cs typeface="ＭＳ Ｐゴシック" charset="0"/>
        </a:defRPr>
      </a:lvl3pPr>
      <a:lvl4pPr algn="l" rtl="0" eaLnBrk="0" fontAlgn="base" hangingPunct="0">
        <a:lnSpc>
          <a:spcPct val="95000"/>
        </a:lnSpc>
        <a:spcBef>
          <a:spcPct val="0"/>
        </a:spcBef>
        <a:spcAft>
          <a:spcPct val="0"/>
        </a:spcAft>
        <a:defRPr sz="2400" b="1">
          <a:solidFill>
            <a:srgbClr val="FFFFFF"/>
          </a:solidFill>
          <a:latin typeface="Arial" charset="0"/>
          <a:ea typeface="ＭＳ Ｐゴシック" charset="0"/>
          <a:cs typeface="ＭＳ Ｐゴシック" charset="0"/>
        </a:defRPr>
      </a:lvl4pPr>
      <a:lvl5pPr algn="l" rtl="0" eaLnBrk="0" fontAlgn="base" hangingPunct="0">
        <a:lnSpc>
          <a:spcPct val="95000"/>
        </a:lnSpc>
        <a:spcBef>
          <a:spcPct val="0"/>
        </a:spcBef>
        <a:spcAft>
          <a:spcPct val="0"/>
        </a:spcAft>
        <a:defRPr sz="2400" b="1">
          <a:solidFill>
            <a:srgbClr val="FFFFFF"/>
          </a:solidFill>
          <a:latin typeface="Arial" charset="0"/>
          <a:ea typeface="ＭＳ Ｐゴシック" charset="0"/>
          <a:cs typeface="ＭＳ Ｐゴシック" charset="0"/>
        </a:defRPr>
      </a:lvl5pPr>
      <a:lvl6pPr marL="457200" algn="l" rtl="0" eaLnBrk="0" fontAlgn="base" hangingPunct="0">
        <a:lnSpc>
          <a:spcPct val="95000"/>
        </a:lnSpc>
        <a:spcBef>
          <a:spcPct val="0"/>
        </a:spcBef>
        <a:spcAft>
          <a:spcPct val="0"/>
        </a:spcAft>
        <a:defRPr sz="2400" b="1">
          <a:solidFill>
            <a:srgbClr val="FFFFFF"/>
          </a:solidFill>
          <a:latin typeface="Arial" charset="0"/>
        </a:defRPr>
      </a:lvl6pPr>
      <a:lvl7pPr marL="914400" algn="l" rtl="0" eaLnBrk="0" fontAlgn="base" hangingPunct="0">
        <a:lnSpc>
          <a:spcPct val="95000"/>
        </a:lnSpc>
        <a:spcBef>
          <a:spcPct val="0"/>
        </a:spcBef>
        <a:spcAft>
          <a:spcPct val="0"/>
        </a:spcAft>
        <a:defRPr sz="2400" b="1">
          <a:solidFill>
            <a:srgbClr val="FFFFFF"/>
          </a:solidFill>
          <a:latin typeface="Arial" charset="0"/>
        </a:defRPr>
      </a:lvl7pPr>
      <a:lvl8pPr marL="1371600" algn="l" rtl="0" eaLnBrk="0" fontAlgn="base" hangingPunct="0">
        <a:lnSpc>
          <a:spcPct val="95000"/>
        </a:lnSpc>
        <a:spcBef>
          <a:spcPct val="0"/>
        </a:spcBef>
        <a:spcAft>
          <a:spcPct val="0"/>
        </a:spcAft>
        <a:defRPr sz="2400" b="1">
          <a:solidFill>
            <a:srgbClr val="FFFFFF"/>
          </a:solidFill>
          <a:latin typeface="Arial" charset="0"/>
        </a:defRPr>
      </a:lvl8pPr>
      <a:lvl9pPr marL="1828800" algn="l" rtl="0" eaLnBrk="0" fontAlgn="base" hangingPunct="0">
        <a:lnSpc>
          <a:spcPct val="95000"/>
        </a:lnSpc>
        <a:spcBef>
          <a:spcPct val="0"/>
        </a:spcBef>
        <a:spcAft>
          <a:spcPct val="0"/>
        </a:spcAft>
        <a:defRPr sz="2400" b="1">
          <a:solidFill>
            <a:srgbClr val="FFFFFF"/>
          </a:solidFill>
          <a:latin typeface="Arial" charset="0"/>
        </a:defRPr>
      </a:lvl9pPr>
    </p:titleStyle>
    <p:bodyStyle>
      <a:lvl1pPr marL="190500" indent="-190500" algn="l" rtl="0" eaLnBrk="0" fontAlgn="base" hangingPunct="0">
        <a:spcBef>
          <a:spcPct val="60000"/>
        </a:spcBef>
        <a:spcAft>
          <a:spcPct val="0"/>
        </a:spcAft>
        <a:buClr>
          <a:schemeClr val="accent1"/>
        </a:buClr>
        <a:buFont typeface="Wingdings" charset="0"/>
        <a:buChar char="§"/>
        <a:defRPr sz="2000" b="1">
          <a:solidFill>
            <a:schemeClr val="tx1"/>
          </a:solidFill>
          <a:latin typeface="+mn-lt"/>
          <a:ea typeface="ＭＳ Ｐゴシック" charset="0"/>
          <a:cs typeface="ＭＳ Ｐゴシック" charset="0"/>
        </a:defRPr>
      </a:lvl1pPr>
      <a:lvl2pPr marL="381000" indent="-188913" algn="l" rtl="0" eaLnBrk="0" fontAlgn="base" hangingPunct="0">
        <a:spcBef>
          <a:spcPct val="30000"/>
        </a:spcBef>
        <a:spcAft>
          <a:spcPct val="0"/>
        </a:spcAft>
        <a:buClr>
          <a:schemeClr val="accent1"/>
        </a:buClr>
        <a:buChar char="-"/>
        <a:defRPr>
          <a:solidFill>
            <a:schemeClr val="tx1"/>
          </a:solidFill>
          <a:latin typeface="+mn-lt"/>
          <a:ea typeface="ＭＳ Ｐゴシック" charset="-128"/>
        </a:defRPr>
      </a:lvl2pPr>
      <a:lvl3pPr marL="561975" indent="-179388" algn="l" rtl="0" eaLnBrk="0" fontAlgn="base" hangingPunct="0">
        <a:spcBef>
          <a:spcPct val="30000"/>
        </a:spcBef>
        <a:spcAft>
          <a:spcPct val="0"/>
        </a:spcAft>
        <a:buClr>
          <a:schemeClr val="accent1"/>
        </a:buClr>
        <a:buChar char="-"/>
        <a:defRPr sz="1600">
          <a:solidFill>
            <a:schemeClr val="tx1"/>
          </a:solidFill>
          <a:latin typeface="+mn-lt"/>
          <a:ea typeface="ＭＳ Ｐゴシック" charset="-128"/>
        </a:defRPr>
      </a:lvl3pPr>
      <a:lvl4pPr marL="768350" indent="-204788" algn="l" rtl="0" eaLnBrk="0" fontAlgn="base" hangingPunct="0">
        <a:spcBef>
          <a:spcPct val="30000"/>
        </a:spcBef>
        <a:spcAft>
          <a:spcPct val="0"/>
        </a:spcAft>
        <a:buClr>
          <a:schemeClr val="accent1"/>
        </a:buClr>
        <a:buChar char="-"/>
        <a:defRPr sz="1600">
          <a:solidFill>
            <a:schemeClr val="tx1"/>
          </a:solidFill>
          <a:latin typeface="+mn-lt"/>
          <a:ea typeface="ＭＳ Ｐゴシック" charset="-128"/>
        </a:defRPr>
      </a:lvl4pPr>
      <a:lvl5pPr marL="1050925" indent="-168275" algn="l" rtl="0" eaLnBrk="0" fontAlgn="base" hangingPunct="0">
        <a:spcBef>
          <a:spcPct val="40000"/>
        </a:spcBef>
        <a:spcAft>
          <a:spcPct val="0"/>
        </a:spcAft>
        <a:buClr>
          <a:schemeClr val="accent1"/>
        </a:buClr>
        <a:buFont typeface="Wingdings" charset="0"/>
        <a:buChar char="»"/>
        <a:defRPr sz="2000">
          <a:solidFill>
            <a:schemeClr val="tx1"/>
          </a:solidFill>
          <a:latin typeface="+mn-lt"/>
          <a:ea typeface="ＭＳ Ｐゴシック" charset="-128"/>
        </a:defRPr>
      </a:lvl5pPr>
      <a:lvl6pPr marL="1508125" indent="-168275" algn="l" rtl="0" eaLnBrk="0" fontAlgn="base" hangingPunct="0">
        <a:spcBef>
          <a:spcPct val="40000"/>
        </a:spcBef>
        <a:spcAft>
          <a:spcPct val="0"/>
        </a:spcAft>
        <a:buClr>
          <a:schemeClr val="accent1"/>
        </a:buClr>
        <a:buFont typeface="Wingdings" charset="2"/>
        <a:buChar char="»"/>
        <a:defRPr sz="2000">
          <a:solidFill>
            <a:schemeClr val="tx1"/>
          </a:solidFill>
          <a:latin typeface="+mn-lt"/>
          <a:ea typeface="ＭＳ Ｐゴシック" charset="-128"/>
        </a:defRPr>
      </a:lvl6pPr>
      <a:lvl7pPr marL="1965325" indent="-168275" algn="l" rtl="0" eaLnBrk="0" fontAlgn="base" hangingPunct="0">
        <a:spcBef>
          <a:spcPct val="40000"/>
        </a:spcBef>
        <a:spcAft>
          <a:spcPct val="0"/>
        </a:spcAft>
        <a:buClr>
          <a:schemeClr val="accent1"/>
        </a:buClr>
        <a:buFont typeface="Wingdings" charset="2"/>
        <a:buChar char="»"/>
        <a:defRPr sz="2000">
          <a:solidFill>
            <a:schemeClr val="tx1"/>
          </a:solidFill>
          <a:latin typeface="+mn-lt"/>
          <a:ea typeface="ＭＳ Ｐゴシック" charset="-128"/>
        </a:defRPr>
      </a:lvl7pPr>
      <a:lvl8pPr marL="2422525" indent="-168275" algn="l" rtl="0" eaLnBrk="0" fontAlgn="base" hangingPunct="0">
        <a:spcBef>
          <a:spcPct val="40000"/>
        </a:spcBef>
        <a:spcAft>
          <a:spcPct val="0"/>
        </a:spcAft>
        <a:buClr>
          <a:schemeClr val="accent1"/>
        </a:buClr>
        <a:buFont typeface="Wingdings" charset="2"/>
        <a:buChar char="»"/>
        <a:defRPr sz="2000">
          <a:solidFill>
            <a:schemeClr val="tx1"/>
          </a:solidFill>
          <a:latin typeface="+mn-lt"/>
          <a:ea typeface="ＭＳ Ｐゴシック" charset="-128"/>
        </a:defRPr>
      </a:lvl8pPr>
      <a:lvl9pPr marL="2879725" indent="-168275" algn="l" rtl="0" eaLnBrk="0" fontAlgn="base" hangingPunct="0">
        <a:spcBef>
          <a:spcPct val="40000"/>
        </a:spcBef>
        <a:spcAft>
          <a:spcPct val="0"/>
        </a:spcAft>
        <a:buClr>
          <a:schemeClr val="accent1"/>
        </a:buClr>
        <a:buFont typeface="Wingdings" charset="2"/>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6100" y="609600"/>
            <a:ext cx="7429499" cy="1905000"/>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56100" y="2667080"/>
            <a:ext cx="7429499" cy="3124201"/>
          </a:xfrm>
          <a:prstGeom prst="rect">
            <a:avLst/>
          </a:prstGeom>
        </p:spPr>
        <p:txBody>
          <a:bodyPr vert="horz" lIns="91440" tIns="45720" rIns="91440" bIns="45720" rtlCol="0"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628209" y="5883356"/>
            <a:ext cx="120015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defTabSz="457200"/>
            <a:fld id="{B61BEF0D-F0BB-DE4B-95CE-6DB70DBA9567}" type="datetimeFigureOut">
              <a:rPr lang="en-US" dirty="0">
                <a:solidFill>
                  <a:prstClr val="white">
                    <a:lumMod val="75000"/>
                  </a:prstClr>
                </a:solidFill>
                <a:latin typeface="Century Gothic"/>
              </a:rPr>
              <a:pPr defTabSz="457200"/>
              <a:t>3/08/16</a:t>
            </a:fld>
            <a:endParaRPr lang="en-US" dirty="0">
              <a:solidFill>
                <a:prstClr val="white">
                  <a:lumMod val="75000"/>
                </a:prstClr>
              </a:solidFill>
              <a:latin typeface="Century Gothic"/>
            </a:endParaRPr>
          </a:p>
        </p:txBody>
      </p:sp>
      <p:sp>
        <p:nvSpPr>
          <p:cNvPr id="5" name="Footer Placeholder 4"/>
          <p:cNvSpPr>
            <a:spLocks noGrp="1"/>
          </p:cNvSpPr>
          <p:nvPr>
            <p:ph type="ftr" sz="quarter" idx="3"/>
          </p:nvPr>
        </p:nvSpPr>
        <p:spPr>
          <a:xfrm>
            <a:off x="856059" y="5883356"/>
            <a:ext cx="565785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defTabSz="457200"/>
            <a:endParaRPr lang="en-US" dirty="0">
              <a:solidFill>
                <a:prstClr val="white">
                  <a:lumMod val="75000"/>
                </a:prstClr>
              </a:solidFill>
              <a:latin typeface="Century Gothic"/>
            </a:endParaRPr>
          </a:p>
        </p:txBody>
      </p:sp>
      <p:sp>
        <p:nvSpPr>
          <p:cNvPr id="6" name="Slide Number Placeholder 5"/>
          <p:cNvSpPr>
            <a:spLocks noGrp="1"/>
          </p:cNvSpPr>
          <p:nvPr>
            <p:ph type="sldNum" sz="quarter" idx="4"/>
          </p:nvPr>
        </p:nvSpPr>
        <p:spPr>
          <a:xfrm>
            <a:off x="7885550" y="5883356"/>
            <a:ext cx="413375"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defTabSz="457200"/>
            <a:fld id="{D57F1E4F-1CFF-5643-939E-217C01CDF565}" type="slidenum">
              <a:rPr lang="en-US" dirty="0">
                <a:solidFill>
                  <a:prstClr val="white">
                    <a:lumMod val="75000"/>
                  </a:prstClr>
                </a:solidFill>
                <a:latin typeface="Century Gothic"/>
              </a:rPr>
              <a:pPr defTabSz="457200"/>
              <a:t>‹Nr.›</a:t>
            </a:fld>
            <a:endParaRPr lang="en-US" dirty="0">
              <a:solidFill>
                <a:prstClr val="white">
                  <a:lumMod val="75000"/>
                </a:prstClr>
              </a:solidFill>
              <a:latin typeface="Century Gothic"/>
            </a:endParaRPr>
          </a:p>
        </p:txBody>
      </p:sp>
    </p:spTree>
    <p:extLst>
      <p:ext uri="{BB962C8B-B14F-4D97-AF65-F5344CB8AC3E}">
        <p14:creationId xmlns:p14="http://schemas.microsoft.com/office/powerpoint/2010/main" val="3434220848"/>
      </p:ext>
    </p:extLst>
  </p:cSld>
  <p:clrMap bg1="dk1" tx1="lt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Date Placeholder 3"/>
          <p:cNvSpPr>
            <a:spLocks noGrp="1"/>
          </p:cNvSpPr>
          <p:nvPr>
            <p:ph type="dt" sz="half" idx="2"/>
          </p:nvPr>
        </p:nvSpPr>
        <p:spPr>
          <a:xfrm>
            <a:off x="457200" y="635643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solidFill>
                  <a:prstClr val="white">
                    <a:tint val="75000"/>
                  </a:prstClr>
                </a:solidFill>
                <a:latin typeface="Calibri"/>
              </a:rPr>
              <a:pPr/>
              <a:t>3/08/16</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43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43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1463803979"/>
      </p:ext>
    </p:extLst>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Date Placeholder 3"/>
          <p:cNvSpPr>
            <a:spLocks noGrp="1"/>
          </p:cNvSpPr>
          <p:nvPr>
            <p:ph type="dt" sz="half" idx="2"/>
          </p:nvPr>
        </p:nvSpPr>
        <p:spPr>
          <a:xfrm>
            <a:off x="457200" y="635640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solidFill>
                  <a:prstClr val="white">
                    <a:tint val="75000"/>
                  </a:prstClr>
                </a:solidFill>
                <a:latin typeface="Calibri"/>
              </a:rPr>
              <a:pPr/>
              <a:t>3/08/16</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40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40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1573018313"/>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Date Placeholder 3"/>
          <p:cNvSpPr>
            <a:spLocks noGrp="1"/>
          </p:cNvSpPr>
          <p:nvPr>
            <p:ph type="dt" sz="half" idx="2"/>
          </p:nvPr>
        </p:nvSpPr>
        <p:spPr>
          <a:xfrm>
            <a:off x="457200" y="635637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solidFill>
                  <a:prstClr val="white">
                    <a:tint val="75000"/>
                  </a:prstClr>
                </a:solidFill>
                <a:latin typeface="Calibri"/>
              </a:rPr>
              <a:pPr/>
              <a:t>3/08/16</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7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7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1052102887"/>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1267" name="Rectangle 5"/>
          <p:cNvSpPr>
            <a:spLocks noChangeArrowheads="1"/>
          </p:cNvSpPr>
          <p:nvPr/>
        </p:nvSpPr>
        <p:spPr bwMode="gray">
          <a:xfrm>
            <a:off x="2162175" y="6408738"/>
            <a:ext cx="4784725" cy="247650"/>
          </a:xfrm>
          <a:prstGeom prst="rect">
            <a:avLst/>
          </a:prstGeom>
          <a:noFill/>
          <a:ln w="9525">
            <a:noFill/>
            <a:miter lim="800000"/>
            <a:headEnd/>
            <a:tailEnd/>
          </a:ln>
        </p:spPr>
        <p:txBody>
          <a:bodyPr/>
          <a:lstStyle/>
          <a:p>
            <a:pPr algn="ctr" fontAlgn="base">
              <a:spcBef>
                <a:spcPct val="0"/>
              </a:spcBef>
              <a:spcAft>
                <a:spcPct val="0"/>
              </a:spcAft>
            </a:pPr>
            <a:endParaRPr lang="es-ES" sz="1000">
              <a:solidFill>
                <a:srgbClr val="000000"/>
              </a:solidFill>
              <a:latin typeface="Arial" charset="0"/>
              <a:ea typeface="ＭＳ Ｐゴシック" charset="0"/>
              <a:cs typeface="ＭＳ Ｐゴシック" charset="0"/>
            </a:endParaRPr>
          </a:p>
        </p:txBody>
      </p:sp>
      <p:sp>
        <p:nvSpPr>
          <p:cNvPr id="1027" name="Rectangle 7"/>
          <p:cNvSpPr>
            <a:spLocks noGrp="1" noChangeArrowheads="1"/>
          </p:cNvSpPr>
          <p:nvPr>
            <p:ph type="title"/>
          </p:nvPr>
        </p:nvSpPr>
        <p:spPr bwMode="gray">
          <a:xfrm>
            <a:off x="314325" y="166688"/>
            <a:ext cx="55403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ctr" anchorCtr="0" compatLnSpc="1">
            <a:prstTxWarp prst="textNoShape">
              <a:avLst/>
            </a:prstTxWarp>
          </a:bodyPr>
          <a:lstStyle/>
          <a:p>
            <a:pPr lvl="0"/>
            <a:r>
              <a:rPr lang="de-DE"/>
              <a:t>Klicken Sie, um das Titelformat zu bearbeiten</a:t>
            </a:r>
          </a:p>
        </p:txBody>
      </p:sp>
      <p:sp>
        <p:nvSpPr>
          <p:cNvPr id="11269" name="Rectangle 10"/>
          <p:cNvSpPr>
            <a:spLocks noGrp="1" noChangeArrowheads="1"/>
          </p:cNvSpPr>
          <p:nvPr>
            <p:ph type="ftr" sz="quarter" idx="3"/>
          </p:nvPr>
        </p:nvSpPr>
        <p:spPr bwMode="gray">
          <a:xfrm>
            <a:off x="219075" y="6408738"/>
            <a:ext cx="1343025" cy="247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000"/>
            </a:lvl1pPr>
          </a:lstStyle>
          <a:p>
            <a:pPr fontAlgn="base">
              <a:spcBef>
                <a:spcPct val="0"/>
              </a:spcBef>
              <a:spcAft>
                <a:spcPct val="0"/>
              </a:spcAft>
            </a:pPr>
            <a:r>
              <a:rPr lang="de-DE">
                <a:solidFill>
                  <a:srgbClr val="000000"/>
                </a:solidFill>
                <a:latin typeface="Arial" charset="0"/>
                <a:ea typeface="ＭＳ Ｐゴシック" charset="0"/>
                <a:cs typeface="ＭＳ Ｐゴシック" charset="0"/>
              </a:rPr>
              <a:t>Page </a:t>
            </a:r>
            <a:r>
              <a:rPr lang="de-DE">
                <a:solidFill>
                  <a:srgbClr val="000000"/>
                </a:solidFill>
                <a:latin typeface="Arial" charset="0"/>
                <a:ea typeface="ＭＳ Ｐゴシック" charset="0"/>
                <a:cs typeface="ＭＳ Ｐゴシック" charset="0"/>
                <a:sym typeface="Wingdings" charset="0"/>
              </a:rPr>
              <a:t></a:t>
            </a:r>
            <a:r>
              <a:rPr lang="de-DE">
                <a:solidFill>
                  <a:srgbClr val="000000"/>
                </a:solidFill>
                <a:latin typeface="Arial" charset="0"/>
                <a:ea typeface="ＭＳ Ｐゴシック" charset="0"/>
                <a:cs typeface="ＭＳ Ｐゴシック" charset="0"/>
              </a:rPr>
              <a:t> </a:t>
            </a:r>
            <a:fld id="{137EACA5-E1B8-3F4E-B31C-D7940D2C86D6}" type="slidenum">
              <a:rPr lang="de-DE">
                <a:solidFill>
                  <a:srgbClr val="000000"/>
                </a:solidFill>
                <a:latin typeface="Arial" charset="0"/>
                <a:ea typeface="ＭＳ Ｐゴシック" charset="0"/>
                <a:cs typeface="ＭＳ Ｐゴシック" charset="0"/>
              </a:rPr>
              <a:pPr fontAlgn="base">
                <a:spcBef>
                  <a:spcPct val="0"/>
                </a:spcBef>
                <a:spcAft>
                  <a:spcPct val="0"/>
                </a:spcAft>
              </a:pPr>
              <a:t>‹Nr.›</a:t>
            </a:fld>
            <a:endParaRPr lang="de-DE">
              <a:solidFill>
                <a:srgbClr val="000000"/>
              </a:solidFill>
              <a:latin typeface="Arial" charset="0"/>
              <a:ea typeface="ＭＳ Ｐゴシック" charset="0"/>
              <a:cs typeface="ＭＳ Ｐゴシック" charset="0"/>
            </a:endParaRPr>
          </a:p>
        </p:txBody>
      </p:sp>
      <p:sp>
        <p:nvSpPr>
          <p:cNvPr id="1029" name="Rectangle 12"/>
          <p:cNvSpPr>
            <a:spLocks noGrp="1" noChangeArrowheads="1"/>
          </p:cNvSpPr>
          <p:nvPr>
            <p:ph type="body" idx="1"/>
          </p:nvPr>
        </p:nvSpPr>
        <p:spPr bwMode="gray">
          <a:xfrm>
            <a:off x="314325" y="1614488"/>
            <a:ext cx="8524875"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t" anchorCtr="0" compatLnSpc="1">
            <a:prstTxWarp prst="textNoShape">
              <a:avLst/>
            </a:prstTxWarp>
          </a:bodyPr>
          <a:lstStyle/>
          <a:p>
            <a:pPr lvl="0"/>
            <a:r>
              <a:rPr lang="de-DE"/>
              <a:t>Klicken Sie, um die Formate des Vorlagentextes zu bearbeiten</a:t>
            </a:r>
          </a:p>
          <a:p>
            <a:pPr lvl="1"/>
            <a:r>
              <a:rPr lang="de-DE"/>
              <a:t>Zweite Ebene</a:t>
            </a:r>
          </a:p>
          <a:p>
            <a:pPr lvl="2"/>
            <a:r>
              <a:rPr lang="de-DE"/>
              <a:t>Dritte Ebene</a:t>
            </a:r>
          </a:p>
          <a:p>
            <a:pPr lvl="3"/>
            <a:r>
              <a:rPr lang="de-DE"/>
              <a:t>Vierte Ebene</a:t>
            </a:r>
          </a:p>
        </p:txBody>
      </p:sp>
      <p:sp>
        <p:nvSpPr>
          <p:cNvPr id="11271" name="Rectangle 7"/>
          <p:cNvSpPr>
            <a:spLocks noChangeArrowheads="1"/>
          </p:cNvSpPr>
          <p:nvPr/>
        </p:nvSpPr>
        <p:spPr bwMode="gray">
          <a:xfrm>
            <a:off x="7188200" y="6184900"/>
            <a:ext cx="1646238" cy="377825"/>
          </a:xfrm>
          <a:prstGeom prst="rect">
            <a:avLst/>
          </a:prstGeom>
          <a:gradFill rotWithShape="1">
            <a:gsLst>
              <a:gs pos="0">
                <a:srgbClr val="FFFFFF"/>
              </a:gs>
              <a:gs pos="100000">
                <a:srgbClr val="DDDDDD"/>
              </a:gs>
            </a:gsLst>
            <a:lin ang="0" scaled="1"/>
          </a:gradFill>
          <a:ln w="9525">
            <a:solidFill>
              <a:srgbClr val="969696"/>
            </a:solidFill>
            <a:miter lim="800000"/>
            <a:headEnd/>
            <a:tailEnd/>
          </a:ln>
          <a:effectLst/>
        </p:spPr>
        <p:txBody>
          <a:bodyPr wrap="none" anchor="ctr"/>
          <a:lstStyle/>
          <a:p>
            <a:pPr algn="ctr" eaLnBrk="0" fontAlgn="base" hangingPunct="0">
              <a:spcBef>
                <a:spcPct val="0"/>
              </a:spcBef>
              <a:spcAft>
                <a:spcPct val="0"/>
              </a:spcAft>
            </a:pPr>
            <a:r>
              <a:rPr lang="de-DE" sz="1600" b="1">
                <a:solidFill>
                  <a:srgbClr val="000000"/>
                </a:solidFill>
                <a:latin typeface="Arial" charset="0"/>
                <a:ea typeface="ＭＳ Ｐゴシック" charset="0"/>
                <a:cs typeface="ＭＳ Ｐゴシック" charset="0"/>
              </a:rPr>
              <a:t>YOUR LOGO</a:t>
            </a:r>
          </a:p>
        </p:txBody>
      </p:sp>
    </p:spTree>
    <p:extLst>
      <p:ext uri="{BB962C8B-B14F-4D97-AF65-F5344CB8AC3E}">
        <p14:creationId xmlns:p14="http://schemas.microsoft.com/office/powerpoint/2010/main" val="260302776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ransition xmlns:p14="http://schemas.microsoft.com/office/powerpoint/2010/main" spd="med">
    <p:fade/>
  </p:transition>
  <p:hf sldNum="0" hdr="0" dt="0"/>
  <p:txStyles>
    <p:titleStyle>
      <a:lvl1pPr algn="l" rtl="0" eaLnBrk="0" fontAlgn="base" hangingPunct="0">
        <a:lnSpc>
          <a:spcPct val="95000"/>
        </a:lnSpc>
        <a:spcBef>
          <a:spcPct val="0"/>
        </a:spcBef>
        <a:spcAft>
          <a:spcPct val="0"/>
        </a:spcAft>
        <a:defRPr sz="2400" b="1">
          <a:solidFill>
            <a:srgbClr val="FFFFFF"/>
          </a:solidFill>
          <a:latin typeface="+mj-lt"/>
          <a:ea typeface="ＭＳ Ｐゴシック" charset="0"/>
          <a:cs typeface="ＭＳ Ｐゴシック" charset="0"/>
        </a:defRPr>
      </a:lvl1pPr>
      <a:lvl2pPr algn="l" rtl="0" eaLnBrk="0" fontAlgn="base" hangingPunct="0">
        <a:lnSpc>
          <a:spcPct val="95000"/>
        </a:lnSpc>
        <a:spcBef>
          <a:spcPct val="0"/>
        </a:spcBef>
        <a:spcAft>
          <a:spcPct val="0"/>
        </a:spcAft>
        <a:defRPr sz="2400" b="1">
          <a:solidFill>
            <a:srgbClr val="FFFFFF"/>
          </a:solidFill>
          <a:latin typeface="Arial" charset="0"/>
          <a:ea typeface="ＭＳ Ｐゴシック" charset="0"/>
          <a:cs typeface="ＭＳ Ｐゴシック" charset="0"/>
        </a:defRPr>
      </a:lvl2pPr>
      <a:lvl3pPr algn="l" rtl="0" eaLnBrk="0" fontAlgn="base" hangingPunct="0">
        <a:lnSpc>
          <a:spcPct val="95000"/>
        </a:lnSpc>
        <a:spcBef>
          <a:spcPct val="0"/>
        </a:spcBef>
        <a:spcAft>
          <a:spcPct val="0"/>
        </a:spcAft>
        <a:defRPr sz="2400" b="1">
          <a:solidFill>
            <a:srgbClr val="FFFFFF"/>
          </a:solidFill>
          <a:latin typeface="Arial" charset="0"/>
          <a:ea typeface="ＭＳ Ｐゴシック" charset="0"/>
          <a:cs typeface="ＭＳ Ｐゴシック" charset="0"/>
        </a:defRPr>
      </a:lvl3pPr>
      <a:lvl4pPr algn="l" rtl="0" eaLnBrk="0" fontAlgn="base" hangingPunct="0">
        <a:lnSpc>
          <a:spcPct val="95000"/>
        </a:lnSpc>
        <a:spcBef>
          <a:spcPct val="0"/>
        </a:spcBef>
        <a:spcAft>
          <a:spcPct val="0"/>
        </a:spcAft>
        <a:defRPr sz="2400" b="1">
          <a:solidFill>
            <a:srgbClr val="FFFFFF"/>
          </a:solidFill>
          <a:latin typeface="Arial" charset="0"/>
          <a:ea typeface="ＭＳ Ｐゴシック" charset="0"/>
          <a:cs typeface="ＭＳ Ｐゴシック" charset="0"/>
        </a:defRPr>
      </a:lvl4pPr>
      <a:lvl5pPr algn="l" rtl="0" eaLnBrk="0" fontAlgn="base" hangingPunct="0">
        <a:lnSpc>
          <a:spcPct val="95000"/>
        </a:lnSpc>
        <a:spcBef>
          <a:spcPct val="0"/>
        </a:spcBef>
        <a:spcAft>
          <a:spcPct val="0"/>
        </a:spcAft>
        <a:defRPr sz="2400" b="1">
          <a:solidFill>
            <a:srgbClr val="FFFFFF"/>
          </a:solidFill>
          <a:latin typeface="Arial" charset="0"/>
          <a:ea typeface="ＭＳ Ｐゴシック" charset="0"/>
          <a:cs typeface="ＭＳ Ｐゴシック" charset="0"/>
        </a:defRPr>
      </a:lvl5pPr>
      <a:lvl6pPr marL="457200" algn="l" rtl="0" eaLnBrk="0" fontAlgn="base" hangingPunct="0">
        <a:lnSpc>
          <a:spcPct val="95000"/>
        </a:lnSpc>
        <a:spcBef>
          <a:spcPct val="0"/>
        </a:spcBef>
        <a:spcAft>
          <a:spcPct val="0"/>
        </a:spcAft>
        <a:defRPr sz="2400" b="1">
          <a:solidFill>
            <a:srgbClr val="FFFFFF"/>
          </a:solidFill>
          <a:latin typeface="Arial" charset="0"/>
        </a:defRPr>
      </a:lvl6pPr>
      <a:lvl7pPr marL="914400" algn="l" rtl="0" eaLnBrk="0" fontAlgn="base" hangingPunct="0">
        <a:lnSpc>
          <a:spcPct val="95000"/>
        </a:lnSpc>
        <a:spcBef>
          <a:spcPct val="0"/>
        </a:spcBef>
        <a:spcAft>
          <a:spcPct val="0"/>
        </a:spcAft>
        <a:defRPr sz="2400" b="1">
          <a:solidFill>
            <a:srgbClr val="FFFFFF"/>
          </a:solidFill>
          <a:latin typeface="Arial" charset="0"/>
        </a:defRPr>
      </a:lvl7pPr>
      <a:lvl8pPr marL="1371600" algn="l" rtl="0" eaLnBrk="0" fontAlgn="base" hangingPunct="0">
        <a:lnSpc>
          <a:spcPct val="95000"/>
        </a:lnSpc>
        <a:spcBef>
          <a:spcPct val="0"/>
        </a:spcBef>
        <a:spcAft>
          <a:spcPct val="0"/>
        </a:spcAft>
        <a:defRPr sz="2400" b="1">
          <a:solidFill>
            <a:srgbClr val="FFFFFF"/>
          </a:solidFill>
          <a:latin typeface="Arial" charset="0"/>
        </a:defRPr>
      </a:lvl8pPr>
      <a:lvl9pPr marL="1828800" algn="l" rtl="0" eaLnBrk="0" fontAlgn="base" hangingPunct="0">
        <a:lnSpc>
          <a:spcPct val="95000"/>
        </a:lnSpc>
        <a:spcBef>
          <a:spcPct val="0"/>
        </a:spcBef>
        <a:spcAft>
          <a:spcPct val="0"/>
        </a:spcAft>
        <a:defRPr sz="2400" b="1">
          <a:solidFill>
            <a:srgbClr val="FFFFFF"/>
          </a:solidFill>
          <a:latin typeface="Arial" charset="0"/>
        </a:defRPr>
      </a:lvl9pPr>
    </p:titleStyle>
    <p:bodyStyle>
      <a:lvl1pPr marL="190500" indent="-190500" algn="l" rtl="0" eaLnBrk="0" fontAlgn="base" hangingPunct="0">
        <a:spcBef>
          <a:spcPct val="60000"/>
        </a:spcBef>
        <a:spcAft>
          <a:spcPct val="0"/>
        </a:spcAft>
        <a:buClr>
          <a:schemeClr val="accent1"/>
        </a:buClr>
        <a:buFont typeface="Wingdings" charset="0"/>
        <a:buChar char="§"/>
        <a:defRPr sz="2000" b="1">
          <a:solidFill>
            <a:schemeClr val="tx1"/>
          </a:solidFill>
          <a:latin typeface="+mn-lt"/>
          <a:ea typeface="ＭＳ Ｐゴシック" charset="0"/>
          <a:cs typeface="ＭＳ Ｐゴシック" charset="0"/>
        </a:defRPr>
      </a:lvl1pPr>
      <a:lvl2pPr marL="381000" indent="-188913" algn="l" rtl="0" eaLnBrk="0" fontAlgn="base" hangingPunct="0">
        <a:spcBef>
          <a:spcPct val="30000"/>
        </a:spcBef>
        <a:spcAft>
          <a:spcPct val="0"/>
        </a:spcAft>
        <a:buClr>
          <a:schemeClr val="accent1"/>
        </a:buClr>
        <a:buChar char="-"/>
        <a:defRPr>
          <a:solidFill>
            <a:schemeClr val="tx1"/>
          </a:solidFill>
          <a:latin typeface="+mn-lt"/>
          <a:ea typeface="ＭＳ Ｐゴシック" charset="-128"/>
        </a:defRPr>
      </a:lvl2pPr>
      <a:lvl3pPr marL="561975" indent="-179388" algn="l" rtl="0" eaLnBrk="0" fontAlgn="base" hangingPunct="0">
        <a:spcBef>
          <a:spcPct val="30000"/>
        </a:spcBef>
        <a:spcAft>
          <a:spcPct val="0"/>
        </a:spcAft>
        <a:buClr>
          <a:schemeClr val="accent1"/>
        </a:buClr>
        <a:buChar char="-"/>
        <a:defRPr sz="1600">
          <a:solidFill>
            <a:schemeClr val="tx1"/>
          </a:solidFill>
          <a:latin typeface="+mn-lt"/>
          <a:ea typeface="ＭＳ Ｐゴシック" charset="-128"/>
        </a:defRPr>
      </a:lvl3pPr>
      <a:lvl4pPr marL="768350" indent="-204788" algn="l" rtl="0" eaLnBrk="0" fontAlgn="base" hangingPunct="0">
        <a:spcBef>
          <a:spcPct val="30000"/>
        </a:spcBef>
        <a:spcAft>
          <a:spcPct val="0"/>
        </a:spcAft>
        <a:buClr>
          <a:schemeClr val="accent1"/>
        </a:buClr>
        <a:buChar char="-"/>
        <a:defRPr sz="1600">
          <a:solidFill>
            <a:schemeClr val="tx1"/>
          </a:solidFill>
          <a:latin typeface="+mn-lt"/>
          <a:ea typeface="ＭＳ Ｐゴシック" charset="-128"/>
        </a:defRPr>
      </a:lvl4pPr>
      <a:lvl5pPr marL="1050925" indent="-168275" algn="l" rtl="0" eaLnBrk="0" fontAlgn="base" hangingPunct="0">
        <a:spcBef>
          <a:spcPct val="40000"/>
        </a:spcBef>
        <a:spcAft>
          <a:spcPct val="0"/>
        </a:spcAft>
        <a:buClr>
          <a:schemeClr val="accent1"/>
        </a:buClr>
        <a:buFont typeface="Wingdings" charset="0"/>
        <a:buChar char="»"/>
        <a:defRPr sz="2000">
          <a:solidFill>
            <a:schemeClr val="tx1"/>
          </a:solidFill>
          <a:latin typeface="+mn-lt"/>
          <a:ea typeface="ＭＳ Ｐゴシック" charset="-128"/>
        </a:defRPr>
      </a:lvl5pPr>
      <a:lvl6pPr marL="1508125" indent="-168275" algn="l" rtl="0" eaLnBrk="0" fontAlgn="base" hangingPunct="0">
        <a:spcBef>
          <a:spcPct val="40000"/>
        </a:spcBef>
        <a:spcAft>
          <a:spcPct val="0"/>
        </a:spcAft>
        <a:buClr>
          <a:schemeClr val="accent1"/>
        </a:buClr>
        <a:buFont typeface="Wingdings" charset="2"/>
        <a:buChar char="»"/>
        <a:defRPr sz="2000">
          <a:solidFill>
            <a:schemeClr val="tx1"/>
          </a:solidFill>
          <a:latin typeface="+mn-lt"/>
          <a:ea typeface="ＭＳ Ｐゴシック" charset="-128"/>
        </a:defRPr>
      </a:lvl6pPr>
      <a:lvl7pPr marL="1965325" indent="-168275" algn="l" rtl="0" eaLnBrk="0" fontAlgn="base" hangingPunct="0">
        <a:spcBef>
          <a:spcPct val="40000"/>
        </a:spcBef>
        <a:spcAft>
          <a:spcPct val="0"/>
        </a:spcAft>
        <a:buClr>
          <a:schemeClr val="accent1"/>
        </a:buClr>
        <a:buFont typeface="Wingdings" charset="2"/>
        <a:buChar char="»"/>
        <a:defRPr sz="2000">
          <a:solidFill>
            <a:schemeClr val="tx1"/>
          </a:solidFill>
          <a:latin typeface="+mn-lt"/>
          <a:ea typeface="ＭＳ Ｐゴシック" charset="-128"/>
        </a:defRPr>
      </a:lvl7pPr>
      <a:lvl8pPr marL="2422525" indent="-168275" algn="l" rtl="0" eaLnBrk="0" fontAlgn="base" hangingPunct="0">
        <a:spcBef>
          <a:spcPct val="40000"/>
        </a:spcBef>
        <a:spcAft>
          <a:spcPct val="0"/>
        </a:spcAft>
        <a:buClr>
          <a:schemeClr val="accent1"/>
        </a:buClr>
        <a:buFont typeface="Wingdings" charset="2"/>
        <a:buChar char="»"/>
        <a:defRPr sz="2000">
          <a:solidFill>
            <a:schemeClr val="tx1"/>
          </a:solidFill>
          <a:latin typeface="+mn-lt"/>
          <a:ea typeface="ＭＳ Ｐゴシック" charset="-128"/>
        </a:defRPr>
      </a:lvl8pPr>
      <a:lvl9pPr marL="2879725" indent="-168275" algn="l" rtl="0" eaLnBrk="0" fontAlgn="base" hangingPunct="0">
        <a:spcBef>
          <a:spcPct val="40000"/>
        </a:spcBef>
        <a:spcAft>
          <a:spcPct val="0"/>
        </a:spcAft>
        <a:buClr>
          <a:schemeClr val="accent1"/>
        </a:buClr>
        <a:buFont typeface="Wingdings" charset="2"/>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 Id="rId3" Type="http://schemas.openxmlformats.org/officeDocument/2006/relationships/hyperlink" Target="http://www.cancernetwork.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hyperlink" Target="http://www.cancernetwork.com"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hyperlink" Target="http://www.cancernetwork.com"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 Id="rId3" Type="http://schemas.openxmlformats.org/officeDocument/2006/relationships/hyperlink" Target="http://www.cancernetwork.com"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www.nomograms.org/"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8.xml"/><Relationship Id="rId3" Type="http://schemas.openxmlformats.org/officeDocument/2006/relationships/image" Target="../media/image2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0.xml"/><Relationship Id="rId3" Type="http://schemas.openxmlformats.org/officeDocument/2006/relationships/image" Target="../media/image2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2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image" Target="../media/image2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27.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28.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2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2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2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24.xml"/><Relationship Id="rId3" Type="http://schemas.openxmlformats.org/officeDocument/2006/relationships/image" Target="../media/image1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27.xml"/><Relationship Id="rId3"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3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3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3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3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3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3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3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30.jpeg"/><Relationship Id="rId3" Type="http://schemas.openxmlformats.org/officeDocument/2006/relationships/image" Target="../media/image31.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3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38.xml"/><Relationship Id="rId3" Type="http://schemas.openxmlformats.org/officeDocument/2006/relationships/chart" Target="../charts/char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3" name="Rectangle 4"/>
          <p:cNvSpPr>
            <a:spLocks noGrp="1" noChangeArrowheads="1"/>
          </p:cNvSpPr>
          <p:nvPr>
            <p:ph type="ctrTitle"/>
          </p:nvPr>
        </p:nvSpPr>
        <p:spPr/>
        <p:txBody>
          <a:bodyPr/>
          <a:lstStyle/>
          <a:p>
            <a:r>
              <a:rPr lang="es-ES_tradnl" noProof="1" smtClean="0">
                <a:latin typeface="Arial" charset="0"/>
              </a:rPr>
              <a:t>Cáncer de próstata</a:t>
            </a:r>
            <a:endParaRPr noProof="1">
              <a:latin typeface="Arial" charset="0"/>
            </a:endParaRPr>
          </a:p>
        </p:txBody>
      </p:sp>
      <p:sp>
        <p:nvSpPr>
          <p:cNvPr id="13314" name="Rectangle 5"/>
          <p:cNvSpPr>
            <a:spLocks noGrp="1" noChangeArrowheads="1"/>
          </p:cNvSpPr>
          <p:nvPr>
            <p:ph type="subTitle" idx="1"/>
          </p:nvPr>
        </p:nvSpPr>
        <p:spPr/>
        <p:txBody>
          <a:bodyPr/>
          <a:lstStyle/>
          <a:p>
            <a:pPr>
              <a:buFont typeface="Wingdings" charset="0"/>
              <a:buNone/>
            </a:pPr>
            <a:r>
              <a:rPr noProof="1">
                <a:latin typeface="Arial" charset="0"/>
              </a:rPr>
              <a:t>Mauricio Lema Medina MD</a:t>
            </a:r>
          </a:p>
        </p:txBody>
      </p:sp>
    </p:spTree>
    <p:extLst>
      <p:ext uri="{BB962C8B-B14F-4D97-AF65-F5344CB8AC3E}">
        <p14:creationId xmlns:p14="http://schemas.microsoft.com/office/powerpoint/2010/main" val="123047271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571500" y="1625626"/>
            <a:ext cx="2000250" cy="1571625"/>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 sz="2000" b="1" dirty="0">
                <a:solidFill>
                  <a:srgbClr val="FFFFFF"/>
                </a:solidFill>
                <a:latin typeface="Arial"/>
                <a:ea typeface="ＭＳ Ｐゴシック"/>
              </a:rPr>
              <a:t>50-74 yo Males</a:t>
            </a:r>
          </a:p>
        </p:txBody>
      </p:sp>
      <p:sp>
        <p:nvSpPr>
          <p:cNvPr id="9218" name="5 CuadroTexto"/>
          <p:cNvSpPr txBox="1">
            <a:spLocks noChangeArrowheads="1"/>
          </p:cNvSpPr>
          <p:nvPr/>
        </p:nvSpPr>
        <p:spPr bwMode="auto">
          <a:xfrm>
            <a:off x="84139" y="6429375"/>
            <a:ext cx="363488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fontAlgn="base" hangingPunct="1">
              <a:spcBef>
                <a:spcPct val="0"/>
              </a:spcBef>
              <a:spcAft>
                <a:spcPct val="0"/>
              </a:spcAft>
            </a:pPr>
            <a:r>
              <a:rPr lang="es-ES" sz="1100" smtClean="0">
                <a:solidFill>
                  <a:srgbClr val="FFFFFF"/>
                </a:solidFill>
              </a:rPr>
              <a:t>Schroeder FH, et al. N Engl J Med, 366: 981-990, 2012</a:t>
            </a:r>
          </a:p>
        </p:txBody>
      </p:sp>
      <p:sp>
        <p:nvSpPr>
          <p:cNvPr id="7" name="6 Elipse"/>
          <p:cNvSpPr/>
          <p:nvPr/>
        </p:nvSpPr>
        <p:spPr>
          <a:xfrm>
            <a:off x="2928939" y="2197126"/>
            <a:ext cx="500062" cy="500063"/>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 sz="2400" b="1" dirty="0">
                <a:solidFill>
                  <a:srgbClr val="FFFFFF"/>
                </a:solidFill>
                <a:latin typeface="Arial"/>
                <a:ea typeface="ＭＳ Ｐゴシック"/>
              </a:rPr>
              <a:t>R</a:t>
            </a:r>
          </a:p>
        </p:txBody>
      </p:sp>
      <p:sp>
        <p:nvSpPr>
          <p:cNvPr id="8" name="7 Rectángulo"/>
          <p:cNvSpPr/>
          <p:nvPr/>
        </p:nvSpPr>
        <p:spPr>
          <a:xfrm>
            <a:off x="3857627" y="1197001"/>
            <a:ext cx="4429125" cy="714375"/>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 sz="3600" dirty="0">
                <a:solidFill>
                  <a:srgbClr val="FFFFFF"/>
                </a:solidFill>
                <a:latin typeface="Arial"/>
                <a:ea typeface="ＭＳ Ｐゴシック"/>
              </a:rPr>
              <a:t>PSA </a:t>
            </a:r>
            <a:r>
              <a:rPr lang="es-ES" sz="3600" dirty="0" err="1">
                <a:solidFill>
                  <a:srgbClr val="FFFFFF"/>
                </a:solidFill>
                <a:latin typeface="Arial"/>
                <a:ea typeface="ＭＳ Ｐゴシック"/>
              </a:rPr>
              <a:t>screening</a:t>
            </a:r>
            <a:endParaRPr lang="es-ES" sz="3600" dirty="0">
              <a:solidFill>
                <a:srgbClr val="FFFFFF"/>
              </a:solidFill>
              <a:latin typeface="Arial"/>
              <a:ea typeface="ＭＳ Ｐゴシック"/>
            </a:endParaRPr>
          </a:p>
        </p:txBody>
      </p:sp>
      <p:sp>
        <p:nvSpPr>
          <p:cNvPr id="9" name="8 Rectángulo"/>
          <p:cNvSpPr/>
          <p:nvPr/>
        </p:nvSpPr>
        <p:spPr>
          <a:xfrm>
            <a:off x="3857638" y="2768626"/>
            <a:ext cx="4500563" cy="714375"/>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 sz="3600" dirty="0">
                <a:solidFill>
                  <a:srgbClr val="FFFFFF"/>
                </a:solidFill>
                <a:latin typeface="Arial"/>
                <a:ea typeface="ＭＳ Ｐゴシック"/>
              </a:rPr>
              <a:t>No PSA </a:t>
            </a:r>
            <a:r>
              <a:rPr lang="es-ES" sz="3600" dirty="0" err="1">
                <a:solidFill>
                  <a:srgbClr val="FFFFFF"/>
                </a:solidFill>
                <a:latin typeface="Arial"/>
                <a:ea typeface="ＭＳ Ｐゴシック"/>
              </a:rPr>
              <a:t>screening</a:t>
            </a:r>
            <a:endParaRPr lang="es-ES" sz="3600" dirty="0">
              <a:solidFill>
                <a:srgbClr val="FFFFFF"/>
              </a:solidFill>
              <a:latin typeface="Arial"/>
              <a:ea typeface="ＭＳ Ｐゴシック"/>
            </a:endParaRPr>
          </a:p>
        </p:txBody>
      </p:sp>
      <p:sp>
        <p:nvSpPr>
          <p:cNvPr id="9222" name="10 CuadroTexto"/>
          <p:cNvSpPr txBox="1">
            <a:spLocks noChangeArrowheads="1"/>
          </p:cNvSpPr>
          <p:nvPr/>
        </p:nvSpPr>
        <p:spPr bwMode="auto">
          <a:xfrm>
            <a:off x="6075363" y="1903414"/>
            <a:ext cx="22076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fontAlgn="base" hangingPunct="1">
              <a:spcBef>
                <a:spcPct val="0"/>
              </a:spcBef>
              <a:spcAft>
                <a:spcPct val="0"/>
              </a:spcAft>
            </a:pPr>
            <a:r>
              <a:rPr lang="es-ES" sz="1200" b="1" i="1" smtClean="0">
                <a:solidFill>
                  <a:srgbClr val="FFFFFF"/>
                </a:solidFill>
              </a:rPr>
              <a:t>On average 1 every 4 years</a:t>
            </a:r>
          </a:p>
        </p:txBody>
      </p:sp>
      <p:cxnSp>
        <p:nvCxnSpPr>
          <p:cNvPr id="13" name="12 Conector recto de flecha"/>
          <p:cNvCxnSpPr/>
          <p:nvPr/>
        </p:nvCxnSpPr>
        <p:spPr>
          <a:xfrm flipV="1">
            <a:off x="3429001" y="1839913"/>
            <a:ext cx="357188" cy="28575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14 Conector recto de flecha"/>
          <p:cNvCxnSpPr/>
          <p:nvPr/>
        </p:nvCxnSpPr>
        <p:spPr>
          <a:xfrm rot="16200000" flipH="1">
            <a:off x="3429013" y="2697176"/>
            <a:ext cx="357187" cy="357188"/>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19 Conector recto de flecha"/>
          <p:cNvCxnSpPr/>
          <p:nvPr/>
        </p:nvCxnSpPr>
        <p:spPr>
          <a:xfrm>
            <a:off x="2643189" y="2411439"/>
            <a:ext cx="214312" cy="1587"/>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226" name="22 CuadroTexto"/>
          <p:cNvSpPr txBox="1">
            <a:spLocks noChangeArrowheads="1"/>
          </p:cNvSpPr>
          <p:nvPr/>
        </p:nvSpPr>
        <p:spPr bwMode="auto">
          <a:xfrm>
            <a:off x="1571637" y="3268663"/>
            <a:ext cx="14042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fontAlgn="base" hangingPunct="1">
              <a:spcBef>
                <a:spcPct val="0"/>
              </a:spcBef>
              <a:spcAft>
                <a:spcPct val="0"/>
              </a:spcAft>
            </a:pPr>
            <a:r>
              <a:rPr lang="es-ES" smtClean="0">
                <a:solidFill>
                  <a:srgbClr val="FFFFFF"/>
                </a:solidFill>
              </a:rPr>
              <a:t>n=182.000</a:t>
            </a:r>
          </a:p>
        </p:txBody>
      </p:sp>
      <p:sp>
        <p:nvSpPr>
          <p:cNvPr id="9227" name="23 CuadroTexto"/>
          <p:cNvSpPr txBox="1">
            <a:spLocks noChangeArrowheads="1"/>
          </p:cNvSpPr>
          <p:nvPr/>
        </p:nvSpPr>
        <p:spPr bwMode="auto">
          <a:xfrm>
            <a:off x="3786188" y="1911350"/>
            <a:ext cx="12615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fontAlgn="base" hangingPunct="1">
              <a:spcBef>
                <a:spcPct val="0"/>
              </a:spcBef>
              <a:spcAft>
                <a:spcPct val="0"/>
              </a:spcAft>
            </a:pPr>
            <a:r>
              <a:rPr lang="es-ES" smtClean="0">
                <a:solidFill>
                  <a:srgbClr val="FFFFFF"/>
                </a:solidFill>
              </a:rPr>
              <a:t>n=71.891</a:t>
            </a:r>
          </a:p>
        </p:txBody>
      </p:sp>
      <p:sp>
        <p:nvSpPr>
          <p:cNvPr id="9228" name="24 CuadroTexto"/>
          <p:cNvSpPr txBox="1">
            <a:spLocks noChangeArrowheads="1"/>
          </p:cNvSpPr>
          <p:nvPr/>
        </p:nvSpPr>
        <p:spPr bwMode="auto">
          <a:xfrm>
            <a:off x="3857626" y="3482975"/>
            <a:ext cx="12615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fontAlgn="base" hangingPunct="1">
              <a:spcBef>
                <a:spcPct val="0"/>
              </a:spcBef>
              <a:spcAft>
                <a:spcPct val="0"/>
              </a:spcAft>
            </a:pPr>
            <a:r>
              <a:rPr lang="es-ES" smtClean="0">
                <a:solidFill>
                  <a:srgbClr val="FFFFFF"/>
                </a:solidFill>
              </a:rPr>
              <a:t>n=89.162</a:t>
            </a:r>
          </a:p>
        </p:txBody>
      </p:sp>
      <p:graphicFrame>
        <p:nvGraphicFramePr>
          <p:cNvPr id="26" name="25 Tabla"/>
          <p:cNvGraphicFramePr>
            <a:graphicFrameLocks noGrp="1"/>
          </p:cNvGraphicFramePr>
          <p:nvPr>
            <p:extLst>
              <p:ext uri="{D42A27DB-BD31-4B8C-83A1-F6EECF244321}">
                <p14:modId xmlns:p14="http://schemas.microsoft.com/office/powerpoint/2010/main" val="835382265"/>
              </p:ext>
            </p:extLst>
          </p:nvPr>
        </p:nvGraphicFramePr>
        <p:xfrm>
          <a:off x="827089" y="3978301"/>
          <a:ext cx="7215188" cy="1768473"/>
        </p:xfrm>
        <a:graphic>
          <a:graphicData uri="http://schemas.openxmlformats.org/drawingml/2006/table">
            <a:tbl>
              <a:tblPr firstRow="1" bandRow="1">
                <a:tableStyleId>{5C22544A-7EE6-4342-B048-85BDC9FD1C3A}</a:tableStyleId>
              </a:tblPr>
              <a:tblGrid>
                <a:gridCol w="1803797"/>
                <a:gridCol w="1553765"/>
                <a:gridCol w="2053829"/>
                <a:gridCol w="1803797"/>
              </a:tblGrid>
              <a:tr h="335400">
                <a:tc>
                  <a:txBody>
                    <a:bodyPr/>
                    <a:lstStyle/>
                    <a:p>
                      <a:r>
                        <a:rPr lang="es-ES" sz="1600" dirty="0" smtClean="0"/>
                        <a:t>Variable</a:t>
                      </a:r>
                      <a:endParaRPr lang="es-ES" sz="1600" dirty="0"/>
                    </a:p>
                  </a:txBody>
                  <a:tcPr marL="91439" marR="91439" marT="45736" marB="45736"/>
                </a:tc>
                <a:tc>
                  <a:txBody>
                    <a:bodyPr/>
                    <a:lstStyle/>
                    <a:p>
                      <a:pPr algn="ctr"/>
                      <a:r>
                        <a:rPr lang="es-ES" sz="1600" dirty="0" smtClean="0"/>
                        <a:t>PSA</a:t>
                      </a:r>
                      <a:endParaRPr lang="es-ES" sz="1600" dirty="0"/>
                    </a:p>
                  </a:txBody>
                  <a:tcPr marL="91439" marR="91439" marT="45736" marB="45736"/>
                </a:tc>
                <a:tc>
                  <a:txBody>
                    <a:bodyPr/>
                    <a:lstStyle/>
                    <a:p>
                      <a:pPr algn="ctr"/>
                      <a:r>
                        <a:rPr lang="es-ES" sz="1600" dirty="0" smtClean="0"/>
                        <a:t>No PSA</a:t>
                      </a:r>
                      <a:endParaRPr lang="es-ES" sz="1600" dirty="0"/>
                    </a:p>
                  </a:txBody>
                  <a:tcPr marL="91439" marR="91439" marT="45736" marB="45736"/>
                </a:tc>
                <a:tc>
                  <a:txBody>
                    <a:bodyPr/>
                    <a:lstStyle/>
                    <a:p>
                      <a:pPr algn="ctr"/>
                      <a:r>
                        <a:rPr lang="es-ES" sz="1600" dirty="0" err="1" smtClean="0"/>
                        <a:t>Rate</a:t>
                      </a:r>
                      <a:r>
                        <a:rPr lang="es-ES" sz="1600" baseline="0" dirty="0" smtClean="0"/>
                        <a:t> ratio</a:t>
                      </a:r>
                      <a:endParaRPr lang="es-ES" sz="1600" dirty="0"/>
                    </a:p>
                  </a:txBody>
                  <a:tcPr marL="91439" marR="91439" marT="45736" marB="45736"/>
                </a:tc>
              </a:tr>
              <a:tr h="365891">
                <a:tc>
                  <a:txBody>
                    <a:bodyPr/>
                    <a:lstStyle/>
                    <a:p>
                      <a:r>
                        <a:rPr lang="es-ES" sz="1600" b="1" dirty="0" smtClean="0"/>
                        <a:t>No </a:t>
                      </a:r>
                      <a:r>
                        <a:rPr lang="es-ES" sz="1600" b="1" dirty="0" err="1" smtClean="0"/>
                        <a:t>PrCa</a:t>
                      </a:r>
                      <a:r>
                        <a:rPr lang="es-ES" sz="1600" b="1" dirty="0" smtClean="0"/>
                        <a:t> </a:t>
                      </a:r>
                      <a:r>
                        <a:rPr lang="es-ES" sz="1600" b="1" dirty="0" err="1" smtClean="0"/>
                        <a:t>Biopsy</a:t>
                      </a:r>
                      <a:endParaRPr lang="es-ES" sz="1600" b="1" dirty="0"/>
                    </a:p>
                  </a:txBody>
                  <a:tcPr marL="91439" marR="91439" marT="45736" marB="45736"/>
                </a:tc>
                <a:tc>
                  <a:txBody>
                    <a:bodyPr/>
                    <a:lstStyle/>
                    <a:p>
                      <a:pPr algn="ctr"/>
                      <a:r>
                        <a:rPr lang="es-ES" sz="1600" b="1" dirty="0" smtClean="0"/>
                        <a:t>76%</a:t>
                      </a:r>
                      <a:endParaRPr lang="es-ES" sz="1600" b="1" dirty="0"/>
                    </a:p>
                  </a:txBody>
                  <a:tcPr marL="91439" marR="91439" marT="45736" marB="45736"/>
                </a:tc>
                <a:tc>
                  <a:txBody>
                    <a:bodyPr/>
                    <a:lstStyle/>
                    <a:p>
                      <a:endParaRPr lang="es-ES" sz="1800"/>
                    </a:p>
                  </a:txBody>
                  <a:tcPr marL="91439" marR="91439" marT="45736" marB="45736"/>
                </a:tc>
                <a:tc>
                  <a:txBody>
                    <a:bodyPr/>
                    <a:lstStyle/>
                    <a:p>
                      <a:endParaRPr lang="es-ES" sz="1800"/>
                    </a:p>
                  </a:txBody>
                  <a:tcPr marL="91439" marR="91439" marT="45736" marB="45736"/>
                </a:tc>
              </a:tr>
              <a:tr h="365891">
                <a:tc>
                  <a:txBody>
                    <a:bodyPr/>
                    <a:lstStyle/>
                    <a:p>
                      <a:r>
                        <a:rPr lang="es-ES" sz="1600" b="1" dirty="0" smtClean="0"/>
                        <a:t>False</a:t>
                      </a:r>
                      <a:r>
                        <a:rPr lang="es-ES" sz="1600" b="1" baseline="0" dirty="0" smtClean="0"/>
                        <a:t> positive</a:t>
                      </a:r>
                      <a:endParaRPr lang="es-ES" sz="1600" b="1" dirty="0"/>
                    </a:p>
                  </a:txBody>
                  <a:tcPr marL="91439" marR="91439" marT="45736" marB="45736"/>
                </a:tc>
                <a:tc>
                  <a:txBody>
                    <a:bodyPr/>
                    <a:lstStyle/>
                    <a:p>
                      <a:pPr algn="ctr"/>
                      <a:r>
                        <a:rPr lang="es-ES" sz="1600" b="1" dirty="0" smtClean="0"/>
                        <a:t>13%</a:t>
                      </a:r>
                      <a:endParaRPr lang="es-ES" sz="1600" b="1" dirty="0"/>
                    </a:p>
                  </a:txBody>
                  <a:tcPr marL="91439" marR="91439" marT="45736" marB="45736"/>
                </a:tc>
                <a:tc>
                  <a:txBody>
                    <a:bodyPr/>
                    <a:lstStyle/>
                    <a:p>
                      <a:endParaRPr lang="es-ES" sz="1800"/>
                    </a:p>
                  </a:txBody>
                  <a:tcPr marL="91439" marR="91439" marT="45736" marB="45736"/>
                </a:tc>
                <a:tc>
                  <a:txBody>
                    <a:bodyPr/>
                    <a:lstStyle/>
                    <a:p>
                      <a:endParaRPr lang="es-ES" sz="1800" dirty="0"/>
                    </a:p>
                  </a:txBody>
                  <a:tcPr marL="91439" marR="91439" marT="45736" marB="45736"/>
                </a:tc>
              </a:tr>
              <a:tr h="335400">
                <a:tc>
                  <a:txBody>
                    <a:bodyPr/>
                    <a:lstStyle/>
                    <a:p>
                      <a:r>
                        <a:rPr lang="es-ES" sz="1600" b="1" baseline="0" dirty="0" err="1" smtClean="0"/>
                        <a:t>PrCa</a:t>
                      </a:r>
                      <a:r>
                        <a:rPr lang="es-ES" sz="1600" b="1" baseline="0" dirty="0" smtClean="0"/>
                        <a:t> </a:t>
                      </a:r>
                      <a:r>
                        <a:rPr lang="es-ES" sz="1600" b="1" baseline="0" dirty="0" err="1" smtClean="0"/>
                        <a:t>detection</a:t>
                      </a:r>
                      <a:r>
                        <a:rPr lang="es-ES" sz="1600" b="1" baseline="0" dirty="0" smtClean="0"/>
                        <a:t>*</a:t>
                      </a:r>
                      <a:endParaRPr lang="es-ES" sz="1600" b="1" dirty="0"/>
                    </a:p>
                  </a:txBody>
                  <a:tcPr marL="91439" marR="91439" marT="45736" marB="45736"/>
                </a:tc>
                <a:tc>
                  <a:txBody>
                    <a:bodyPr/>
                    <a:lstStyle/>
                    <a:p>
                      <a:pPr algn="ctr"/>
                      <a:r>
                        <a:rPr lang="es-ES" sz="1600" b="1" dirty="0" smtClean="0"/>
                        <a:t>6.963 (9.6%)</a:t>
                      </a:r>
                      <a:endParaRPr lang="es-ES" sz="1600" b="1" dirty="0"/>
                    </a:p>
                  </a:txBody>
                  <a:tcPr marL="91439" marR="91439" marT="45736" marB="45736"/>
                </a:tc>
                <a:tc>
                  <a:txBody>
                    <a:bodyPr/>
                    <a:lstStyle/>
                    <a:p>
                      <a:pPr algn="ctr"/>
                      <a:r>
                        <a:rPr lang="es-ES" sz="1600" b="1" dirty="0" smtClean="0"/>
                        <a:t>5396</a:t>
                      </a:r>
                      <a:r>
                        <a:rPr lang="es-ES" sz="1600" b="1" baseline="0" dirty="0" smtClean="0"/>
                        <a:t> (6.0%)</a:t>
                      </a:r>
                      <a:endParaRPr lang="es-ES" sz="1600" b="1" dirty="0"/>
                    </a:p>
                  </a:txBody>
                  <a:tcPr marL="91439" marR="91439" marT="45736" marB="45736"/>
                </a:tc>
                <a:tc>
                  <a:txBody>
                    <a:bodyPr/>
                    <a:lstStyle/>
                    <a:p>
                      <a:pPr algn="ctr"/>
                      <a:endParaRPr lang="es-ES" sz="1600" b="1" dirty="0"/>
                    </a:p>
                  </a:txBody>
                  <a:tcPr marL="91439" marR="91439" marT="45736" marB="45736"/>
                </a:tc>
              </a:tr>
              <a:tr h="365891">
                <a:tc>
                  <a:txBody>
                    <a:bodyPr/>
                    <a:lstStyle/>
                    <a:p>
                      <a:r>
                        <a:rPr lang="es-ES" sz="1600" b="1" dirty="0" err="1" smtClean="0"/>
                        <a:t>PrCa</a:t>
                      </a:r>
                      <a:r>
                        <a:rPr lang="es-ES" sz="1600" b="1" dirty="0" smtClean="0"/>
                        <a:t> </a:t>
                      </a:r>
                      <a:r>
                        <a:rPr lang="es-ES" sz="1600" b="1" dirty="0" err="1" smtClean="0"/>
                        <a:t>Mortality</a:t>
                      </a:r>
                      <a:r>
                        <a:rPr lang="es-ES" sz="1600" b="1" dirty="0" smtClean="0"/>
                        <a:t>*</a:t>
                      </a:r>
                      <a:endParaRPr lang="es-ES" sz="1600" b="1" dirty="0"/>
                    </a:p>
                  </a:txBody>
                  <a:tcPr marL="91439" marR="91439" marT="45736" marB="45736"/>
                </a:tc>
                <a:tc>
                  <a:txBody>
                    <a:bodyPr/>
                    <a:lstStyle/>
                    <a:p>
                      <a:endParaRPr lang="es-ES" sz="1800" dirty="0"/>
                    </a:p>
                  </a:txBody>
                  <a:tcPr marL="91439" marR="91439" marT="45736" marB="45736"/>
                </a:tc>
                <a:tc>
                  <a:txBody>
                    <a:bodyPr/>
                    <a:lstStyle/>
                    <a:p>
                      <a:endParaRPr lang="es-ES" sz="1800" dirty="0"/>
                    </a:p>
                  </a:txBody>
                  <a:tcPr marL="91439" marR="91439" marT="45736" marB="45736"/>
                </a:tc>
                <a:tc>
                  <a:txBody>
                    <a:bodyPr/>
                    <a:lstStyle/>
                    <a:p>
                      <a:pPr algn="ctr"/>
                      <a:r>
                        <a:rPr lang="es-ES" sz="1600" b="1" dirty="0" smtClean="0"/>
                        <a:t>29% </a:t>
                      </a:r>
                      <a:r>
                        <a:rPr lang="es-ES" sz="1600" b="1" dirty="0" err="1" smtClean="0"/>
                        <a:t>reduction</a:t>
                      </a:r>
                      <a:r>
                        <a:rPr lang="es-ES" sz="1600" b="1" baseline="0" dirty="0" smtClean="0"/>
                        <a:t> </a:t>
                      </a:r>
                      <a:endParaRPr lang="es-ES" sz="1600" b="1" dirty="0"/>
                    </a:p>
                  </a:txBody>
                  <a:tcPr marL="91439" marR="91439" marT="45736" marB="45736"/>
                </a:tc>
              </a:tr>
            </a:tbl>
          </a:graphicData>
        </a:graphic>
      </p:graphicFrame>
      <p:sp>
        <p:nvSpPr>
          <p:cNvPr id="9261" name="16 CuadroTexto"/>
          <p:cNvSpPr txBox="1">
            <a:spLocks noChangeArrowheads="1"/>
          </p:cNvSpPr>
          <p:nvPr/>
        </p:nvSpPr>
        <p:spPr bwMode="auto">
          <a:xfrm>
            <a:off x="827101" y="5724773"/>
            <a:ext cx="16985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fontAlgn="base" hangingPunct="1">
              <a:spcBef>
                <a:spcPct val="0"/>
              </a:spcBef>
              <a:spcAft>
                <a:spcPct val="0"/>
              </a:spcAft>
            </a:pPr>
            <a:r>
              <a:rPr lang="es-ES" sz="1200" smtClean="0">
                <a:solidFill>
                  <a:srgbClr val="FFFFFF"/>
                </a:solidFill>
              </a:rPr>
              <a:t>PrCa: Prostate cancer</a:t>
            </a:r>
          </a:p>
        </p:txBody>
      </p:sp>
      <p:sp>
        <p:nvSpPr>
          <p:cNvPr id="18" name="17 Rectángulo"/>
          <p:cNvSpPr/>
          <p:nvPr/>
        </p:nvSpPr>
        <p:spPr>
          <a:xfrm>
            <a:off x="3841763" y="5830914"/>
            <a:ext cx="5148263" cy="714375"/>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 sz="2000" b="1" dirty="0">
                <a:solidFill>
                  <a:srgbClr val="FFFFFF"/>
                </a:solidFill>
                <a:latin typeface="Arial"/>
                <a:ea typeface="ＭＳ Ｐゴシック"/>
              </a:rPr>
              <a:t>NNS: 673 and 33 </a:t>
            </a:r>
            <a:r>
              <a:rPr lang="es-ES" sz="2000" b="1" dirty="0" err="1">
                <a:solidFill>
                  <a:srgbClr val="FFFFFF"/>
                </a:solidFill>
                <a:latin typeface="Arial"/>
                <a:ea typeface="ＭＳ Ｐゴシック"/>
              </a:rPr>
              <a:t>PrCa</a:t>
            </a:r>
            <a:r>
              <a:rPr lang="es-ES" sz="2000" b="1" dirty="0">
                <a:solidFill>
                  <a:srgbClr val="FFFFFF"/>
                </a:solidFill>
                <a:latin typeface="Arial"/>
                <a:ea typeface="ＭＳ Ｐゴシック"/>
              </a:rPr>
              <a:t> </a:t>
            </a:r>
            <a:r>
              <a:rPr lang="es-ES" sz="2000" b="1" dirty="0" err="1">
                <a:solidFill>
                  <a:srgbClr val="FFFFFF"/>
                </a:solidFill>
                <a:latin typeface="Arial"/>
                <a:ea typeface="ＭＳ Ｐゴシック"/>
              </a:rPr>
              <a:t>detected</a:t>
            </a:r>
            <a:r>
              <a:rPr lang="es-ES" sz="2000" b="1" dirty="0">
                <a:solidFill>
                  <a:srgbClr val="FFFFFF"/>
                </a:solidFill>
                <a:latin typeface="Arial"/>
                <a:ea typeface="ＭＳ Ｐゴシック"/>
              </a:rPr>
              <a:t> </a:t>
            </a:r>
            <a:r>
              <a:rPr lang="es-ES" sz="2000" b="1" dirty="0" err="1">
                <a:solidFill>
                  <a:srgbClr val="FFFFFF"/>
                </a:solidFill>
                <a:latin typeface="Arial"/>
                <a:ea typeface="ＭＳ Ｐゴシック"/>
              </a:rPr>
              <a:t>to</a:t>
            </a:r>
            <a:r>
              <a:rPr lang="es-ES" sz="2000" b="1" dirty="0">
                <a:solidFill>
                  <a:srgbClr val="FFFFFF"/>
                </a:solidFill>
                <a:latin typeface="Arial"/>
                <a:ea typeface="ＭＳ Ｐゴシック"/>
              </a:rPr>
              <a:t> </a:t>
            </a:r>
            <a:r>
              <a:rPr lang="es-ES" sz="2000" b="1" dirty="0" err="1">
                <a:solidFill>
                  <a:srgbClr val="FFFFFF"/>
                </a:solidFill>
                <a:latin typeface="Arial"/>
                <a:ea typeface="ＭＳ Ｐゴシック"/>
              </a:rPr>
              <a:t>save</a:t>
            </a:r>
            <a:r>
              <a:rPr lang="es-ES" sz="2000" b="1" dirty="0">
                <a:solidFill>
                  <a:srgbClr val="FFFFFF"/>
                </a:solidFill>
                <a:latin typeface="Arial"/>
                <a:ea typeface="ＭＳ Ｐゴシック"/>
              </a:rPr>
              <a:t> </a:t>
            </a:r>
            <a:r>
              <a:rPr lang="es-ES" sz="2000" b="1" dirty="0" err="1">
                <a:solidFill>
                  <a:srgbClr val="FFFFFF"/>
                </a:solidFill>
                <a:latin typeface="Arial"/>
                <a:ea typeface="ＭＳ Ｐゴシック"/>
              </a:rPr>
              <a:t>one</a:t>
            </a:r>
            <a:r>
              <a:rPr lang="es-ES" sz="2000" b="1" dirty="0">
                <a:solidFill>
                  <a:srgbClr val="FFFFFF"/>
                </a:solidFill>
                <a:latin typeface="Arial"/>
                <a:ea typeface="ＭＳ Ｐゴシック"/>
              </a:rPr>
              <a:t> </a:t>
            </a:r>
            <a:r>
              <a:rPr lang="es-ES" sz="2000" b="1" dirty="0" err="1">
                <a:solidFill>
                  <a:srgbClr val="FFFFFF"/>
                </a:solidFill>
                <a:latin typeface="Arial"/>
                <a:ea typeface="ＭＳ Ｐゴシック"/>
              </a:rPr>
              <a:t>life</a:t>
            </a:r>
            <a:endParaRPr lang="es-ES" sz="2000" b="1" dirty="0">
              <a:solidFill>
                <a:srgbClr val="FFFFFF"/>
              </a:solidFill>
              <a:latin typeface="Arial"/>
              <a:ea typeface="ＭＳ Ｐゴシック"/>
            </a:endParaRPr>
          </a:p>
        </p:txBody>
      </p:sp>
      <p:sp>
        <p:nvSpPr>
          <p:cNvPr id="9263" name="Título 2"/>
          <p:cNvSpPr>
            <a:spLocks noGrp="1"/>
          </p:cNvSpPr>
          <p:nvPr>
            <p:ph type="title"/>
          </p:nvPr>
        </p:nvSpPr>
        <p:spPr/>
        <p:txBody>
          <a:bodyPr/>
          <a:lstStyle/>
          <a:p>
            <a:r>
              <a:rPr lang="es-ES">
                <a:latin typeface="Arial" charset="0"/>
                <a:ea typeface="ＭＳ Ｐゴシック" charset="0"/>
              </a:rPr>
              <a:t>ERSPC – 11 years follow-up</a:t>
            </a:r>
          </a:p>
        </p:txBody>
      </p:sp>
      <p:pic>
        <p:nvPicPr>
          <p:cNvPr id="9264" name="Imagen 2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34389" y="6565926"/>
            <a:ext cx="6524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6916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pie de página 2"/>
          <p:cNvSpPr>
            <a:spLocks noGrp="1"/>
          </p:cNvSpPr>
          <p:nvPr>
            <p:ph type="ftr" sz="quarter" idx="10"/>
          </p:nvPr>
        </p:nvSpPr>
        <p:spPr/>
        <p:txBody>
          <a:bodyPr/>
          <a:lstStyle/>
          <a:p>
            <a:pPr>
              <a:defRPr/>
            </a:pPr>
            <a:r>
              <a:rPr lang="de-DE" smtClean="0">
                <a:solidFill>
                  <a:srgbClr val="000000"/>
                </a:solidFill>
              </a:rPr>
              <a:t>Page </a:t>
            </a:r>
            <a:r>
              <a:rPr lang="de-DE" smtClean="0">
                <a:solidFill>
                  <a:srgbClr val="000000"/>
                </a:solidFill>
                <a:sym typeface="Wingdings" charset="0"/>
              </a:rPr>
              <a:t></a:t>
            </a:r>
            <a:r>
              <a:rPr lang="de-DE" smtClean="0">
                <a:solidFill>
                  <a:srgbClr val="000000"/>
                </a:solidFill>
              </a:rPr>
              <a:t> </a:t>
            </a:r>
            <a:fld id="{4CE99080-6C5B-7F40-B7B4-ED078CABED82}" type="slidenum">
              <a:rPr lang="de-DE" smtClean="0">
                <a:solidFill>
                  <a:srgbClr val="000000"/>
                </a:solidFill>
              </a:rPr>
              <a:pPr>
                <a:defRPr/>
              </a:pPr>
              <a:t>11</a:t>
            </a:fld>
            <a:endParaRPr lang="de-DE">
              <a:solidFill>
                <a:srgbClr val="000000"/>
              </a:solidFill>
            </a:endParaRPr>
          </a:p>
        </p:txBody>
      </p:sp>
      <p:pic>
        <p:nvPicPr>
          <p:cNvPr id="4" name="Imagen 3"/>
          <p:cNvPicPr>
            <a:picLocks noChangeAspect="1"/>
          </p:cNvPicPr>
          <p:nvPr/>
        </p:nvPicPr>
        <p:blipFill>
          <a:blip r:embed="rId2"/>
          <a:stretch>
            <a:fillRect/>
          </a:stretch>
        </p:blipFill>
        <p:spPr>
          <a:xfrm>
            <a:off x="0" y="1778000"/>
            <a:ext cx="9144000" cy="3279740"/>
          </a:xfrm>
          <a:prstGeom prst="rect">
            <a:avLst/>
          </a:prstGeom>
        </p:spPr>
      </p:pic>
    </p:spTree>
    <p:extLst>
      <p:ext uri="{BB962C8B-B14F-4D97-AF65-F5344CB8AC3E}">
        <p14:creationId xmlns:p14="http://schemas.microsoft.com/office/powerpoint/2010/main" val="3148685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smtClean="0"/>
              <a:t>Beneficios/Perjuicios del tamizaje en Cáncer de Próstata</a:t>
            </a:r>
            <a:endParaRPr lang="es-ES" dirty="0"/>
          </a:p>
        </p:txBody>
      </p:sp>
      <p:pic>
        <p:nvPicPr>
          <p:cNvPr id="3" name="Imagen 2"/>
          <p:cNvPicPr>
            <a:picLocks noChangeAspect="1"/>
          </p:cNvPicPr>
          <p:nvPr/>
        </p:nvPicPr>
        <p:blipFill>
          <a:blip r:embed="rId2"/>
          <a:stretch>
            <a:fillRect/>
          </a:stretch>
        </p:blipFill>
        <p:spPr>
          <a:xfrm>
            <a:off x="0" y="1683659"/>
            <a:ext cx="9144000" cy="4338433"/>
          </a:xfrm>
          <a:prstGeom prst="rect">
            <a:avLst/>
          </a:prstGeom>
        </p:spPr>
      </p:pic>
      <p:sp>
        <p:nvSpPr>
          <p:cNvPr id="4" name="CuadroTexto 3"/>
          <p:cNvSpPr txBox="1"/>
          <p:nvPr/>
        </p:nvSpPr>
        <p:spPr>
          <a:xfrm>
            <a:off x="7039442" y="6542954"/>
            <a:ext cx="1928733" cy="276999"/>
          </a:xfrm>
          <a:prstGeom prst="rect">
            <a:avLst/>
          </a:prstGeom>
          <a:noFill/>
        </p:spPr>
        <p:txBody>
          <a:bodyPr wrap="none" rtlCol="0">
            <a:spAutoFit/>
          </a:bodyPr>
          <a:lstStyle/>
          <a:p>
            <a:r>
              <a:rPr lang="es-ES" sz="1200" dirty="0" smtClean="0"/>
              <a:t>Cortesía: Diego Morán Ortiz</a:t>
            </a:r>
            <a:endParaRPr lang="es-ES" sz="1200" dirty="0"/>
          </a:p>
        </p:txBody>
      </p:sp>
    </p:spTree>
    <p:extLst>
      <p:ext uri="{BB962C8B-B14F-4D97-AF65-F5344CB8AC3E}">
        <p14:creationId xmlns:p14="http://schemas.microsoft.com/office/powerpoint/2010/main" val="3153187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smtClean="0"/>
              <a:t>A favor de iniciar tamizaje en varón a los 55 años:</a:t>
            </a:r>
            <a:endParaRPr lang="es-ES" dirty="0"/>
          </a:p>
        </p:txBody>
      </p:sp>
      <p:pic>
        <p:nvPicPr>
          <p:cNvPr id="3" name="Imagen 2"/>
          <p:cNvPicPr>
            <a:picLocks noChangeAspect="1"/>
          </p:cNvPicPr>
          <p:nvPr/>
        </p:nvPicPr>
        <p:blipFill>
          <a:blip r:embed="rId2"/>
          <a:stretch>
            <a:fillRect/>
          </a:stretch>
        </p:blipFill>
        <p:spPr>
          <a:xfrm>
            <a:off x="1823363" y="1528082"/>
            <a:ext cx="5863771" cy="4928967"/>
          </a:xfrm>
          <a:prstGeom prst="rect">
            <a:avLst/>
          </a:prstGeom>
        </p:spPr>
      </p:pic>
      <p:sp>
        <p:nvSpPr>
          <p:cNvPr id="4" name="CuadroTexto 3"/>
          <p:cNvSpPr txBox="1"/>
          <p:nvPr/>
        </p:nvSpPr>
        <p:spPr>
          <a:xfrm>
            <a:off x="6830787" y="6513113"/>
            <a:ext cx="1993530" cy="276999"/>
          </a:xfrm>
          <a:prstGeom prst="rect">
            <a:avLst/>
          </a:prstGeom>
          <a:noFill/>
        </p:spPr>
        <p:txBody>
          <a:bodyPr wrap="none" rtlCol="0">
            <a:spAutoFit/>
          </a:bodyPr>
          <a:lstStyle/>
          <a:p>
            <a:r>
              <a:rPr lang="es-ES" sz="1200" dirty="0" err="1" smtClean="0"/>
              <a:t>Colbert</a:t>
            </a:r>
            <a:r>
              <a:rPr lang="es-ES" sz="1200" dirty="0" smtClean="0"/>
              <a:t> J, N </a:t>
            </a:r>
            <a:r>
              <a:rPr lang="es-ES" sz="1200" dirty="0" err="1" smtClean="0"/>
              <a:t>Engl</a:t>
            </a:r>
            <a:r>
              <a:rPr lang="es-ES" sz="1200" dirty="0" smtClean="0"/>
              <a:t> J </a:t>
            </a:r>
            <a:r>
              <a:rPr lang="es-ES" sz="1200" dirty="0" err="1" smtClean="0"/>
              <a:t>Med</a:t>
            </a:r>
            <a:r>
              <a:rPr lang="es-ES" sz="1200" dirty="0" smtClean="0"/>
              <a:t>, 2012</a:t>
            </a:r>
            <a:endParaRPr lang="es-ES" sz="1200" dirty="0"/>
          </a:p>
        </p:txBody>
      </p:sp>
    </p:spTree>
    <p:extLst>
      <p:ext uri="{BB962C8B-B14F-4D97-AF65-F5344CB8AC3E}">
        <p14:creationId xmlns:p14="http://schemas.microsoft.com/office/powerpoint/2010/main" val="3435023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redondeado 16"/>
          <p:cNvSpPr/>
          <p:nvPr/>
        </p:nvSpPr>
        <p:spPr>
          <a:xfrm>
            <a:off x="3390551" y="1394235"/>
            <a:ext cx="2449362" cy="1122682"/>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 name="Título 3"/>
          <p:cNvSpPr>
            <a:spLocks noGrp="1"/>
          </p:cNvSpPr>
          <p:nvPr>
            <p:ph type="title"/>
          </p:nvPr>
        </p:nvSpPr>
        <p:spPr>
          <a:xfrm>
            <a:off x="457200" y="274638"/>
            <a:ext cx="8229600" cy="868362"/>
          </a:xfrm>
        </p:spPr>
        <p:txBody>
          <a:bodyPr>
            <a:normAutofit/>
          </a:bodyPr>
          <a:lstStyle/>
          <a:p>
            <a:r>
              <a:rPr lang="es-ES" sz="2800" dirty="0" err="1" smtClean="0"/>
              <a:t>Finasteride</a:t>
            </a:r>
            <a:r>
              <a:rPr lang="es-ES" sz="2800" dirty="0" smtClean="0"/>
              <a:t> in </a:t>
            </a:r>
            <a:r>
              <a:rPr lang="es-ES" sz="2800" dirty="0" err="1" smtClean="0"/>
              <a:t>the</a:t>
            </a:r>
            <a:r>
              <a:rPr lang="es-ES" sz="2800" dirty="0" smtClean="0"/>
              <a:t> </a:t>
            </a:r>
            <a:r>
              <a:rPr lang="es-ES" sz="2800" dirty="0" err="1" smtClean="0"/>
              <a:t>prevention</a:t>
            </a:r>
            <a:r>
              <a:rPr lang="es-ES" sz="2800" dirty="0" smtClean="0"/>
              <a:t> of </a:t>
            </a:r>
            <a:r>
              <a:rPr lang="es-ES" sz="2800" dirty="0" err="1" smtClean="0"/>
              <a:t>prostate</a:t>
            </a:r>
            <a:r>
              <a:rPr lang="es-ES" sz="2800" dirty="0" smtClean="0"/>
              <a:t> </a:t>
            </a:r>
            <a:r>
              <a:rPr lang="es-ES" sz="2800" dirty="0" err="1" smtClean="0"/>
              <a:t>cancer</a:t>
            </a:r>
            <a:endParaRPr lang="es-ES" sz="2800" dirty="0"/>
          </a:p>
        </p:txBody>
      </p:sp>
      <p:sp>
        <p:nvSpPr>
          <p:cNvPr id="5" name="Rectángulo redondeado 4"/>
          <p:cNvSpPr/>
          <p:nvPr/>
        </p:nvSpPr>
        <p:spPr>
          <a:xfrm>
            <a:off x="835139" y="2407925"/>
            <a:ext cx="1646089" cy="142421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err="1" smtClean="0"/>
              <a:t>Men</a:t>
            </a:r>
            <a:r>
              <a:rPr lang="es-ES" dirty="0" smtClean="0"/>
              <a:t>, 55+</a:t>
            </a:r>
          </a:p>
          <a:p>
            <a:pPr algn="ctr"/>
            <a:r>
              <a:rPr lang="es-ES" dirty="0" smtClean="0"/>
              <a:t>PSA 3, o </a:t>
            </a:r>
            <a:r>
              <a:rPr lang="es-ES" dirty="0" err="1" smtClean="0"/>
              <a:t>less</a:t>
            </a:r>
            <a:endParaRPr lang="es-ES" dirty="0"/>
          </a:p>
        </p:txBody>
      </p:sp>
      <p:sp>
        <p:nvSpPr>
          <p:cNvPr id="6" name="CuadroTexto 5"/>
          <p:cNvSpPr txBox="1"/>
          <p:nvPr/>
        </p:nvSpPr>
        <p:spPr>
          <a:xfrm>
            <a:off x="1737371" y="3997033"/>
            <a:ext cx="805203" cy="276999"/>
          </a:xfrm>
          <a:prstGeom prst="rect">
            <a:avLst/>
          </a:prstGeom>
          <a:noFill/>
        </p:spPr>
        <p:txBody>
          <a:bodyPr wrap="none" rtlCol="0">
            <a:spAutoFit/>
          </a:bodyPr>
          <a:lstStyle/>
          <a:p>
            <a:r>
              <a:rPr lang="es-ES" sz="1200" i="1" dirty="0"/>
              <a:t>n</a:t>
            </a:r>
            <a:r>
              <a:rPr lang="es-ES" sz="1200" i="1" dirty="0" smtClean="0"/>
              <a:t>=18.882</a:t>
            </a:r>
            <a:endParaRPr lang="es-ES" sz="1200" i="1" dirty="0"/>
          </a:p>
        </p:txBody>
      </p:sp>
      <p:sp>
        <p:nvSpPr>
          <p:cNvPr id="8" name="Rectángulo redondeado 7"/>
          <p:cNvSpPr/>
          <p:nvPr/>
        </p:nvSpPr>
        <p:spPr>
          <a:xfrm>
            <a:off x="3520285" y="1493525"/>
            <a:ext cx="2183567" cy="914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dirty="0" err="1" smtClean="0"/>
              <a:t>Finasteride</a:t>
            </a:r>
            <a:r>
              <a:rPr lang="es-ES_tradnl" dirty="0" smtClean="0"/>
              <a:t> 5 mg QD x7 </a:t>
            </a:r>
            <a:r>
              <a:rPr lang="es-ES_tradnl" dirty="0" err="1" smtClean="0"/>
              <a:t>years</a:t>
            </a:r>
            <a:endParaRPr lang="es-ES" dirty="0"/>
          </a:p>
        </p:txBody>
      </p:sp>
      <p:sp>
        <p:nvSpPr>
          <p:cNvPr id="10" name="Rectángulo redondeado 9"/>
          <p:cNvSpPr/>
          <p:nvPr/>
        </p:nvSpPr>
        <p:spPr>
          <a:xfrm>
            <a:off x="3520285" y="3904691"/>
            <a:ext cx="2183567" cy="914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dirty="0" smtClean="0"/>
              <a:t>Placebo QD x 7 </a:t>
            </a:r>
            <a:r>
              <a:rPr lang="es-ES_tradnl" dirty="0" err="1" smtClean="0"/>
              <a:t>years</a:t>
            </a:r>
            <a:endParaRPr lang="es-ES" dirty="0"/>
          </a:p>
        </p:txBody>
      </p:sp>
      <p:cxnSp>
        <p:nvCxnSpPr>
          <p:cNvPr id="12" name="Conector curvado 11"/>
          <p:cNvCxnSpPr>
            <a:stCxn id="5" idx="3"/>
            <a:endCxn id="8" idx="1"/>
          </p:cNvCxnSpPr>
          <p:nvPr/>
        </p:nvCxnSpPr>
        <p:spPr>
          <a:xfrm flipV="1">
            <a:off x="2481228" y="1950751"/>
            <a:ext cx="1039057" cy="1169307"/>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Conector curvado 15"/>
          <p:cNvCxnSpPr>
            <a:stCxn id="5" idx="3"/>
            <a:endCxn id="10" idx="1"/>
          </p:cNvCxnSpPr>
          <p:nvPr/>
        </p:nvCxnSpPr>
        <p:spPr>
          <a:xfrm>
            <a:off x="2481228" y="3120032"/>
            <a:ext cx="1039057" cy="1241859"/>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CuadroTexto 19"/>
          <p:cNvSpPr txBox="1"/>
          <p:nvPr/>
        </p:nvSpPr>
        <p:spPr>
          <a:xfrm>
            <a:off x="375076" y="5486528"/>
            <a:ext cx="4896695" cy="1200329"/>
          </a:xfrm>
          <a:prstGeom prst="rect">
            <a:avLst/>
          </a:prstGeom>
          <a:noFill/>
        </p:spPr>
        <p:txBody>
          <a:bodyPr wrap="square" rtlCol="0">
            <a:spAutoFit/>
          </a:bodyPr>
          <a:lstStyle/>
          <a:p>
            <a:pPr algn="ctr"/>
            <a:r>
              <a:rPr lang="es-ES" b="1" i="1" dirty="0" err="1" smtClean="0">
                <a:solidFill>
                  <a:srgbClr val="FFFF00"/>
                </a:solidFill>
              </a:rPr>
              <a:t>Finasteride</a:t>
            </a:r>
            <a:r>
              <a:rPr lang="es-ES" b="1" i="1" dirty="0" smtClean="0">
                <a:solidFill>
                  <a:srgbClr val="FFFF00"/>
                </a:solidFill>
              </a:rPr>
              <a:t> </a:t>
            </a:r>
            <a:r>
              <a:rPr lang="es-ES" b="1" i="1" dirty="0" err="1" smtClean="0">
                <a:solidFill>
                  <a:srgbClr val="FFFF00"/>
                </a:solidFill>
              </a:rPr>
              <a:t>decreases</a:t>
            </a:r>
            <a:r>
              <a:rPr lang="es-ES" b="1" i="1" dirty="0" smtClean="0">
                <a:solidFill>
                  <a:srgbClr val="FFFF00"/>
                </a:solidFill>
              </a:rPr>
              <a:t> </a:t>
            </a:r>
            <a:r>
              <a:rPr lang="es-ES" b="1" i="1" dirty="0" err="1" smtClean="0">
                <a:solidFill>
                  <a:srgbClr val="FFFF00"/>
                </a:solidFill>
              </a:rPr>
              <a:t>the</a:t>
            </a:r>
            <a:r>
              <a:rPr lang="es-ES" b="1" i="1" dirty="0" smtClean="0">
                <a:solidFill>
                  <a:srgbClr val="FFFF00"/>
                </a:solidFill>
              </a:rPr>
              <a:t> </a:t>
            </a:r>
            <a:r>
              <a:rPr lang="es-ES" b="1" i="1" dirty="0" err="1" smtClean="0">
                <a:solidFill>
                  <a:srgbClr val="FFFF00"/>
                </a:solidFill>
              </a:rPr>
              <a:t>risk</a:t>
            </a:r>
            <a:r>
              <a:rPr lang="es-ES" b="1" i="1" dirty="0" smtClean="0">
                <a:solidFill>
                  <a:srgbClr val="FFFF00"/>
                </a:solidFill>
              </a:rPr>
              <a:t> of </a:t>
            </a:r>
            <a:r>
              <a:rPr lang="es-ES" b="1" i="1" dirty="0" err="1" smtClean="0">
                <a:solidFill>
                  <a:srgbClr val="FFFF00"/>
                </a:solidFill>
              </a:rPr>
              <a:t>prostate</a:t>
            </a:r>
            <a:r>
              <a:rPr lang="es-ES" b="1" i="1" dirty="0" smtClean="0">
                <a:solidFill>
                  <a:srgbClr val="FFFF00"/>
                </a:solidFill>
              </a:rPr>
              <a:t> cáncer </a:t>
            </a:r>
            <a:r>
              <a:rPr lang="es-ES" b="1" i="1" dirty="0" err="1" smtClean="0">
                <a:solidFill>
                  <a:srgbClr val="FFFF00"/>
                </a:solidFill>
              </a:rPr>
              <a:t>by</a:t>
            </a:r>
            <a:r>
              <a:rPr lang="es-ES" b="1" i="1" dirty="0" smtClean="0">
                <a:solidFill>
                  <a:srgbClr val="FFFF00"/>
                </a:solidFill>
              </a:rPr>
              <a:t> </a:t>
            </a:r>
            <a:r>
              <a:rPr lang="es-ES" b="1" i="1" dirty="0" err="1" smtClean="0">
                <a:solidFill>
                  <a:srgbClr val="FFFF00"/>
                </a:solidFill>
              </a:rPr>
              <a:t>about</a:t>
            </a:r>
            <a:r>
              <a:rPr lang="es-ES" b="1" i="1" dirty="0" smtClean="0">
                <a:solidFill>
                  <a:srgbClr val="FFFF00"/>
                </a:solidFill>
              </a:rPr>
              <a:t> 1/4, </a:t>
            </a:r>
            <a:r>
              <a:rPr lang="es-ES" b="1" i="1" dirty="0" err="1" smtClean="0">
                <a:solidFill>
                  <a:srgbClr val="FFFF00"/>
                </a:solidFill>
              </a:rPr>
              <a:t>with</a:t>
            </a:r>
            <a:r>
              <a:rPr lang="es-ES" b="1" i="1" dirty="0" smtClean="0">
                <a:solidFill>
                  <a:srgbClr val="FFFF00"/>
                </a:solidFill>
              </a:rPr>
              <a:t> a </a:t>
            </a:r>
            <a:r>
              <a:rPr lang="es-ES" b="1" i="1" dirty="0" err="1" smtClean="0">
                <a:solidFill>
                  <a:srgbClr val="FFFF00"/>
                </a:solidFill>
              </a:rPr>
              <a:t>slight</a:t>
            </a:r>
            <a:r>
              <a:rPr lang="es-ES" b="1" i="1" dirty="0" smtClean="0">
                <a:solidFill>
                  <a:srgbClr val="FFFF00"/>
                </a:solidFill>
              </a:rPr>
              <a:t> </a:t>
            </a:r>
            <a:r>
              <a:rPr lang="es-ES" b="1" i="1" dirty="0" err="1" smtClean="0">
                <a:solidFill>
                  <a:srgbClr val="FFFF00"/>
                </a:solidFill>
              </a:rPr>
              <a:t>increase</a:t>
            </a:r>
            <a:r>
              <a:rPr lang="es-ES" b="1" i="1" dirty="0" smtClean="0">
                <a:solidFill>
                  <a:srgbClr val="FFFF00"/>
                </a:solidFill>
              </a:rPr>
              <a:t> in High-Grade </a:t>
            </a:r>
            <a:r>
              <a:rPr lang="es-ES" b="1" i="1" dirty="0" err="1" smtClean="0">
                <a:solidFill>
                  <a:srgbClr val="FFFF00"/>
                </a:solidFill>
              </a:rPr>
              <a:t>Prostate</a:t>
            </a:r>
            <a:r>
              <a:rPr lang="es-ES" b="1" i="1" dirty="0" smtClean="0">
                <a:solidFill>
                  <a:srgbClr val="FFFF00"/>
                </a:solidFill>
              </a:rPr>
              <a:t> </a:t>
            </a:r>
            <a:r>
              <a:rPr lang="es-ES" b="1" i="1" dirty="0" err="1" smtClean="0">
                <a:solidFill>
                  <a:srgbClr val="FFFF00"/>
                </a:solidFill>
              </a:rPr>
              <a:t>Cancers</a:t>
            </a:r>
            <a:r>
              <a:rPr lang="es-ES" b="1" i="1" dirty="0" smtClean="0">
                <a:solidFill>
                  <a:srgbClr val="FFFF00"/>
                </a:solidFill>
              </a:rPr>
              <a:t>, and no </a:t>
            </a:r>
            <a:r>
              <a:rPr lang="es-ES" b="1" i="1" dirty="0" err="1" smtClean="0">
                <a:solidFill>
                  <a:srgbClr val="FFFF00"/>
                </a:solidFill>
              </a:rPr>
              <a:t>impact</a:t>
            </a:r>
            <a:r>
              <a:rPr lang="es-ES" b="1" i="1" dirty="0" smtClean="0">
                <a:solidFill>
                  <a:srgbClr val="FFFF00"/>
                </a:solidFill>
              </a:rPr>
              <a:t> </a:t>
            </a:r>
            <a:r>
              <a:rPr lang="es-ES" b="1" i="1" dirty="0" err="1" smtClean="0">
                <a:solidFill>
                  <a:srgbClr val="FFFF00"/>
                </a:solidFill>
              </a:rPr>
              <a:t>on</a:t>
            </a:r>
            <a:r>
              <a:rPr lang="es-ES" b="1" i="1" dirty="0" smtClean="0">
                <a:solidFill>
                  <a:srgbClr val="FFFF00"/>
                </a:solidFill>
              </a:rPr>
              <a:t> OS </a:t>
            </a:r>
            <a:r>
              <a:rPr lang="es-ES" b="1" i="1" dirty="0" err="1" smtClean="0">
                <a:solidFill>
                  <a:srgbClr val="FFFF00"/>
                </a:solidFill>
              </a:rPr>
              <a:t>or</a:t>
            </a:r>
            <a:r>
              <a:rPr lang="es-ES" b="1" i="1" dirty="0" smtClean="0">
                <a:solidFill>
                  <a:srgbClr val="FFFF00"/>
                </a:solidFill>
              </a:rPr>
              <a:t> </a:t>
            </a:r>
            <a:r>
              <a:rPr lang="es-ES" b="1" i="1" dirty="0" err="1" smtClean="0">
                <a:solidFill>
                  <a:srgbClr val="FFFF00"/>
                </a:solidFill>
              </a:rPr>
              <a:t>Prostate</a:t>
            </a:r>
            <a:r>
              <a:rPr lang="es-ES" b="1" i="1" dirty="0" smtClean="0">
                <a:solidFill>
                  <a:srgbClr val="FFFF00"/>
                </a:solidFill>
              </a:rPr>
              <a:t> </a:t>
            </a:r>
            <a:r>
              <a:rPr lang="es-ES" b="1" i="1" dirty="0" err="1" smtClean="0">
                <a:solidFill>
                  <a:srgbClr val="FFFF00"/>
                </a:solidFill>
              </a:rPr>
              <a:t>Cancer-specific</a:t>
            </a:r>
            <a:r>
              <a:rPr lang="es-ES" b="1" i="1" dirty="0" smtClean="0">
                <a:solidFill>
                  <a:srgbClr val="FFFF00"/>
                </a:solidFill>
              </a:rPr>
              <a:t> </a:t>
            </a:r>
            <a:r>
              <a:rPr lang="es-ES" b="1" i="1" dirty="0" err="1" smtClean="0">
                <a:solidFill>
                  <a:srgbClr val="FFFF00"/>
                </a:solidFill>
              </a:rPr>
              <a:t>survival</a:t>
            </a:r>
            <a:endParaRPr lang="es-ES" b="1" i="1" dirty="0">
              <a:solidFill>
                <a:srgbClr val="FFFF00"/>
              </a:solidFill>
            </a:endParaRPr>
          </a:p>
        </p:txBody>
      </p:sp>
      <p:sp>
        <p:nvSpPr>
          <p:cNvPr id="2" name="CuadroTexto 1"/>
          <p:cNvSpPr txBox="1"/>
          <p:nvPr/>
        </p:nvSpPr>
        <p:spPr>
          <a:xfrm>
            <a:off x="5964646" y="1455681"/>
            <a:ext cx="2737586" cy="923330"/>
          </a:xfrm>
          <a:prstGeom prst="rect">
            <a:avLst/>
          </a:prstGeom>
          <a:noFill/>
        </p:spPr>
        <p:txBody>
          <a:bodyPr wrap="none" rtlCol="0">
            <a:spAutoFit/>
          </a:bodyPr>
          <a:lstStyle/>
          <a:p>
            <a:r>
              <a:rPr lang="es-ES" i="1" dirty="0" err="1" smtClean="0"/>
              <a:t>Prostate</a:t>
            </a:r>
            <a:r>
              <a:rPr lang="es-ES" i="1" dirty="0" smtClean="0"/>
              <a:t> </a:t>
            </a:r>
            <a:r>
              <a:rPr lang="es-ES" i="1" dirty="0" err="1" smtClean="0"/>
              <a:t>cancer</a:t>
            </a:r>
            <a:r>
              <a:rPr lang="es-ES" i="1" dirty="0" smtClean="0"/>
              <a:t>: 18%</a:t>
            </a:r>
          </a:p>
          <a:p>
            <a:r>
              <a:rPr lang="es-ES" i="1" dirty="0" err="1" smtClean="0"/>
              <a:t>Gleason</a:t>
            </a:r>
            <a:r>
              <a:rPr lang="es-ES" i="1" dirty="0" smtClean="0"/>
              <a:t> 7+: 6.4%</a:t>
            </a:r>
          </a:p>
          <a:p>
            <a:r>
              <a:rPr lang="es-ES" i="1" dirty="0" err="1" smtClean="0"/>
              <a:t>Greater</a:t>
            </a:r>
            <a:r>
              <a:rPr lang="es-ES" i="1" dirty="0" smtClean="0"/>
              <a:t> sexual </a:t>
            </a:r>
            <a:r>
              <a:rPr lang="es-ES" i="1" dirty="0" err="1" smtClean="0"/>
              <a:t>dysfunction</a:t>
            </a:r>
            <a:endParaRPr lang="es-ES" i="1" dirty="0"/>
          </a:p>
        </p:txBody>
      </p:sp>
      <p:sp>
        <p:nvSpPr>
          <p:cNvPr id="21" name="CuadroTexto 20"/>
          <p:cNvSpPr txBox="1"/>
          <p:nvPr/>
        </p:nvSpPr>
        <p:spPr>
          <a:xfrm>
            <a:off x="5966900" y="3904693"/>
            <a:ext cx="2698926" cy="923330"/>
          </a:xfrm>
          <a:prstGeom prst="rect">
            <a:avLst/>
          </a:prstGeom>
          <a:noFill/>
        </p:spPr>
        <p:txBody>
          <a:bodyPr wrap="none" rtlCol="0">
            <a:spAutoFit/>
          </a:bodyPr>
          <a:lstStyle/>
          <a:p>
            <a:r>
              <a:rPr lang="es-ES" i="1" dirty="0" err="1" smtClean="0"/>
              <a:t>Prostate</a:t>
            </a:r>
            <a:r>
              <a:rPr lang="es-ES" i="1" dirty="0" smtClean="0"/>
              <a:t> </a:t>
            </a:r>
            <a:r>
              <a:rPr lang="es-ES" i="1" dirty="0" err="1" smtClean="0"/>
              <a:t>cancer</a:t>
            </a:r>
            <a:r>
              <a:rPr lang="es-ES" i="1" dirty="0" smtClean="0"/>
              <a:t>: 24%</a:t>
            </a:r>
          </a:p>
          <a:p>
            <a:r>
              <a:rPr lang="es-ES" i="1" dirty="0" err="1" smtClean="0"/>
              <a:t>Gleason</a:t>
            </a:r>
            <a:r>
              <a:rPr lang="es-ES" i="1" dirty="0" smtClean="0"/>
              <a:t> 7+: 5.1%</a:t>
            </a:r>
          </a:p>
          <a:p>
            <a:r>
              <a:rPr lang="es-ES" i="1" dirty="0" err="1" smtClean="0"/>
              <a:t>Greater</a:t>
            </a:r>
            <a:r>
              <a:rPr lang="es-ES" i="1" dirty="0" smtClean="0"/>
              <a:t> </a:t>
            </a:r>
            <a:r>
              <a:rPr lang="es-ES" i="1" dirty="0" err="1" smtClean="0"/>
              <a:t>urinary</a:t>
            </a:r>
            <a:r>
              <a:rPr lang="es-ES" i="1" dirty="0" smtClean="0"/>
              <a:t> </a:t>
            </a:r>
            <a:r>
              <a:rPr lang="es-ES" i="1" dirty="0" err="1" smtClean="0"/>
              <a:t>symptoms</a:t>
            </a:r>
            <a:endParaRPr lang="es-ES" i="1" dirty="0" smtClean="0"/>
          </a:p>
        </p:txBody>
      </p:sp>
      <p:sp>
        <p:nvSpPr>
          <p:cNvPr id="3" name="Rectángulo 2"/>
          <p:cNvSpPr/>
          <p:nvPr/>
        </p:nvSpPr>
        <p:spPr>
          <a:xfrm>
            <a:off x="6259890" y="6264896"/>
            <a:ext cx="2621038" cy="461665"/>
          </a:xfrm>
          <a:prstGeom prst="rect">
            <a:avLst/>
          </a:prstGeom>
        </p:spPr>
        <p:txBody>
          <a:bodyPr wrap="square">
            <a:spAutoFit/>
          </a:bodyPr>
          <a:lstStyle/>
          <a:p>
            <a:r>
              <a:rPr lang="en-US" sz="1200" dirty="0" smtClean="0"/>
              <a:t>Thompson IM, et al. N </a:t>
            </a:r>
            <a:r>
              <a:rPr lang="en-US" sz="1200" dirty="0" err="1"/>
              <a:t>Engl</a:t>
            </a:r>
            <a:r>
              <a:rPr lang="en-US" sz="1200" dirty="0"/>
              <a:t> J Med </a:t>
            </a:r>
            <a:r>
              <a:rPr lang="en-US" sz="1200" dirty="0" smtClean="0"/>
              <a:t>2003</a:t>
            </a:r>
          </a:p>
          <a:p>
            <a:r>
              <a:rPr lang="en-US" sz="1200" dirty="0" smtClean="0"/>
              <a:t>Thompson IA, et al. N </a:t>
            </a:r>
            <a:r>
              <a:rPr lang="en-US" sz="1200" dirty="0" err="1" smtClean="0"/>
              <a:t>Engl</a:t>
            </a:r>
            <a:r>
              <a:rPr lang="en-US" sz="1200" dirty="0" smtClean="0"/>
              <a:t> J Med 2013</a:t>
            </a:r>
            <a:r>
              <a:rPr lang="es-ES_tradnl" sz="1200" dirty="0"/>
              <a:t> </a:t>
            </a:r>
            <a:endParaRPr lang="en-US" sz="1200" dirty="0"/>
          </a:p>
        </p:txBody>
      </p:sp>
    </p:spTree>
    <p:extLst>
      <p:ext uri="{BB962C8B-B14F-4D97-AF65-F5344CB8AC3E}">
        <p14:creationId xmlns:p14="http://schemas.microsoft.com/office/powerpoint/2010/main" val="20816893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linds(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p:bldP spid="2"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p:txBody>
          <a:bodyPr>
            <a:normAutofit fontScale="90000"/>
          </a:bodyPr>
          <a:lstStyle/>
          <a:p>
            <a:r>
              <a:rPr lang="es-ES" i="1" dirty="0" smtClean="0"/>
              <a:t>Si va a practicar tamizaje con PSA, considere también </a:t>
            </a:r>
            <a:r>
              <a:rPr lang="es-ES" i="1" dirty="0" err="1" smtClean="0"/>
              <a:t>quimioprevención</a:t>
            </a:r>
            <a:r>
              <a:rPr lang="es-ES" i="1" dirty="0" smtClean="0"/>
              <a:t> con inhibidor de 5-alfa-reductasa (</a:t>
            </a:r>
            <a:r>
              <a:rPr lang="es-ES" i="1" dirty="0" err="1" smtClean="0"/>
              <a:t>finasterida</a:t>
            </a:r>
            <a:r>
              <a:rPr lang="es-ES" i="1" dirty="0" smtClean="0"/>
              <a:t> o </a:t>
            </a:r>
            <a:r>
              <a:rPr lang="es-ES" i="1" dirty="0" err="1" smtClean="0"/>
              <a:t>Dutasteride</a:t>
            </a:r>
            <a:r>
              <a:rPr lang="es-ES" i="1" dirty="0" smtClean="0"/>
              <a:t>)</a:t>
            </a:r>
            <a:endParaRPr lang="es-ES" i="1" dirty="0"/>
          </a:p>
        </p:txBody>
      </p:sp>
      <p:sp>
        <p:nvSpPr>
          <p:cNvPr id="5" name="Rectángulo 4"/>
          <p:cNvSpPr/>
          <p:nvPr/>
        </p:nvSpPr>
        <p:spPr>
          <a:xfrm>
            <a:off x="6259890" y="6403395"/>
            <a:ext cx="2621038" cy="276999"/>
          </a:xfrm>
          <a:prstGeom prst="rect">
            <a:avLst/>
          </a:prstGeom>
        </p:spPr>
        <p:txBody>
          <a:bodyPr wrap="square">
            <a:spAutoFit/>
          </a:bodyPr>
          <a:lstStyle/>
          <a:p>
            <a:r>
              <a:rPr lang="en-US" sz="1200" dirty="0" smtClean="0"/>
              <a:t>Thompson IA, et al. N </a:t>
            </a:r>
            <a:r>
              <a:rPr lang="en-US" sz="1200" dirty="0" err="1" smtClean="0"/>
              <a:t>Engl</a:t>
            </a:r>
            <a:r>
              <a:rPr lang="en-US" sz="1200" dirty="0" smtClean="0"/>
              <a:t> J Med 2013</a:t>
            </a:r>
            <a:r>
              <a:rPr lang="es-ES_tradnl" sz="1200" dirty="0"/>
              <a:t> </a:t>
            </a:r>
            <a:endParaRPr lang="en-US" sz="1200" dirty="0"/>
          </a:p>
        </p:txBody>
      </p:sp>
    </p:spTree>
    <p:extLst>
      <p:ext uri="{BB962C8B-B14F-4D97-AF65-F5344CB8AC3E}">
        <p14:creationId xmlns:p14="http://schemas.microsoft.com/office/powerpoint/2010/main" val="195093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ES" dirty="0" smtClean="0"/>
              <a:t>Cáncer de próstata</a:t>
            </a:r>
            <a:endParaRPr lang="es-ES" dirty="0"/>
          </a:p>
        </p:txBody>
      </p:sp>
      <p:sp>
        <p:nvSpPr>
          <p:cNvPr id="5" name="Marcador de contenido 4"/>
          <p:cNvSpPr>
            <a:spLocks noGrp="1"/>
          </p:cNvSpPr>
          <p:nvPr>
            <p:ph idx="1"/>
          </p:nvPr>
        </p:nvSpPr>
        <p:spPr/>
        <p:txBody>
          <a:bodyPr>
            <a:normAutofit fontScale="85000" lnSpcReduction="20000"/>
          </a:bodyPr>
          <a:lstStyle/>
          <a:p>
            <a:r>
              <a:rPr lang="es-ES" dirty="0" smtClean="0"/>
              <a:t>En las fases iniciales no hay síntomas en la mayoría de los pacientes</a:t>
            </a:r>
          </a:p>
          <a:p>
            <a:r>
              <a:rPr lang="es-ES" dirty="0" smtClean="0"/>
              <a:t>Con el tamizaje con PSA y tacto rectal se puede detectar cáncer de próstata temprano</a:t>
            </a:r>
          </a:p>
          <a:p>
            <a:r>
              <a:rPr lang="es-ES" dirty="0" smtClean="0"/>
              <a:t>Los síntomas más comunes incluyen:</a:t>
            </a:r>
          </a:p>
          <a:p>
            <a:pPr lvl="1"/>
            <a:r>
              <a:rPr lang="es-ES" dirty="0" smtClean="0"/>
              <a:t>Dificultad para orinar</a:t>
            </a:r>
          </a:p>
          <a:p>
            <a:pPr lvl="1"/>
            <a:r>
              <a:rPr lang="es-ES" dirty="0" smtClean="0"/>
              <a:t>Disminución de la fuerza del chorro urinario</a:t>
            </a:r>
          </a:p>
          <a:p>
            <a:pPr lvl="1"/>
            <a:r>
              <a:rPr lang="es-ES" dirty="0" smtClean="0"/>
              <a:t>Hematuria</a:t>
            </a:r>
          </a:p>
          <a:p>
            <a:pPr lvl="1"/>
            <a:r>
              <a:rPr lang="es-ES" dirty="0" smtClean="0"/>
              <a:t>Hemospermia</a:t>
            </a:r>
          </a:p>
          <a:p>
            <a:pPr lvl="1"/>
            <a:r>
              <a:rPr lang="es-ES" dirty="0" smtClean="0"/>
              <a:t>Edema de miembros inferiores</a:t>
            </a:r>
          </a:p>
          <a:p>
            <a:pPr lvl="1"/>
            <a:r>
              <a:rPr lang="es-ES" dirty="0" smtClean="0"/>
              <a:t>Dolor en región pélvica</a:t>
            </a:r>
          </a:p>
          <a:p>
            <a:pPr lvl="1"/>
            <a:r>
              <a:rPr lang="es-ES" dirty="0" smtClean="0"/>
              <a:t>Dolores óseos</a:t>
            </a:r>
          </a:p>
        </p:txBody>
      </p:sp>
      <p:sp>
        <p:nvSpPr>
          <p:cNvPr id="6" name="CuadroTexto 5"/>
          <p:cNvSpPr txBox="1"/>
          <p:nvPr/>
        </p:nvSpPr>
        <p:spPr>
          <a:xfrm>
            <a:off x="5435447" y="6536403"/>
            <a:ext cx="3439312" cy="246221"/>
          </a:xfrm>
          <a:prstGeom prst="rect">
            <a:avLst/>
          </a:prstGeom>
          <a:noFill/>
        </p:spPr>
        <p:txBody>
          <a:bodyPr wrap="none" rtlCol="0">
            <a:spAutoFit/>
          </a:bodyPr>
          <a:lstStyle/>
          <a:p>
            <a:r>
              <a:rPr lang="es-ES" sz="1000" i="1" dirty="0" smtClean="0">
                <a:solidFill>
                  <a:srgbClr val="000000"/>
                </a:solidFill>
                <a:latin typeface="Arial"/>
              </a:rPr>
              <a:t>Adicionada por MLM en 2013. Tomado de la Mayo </a:t>
            </a:r>
            <a:r>
              <a:rPr lang="es-ES" sz="1000" i="1" dirty="0" err="1" smtClean="0">
                <a:solidFill>
                  <a:srgbClr val="000000"/>
                </a:solidFill>
                <a:latin typeface="Arial"/>
              </a:rPr>
              <a:t>Clinic</a:t>
            </a:r>
            <a:endParaRPr lang="es-ES" sz="1000" i="1" dirty="0">
              <a:solidFill>
                <a:srgbClr val="000000"/>
              </a:solidFill>
              <a:latin typeface="Arial"/>
            </a:endParaRPr>
          </a:p>
        </p:txBody>
      </p:sp>
      <p:sp>
        <p:nvSpPr>
          <p:cNvPr id="7" name="CuadroTexto 6"/>
          <p:cNvSpPr txBox="1"/>
          <p:nvPr/>
        </p:nvSpPr>
        <p:spPr>
          <a:xfrm>
            <a:off x="4500004" y="5890072"/>
            <a:ext cx="3975267" cy="646331"/>
          </a:xfrm>
          <a:prstGeom prst="rect">
            <a:avLst/>
          </a:prstGeom>
          <a:noFill/>
        </p:spPr>
        <p:txBody>
          <a:bodyPr wrap="none" rtlCol="0">
            <a:spAutoFit/>
          </a:bodyPr>
          <a:lstStyle/>
          <a:p>
            <a:r>
              <a:rPr lang="es-ES" b="1" i="1" dirty="0" smtClean="0"/>
              <a:t>Test de elección:</a:t>
            </a:r>
          </a:p>
          <a:p>
            <a:r>
              <a:rPr lang="es-ES" b="1" i="1" dirty="0" smtClean="0"/>
              <a:t>PSA / Ecografía </a:t>
            </a:r>
            <a:r>
              <a:rPr lang="es-ES" b="1" i="1" dirty="0" err="1" smtClean="0"/>
              <a:t>transrectal</a:t>
            </a:r>
            <a:r>
              <a:rPr lang="es-ES" b="1" i="1" dirty="0" smtClean="0"/>
              <a:t> de próstata</a:t>
            </a:r>
            <a:endParaRPr lang="es-ES" b="1" i="1" dirty="0"/>
          </a:p>
        </p:txBody>
      </p:sp>
    </p:spTree>
    <p:extLst>
      <p:ext uri="{BB962C8B-B14F-4D97-AF65-F5344CB8AC3E}">
        <p14:creationId xmlns:p14="http://schemas.microsoft.com/office/powerpoint/2010/main" val="1377390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smtClean="0"/>
              <a:t>Enfoque diagnóstico – Cáncer de Próstata</a:t>
            </a:r>
            <a:endParaRPr lang="es-ES" dirty="0"/>
          </a:p>
        </p:txBody>
      </p:sp>
      <p:sp>
        <p:nvSpPr>
          <p:cNvPr id="3" name="Rectángulo redondeado 2"/>
          <p:cNvSpPr/>
          <p:nvPr/>
        </p:nvSpPr>
        <p:spPr>
          <a:xfrm>
            <a:off x="450863" y="1763513"/>
            <a:ext cx="1456871" cy="110671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dirty="0" smtClean="0"/>
              <a:t>Enfoque diagnóstico – cáncer de próstata</a:t>
            </a:r>
            <a:endParaRPr lang="es-ES" sz="1600" dirty="0"/>
          </a:p>
        </p:txBody>
      </p:sp>
      <p:sp>
        <p:nvSpPr>
          <p:cNvPr id="4" name="Rectángulo redondeado 3"/>
          <p:cNvSpPr/>
          <p:nvPr/>
        </p:nvSpPr>
        <p:spPr>
          <a:xfrm>
            <a:off x="457213" y="3150500"/>
            <a:ext cx="1456871" cy="110671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sz="1600" dirty="0" smtClean="0"/>
              <a:t>Síntomas urinarios o PSA anormal</a:t>
            </a:r>
            <a:endParaRPr lang="es-ES" sz="1600" dirty="0"/>
          </a:p>
        </p:txBody>
      </p:sp>
      <p:sp>
        <p:nvSpPr>
          <p:cNvPr id="5" name="Rectángulo redondeado 4"/>
          <p:cNvSpPr/>
          <p:nvPr/>
        </p:nvSpPr>
        <p:spPr>
          <a:xfrm>
            <a:off x="463564" y="4517597"/>
            <a:ext cx="1456871" cy="110671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sz="1600" dirty="0" smtClean="0"/>
              <a:t>Evaluación rectal digital (DRE) / PSA (si falta)</a:t>
            </a:r>
            <a:endParaRPr lang="es-ES" sz="1600" dirty="0"/>
          </a:p>
        </p:txBody>
      </p:sp>
      <p:sp>
        <p:nvSpPr>
          <p:cNvPr id="6" name="Rectángulo redondeado 5"/>
          <p:cNvSpPr/>
          <p:nvPr/>
        </p:nvSpPr>
        <p:spPr>
          <a:xfrm>
            <a:off x="2950042" y="1763513"/>
            <a:ext cx="1456871" cy="110671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sz="1600" dirty="0" smtClean="0"/>
              <a:t>DRE: Normal</a:t>
            </a:r>
          </a:p>
          <a:p>
            <a:pPr algn="ctr"/>
            <a:r>
              <a:rPr lang="es-ES_tradnl" sz="1600" dirty="0" smtClean="0"/>
              <a:t>PSA: Normal</a:t>
            </a:r>
            <a:endParaRPr lang="es-ES" sz="1600" dirty="0"/>
          </a:p>
        </p:txBody>
      </p:sp>
      <p:sp>
        <p:nvSpPr>
          <p:cNvPr id="7" name="Rectángulo redondeado 6"/>
          <p:cNvSpPr/>
          <p:nvPr/>
        </p:nvSpPr>
        <p:spPr>
          <a:xfrm>
            <a:off x="4771584" y="1609277"/>
            <a:ext cx="1456871" cy="61685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sz="1600" dirty="0" smtClean="0"/>
              <a:t>PSA de 2, o menos</a:t>
            </a:r>
            <a:endParaRPr lang="es-ES" sz="1600" dirty="0"/>
          </a:p>
        </p:txBody>
      </p:sp>
      <p:sp>
        <p:nvSpPr>
          <p:cNvPr id="8" name="Rectángulo redondeado 7"/>
          <p:cNvSpPr/>
          <p:nvPr/>
        </p:nvSpPr>
        <p:spPr>
          <a:xfrm>
            <a:off x="4771584" y="2540023"/>
            <a:ext cx="1456871" cy="6204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sz="1600" dirty="0" smtClean="0"/>
              <a:t>PSA de 2+</a:t>
            </a:r>
            <a:endParaRPr lang="es-ES" sz="1600" dirty="0"/>
          </a:p>
        </p:txBody>
      </p:sp>
      <p:sp>
        <p:nvSpPr>
          <p:cNvPr id="9" name="Rectángulo redondeado 8"/>
          <p:cNvSpPr/>
          <p:nvPr/>
        </p:nvSpPr>
        <p:spPr>
          <a:xfrm>
            <a:off x="6867080" y="2537274"/>
            <a:ext cx="1456871" cy="62229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sz="1600" dirty="0" smtClean="0"/>
              <a:t>Velocidad PSA 0.75+/año</a:t>
            </a:r>
            <a:endParaRPr lang="es-ES" sz="1600" dirty="0"/>
          </a:p>
        </p:txBody>
      </p:sp>
      <p:sp>
        <p:nvSpPr>
          <p:cNvPr id="10" name="Rectángulo redondeado 9"/>
          <p:cNvSpPr/>
          <p:nvPr/>
        </p:nvSpPr>
        <p:spPr>
          <a:xfrm>
            <a:off x="6876151" y="3397242"/>
            <a:ext cx="1456871" cy="622298"/>
          </a:xfrm>
          <a:prstGeom prst="round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sz="1600" dirty="0" smtClean="0"/>
              <a:t>TRUB</a:t>
            </a:r>
            <a:endParaRPr lang="es-ES" sz="1600" dirty="0"/>
          </a:p>
        </p:txBody>
      </p:sp>
      <p:sp>
        <p:nvSpPr>
          <p:cNvPr id="11" name="Rectángulo redondeado 10"/>
          <p:cNvSpPr/>
          <p:nvPr/>
        </p:nvSpPr>
        <p:spPr>
          <a:xfrm>
            <a:off x="6858009" y="1609273"/>
            <a:ext cx="1456871" cy="622298"/>
          </a:xfrm>
          <a:prstGeom prst="round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sz="1600" dirty="0" smtClean="0"/>
              <a:t>Repetir 1-3 años</a:t>
            </a:r>
            <a:endParaRPr lang="es-ES" sz="1600" dirty="0"/>
          </a:p>
        </p:txBody>
      </p:sp>
      <p:sp>
        <p:nvSpPr>
          <p:cNvPr id="12" name="Rectángulo redondeado 11"/>
          <p:cNvSpPr/>
          <p:nvPr/>
        </p:nvSpPr>
        <p:spPr>
          <a:xfrm>
            <a:off x="2950042" y="4517597"/>
            <a:ext cx="1456871" cy="110671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sz="1600" dirty="0" smtClean="0"/>
              <a:t>DRE: Anormal o</a:t>
            </a:r>
          </a:p>
          <a:p>
            <a:pPr algn="ctr"/>
            <a:r>
              <a:rPr lang="es-ES_tradnl" sz="1600" dirty="0" smtClean="0"/>
              <a:t>PSA: Anormal</a:t>
            </a:r>
            <a:endParaRPr lang="es-ES" sz="1600" dirty="0"/>
          </a:p>
        </p:txBody>
      </p:sp>
      <p:sp>
        <p:nvSpPr>
          <p:cNvPr id="13" name="Rectángulo redondeado 12"/>
          <p:cNvSpPr/>
          <p:nvPr/>
        </p:nvSpPr>
        <p:spPr>
          <a:xfrm>
            <a:off x="6858009" y="5140788"/>
            <a:ext cx="1456871" cy="622298"/>
          </a:xfrm>
          <a:prstGeom prst="round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sz="1600" dirty="0" smtClean="0"/>
              <a:t>TRUB</a:t>
            </a:r>
            <a:endParaRPr lang="es-ES" sz="1600" dirty="0"/>
          </a:p>
        </p:txBody>
      </p:sp>
      <p:sp>
        <p:nvSpPr>
          <p:cNvPr id="14" name="Rectángulo redondeado 13"/>
          <p:cNvSpPr/>
          <p:nvPr/>
        </p:nvSpPr>
        <p:spPr>
          <a:xfrm>
            <a:off x="4771584" y="4760710"/>
            <a:ext cx="1456871" cy="6204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sz="1400" dirty="0" smtClean="0"/>
              <a:t>PSA 10, o menos </a:t>
            </a:r>
            <a:r>
              <a:rPr lang="es-ES_tradnl" sz="1400" b="1" i="1" dirty="0" smtClean="0"/>
              <a:t>+</a:t>
            </a:r>
            <a:r>
              <a:rPr lang="es-ES_tradnl" sz="1400" dirty="0" smtClean="0"/>
              <a:t> PSA libre 15% o menos</a:t>
            </a:r>
            <a:endParaRPr lang="es-ES" sz="1400" dirty="0"/>
          </a:p>
        </p:txBody>
      </p:sp>
      <p:sp>
        <p:nvSpPr>
          <p:cNvPr id="15" name="Rectángulo redondeado 14"/>
          <p:cNvSpPr/>
          <p:nvPr/>
        </p:nvSpPr>
        <p:spPr>
          <a:xfrm>
            <a:off x="6858009" y="4397819"/>
            <a:ext cx="1456871" cy="622298"/>
          </a:xfrm>
          <a:prstGeom prst="round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sz="1600" dirty="0" smtClean="0"/>
              <a:t>Repetir en 6 meses</a:t>
            </a:r>
            <a:endParaRPr lang="es-ES" sz="1600" dirty="0"/>
          </a:p>
        </p:txBody>
      </p:sp>
      <p:sp>
        <p:nvSpPr>
          <p:cNvPr id="16" name="CuadroTexto 15"/>
          <p:cNvSpPr txBox="1"/>
          <p:nvPr/>
        </p:nvSpPr>
        <p:spPr>
          <a:xfrm>
            <a:off x="5597071" y="6223000"/>
            <a:ext cx="3317936" cy="584776"/>
          </a:xfrm>
          <a:prstGeom prst="rect">
            <a:avLst/>
          </a:prstGeom>
          <a:noFill/>
        </p:spPr>
        <p:txBody>
          <a:bodyPr wrap="none" rtlCol="0">
            <a:spAutoFit/>
          </a:bodyPr>
          <a:lstStyle/>
          <a:p>
            <a:r>
              <a:rPr lang="es-ES" sz="1600" dirty="0" smtClean="0"/>
              <a:t>TRUB: Biopsia </a:t>
            </a:r>
            <a:r>
              <a:rPr lang="es-ES" sz="1600" dirty="0" err="1" smtClean="0"/>
              <a:t>transrectal</a:t>
            </a:r>
            <a:r>
              <a:rPr lang="es-ES" sz="1600" dirty="0" smtClean="0"/>
              <a:t> eco-dirigida</a:t>
            </a:r>
          </a:p>
          <a:p>
            <a:r>
              <a:rPr lang="es-ES" sz="1600" dirty="0" smtClean="0"/>
              <a:t>PSA: Antígeno específico de próstata</a:t>
            </a:r>
            <a:endParaRPr lang="es-ES" sz="1600" dirty="0"/>
          </a:p>
        </p:txBody>
      </p:sp>
      <p:cxnSp>
        <p:nvCxnSpPr>
          <p:cNvPr id="18" name="Conector curvado 17"/>
          <p:cNvCxnSpPr>
            <a:stCxn id="3" idx="2"/>
            <a:endCxn id="4" idx="0"/>
          </p:cNvCxnSpPr>
          <p:nvPr/>
        </p:nvCxnSpPr>
        <p:spPr>
          <a:xfrm rot="16200000" flipH="1">
            <a:off x="1042312" y="3007189"/>
            <a:ext cx="280298" cy="635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Conector curvado 19"/>
          <p:cNvCxnSpPr>
            <a:stCxn id="4" idx="2"/>
            <a:endCxn id="5" idx="0"/>
          </p:cNvCxnSpPr>
          <p:nvPr/>
        </p:nvCxnSpPr>
        <p:spPr>
          <a:xfrm rot="16200000" flipH="1">
            <a:off x="1058633" y="4384230"/>
            <a:ext cx="260356" cy="6351"/>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Conector curvado 21"/>
          <p:cNvCxnSpPr>
            <a:stCxn id="5" idx="3"/>
            <a:endCxn id="6" idx="1"/>
          </p:cNvCxnSpPr>
          <p:nvPr/>
        </p:nvCxnSpPr>
        <p:spPr>
          <a:xfrm flipV="1">
            <a:off x="1920435" y="2316845"/>
            <a:ext cx="1029607" cy="2754084"/>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Conector curvado 23"/>
          <p:cNvCxnSpPr>
            <a:stCxn id="5" idx="3"/>
            <a:endCxn id="12" idx="1"/>
          </p:cNvCxnSpPr>
          <p:nvPr/>
        </p:nvCxnSpPr>
        <p:spPr>
          <a:xfrm>
            <a:off x="1920435" y="5070929"/>
            <a:ext cx="1029607" cy="127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Conector curvado 25"/>
          <p:cNvCxnSpPr>
            <a:stCxn id="6" idx="3"/>
            <a:endCxn id="7" idx="1"/>
          </p:cNvCxnSpPr>
          <p:nvPr/>
        </p:nvCxnSpPr>
        <p:spPr>
          <a:xfrm flipV="1">
            <a:off x="4406900" y="1917728"/>
            <a:ext cx="364671" cy="399143"/>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Conector curvado 27"/>
          <p:cNvCxnSpPr>
            <a:stCxn id="6" idx="3"/>
            <a:endCxn id="8" idx="1"/>
          </p:cNvCxnSpPr>
          <p:nvPr/>
        </p:nvCxnSpPr>
        <p:spPr>
          <a:xfrm>
            <a:off x="4406900" y="2316871"/>
            <a:ext cx="364671" cy="533395"/>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Conector curvado 29"/>
          <p:cNvCxnSpPr>
            <a:stCxn id="7" idx="3"/>
            <a:endCxn id="11" idx="1"/>
          </p:cNvCxnSpPr>
          <p:nvPr/>
        </p:nvCxnSpPr>
        <p:spPr>
          <a:xfrm>
            <a:off x="6228444" y="1917702"/>
            <a:ext cx="629554" cy="272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Conector curvado 31"/>
          <p:cNvCxnSpPr>
            <a:stCxn id="8" idx="3"/>
            <a:endCxn id="9" idx="1"/>
          </p:cNvCxnSpPr>
          <p:nvPr/>
        </p:nvCxnSpPr>
        <p:spPr>
          <a:xfrm flipV="1">
            <a:off x="6228443" y="2848449"/>
            <a:ext cx="638625" cy="1817"/>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Conector curvado 33"/>
          <p:cNvCxnSpPr>
            <a:stCxn id="9" idx="0"/>
            <a:endCxn id="11" idx="2"/>
          </p:cNvCxnSpPr>
          <p:nvPr/>
        </p:nvCxnSpPr>
        <p:spPr>
          <a:xfrm rot="16200000" flipV="1">
            <a:off x="7438130" y="2379913"/>
            <a:ext cx="305703" cy="9071"/>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Conector curvado 35"/>
          <p:cNvCxnSpPr>
            <a:stCxn id="9" idx="2"/>
            <a:endCxn id="10" idx="0"/>
          </p:cNvCxnSpPr>
          <p:nvPr/>
        </p:nvCxnSpPr>
        <p:spPr>
          <a:xfrm rot="16200000" flipH="1">
            <a:off x="7481203" y="3273897"/>
            <a:ext cx="237670" cy="9071"/>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Conector curvado 39"/>
          <p:cNvCxnSpPr>
            <a:stCxn id="12" idx="3"/>
            <a:endCxn id="14" idx="1"/>
          </p:cNvCxnSpPr>
          <p:nvPr/>
        </p:nvCxnSpPr>
        <p:spPr>
          <a:xfrm flipV="1">
            <a:off x="4406900" y="5070927"/>
            <a:ext cx="364671" cy="2"/>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2" name="Conector curvado 41"/>
          <p:cNvCxnSpPr>
            <a:stCxn id="14" idx="3"/>
            <a:endCxn id="13" idx="1"/>
          </p:cNvCxnSpPr>
          <p:nvPr/>
        </p:nvCxnSpPr>
        <p:spPr>
          <a:xfrm>
            <a:off x="6228444" y="5070927"/>
            <a:ext cx="629554" cy="38101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Conector curvado 43"/>
          <p:cNvCxnSpPr>
            <a:stCxn id="14" idx="3"/>
            <a:endCxn id="15" idx="1"/>
          </p:cNvCxnSpPr>
          <p:nvPr/>
        </p:nvCxnSpPr>
        <p:spPr>
          <a:xfrm flipV="1">
            <a:off x="6228444" y="4708994"/>
            <a:ext cx="629554" cy="361959"/>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45" name="CuadroTexto 44"/>
          <p:cNvSpPr txBox="1"/>
          <p:nvPr/>
        </p:nvSpPr>
        <p:spPr>
          <a:xfrm>
            <a:off x="7604574" y="2186216"/>
            <a:ext cx="476300" cy="338554"/>
          </a:xfrm>
          <a:prstGeom prst="rect">
            <a:avLst/>
          </a:prstGeom>
          <a:noFill/>
        </p:spPr>
        <p:txBody>
          <a:bodyPr wrap="none" rtlCol="0">
            <a:spAutoFit/>
          </a:bodyPr>
          <a:lstStyle/>
          <a:p>
            <a:r>
              <a:rPr lang="es-ES" sz="1600" b="1" i="1" dirty="0" smtClean="0"/>
              <a:t>No</a:t>
            </a:r>
            <a:endParaRPr lang="es-ES" sz="1600" b="1" i="1" dirty="0"/>
          </a:p>
        </p:txBody>
      </p:sp>
      <p:sp>
        <p:nvSpPr>
          <p:cNvPr id="46" name="CuadroTexto 45"/>
          <p:cNvSpPr txBox="1"/>
          <p:nvPr/>
        </p:nvSpPr>
        <p:spPr>
          <a:xfrm>
            <a:off x="6228442" y="5113383"/>
            <a:ext cx="379318" cy="338554"/>
          </a:xfrm>
          <a:prstGeom prst="rect">
            <a:avLst/>
          </a:prstGeom>
          <a:noFill/>
        </p:spPr>
        <p:txBody>
          <a:bodyPr wrap="none" rtlCol="0">
            <a:spAutoFit/>
          </a:bodyPr>
          <a:lstStyle/>
          <a:p>
            <a:r>
              <a:rPr lang="es-ES" sz="1600" b="1" i="1" dirty="0" smtClean="0"/>
              <a:t>Si</a:t>
            </a:r>
            <a:endParaRPr lang="es-ES" sz="1600" b="1" i="1" dirty="0"/>
          </a:p>
        </p:txBody>
      </p:sp>
      <p:sp>
        <p:nvSpPr>
          <p:cNvPr id="53" name="CuadroTexto 52"/>
          <p:cNvSpPr txBox="1"/>
          <p:nvPr/>
        </p:nvSpPr>
        <p:spPr>
          <a:xfrm>
            <a:off x="6228442" y="4645833"/>
            <a:ext cx="476300" cy="338554"/>
          </a:xfrm>
          <a:prstGeom prst="rect">
            <a:avLst/>
          </a:prstGeom>
          <a:noFill/>
        </p:spPr>
        <p:txBody>
          <a:bodyPr wrap="none" rtlCol="0">
            <a:spAutoFit/>
          </a:bodyPr>
          <a:lstStyle/>
          <a:p>
            <a:r>
              <a:rPr lang="es-ES" sz="1600" b="1" i="1" dirty="0" smtClean="0"/>
              <a:t>No</a:t>
            </a:r>
            <a:endParaRPr lang="es-ES" sz="1600" b="1" i="1" dirty="0"/>
          </a:p>
        </p:txBody>
      </p:sp>
      <p:sp>
        <p:nvSpPr>
          <p:cNvPr id="54" name="Rectángulo redondeado 53"/>
          <p:cNvSpPr/>
          <p:nvPr/>
        </p:nvSpPr>
        <p:spPr>
          <a:xfrm>
            <a:off x="4771584" y="5451961"/>
            <a:ext cx="1456871" cy="33564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sz="1400" dirty="0" smtClean="0"/>
              <a:t>PSA 10+</a:t>
            </a:r>
            <a:endParaRPr lang="es-ES" sz="1400" dirty="0"/>
          </a:p>
        </p:txBody>
      </p:sp>
      <p:cxnSp>
        <p:nvCxnSpPr>
          <p:cNvPr id="56" name="Conector curvado 55"/>
          <p:cNvCxnSpPr>
            <a:stCxn id="54" idx="3"/>
            <a:endCxn id="13" idx="1"/>
          </p:cNvCxnSpPr>
          <p:nvPr/>
        </p:nvCxnSpPr>
        <p:spPr>
          <a:xfrm flipV="1">
            <a:off x="6228444" y="5451963"/>
            <a:ext cx="629554" cy="167821"/>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52685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blinds(horizontal)">
                                      <p:cBhvr>
                                        <p:cTn id="57" dur="500"/>
                                        <p:tgtEl>
                                          <p:spTgt spid="36"/>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blinds(horizontal)">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blinds(horizontal)">
                                      <p:cBhvr>
                                        <p:cTn id="65" dur="500"/>
                                        <p:tgtEl>
                                          <p:spTgt spid="24"/>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blinds(horizontal)">
                                      <p:cBhvr>
                                        <p:cTn id="68" dur="500"/>
                                        <p:tgtEl>
                                          <p:spTgt spid="12"/>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nodeType="click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blinds(horizontal)">
                                      <p:cBhvr>
                                        <p:cTn id="73" dur="500"/>
                                        <p:tgtEl>
                                          <p:spTgt spid="40"/>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blinds(horizontal)">
                                      <p:cBhvr>
                                        <p:cTn id="76" dur="500"/>
                                        <p:tgtEl>
                                          <p:spTgt spid="14"/>
                                        </p:tgtEl>
                                      </p:cBhvr>
                                    </p:animEffect>
                                  </p:childTnLst>
                                </p:cTn>
                              </p:par>
                            </p:childTnLst>
                          </p:cTn>
                        </p:par>
                      </p:childTnLst>
                    </p:cTn>
                  </p:par>
                  <p:par>
                    <p:cTn id="77" fill="hold">
                      <p:stCondLst>
                        <p:cond delay="indefinite"/>
                      </p:stCondLst>
                      <p:childTnLst>
                        <p:par>
                          <p:cTn id="78" fill="hold">
                            <p:stCondLst>
                              <p:cond delay="0"/>
                            </p:stCondLst>
                            <p:childTnLst>
                              <p:par>
                                <p:cTn id="79" presetID="3" presetClass="entr" presetSubtype="10" fill="hold" nodeType="clickEffect">
                                  <p:stCondLst>
                                    <p:cond delay="0"/>
                                  </p:stCondLst>
                                  <p:childTnLst>
                                    <p:set>
                                      <p:cBhvr>
                                        <p:cTn id="80" dur="1" fill="hold">
                                          <p:stCondLst>
                                            <p:cond delay="0"/>
                                          </p:stCondLst>
                                        </p:cTn>
                                        <p:tgtEl>
                                          <p:spTgt spid="44"/>
                                        </p:tgtEl>
                                        <p:attrNameLst>
                                          <p:attrName>style.visibility</p:attrName>
                                        </p:attrNameLst>
                                      </p:cBhvr>
                                      <p:to>
                                        <p:strVal val="visible"/>
                                      </p:to>
                                    </p:set>
                                    <p:animEffect transition="in" filter="blinds(horizontal)">
                                      <p:cBhvr>
                                        <p:cTn id="81" dur="500"/>
                                        <p:tgtEl>
                                          <p:spTgt spid="44"/>
                                        </p:tgtEl>
                                      </p:cBhvr>
                                    </p:animEffect>
                                  </p:childTnLst>
                                </p:cTn>
                              </p:par>
                              <p:par>
                                <p:cTn id="82" presetID="3" presetClass="entr" presetSubtype="10" fill="hold" grpId="0"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blinds(horizontal)">
                                      <p:cBhvr>
                                        <p:cTn id="84" dur="500"/>
                                        <p:tgtEl>
                                          <p:spTgt spid="15"/>
                                        </p:tgtEl>
                                      </p:cBhvr>
                                    </p:animEffect>
                                  </p:childTnLst>
                                </p:cTn>
                              </p:par>
                            </p:childTnLst>
                          </p:cTn>
                        </p:par>
                      </p:childTnLst>
                    </p:cTn>
                  </p:par>
                  <p:par>
                    <p:cTn id="85" fill="hold">
                      <p:stCondLst>
                        <p:cond delay="indefinite"/>
                      </p:stCondLst>
                      <p:childTnLst>
                        <p:par>
                          <p:cTn id="86" fill="hold">
                            <p:stCondLst>
                              <p:cond delay="0"/>
                            </p:stCondLst>
                            <p:childTnLst>
                              <p:par>
                                <p:cTn id="87" presetID="3" presetClass="entr" presetSubtype="10" fill="hold" grpId="0" nodeType="click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blinds(horizontal)">
                                      <p:cBhvr>
                                        <p:cTn id="89" dur="500"/>
                                        <p:tgtEl>
                                          <p:spTgt spid="46"/>
                                        </p:tgtEl>
                                      </p:cBhvr>
                                    </p:animEffect>
                                  </p:childTnLst>
                                </p:cTn>
                              </p:par>
                              <p:par>
                                <p:cTn id="90" presetID="3" presetClass="entr" presetSubtype="10" fill="hold" nodeType="withEffect">
                                  <p:stCondLst>
                                    <p:cond delay="0"/>
                                  </p:stCondLst>
                                  <p:childTnLst>
                                    <p:set>
                                      <p:cBhvr>
                                        <p:cTn id="91" dur="1" fill="hold">
                                          <p:stCondLst>
                                            <p:cond delay="0"/>
                                          </p:stCondLst>
                                        </p:cTn>
                                        <p:tgtEl>
                                          <p:spTgt spid="42"/>
                                        </p:tgtEl>
                                        <p:attrNameLst>
                                          <p:attrName>style.visibility</p:attrName>
                                        </p:attrNameLst>
                                      </p:cBhvr>
                                      <p:to>
                                        <p:strVal val="visible"/>
                                      </p:to>
                                    </p:set>
                                    <p:animEffect transition="in" filter="blinds(horizontal)">
                                      <p:cBhvr>
                                        <p:cTn id="92" dur="500"/>
                                        <p:tgtEl>
                                          <p:spTgt spid="42"/>
                                        </p:tgtEl>
                                      </p:cBhvr>
                                    </p:animEffect>
                                  </p:childTnLst>
                                </p:cTn>
                              </p:par>
                              <p:par>
                                <p:cTn id="93" presetID="3" presetClass="entr" presetSubtype="10" fill="hold" grpId="0" nodeType="withEffect">
                                  <p:stCondLst>
                                    <p:cond delay="0"/>
                                  </p:stCondLst>
                                  <p:childTnLst>
                                    <p:set>
                                      <p:cBhvr>
                                        <p:cTn id="94" dur="1" fill="hold">
                                          <p:stCondLst>
                                            <p:cond delay="0"/>
                                          </p:stCondLst>
                                        </p:cTn>
                                        <p:tgtEl>
                                          <p:spTgt spid="13"/>
                                        </p:tgtEl>
                                        <p:attrNameLst>
                                          <p:attrName>style.visibility</p:attrName>
                                        </p:attrNameLst>
                                      </p:cBhvr>
                                      <p:to>
                                        <p:strVal val="visible"/>
                                      </p:to>
                                    </p:set>
                                    <p:animEffect transition="in" filter="blinds(horizontal)">
                                      <p:cBhvr>
                                        <p:cTn id="95" dur="500"/>
                                        <p:tgtEl>
                                          <p:spTgt spid="13"/>
                                        </p:tgtEl>
                                      </p:cBhvr>
                                    </p:animEffect>
                                  </p:childTnLst>
                                </p:cTn>
                              </p:par>
                            </p:childTnLst>
                          </p:cTn>
                        </p:par>
                      </p:childTnLst>
                    </p:cTn>
                  </p:par>
                  <p:par>
                    <p:cTn id="96" fill="hold">
                      <p:stCondLst>
                        <p:cond delay="indefinite"/>
                      </p:stCondLst>
                      <p:childTnLst>
                        <p:par>
                          <p:cTn id="97" fill="hold">
                            <p:stCondLst>
                              <p:cond delay="0"/>
                            </p:stCondLst>
                            <p:childTnLst>
                              <p:par>
                                <p:cTn id="98" presetID="3" presetClass="entr" presetSubtype="10" fill="hold" grpId="0" nodeType="clickEffect">
                                  <p:stCondLst>
                                    <p:cond delay="0"/>
                                  </p:stCondLst>
                                  <p:childTnLst>
                                    <p:set>
                                      <p:cBhvr>
                                        <p:cTn id="99" dur="1" fill="hold">
                                          <p:stCondLst>
                                            <p:cond delay="0"/>
                                          </p:stCondLst>
                                        </p:cTn>
                                        <p:tgtEl>
                                          <p:spTgt spid="53"/>
                                        </p:tgtEl>
                                        <p:attrNameLst>
                                          <p:attrName>style.visibility</p:attrName>
                                        </p:attrNameLst>
                                      </p:cBhvr>
                                      <p:to>
                                        <p:strVal val="visible"/>
                                      </p:to>
                                    </p:set>
                                    <p:animEffect transition="in" filter="blinds(horizontal)">
                                      <p:cBhvr>
                                        <p:cTn id="100" dur="500"/>
                                        <p:tgtEl>
                                          <p:spTgt spid="53"/>
                                        </p:tgtEl>
                                      </p:cBhvr>
                                    </p:animEffect>
                                  </p:childTnLst>
                                </p:cTn>
                              </p:par>
                            </p:childTnLst>
                          </p:cTn>
                        </p:par>
                      </p:childTnLst>
                    </p:cTn>
                  </p:par>
                  <p:par>
                    <p:cTn id="101" fill="hold">
                      <p:stCondLst>
                        <p:cond delay="indefinite"/>
                      </p:stCondLst>
                      <p:childTnLst>
                        <p:par>
                          <p:cTn id="102" fill="hold">
                            <p:stCondLst>
                              <p:cond delay="0"/>
                            </p:stCondLst>
                            <p:childTnLst>
                              <p:par>
                                <p:cTn id="103" presetID="3" presetClass="entr" presetSubtype="10" fill="hold" grpId="1" nodeType="clickEffect">
                                  <p:stCondLst>
                                    <p:cond delay="0"/>
                                  </p:stCondLst>
                                  <p:childTnLst>
                                    <p:set>
                                      <p:cBhvr>
                                        <p:cTn id="104" dur="1" fill="hold">
                                          <p:stCondLst>
                                            <p:cond delay="0"/>
                                          </p:stCondLst>
                                        </p:cTn>
                                        <p:tgtEl>
                                          <p:spTgt spid="54"/>
                                        </p:tgtEl>
                                        <p:attrNameLst>
                                          <p:attrName>style.visibility</p:attrName>
                                        </p:attrNameLst>
                                      </p:cBhvr>
                                      <p:to>
                                        <p:strVal val="visible"/>
                                      </p:to>
                                    </p:set>
                                    <p:animEffect transition="in" filter="blinds(horizontal)">
                                      <p:cBhvr>
                                        <p:cTn id="105" dur="500"/>
                                        <p:tgtEl>
                                          <p:spTgt spid="54"/>
                                        </p:tgtEl>
                                      </p:cBhvr>
                                    </p:animEffect>
                                  </p:childTnLst>
                                </p:cTn>
                              </p:par>
                              <p:par>
                                <p:cTn id="106" presetID="3" presetClass="entr" presetSubtype="10" fill="hold" nodeType="withEffect">
                                  <p:stCondLst>
                                    <p:cond delay="0"/>
                                  </p:stCondLst>
                                  <p:childTnLst>
                                    <p:set>
                                      <p:cBhvr>
                                        <p:cTn id="107" dur="1" fill="hold">
                                          <p:stCondLst>
                                            <p:cond delay="0"/>
                                          </p:stCondLst>
                                        </p:cTn>
                                        <p:tgtEl>
                                          <p:spTgt spid="56"/>
                                        </p:tgtEl>
                                        <p:attrNameLst>
                                          <p:attrName>style.visibility</p:attrName>
                                        </p:attrNameLst>
                                      </p:cBhvr>
                                      <p:to>
                                        <p:strVal val="visible"/>
                                      </p:to>
                                    </p:set>
                                    <p:animEffect transition="in" filter="blinds(horizontal)">
                                      <p:cBhvr>
                                        <p:cTn id="10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45" grpId="0"/>
      <p:bldP spid="46" grpId="0"/>
      <p:bldP spid="53" grpId="0"/>
      <p:bldP spid="5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dirty="0" smtClean="0"/>
              <a:t>Patología de cáncer de próstata</a:t>
            </a:r>
            <a:endParaRPr lang="es-ES" dirty="0"/>
          </a:p>
        </p:txBody>
      </p:sp>
      <p:sp>
        <p:nvSpPr>
          <p:cNvPr id="3" name="Subtítulo 2"/>
          <p:cNvSpPr>
            <a:spLocks noGrp="1"/>
          </p:cNvSpPr>
          <p:nvPr>
            <p:ph type="subTitle" idx="1"/>
          </p:nvPr>
        </p:nvSpPr>
        <p:spPr/>
        <p:txBody>
          <a:bodyPr/>
          <a:lstStyle/>
          <a:p>
            <a:endParaRPr lang="es-ES"/>
          </a:p>
        </p:txBody>
      </p:sp>
    </p:spTree>
    <p:extLst>
      <p:ext uri="{BB962C8B-B14F-4D97-AF65-F5344CB8AC3E}">
        <p14:creationId xmlns:p14="http://schemas.microsoft.com/office/powerpoint/2010/main" val="167040553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610241" y="342499"/>
            <a:ext cx="6141299" cy="6141299"/>
          </a:xfrm>
          <a:prstGeom prst="rect">
            <a:avLst/>
          </a:prstGeom>
        </p:spPr>
      </p:pic>
      <p:sp>
        <p:nvSpPr>
          <p:cNvPr id="5" name="CuadroTexto 4"/>
          <p:cNvSpPr txBox="1"/>
          <p:nvPr/>
        </p:nvSpPr>
        <p:spPr>
          <a:xfrm>
            <a:off x="249472" y="342473"/>
            <a:ext cx="1183750" cy="369332"/>
          </a:xfrm>
          <a:prstGeom prst="rect">
            <a:avLst/>
          </a:prstGeom>
          <a:noFill/>
        </p:spPr>
        <p:txBody>
          <a:bodyPr wrap="none" rtlCol="0">
            <a:spAutoFit/>
          </a:bodyPr>
          <a:lstStyle/>
          <a:p>
            <a:r>
              <a:rPr lang="es-ES" b="1" i="1" dirty="0" err="1" smtClean="0"/>
              <a:t>Gleason</a:t>
            </a:r>
            <a:r>
              <a:rPr lang="es-ES" b="1" i="1" dirty="0"/>
              <a:t> </a:t>
            </a:r>
            <a:r>
              <a:rPr lang="es-ES" b="1" i="1" dirty="0" smtClean="0"/>
              <a:t>6</a:t>
            </a:r>
            <a:endParaRPr lang="es-ES" b="1" i="1" dirty="0"/>
          </a:p>
        </p:txBody>
      </p:sp>
      <p:sp>
        <p:nvSpPr>
          <p:cNvPr id="6" name="CuadroTexto 5"/>
          <p:cNvSpPr txBox="1"/>
          <p:nvPr/>
        </p:nvSpPr>
        <p:spPr>
          <a:xfrm>
            <a:off x="5511074" y="6205135"/>
            <a:ext cx="3610446" cy="276999"/>
          </a:xfrm>
          <a:prstGeom prst="rect">
            <a:avLst/>
          </a:prstGeom>
          <a:noFill/>
        </p:spPr>
        <p:txBody>
          <a:bodyPr wrap="none" rtlCol="0">
            <a:spAutoFit/>
          </a:bodyPr>
          <a:lstStyle/>
          <a:p>
            <a:r>
              <a:rPr lang="es-ES" sz="1200" i="1" dirty="0" smtClean="0">
                <a:hlinkClick r:id="rId3"/>
              </a:rPr>
              <a:t>www.cancernetwork.com</a:t>
            </a:r>
            <a:r>
              <a:rPr lang="es-ES" sz="1200" i="1" dirty="0" smtClean="0"/>
              <a:t> </a:t>
            </a:r>
            <a:r>
              <a:rPr lang="es-ES" sz="1200" dirty="0" smtClean="0"/>
              <a:t>- Cesar A Moran, 07.02.2014</a:t>
            </a:r>
            <a:endParaRPr lang="es-ES" sz="1200" dirty="0"/>
          </a:p>
        </p:txBody>
      </p:sp>
    </p:spTree>
    <p:extLst>
      <p:ext uri="{BB962C8B-B14F-4D97-AF65-F5344CB8AC3E}">
        <p14:creationId xmlns:p14="http://schemas.microsoft.com/office/powerpoint/2010/main" val="169702918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3"/>
          <p:cNvSpPr>
            <a:spLocks noGrp="1"/>
          </p:cNvSpPr>
          <p:nvPr>
            <p:ph type="title"/>
          </p:nvPr>
        </p:nvSpPr>
        <p:spPr>
          <a:xfrm>
            <a:off x="314325" y="166692"/>
            <a:ext cx="8303532" cy="600075"/>
          </a:xfrm>
        </p:spPr>
        <p:txBody>
          <a:bodyPr>
            <a:noAutofit/>
          </a:bodyPr>
          <a:lstStyle/>
          <a:p>
            <a:r>
              <a:rPr lang="en-US" sz="2800" dirty="0" err="1">
                <a:latin typeface="Arial" charset="0"/>
              </a:rPr>
              <a:t>Incidencia</a:t>
            </a:r>
            <a:r>
              <a:rPr lang="en-US" sz="2800" dirty="0">
                <a:latin typeface="Arial" charset="0"/>
              </a:rPr>
              <a:t> de </a:t>
            </a:r>
            <a:r>
              <a:rPr lang="en-US" sz="2800" dirty="0" err="1">
                <a:latin typeface="Arial" charset="0"/>
              </a:rPr>
              <a:t>cáncer</a:t>
            </a:r>
            <a:r>
              <a:rPr lang="en-US" sz="2800" dirty="0">
                <a:latin typeface="Arial" charset="0"/>
              </a:rPr>
              <a:t> en Colombia </a:t>
            </a:r>
            <a:r>
              <a:rPr lang="es-ES" sz="2800" dirty="0">
                <a:latin typeface="Arial" charset="0"/>
              </a:rPr>
              <a:t>–</a:t>
            </a:r>
            <a:r>
              <a:rPr lang="en-US" sz="2800" dirty="0">
                <a:latin typeface="Arial" charset="0"/>
              </a:rPr>
              <a:t> </a:t>
            </a:r>
            <a:r>
              <a:rPr lang="en-US" sz="2800" dirty="0" err="1">
                <a:latin typeface="Arial" charset="0"/>
              </a:rPr>
              <a:t>Sexo</a:t>
            </a:r>
            <a:r>
              <a:rPr lang="en-US" sz="2800" dirty="0">
                <a:latin typeface="Arial" charset="0"/>
              </a:rPr>
              <a:t> </a:t>
            </a:r>
            <a:r>
              <a:rPr lang="en-US" sz="2800" dirty="0" err="1">
                <a:latin typeface="Arial" charset="0"/>
              </a:rPr>
              <a:t>Masculino</a:t>
            </a:r>
            <a:endParaRPr lang="en-US" sz="2800" dirty="0">
              <a:latin typeface="Arial" charset="0"/>
            </a:endParaRPr>
          </a:p>
        </p:txBody>
      </p:sp>
      <p:sp>
        <p:nvSpPr>
          <p:cNvPr id="41986" name="TextBox 5"/>
          <p:cNvSpPr txBox="1">
            <a:spLocks noChangeArrowheads="1"/>
          </p:cNvSpPr>
          <p:nvPr/>
        </p:nvSpPr>
        <p:spPr bwMode="auto">
          <a:xfrm>
            <a:off x="6403975" y="6535763"/>
            <a:ext cx="23262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1000"/>
              <a:t>Registro Poblacional de Cáncer - Cali</a:t>
            </a:r>
          </a:p>
        </p:txBody>
      </p:sp>
      <p:sp>
        <p:nvSpPr>
          <p:cNvPr id="41987" name="TextBox 7"/>
          <p:cNvSpPr txBox="1">
            <a:spLocks noChangeArrowheads="1"/>
          </p:cNvSpPr>
          <p:nvPr/>
        </p:nvSpPr>
        <p:spPr bwMode="auto">
          <a:xfrm>
            <a:off x="38101" y="6535763"/>
            <a:ext cx="170444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fr-FR" sz="1000" i="1"/>
              <a:t>http://rpcc.univalle.edu.co/</a:t>
            </a:r>
            <a:endParaRPr lang="en-US" sz="1000" i="1"/>
          </a:p>
        </p:txBody>
      </p:sp>
      <p:pic>
        <p:nvPicPr>
          <p:cNvPr id="41988"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7002" y="889000"/>
            <a:ext cx="6350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8872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803014" y="660007"/>
            <a:ext cx="5905987" cy="5905987"/>
          </a:xfrm>
          <a:prstGeom prst="rect">
            <a:avLst/>
          </a:prstGeom>
        </p:spPr>
      </p:pic>
      <p:sp>
        <p:nvSpPr>
          <p:cNvPr id="5" name="CuadroTexto 4"/>
          <p:cNvSpPr txBox="1"/>
          <p:nvPr/>
        </p:nvSpPr>
        <p:spPr>
          <a:xfrm>
            <a:off x="249472" y="342473"/>
            <a:ext cx="1183750" cy="369332"/>
          </a:xfrm>
          <a:prstGeom prst="rect">
            <a:avLst/>
          </a:prstGeom>
          <a:noFill/>
        </p:spPr>
        <p:txBody>
          <a:bodyPr wrap="none" rtlCol="0">
            <a:spAutoFit/>
          </a:bodyPr>
          <a:lstStyle/>
          <a:p>
            <a:r>
              <a:rPr lang="es-ES" b="1" i="1" dirty="0" err="1" smtClean="0"/>
              <a:t>Gleason</a:t>
            </a:r>
            <a:r>
              <a:rPr lang="es-ES" b="1" i="1" dirty="0"/>
              <a:t> 7</a:t>
            </a:r>
          </a:p>
        </p:txBody>
      </p:sp>
      <p:sp>
        <p:nvSpPr>
          <p:cNvPr id="6" name="CuadroTexto 5"/>
          <p:cNvSpPr txBox="1"/>
          <p:nvPr/>
        </p:nvSpPr>
        <p:spPr>
          <a:xfrm>
            <a:off x="5511074" y="6205135"/>
            <a:ext cx="3610446" cy="276999"/>
          </a:xfrm>
          <a:prstGeom prst="rect">
            <a:avLst/>
          </a:prstGeom>
          <a:noFill/>
        </p:spPr>
        <p:txBody>
          <a:bodyPr wrap="none" rtlCol="0">
            <a:spAutoFit/>
          </a:bodyPr>
          <a:lstStyle/>
          <a:p>
            <a:r>
              <a:rPr lang="es-ES" sz="1200" i="1" dirty="0" smtClean="0">
                <a:hlinkClick r:id="rId3"/>
              </a:rPr>
              <a:t>www.cancernetwork.com</a:t>
            </a:r>
            <a:r>
              <a:rPr lang="es-ES" sz="1200" i="1" dirty="0" smtClean="0"/>
              <a:t> </a:t>
            </a:r>
            <a:r>
              <a:rPr lang="es-ES" sz="1200" dirty="0" smtClean="0"/>
              <a:t>- Cesar A Moran, 07.02.2014</a:t>
            </a:r>
            <a:endParaRPr lang="es-ES" sz="1200" dirty="0"/>
          </a:p>
        </p:txBody>
      </p:sp>
    </p:spTree>
    <p:extLst>
      <p:ext uri="{BB962C8B-B14F-4D97-AF65-F5344CB8AC3E}">
        <p14:creationId xmlns:p14="http://schemas.microsoft.com/office/powerpoint/2010/main" val="306621053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49472" y="342473"/>
            <a:ext cx="1183750" cy="369332"/>
          </a:xfrm>
          <a:prstGeom prst="rect">
            <a:avLst/>
          </a:prstGeom>
          <a:noFill/>
        </p:spPr>
        <p:txBody>
          <a:bodyPr wrap="none" rtlCol="0">
            <a:spAutoFit/>
          </a:bodyPr>
          <a:lstStyle/>
          <a:p>
            <a:r>
              <a:rPr lang="es-ES" b="1" i="1" dirty="0" err="1" smtClean="0"/>
              <a:t>Gleason</a:t>
            </a:r>
            <a:r>
              <a:rPr lang="es-ES" b="1" i="1"/>
              <a:t> </a:t>
            </a:r>
            <a:r>
              <a:rPr lang="es-ES" b="1" i="1" smtClean="0"/>
              <a:t>8</a:t>
            </a:r>
            <a:endParaRPr lang="es-ES" b="1" i="1" dirty="0"/>
          </a:p>
        </p:txBody>
      </p:sp>
      <p:pic>
        <p:nvPicPr>
          <p:cNvPr id="3" name="Imagen 2"/>
          <p:cNvPicPr>
            <a:picLocks noChangeAspect="1"/>
          </p:cNvPicPr>
          <p:nvPr/>
        </p:nvPicPr>
        <p:blipFill>
          <a:blip r:embed="rId2"/>
          <a:stretch>
            <a:fillRect/>
          </a:stretch>
        </p:blipFill>
        <p:spPr>
          <a:xfrm>
            <a:off x="1598892" y="455889"/>
            <a:ext cx="6248141" cy="6248141"/>
          </a:xfrm>
          <a:prstGeom prst="rect">
            <a:avLst/>
          </a:prstGeom>
        </p:spPr>
      </p:pic>
      <p:sp>
        <p:nvSpPr>
          <p:cNvPr id="6" name="CuadroTexto 5"/>
          <p:cNvSpPr txBox="1"/>
          <p:nvPr/>
        </p:nvSpPr>
        <p:spPr>
          <a:xfrm>
            <a:off x="5579114" y="6205135"/>
            <a:ext cx="3610446" cy="276999"/>
          </a:xfrm>
          <a:prstGeom prst="rect">
            <a:avLst/>
          </a:prstGeom>
          <a:noFill/>
        </p:spPr>
        <p:txBody>
          <a:bodyPr wrap="none" rtlCol="0">
            <a:spAutoFit/>
          </a:bodyPr>
          <a:lstStyle/>
          <a:p>
            <a:r>
              <a:rPr lang="es-ES" sz="1200" i="1" dirty="0" smtClean="0">
                <a:hlinkClick r:id="rId3"/>
              </a:rPr>
              <a:t>www.cancernetwork.com</a:t>
            </a:r>
            <a:r>
              <a:rPr lang="es-ES" sz="1200" i="1" dirty="0" smtClean="0"/>
              <a:t> </a:t>
            </a:r>
            <a:r>
              <a:rPr lang="es-ES" sz="1200" dirty="0" smtClean="0">
                <a:solidFill>
                  <a:srgbClr val="FF0000"/>
                </a:solidFill>
              </a:rPr>
              <a:t>- Cesar A</a:t>
            </a:r>
            <a:r>
              <a:rPr lang="es-ES" sz="1200" dirty="0" smtClean="0"/>
              <a:t> Moran, 07.02.2014</a:t>
            </a:r>
            <a:endParaRPr lang="es-ES" sz="1200" dirty="0"/>
          </a:p>
        </p:txBody>
      </p:sp>
    </p:spTree>
    <p:extLst>
      <p:ext uri="{BB962C8B-B14F-4D97-AF65-F5344CB8AC3E}">
        <p14:creationId xmlns:p14="http://schemas.microsoft.com/office/powerpoint/2010/main" val="12005577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49472" y="342473"/>
            <a:ext cx="1183750" cy="369332"/>
          </a:xfrm>
          <a:prstGeom prst="rect">
            <a:avLst/>
          </a:prstGeom>
          <a:noFill/>
        </p:spPr>
        <p:txBody>
          <a:bodyPr wrap="none" rtlCol="0">
            <a:spAutoFit/>
          </a:bodyPr>
          <a:lstStyle/>
          <a:p>
            <a:r>
              <a:rPr lang="es-ES" b="1" i="1" dirty="0" err="1" smtClean="0"/>
              <a:t>Gleason</a:t>
            </a:r>
            <a:r>
              <a:rPr lang="es-ES" b="1" i="1" dirty="0"/>
              <a:t> 9</a:t>
            </a:r>
          </a:p>
        </p:txBody>
      </p:sp>
      <p:pic>
        <p:nvPicPr>
          <p:cNvPr id="2" name="Imagen 1"/>
          <p:cNvPicPr>
            <a:picLocks noChangeAspect="1"/>
          </p:cNvPicPr>
          <p:nvPr/>
        </p:nvPicPr>
        <p:blipFill>
          <a:blip r:embed="rId2"/>
          <a:stretch>
            <a:fillRect/>
          </a:stretch>
        </p:blipFill>
        <p:spPr>
          <a:xfrm>
            <a:off x="1666929" y="523927"/>
            <a:ext cx="6076084" cy="6076084"/>
          </a:xfrm>
          <a:prstGeom prst="rect">
            <a:avLst/>
          </a:prstGeom>
        </p:spPr>
      </p:pic>
      <p:sp>
        <p:nvSpPr>
          <p:cNvPr id="6" name="CuadroTexto 5"/>
          <p:cNvSpPr txBox="1"/>
          <p:nvPr/>
        </p:nvSpPr>
        <p:spPr>
          <a:xfrm>
            <a:off x="5579114" y="6205135"/>
            <a:ext cx="3610446" cy="276999"/>
          </a:xfrm>
          <a:prstGeom prst="rect">
            <a:avLst/>
          </a:prstGeom>
          <a:noFill/>
        </p:spPr>
        <p:txBody>
          <a:bodyPr wrap="none" rtlCol="0">
            <a:spAutoFit/>
          </a:bodyPr>
          <a:lstStyle/>
          <a:p>
            <a:r>
              <a:rPr lang="es-ES" sz="1200" i="1" dirty="0" smtClean="0">
                <a:hlinkClick r:id="rId3"/>
              </a:rPr>
              <a:t>www.cancernetwork.com</a:t>
            </a:r>
            <a:r>
              <a:rPr lang="es-ES" sz="1200" i="1" dirty="0" smtClean="0"/>
              <a:t> </a:t>
            </a:r>
            <a:r>
              <a:rPr lang="es-ES" sz="1200" dirty="0" smtClean="0"/>
              <a:t>- Cesar A Moran, 07.02.2014</a:t>
            </a:r>
            <a:endParaRPr lang="es-ES" sz="1200" dirty="0"/>
          </a:p>
        </p:txBody>
      </p:sp>
    </p:spTree>
    <p:extLst>
      <p:ext uri="{BB962C8B-B14F-4D97-AF65-F5344CB8AC3E}">
        <p14:creationId xmlns:p14="http://schemas.microsoft.com/office/powerpoint/2010/main" val="337240829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dirty="0" smtClean="0"/>
              <a:t>Biología del cáncer de próstata</a:t>
            </a:r>
            <a:endParaRPr lang="es-ES" dirty="0"/>
          </a:p>
        </p:txBody>
      </p:sp>
      <p:sp>
        <p:nvSpPr>
          <p:cNvPr id="3" name="Subtítulo 2"/>
          <p:cNvSpPr>
            <a:spLocks noGrp="1"/>
          </p:cNvSpPr>
          <p:nvPr>
            <p:ph type="subTitle" idx="1"/>
          </p:nvPr>
        </p:nvSpPr>
        <p:spPr/>
        <p:txBody>
          <a:bodyPr/>
          <a:lstStyle/>
          <a:p>
            <a:endParaRPr lang="es-ES"/>
          </a:p>
        </p:txBody>
      </p:sp>
    </p:spTree>
    <p:extLst>
      <p:ext uri="{BB962C8B-B14F-4D97-AF65-F5344CB8AC3E}">
        <p14:creationId xmlns:p14="http://schemas.microsoft.com/office/powerpoint/2010/main" val="16333108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i="1" dirty="0" smtClean="0"/>
              <a:t>Fusión TMPRSS2-ERG</a:t>
            </a:r>
            <a:endParaRPr lang="es-ES" dirty="0"/>
          </a:p>
        </p:txBody>
      </p:sp>
      <p:sp>
        <p:nvSpPr>
          <p:cNvPr id="3" name="Marcador de contenido 2"/>
          <p:cNvSpPr>
            <a:spLocks noGrp="1"/>
          </p:cNvSpPr>
          <p:nvPr>
            <p:ph idx="1"/>
          </p:nvPr>
        </p:nvSpPr>
        <p:spPr/>
        <p:txBody>
          <a:bodyPr>
            <a:normAutofit lnSpcReduction="10000"/>
          </a:bodyPr>
          <a:lstStyle/>
          <a:p>
            <a:r>
              <a:rPr lang="es-ES" dirty="0" smtClean="0"/>
              <a:t>En hasta 80% de los cánceres de próstata</a:t>
            </a:r>
          </a:p>
          <a:p>
            <a:r>
              <a:rPr lang="es-ES" i="1" dirty="0" smtClean="0"/>
              <a:t>ERG</a:t>
            </a:r>
            <a:r>
              <a:rPr lang="es-ES" dirty="0" smtClean="0"/>
              <a:t> es un factor de transcripción</a:t>
            </a:r>
          </a:p>
          <a:p>
            <a:pPr lvl="1"/>
            <a:r>
              <a:rPr lang="es-ES" dirty="0" smtClean="0"/>
              <a:t>Proliferación</a:t>
            </a:r>
          </a:p>
          <a:p>
            <a:pPr lvl="1"/>
            <a:r>
              <a:rPr lang="es-ES" dirty="0" smtClean="0"/>
              <a:t>Fenotipo resistente a la castración</a:t>
            </a:r>
          </a:p>
          <a:p>
            <a:r>
              <a:rPr lang="es-ES" i="1" dirty="0" smtClean="0"/>
              <a:t>TMPRSS2</a:t>
            </a:r>
            <a:r>
              <a:rPr lang="es-ES" dirty="0" smtClean="0"/>
              <a:t> es un gen que responde al AR</a:t>
            </a:r>
          </a:p>
          <a:p>
            <a:pPr lvl="1"/>
            <a:r>
              <a:rPr lang="es-ES" dirty="0" smtClean="0"/>
              <a:t>Es una </a:t>
            </a:r>
            <a:r>
              <a:rPr lang="es-ES" dirty="0" err="1" smtClean="0"/>
              <a:t>serina</a:t>
            </a:r>
            <a:r>
              <a:rPr lang="es-ES" dirty="0" smtClean="0"/>
              <a:t> proteasa</a:t>
            </a:r>
          </a:p>
          <a:p>
            <a:r>
              <a:rPr lang="es-ES" dirty="0" smtClean="0"/>
              <a:t>Es una diana molecular potencial</a:t>
            </a:r>
          </a:p>
          <a:p>
            <a:pPr lvl="1"/>
            <a:r>
              <a:rPr lang="es-ES" dirty="0" smtClean="0"/>
              <a:t>El silenciamiento </a:t>
            </a:r>
            <a:r>
              <a:rPr lang="es-ES" i="1" dirty="0" smtClean="0"/>
              <a:t>ERG</a:t>
            </a:r>
            <a:r>
              <a:rPr lang="es-ES" dirty="0" smtClean="0"/>
              <a:t> con </a:t>
            </a:r>
            <a:r>
              <a:rPr lang="es-ES" dirty="0" err="1" smtClean="0"/>
              <a:t>RNAi</a:t>
            </a:r>
            <a:r>
              <a:rPr lang="es-ES" dirty="0" smtClean="0"/>
              <a:t> disminuye proliferación</a:t>
            </a:r>
          </a:p>
        </p:txBody>
      </p:sp>
    </p:spTree>
    <p:extLst>
      <p:ext uri="{BB962C8B-B14F-4D97-AF65-F5344CB8AC3E}">
        <p14:creationId xmlns:p14="http://schemas.microsoft.com/office/powerpoint/2010/main" val="3031634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smtClean="0"/>
              <a:t>Maniobras de </a:t>
            </a:r>
            <a:r>
              <a:rPr lang="es-ES" dirty="0" err="1" smtClean="0"/>
              <a:t>estadificación</a:t>
            </a:r>
            <a:endParaRPr lang="es-ES" dirty="0"/>
          </a:p>
        </p:txBody>
      </p:sp>
      <p:sp>
        <p:nvSpPr>
          <p:cNvPr id="4" name="Marcador de contenido 3"/>
          <p:cNvSpPr>
            <a:spLocks noGrp="1"/>
          </p:cNvSpPr>
          <p:nvPr>
            <p:ph idx="1"/>
          </p:nvPr>
        </p:nvSpPr>
        <p:spPr>
          <a:xfrm>
            <a:off x="99787" y="1600206"/>
            <a:ext cx="8817428" cy="4525963"/>
          </a:xfrm>
        </p:spPr>
        <p:txBody>
          <a:bodyPr>
            <a:normAutofit fontScale="85000" lnSpcReduction="20000"/>
          </a:bodyPr>
          <a:lstStyle/>
          <a:p>
            <a:r>
              <a:rPr lang="es-ES" dirty="0" smtClean="0"/>
              <a:t>Consideraciones</a:t>
            </a:r>
          </a:p>
          <a:p>
            <a:pPr lvl="1"/>
            <a:r>
              <a:rPr lang="es-ES" i="1" dirty="0" smtClean="0">
                <a:solidFill>
                  <a:srgbClr val="FFFF00"/>
                </a:solidFill>
              </a:rPr>
              <a:t>Tumores MUY tempranos pueden no necesitar estudios adicionales para metástasis a distancia</a:t>
            </a:r>
          </a:p>
          <a:p>
            <a:pPr lvl="2"/>
            <a:r>
              <a:rPr lang="es-ES" dirty="0" smtClean="0"/>
              <a:t>T1c/T2a; PSA de 10, o menos; </a:t>
            </a:r>
            <a:r>
              <a:rPr lang="es-ES" dirty="0" err="1" smtClean="0"/>
              <a:t>Gleason</a:t>
            </a:r>
            <a:r>
              <a:rPr lang="es-ES" dirty="0" smtClean="0"/>
              <a:t> 6, o menos.</a:t>
            </a:r>
          </a:p>
          <a:p>
            <a:pPr lvl="2"/>
            <a:r>
              <a:rPr lang="es-ES" dirty="0" smtClean="0"/>
              <a:t>RM de próstata con antena rectal – para planeación terapia</a:t>
            </a:r>
          </a:p>
          <a:p>
            <a:pPr lvl="1"/>
            <a:r>
              <a:rPr lang="es-ES" i="1" dirty="0" smtClean="0">
                <a:solidFill>
                  <a:srgbClr val="FFFF00"/>
                </a:solidFill>
              </a:rPr>
              <a:t>Tumores MUY avanzados pueden ser investigados con:</a:t>
            </a:r>
            <a:endParaRPr lang="es-ES" dirty="0" smtClean="0"/>
          </a:p>
          <a:p>
            <a:pPr lvl="2"/>
            <a:r>
              <a:rPr lang="es-ES" dirty="0" smtClean="0"/>
              <a:t>Gammagrafía ósea / TAC de tórax, abdomen y pelvis</a:t>
            </a:r>
          </a:p>
          <a:p>
            <a:pPr lvl="1"/>
            <a:r>
              <a:rPr lang="es-ES" i="1" dirty="0" smtClean="0">
                <a:solidFill>
                  <a:srgbClr val="FFFF00"/>
                </a:solidFill>
              </a:rPr>
              <a:t>Tumores POTENCIALMENTE avanzados pueden beneficiarse de:</a:t>
            </a:r>
          </a:p>
          <a:p>
            <a:pPr lvl="2"/>
            <a:r>
              <a:rPr lang="es-ES" dirty="0" smtClean="0"/>
              <a:t>RM corporal total</a:t>
            </a:r>
          </a:p>
          <a:p>
            <a:pPr lvl="2"/>
            <a:r>
              <a:rPr lang="es-ES" dirty="0" smtClean="0"/>
              <a:t>El PET-CT es ineficaz en cáncer de próstata</a:t>
            </a:r>
          </a:p>
          <a:p>
            <a:pPr lvl="1"/>
            <a:r>
              <a:rPr lang="es-ES" i="1" dirty="0" smtClean="0">
                <a:solidFill>
                  <a:srgbClr val="FFFF00"/>
                </a:solidFill>
              </a:rPr>
              <a:t>Tumores candidatos a terapia local (</a:t>
            </a:r>
            <a:r>
              <a:rPr lang="es-ES" i="1" dirty="0" err="1" smtClean="0">
                <a:solidFill>
                  <a:srgbClr val="FFFF00"/>
                </a:solidFill>
              </a:rPr>
              <a:t>Prostatectomía</a:t>
            </a:r>
            <a:r>
              <a:rPr lang="es-ES" i="1" dirty="0" smtClean="0">
                <a:solidFill>
                  <a:srgbClr val="FFFF00"/>
                </a:solidFill>
              </a:rPr>
              <a:t> / </a:t>
            </a:r>
            <a:r>
              <a:rPr lang="es-ES" i="1" dirty="0" err="1" smtClean="0">
                <a:solidFill>
                  <a:srgbClr val="FFFF00"/>
                </a:solidFill>
              </a:rPr>
              <a:t>Braquiterapia</a:t>
            </a:r>
            <a:r>
              <a:rPr lang="es-ES" i="1" dirty="0" smtClean="0">
                <a:solidFill>
                  <a:srgbClr val="FFFF00"/>
                </a:solidFill>
              </a:rPr>
              <a:t>) o candidatos a Radioterapia</a:t>
            </a:r>
          </a:p>
          <a:p>
            <a:pPr lvl="2"/>
            <a:r>
              <a:rPr lang="es-ES" dirty="0" smtClean="0"/>
              <a:t>RM </a:t>
            </a:r>
            <a:r>
              <a:rPr lang="es-ES" dirty="0" err="1" smtClean="0"/>
              <a:t>Multiparamétrica</a:t>
            </a:r>
            <a:r>
              <a:rPr lang="es-ES" dirty="0" smtClean="0"/>
              <a:t> de próstata con antena rectal</a:t>
            </a:r>
          </a:p>
          <a:p>
            <a:pPr marL="914400" lvl="2" indent="0">
              <a:buNone/>
            </a:pPr>
            <a:endParaRPr lang="es-ES" dirty="0"/>
          </a:p>
        </p:txBody>
      </p:sp>
    </p:spTree>
    <p:extLst>
      <p:ext uri="{BB962C8B-B14F-4D97-AF65-F5344CB8AC3E}">
        <p14:creationId xmlns:p14="http://schemas.microsoft.com/office/powerpoint/2010/main" val="4923490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linds(horizontal)">
                                      <p:cBhvr>
                                        <p:cTn id="10" dur="500"/>
                                        <p:tgtEl>
                                          <p:spTgt spid="4">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blinds(horizontal)">
                                      <p:cBhvr>
                                        <p:cTn id="13" dur="500"/>
                                        <p:tgtEl>
                                          <p:spTgt spid="4">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blinds(horizontal)">
                                      <p:cBhvr>
                                        <p:cTn id="18" dur="500"/>
                                        <p:tgtEl>
                                          <p:spTgt spid="4">
                                            <p:txEl>
                                              <p:pRg st="4" end="4"/>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blinds(horizontal)">
                                      <p:cBhvr>
                                        <p:cTn id="21" dur="500"/>
                                        <p:tgtEl>
                                          <p:spTgt spid="4">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4">
                                            <p:txEl>
                                              <p:pRg st="6" end="6"/>
                                            </p:txEl>
                                          </p:spTgt>
                                        </p:tgtEl>
                                        <p:attrNameLst>
                                          <p:attrName>style.visibility</p:attrName>
                                        </p:attrNameLst>
                                      </p:cBhvr>
                                      <p:to>
                                        <p:strVal val="visible"/>
                                      </p:to>
                                    </p:set>
                                    <p:animEffect transition="in" filter="blinds(horizontal)">
                                      <p:cBhvr>
                                        <p:cTn id="26" dur="500"/>
                                        <p:tgtEl>
                                          <p:spTgt spid="4">
                                            <p:txEl>
                                              <p:pRg st="6" end="6"/>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animEffect transition="in" filter="blinds(horizontal)">
                                      <p:cBhvr>
                                        <p:cTn id="29" dur="500"/>
                                        <p:tgtEl>
                                          <p:spTgt spid="4">
                                            <p:txEl>
                                              <p:pRg st="7" end="7"/>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4">
                                            <p:txEl>
                                              <p:pRg st="8" end="8"/>
                                            </p:txEl>
                                          </p:spTgt>
                                        </p:tgtEl>
                                        <p:attrNameLst>
                                          <p:attrName>style.visibility</p:attrName>
                                        </p:attrNameLst>
                                      </p:cBhvr>
                                      <p:to>
                                        <p:strVal val="visible"/>
                                      </p:to>
                                    </p:set>
                                    <p:animEffect transition="in" filter="blinds(horizontal)">
                                      <p:cBhvr>
                                        <p:cTn id="32" dur="500"/>
                                        <p:tgtEl>
                                          <p:spTgt spid="4">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animEffect transition="in" filter="blinds(horizontal)">
                                      <p:cBhvr>
                                        <p:cTn id="37" dur="500"/>
                                        <p:tgtEl>
                                          <p:spTgt spid="4">
                                            <p:txEl>
                                              <p:pRg st="9" end="9"/>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4">
                                            <p:txEl>
                                              <p:pRg st="10" end="10"/>
                                            </p:txEl>
                                          </p:spTgt>
                                        </p:tgtEl>
                                        <p:attrNameLst>
                                          <p:attrName>style.visibility</p:attrName>
                                        </p:attrNameLst>
                                      </p:cBhvr>
                                      <p:to>
                                        <p:strVal val="visible"/>
                                      </p:to>
                                    </p:set>
                                    <p:animEffect transition="in" filter="blinds(horizontal)">
                                      <p:cBhvr>
                                        <p:cTn id="40"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Práctica usual</a:t>
            </a:r>
            <a:endParaRPr lang="es-ES" dirty="0"/>
          </a:p>
        </p:txBody>
      </p:sp>
      <p:sp>
        <p:nvSpPr>
          <p:cNvPr id="3" name="Marcador de contenido 2"/>
          <p:cNvSpPr>
            <a:spLocks noGrp="1"/>
          </p:cNvSpPr>
          <p:nvPr>
            <p:ph idx="1"/>
          </p:nvPr>
        </p:nvSpPr>
        <p:spPr/>
        <p:txBody>
          <a:bodyPr/>
          <a:lstStyle/>
          <a:p>
            <a:r>
              <a:rPr lang="es-ES" dirty="0" smtClean="0"/>
              <a:t>Gammagrafía ósea</a:t>
            </a:r>
          </a:p>
          <a:p>
            <a:r>
              <a:rPr lang="es-ES" dirty="0" smtClean="0"/>
              <a:t>TAC de tórax contrastado</a:t>
            </a:r>
          </a:p>
          <a:p>
            <a:r>
              <a:rPr lang="es-ES" dirty="0" smtClean="0"/>
              <a:t>RM de pelvis / Próstata con antena rectal</a:t>
            </a:r>
          </a:p>
          <a:p>
            <a:r>
              <a:rPr lang="es-ES" dirty="0" smtClean="0"/>
              <a:t>PSA</a:t>
            </a:r>
          </a:p>
          <a:p>
            <a:pPr marL="0" indent="0">
              <a:buNone/>
            </a:pPr>
            <a:endParaRPr lang="es-ES" dirty="0"/>
          </a:p>
        </p:txBody>
      </p:sp>
    </p:spTree>
    <p:extLst>
      <p:ext uri="{BB962C8B-B14F-4D97-AF65-F5344CB8AC3E}">
        <p14:creationId xmlns:p14="http://schemas.microsoft.com/office/powerpoint/2010/main" val="121399533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Rectangle 2"/>
          <p:cNvSpPr>
            <a:spLocks noGrp="1" noChangeArrowheads="1"/>
          </p:cNvSpPr>
          <p:nvPr>
            <p:ph type="title"/>
          </p:nvPr>
        </p:nvSpPr>
        <p:spPr/>
        <p:txBody>
          <a:bodyPr/>
          <a:lstStyle/>
          <a:p>
            <a:pPr eaLnBrk="1" hangingPunct="1"/>
            <a:r>
              <a:rPr lang="es-ES" b="1"/>
              <a:t>Carcinoma de Próstata</a:t>
            </a:r>
            <a:r>
              <a:rPr lang="es-ES"/>
              <a:t> </a:t>
            </a:r>
          </a:p>
        </p:txBody>
      </p:sp>
      <p:sp>
        <p:nvSpPr>
          <p:cNvPr id="662531" name="Rectangle 3"/>
          <p:cNvSpPr>
            <a:spLocks noGrp="1" noChangeArrowheads="1"/>
          </p:cNvSpPr>
          <p:nvPr>
            <p:ph type="body" idx="1"/>
          </p:nvPr>
        </p:nvSpPr>
        <p:spPr>
          <a:xfrm>
            <a:off x="457200" y="1063631"/>
            <a:ext cx="8229600" cy="5184775"/>
          </a:xfrm>
        </p:spPr>
        <p:txBody>
          <a:bodyPr/>
          <a:lstStyle/>
          <a:p>
            <a:pPr eaLnBrk="1" hangingPunct="1">
              <a:lnSpc>
                <a:spcPct val="80000"/>
              </a:lnSpc>
              <a:buFontTx/>
              <a:buNone/>
            </a:pPr>
            <a:r>
              <a:rPr lang="es-ES" b="1" dirty="0"/>
              <a:t>TNM</a:t>
            </a:r>
          </a:p>
          <a:p>
            <a:pPr eaLnBrk="1" hangingPunct="1">
              <a:lnSpc>
                <a:spcPct val="80000"/>
              </a:lnSpc>
            </a:pPr>
            <a:r>
              <a:rPr lang="es-ES" sz="1600" b="1" dirty="0"/>
              <a:t>T1 -  Tumor primario no aparente clínicamente ni visible por imágenes. </a:t>
            </a:r>
          </a:p>
          <a:p>
            <a:pPr lvl="1" eaLnBrk="1" hangingPunct="1">
              <a:lnSpc>
                <a:spcPct val="80000"/>
              </a:lnSpc>
              <a:buFontTx/>
              <a:buNone/>
            </a:pPr>
            <a:r>
              <a:rPr lang="es-ES" sz="1600" b="1" dirty="0"/>
              <a:t>	T1a - Hallazgo incidental que compromete &lt;= 5% del tejido resecado. </a:t>
            </a:r>
          </a:p>
          <a:p>
            <a:pPr lvl="1" eaLnBrk="1" hangingPunct="1">
              <a:lnSpc>
                <a:spcPct val="80000"/>
              </a:lnSpc>
              <a:buFontTx/>
              <a:buNone/>
            </a:pPr>
            <a:r>
              <a:rPr lang="es-ES" sz="1600" b="1" dirty="0"/>
              <a:t>	T1b - Hallazgo incidental que compromete &gt; 5% del tejido resecado. </a:t>
            </a:r>
          </a:p>
          <a:p>
            <a:pPr lvl="1" eaLnBrk="1" hangingPunct="1">
              <a:lnSpc>
                <a:spcPct val="80000"/>
              </a:lnSpc>
              <a:buFontTx/>
              <a:buNone/>
            </a:pPr>
            <a:r>
              <a:rPr lang="es-ES" sz="1600" b="1" dirty="0"/>
              <a:t>	T1c - Diagnóstico obtenido por biopsia ciega inducida por un PSA elevado. </a:t>
            </a:r>
          </a:p>
          <a:p>
            <a:pPr eaLnBrk="1" hangingPunct="1">
              <a:lnSpc>
                <a:spcPct val="80000"/>
              </a:lnSpc>
            </a:pPr>
            <a:r>
              <a:rPr lang="es-ES" sz="1600" b="1" dirty="0"/>
              <a:t>T2 -  Tumor confinado a la próstata. </a:t>
            </a:r>
          </a:p>
          <a:p>
            <a:pPr lvl="1" eaLnBrk="1" hangingPunct="1">
              <a:lnSpc>
                <a:spcPct val="80000"/>
              </a:lnSpc>
              <a:buFontTx/>
              <a:buNone/>
            </a:pPr>
            <a:r>
              <a:rPr lang="es-ES" sz="1600" b="1" dirty="0"/>
              <a:t>	T2a - Compromete sólo un lóbulo de la próstata. </a:t>
            </a:r>
          </a:p>
          <a:p>
            <a:pPr lvl="1" eaLnBrk="1" hangingPunct="1">
              <a:lnSpc>
                <a:spcPct val="80000"/>
              </a:lnSpc>
              <a:buFontTx/>
              <a:buNone/>
            </a:pPr>
            <a:r>
              <a:rPr lang="es-ES" sz="1600" b="1" dirty="0"/>
              <a:t>	T2b - Compremete ambos lóbulos de la próstata. </a:t>
            </a:r>
          </a:p>
          <a:p>
            <a:pPr eaLnBrk="1" hangingPunct="1">
              <a:lnSpc>
                <a:spcPct val="80000"/>
              </a:lnSpc>
            </a:pPr>
            <a:r>
              <a:rPr lang="es-ES" sz="1600" b="1" dirty="0"/>
              <a:t>T3 - Tumor que se extiende más allá de la cápsula prostática. </a:t>
            </a:r>
          </a:p>
          <a:p>
            <a:pPr lvl="1" eaLnBrk="1" hangingPunct="1">
              <a:lnSpc>
                <a:spcPct val="80000"/>
              </a:lnSpc>
              <a:buFontTx/>
              <a:buNone/>
            </a:pPr>
            <a:r>
              <a:rPr lang="es-ES" sz="1600" b="1" dirty="0"/>
              <a:t>	T3a - Extensión extracapsular. </a:t>
            </a:r>
          </a:p>
          <a:p>
            <a:pPr lvl="1" eaLnBrk="1" hangingPunct="1">
              <a:lnSpc>
                <a:spcPct val="80000"/>
              </a:lnSpc>
              <a:buFontTx/>
              <a:buNone/>
            </a:pPr>
            <a:r>
              <a:rPr lang="es-ES" sz="1600" b="1" dirty="0"/>
              <a:t>	T3b - Invade la vesícula seminal. </a:t>
            </a:r>
          </a:p>
          <a:p>
            <a:pPr eaLnBrk="1" hangingPunct="1">
              <a:lnSpc>
                <a:spcPct val="80000"/>
              </a:lnSpc>
            </a:pPr>
            <a:r>
              <a:rPr lang="es-ES" sz="1600" b="1" dirty="0"/>
              <a:t>T4 - Fijado a otras estructuras distinto a las vesículas seminales.</a:t>
            </a:r>
            <a:r>
              <a:rPr lang="es-ES" sz="1600" b="1" dirty="0" smtClean="0"/>
              <a:t> </a:t>
            </a:r>
            <a:endParaRPr lang="es-ES" sz="1600" dirty="0" smtClean="0"/>
          </a:p>
          <a:p>
            <a:pPr eaLnBrk="1" hangingPunct="1">
              <a:lnSpc>
                <a:spcPct val="80000"/>
              </a:lnSpc>
            </a:pPr>
            <a:r>
              <a:rPr lang="es-ES" sz="1600" b="1" dirty="0" smtClean="0"/>
              <a:t>N1 </a:t>
            </a:r>
            <a:r>
              <a:rPr lang="es-ES" sz="1600" b="1" dirty="0"/>
              <a:t>- Ganglios linfáticos comprometidos.</a:t>
            </a:r>
            <a:r>
              <a:rPr lang="es-ES" sz="1600" b="1" dirty="0" smtClean="0"/>
              <a:t> </a:t>
            </a:r>
            <a:endParaRPr lang="es-ES" sz="1600" dirty="0" smtClean="0"/>
          </a:p>
          <a:p>
            <a:pPr eaLnBrk="1" hangingPunct="1">
              <a:lnSpc>
                <a:spcPct val="80000"/>
              </a:lnSpc>
            </a:pPr>
            <a:r>
              <a:rPr lang="es-ES" sz="1600" b="1" dirty="0" smtClean="0"/>
              <a:t>M1 </a:t>
            </a:r>
            <a:r>
              <a:rPr lang="es-ES" sz="1600" b="1" dirty="0"/>
              <a:t>- Metástasis a distancia. </a:t>
            </a:r>
          </a:p>
          <a:p>
            <a:pPr lvl="1" eaLnBrk="1" hangingPunct="1">
              <a:lnSpc>
                <a:spcPct val="80000"/>
              </a:lnSpc>
              <a:buFontTx/>
              <a:buNone/>
            </a:pPr>
            <a:r>
              <a:rPr lang="es-ES" sz="1600" b="1" dirty="0"/>
              <a:t>	M1a - Ganglios linfáticos no regionales. </a:t>
            </a:r>
          </a:p>
          <a:p>
            <a:pPr lvl="1" eaLnBrk="1" hangingPunct="1">
              <a:lnSpc>
                <a:spcPct val="80000"/>
              </a:lnSpc>
              <a:buFontTx/>
              <a:buNone/>
            </a:pPr>
            <a:r>
              <a:rPr lang="es-ES" sz="1600" b="1" dirty="0"/>
              <a:t>	M1b – Huesos. </a:t>
            </a:r>
          </a:p>
          <a:p>
            <a:pPr lvl="1" eaLnBrk="1" hangingPunct="1">
              <a:lnSpc>
                <a:spcPct val="80000"/>
              </a:lnSpc>
              <a:buFontTx/>
              <a:buNone/>
            </a:pPr>
            <a:r>
              <a:rPr lang="es-ES" sz="1600" b="1" dirty="0"/>
              <a:t>	M1c - Otros sitios.</a:t>
            </a:r>
          </a:p>
          <a:p>
            <a:pPr eaLnBrk="1" hangingPunct="1">
              <a:lnSpc>
                <a:spcPct val="80000"/>
              </a:lnSpc>
              <a:buFontTx/>
              <a:buNone/>
            </a:pPr>
            <a:endParaRPr lang="es-ES" sz="1600" b="1" dirty="0"/>
          </a:p>
        </p:txBody>
      </p:sp>
    </p:spTree>
    <p:extLst>
      <p:ext uri="{BB962C8B-B14F-4D97-AF65-F5344CB8AC3E}">
        <p14:creationId xmlns:p14="http://schemas.microsoft.com/office/powerpoint/2010/main" val="1428491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62531">
                                            <p:txEl>
                                              <p:pRg st="1" end="1"/>
                                            </p:txEl>
                                          </p:spTgt>
                                        </p:tgtEl>
                                        <p:attrNameLst>
                                          <p:attrName>style.visibility</p:attrName>
                                        </p:attrNameLst>
                                      </p:cBhvr>
                                      <p:to>
                                        <p:strVal val="visible"/>
                                      </p:to>
                                    </p:set>
                                    <p:animEffect transition="in" filter="blinds(horizontal)">
                                      <p:cBhvr>
                                        <p:cTn id="7" dur="500"/>
                                        <p:tgtEl>
                                          <p:spTgt spid="662531">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62531">
                                            <p:txEl>
                                              <p:pRg st="2" end="2"/>
                                            </p:txEl>
                                          </p:spTgt>
                                        </p:tgtEl>
                                        <p:attrNameLst>
                                          <p:attrName>style.visibility</p:attrName>
                                        </p:attrNameLst>
                                      </p:cBhvr>
                                      <p:to>
                                        <p:strVal val="visible"/>
                                      </p:to>
                                    </p:set>
                                    <p:animEffect transition="in" filter="blinds(horizontal)">
                                      <p:cBhvr>
                                        <p:cTn id="10" dur="500"/>
                                        <p:tgtEl>
                                          <p:spTgt spid="662531">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62531">
                                            <p:txEl>
                                              <p:pRg st="3" end="3"/>
                                            </p:txEl>
                                          </p:spTgt>
                                        </p:tgtEl>
                                        <p:attrNameLst>
                                          <p:attrName>style.visibility</p:attrName>
                                        </p:attrNameLst>
                                      </p:cBhvr>
                                      <p:to>
                                        <p:strVal val="visible"/>
                                      </p:to>
                                    </p:set>
                                    <p:animEffect transition="in" filter="blinds(horizontal)">
                                      <p:cBhvr>
                                        <p:cTn id="13" dur="500"/>
                                        <p:tgtEl>
                                          <p:spTgt spid="662531">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62531">
                                            <p:txEl>
                                              <p:pRg st="4" end="4"/>
                                            </p:txEl>
                                          </p:spTgt>
                                        </p:tgtEl>
                                        <p:attrNameLst>
                                          <p:attrName>style.visibility</p:attrName>
                                        </p:attrNameLst>
                                      </p:cBhvr>
                                      <p:to>
                                        <p:strVal val="visible"/>
                                      </p:to>
                                    </p:set>
                                    <p:animEffect transition="in" filter="blinds(horizontal)">
                                      <p:cBhvr>
                                        <p:cTn id="16" dur="500"/>
                                        <p:tgtEl>
                                          <p:spTgt spid="662531">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662531">
                                            <p:txEl>
                                              <p:pRg st="5" end="5"/>
                                            </p:txEl>
                                          </p:spTgt>
                                        </p:tgtEl>
                                        <p:attrNameLst>
                                          <p:attrName>style.visibility</p:attrName>
                                        </p:attrNameLst>
                                      </p:cBhvr>
                                      <p:to>
                                        <p:strVal val="visible"/>
                                      </p:to>
                                    </p:set>
                                    <p:animEffect transition="in" filter="blinds(horizontal)">
                                      <p:cBhvr>
                                        <p:cTn id="21" dur="500"/>
                                        <p:tgtEl>
                                          <p:spTgt spid="662531">
                                            <p:txEl>
                                              <p:pRg st="5" end="5"/>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662531">
                                            <p:txEl>
                                              <p:pRg st="6" end="6"/>
                                            </p:txEl>
                                          </p:spTgt>
                                        </p:tgtEl>
                                        <p:attrNameLst>
                                          <p:attrName>style.visibility</p:attrName>
                                        </p:attrNameLst>
                                      </p:cBhvr>
                                      <p:to>
                                        <p:strVal val="visible"/>
                                      </p:to>
                                    </p:set>
                                    <p:animEffect transition="in" filter="blinds(horizontal)">
                                      <p:cBhvr>
                                        <p:cTn id="24" dur="500"/>
                                        <p:tgtEl>
                                          <p:spTgt spid="662531">
                                            <p:txEl>
                                              <p:pRg st="6" end="6"/>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662531">
                                            <p:txEl>
                                              <p:pRg st="7" end="7"/>
                                            </p:txEl>
                                          </p:spTgt>
                                        </p:tgtEl>
                                        <p:attrNameLst>
                                          <p:attrName>style.visibility</p:attrName>
                                        </p:attrNameLst>
                                      </p:cBhvr>
                                      <p:to>
                                        <p:strVal val="visible"/>
                                      </p:to>
                                    </p:set>
                                    <p:animEffect transition="in" filter="blinds(horizontal)">
                                      <p:cBhvr>
                                        <p:cTn id="27" dur="500"/>
                                        <p:tgtEl>
                                          <p:spTgt spid="662531">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62531">
                                            <p:txEl>
                                              <p:pRg st="8" end="8"/>
                                            </p:txEl>
                                          </p:spTgt>
                                        </p:tgtEl>
                                        <p:attrNameLst>
                                          <p:attrName>style.visibility</p:attrName>
                                        </p:attrNameLst>
                                      </p:cBhvr>
                                      <p:to>
                                        <p:strVal val="visible"/>
                                      </p:to>
                                    </p:set>
                                    <p:animEffect transition="in" filter="blinds(horizontal)">
                                      <p:cBhvr>
                                        <p:cTn id="32" dur="500"/>
                                        <p:tgtEl>
                                          <p:spTgt spid="662531">
                                            <p:txEl>
                                              <p:pRg st="8" end="8"/>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662531">
                                            <p:txEl>
                                              <p:pRg st="9" end="9"/>
                                            </p:txEl>
                                          </p:spTgt>
                                        </p:tgtEl>
                                        <p:attrNameLst>
                                          <p:attrName>style.visibility</p:attrName>
                                        </p:attrNameLst>
                                      </p:cBhvr>
                                      <p:to>
                                        <p:strVal val="visible"/>
                                      </p:to>
                                    </p:set>
                                    <p:animEffect transition="in" filter="blinds(horizontal)">
                                      <p:cBhvr>
                                        <p:cTn id="35" dur="500"/>
                                        <p:tgtEl>
                                          <p:spTgt spid="662531">
                                            <p:txEl>
                                              <p:pRg st="9" end="9"/>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662531">
                                            <p:txEl>
                                              <p:pRg st="10" end="10"/>
                                            </p:txEl>
                                          </p:spTgt>
                                        </p:tgtEl>
                                        <p:attrNameLst>
                                          <p:attrName>style.visibility</p:attrName>
                                        </p:attrNameLst>
                                      </p:cBhvr>
                                      <p:to>
                                        <p:strVal val="visible"/>
                                      </p:to>
                                    </p:set>
                                    <p:animEffect transition="in" filter="blinds(horizontal)">
                                      <p:cBhvr>
                                        <p:cTn id="38" dur="500"/>
                                        <p:tgtEl>
                                          <p:spTgt spid="662531">
                                            <p:txEl>
                                              <p:pRg st="10" end="1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662531">
                                            <p:txEl>
                                              <p:pRg st="11" end="11"/>
                                            </p:txEl>
                                          </p:spTgt>
                                        </p:tgtEl>
                                        <p:attrNameLst>
                                          <p:attrName>style.visibility</p:attrName>
                                        </p:attrNameLst>
                                      </p:cBhvr>
                                      <p:to>
                                        <p:strVal val="visible"/>
                                      </p:to>
                                    </p:set>
                                    <p:animEffect transition="in" filter="blinds(horizontal)">
                                      <p:cBhvr>
                                        <p:cTn id="43" dur="500"/>
                                        <p:tgtEl>
                                          <p:spTgt spid="662531">
                                            <p:txEl>
                                              <p:pRg st="11" end="1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662531">
                                            <p:txEl>
                                              <p:pRg st="12" end="12"/>
                                            </p:txEl>
                                          </p:spTgt>
                                        </p:tgtEl>
                                        <p:attrNameLst>
                                          <p:attrName>style.visibility</p:attrName>
                                        </p:attrNameLst>
                                      </p:cBhvr>
                                      <p:to>
                                        <p:strVal val="visible"/>
                                      </p:to>
                                    </p:set>
                                    <p:animEffect transition="in" filter="blinds(horizontal)">
                                      <p:cBhvr>
                                        <p:cTn id="48" dur="500"/>
                                        <p:tgtEl>
                                          <p:spTgt spid="662531">
                                            <p:txEl>
                                              <p:pRg st="12" end="1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62531">
                                            <p:txEl>
                                              <p:pRg st="13" end="13"/>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62531">
                                            <p:txEl>
                                              <p:pRg st="14" end="14"/>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62531">
                                            <p:txEl>
                                              <p:pRg st="15" end="15"/>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62531">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Rectangle 2"/>
          <p:cNvSpPr>
            <a:spLocks noGrp="1" noChangeArrowheads="1"/>
          </p:cNvSpPr>
          <p:nvPr>
            <p:ph type="title"/>
          </p:nvPr>
        </p:nvSpPr>
        <p:spPr/>
        <p:txBody>
          <a:bodyPr/>
          <a:lstStyle/>
          <a:p>
            <a:pPr eaLnBrk="1" hangingPunct="1"/>
            <a:r>
              <a:rPr lang="es-ES" b="1"/>
              <a:t>Carcinoma de Próstata</a:t>
            </a:r>
            <a:r>
              <a:rPr lang="es-ES"/>
              <a:t> </a:t>
            </a:r>
          </a:p>
        </p:txBody>
      </p:sp>
      <p:sp>
        <p:nvSpPr>
          <p:cNvPr id="662531" name="Rectangle 3"/>
          <p:cNvSpPr>
            <a:spLocks noGrp="1" noChangeArrowheads="1"/>
          </p:cNvSpPr>
          <p:nvPr>
            <p:ph type="body" idx="1"/>
          </p:nvPr>
        </p:nvSpPr>
        <p:spPr>
          <a:xfrm>
            <a:off x="457200" y="1063631"/>
            <a:ext cx="8229600" cy="5184775"/>
          </a:xfrm>
        </p:spPr>
        <p:txBody>
          <a:bodyPr/>
          <a:lstStyle/>
          <a:p>
            <a:pPr eaLnBrk="1" hangingPunct="1">
              <a:lnSpc>
                <a:spcPct val="80000"/>
              </a:lnSpc>
              <a:buFontTx/>
              <a:buNone/>
            </a:pPr>
            <a:r>
              <a:rPr lang="es-ES" dirty="0" smtClean="0"/>
              <a:t>Clasificación por etapas</a:t>
            </a:r>
            <a:endParaRPr lang="es-ES" b="1" dirty="0"/>
          </a:p>
          <a:p>
            <a:pPr eaLnBrk="1" hangingPunct="1">
              <a:lnSpc>
                <a:spcPct val="80000"/>
              </a:lnSpc>
              <a:buFontTx/>
              <a:buNone/>
            </a:pPr>
            <a:endParaRPr lang="es-ES" sz="1400" b="1" dirty="0"/>
          </a:p>
          <a:p>
            <a:pPr eaLnBrk="1" hangingPunct="1">
              <a:lnSpc>
                <a:spcPct val="80000"/>
              </a:lnSpc>
            </a:pPr>
            <a:r>
              <a:rPr lang="es-ES" sz="1800" b="1" dirty="0"/>
              <a:t>Estadío I:  T1a de bajo grado N0 M0; </a:t>
            </a:r>
          </a:p>
          <a:p>
            <a:pPr eaLnBrk="1" hangingPunct="1">
              <a:lnSpc>
                <a:spcPct val="80000"/>
              </a:lnSpc>
            </a:pPr>
            <a:r>
              <a:rPr lang="es-ES" sz="1800" b="1" dirty="0"/>
              <a:t>Estadío II:  T1a de alto grado-T2 N0 M0; </a:t>
            </a:r>
          </a:p>
          <a:p>
            <a:pPr eaLnBrk="1" hangingPunct="1">
              <a:lnSpc>
                <a:spcPct val="80000"/>
              </a:lnSpc>
            </a:pPr>
            <a:r>
              <a:rPr lang="es-ES" sz="1800" b="1" dirty="0"/>
              <a:t>Estadío III:  T3 N0 M0; </a:t>
            </a:r>
          </a:p>
          <a:p>
            <a:pPr eaLnBrk="1" hangingPunct="1">
              <a:lnSpc>
                <a:spcPct val="80000"/>
              </a:lnSpc>
            </a:pPr>
            <a:r>
              <a:rPr lang="es-ES" sz="1800" b="1" dirty="0"/>
              <a:t>Estadío IV:  T4 N0 M0, Cualquier T N1 M0, Cualquier T Cualquier N M1.</a:t>
            </a:r>
            <a:r>
              <a:rPr lang="es-ES" sz="1800" dirty="0"/>
              <a:t> </a:t>
            </a:r>
          </a:p>
        </p:txBody>
      </p:sp>
    </p:spTree>
    <p:extLst>
      <p:ext uri="{BB962C8B-B14F-4D97-AF65-F5344CB8AC3E}">
        <p14:creationId xmlns:p14="http://schemas.microsoft.com/office/powerpoint/2010/main" val="3195539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Rectangle 2"/>
          <p:cNvSpPr>
            <a:spLocks noGrp="1" noChangeArrowheads="1"/>
          </p:cNvSpPr>
          <p:nvPr>
            <p:ph type="title"/>
          </p:nvPr>
        </p:nvSpPr>
        <p:spPr/>
        <p:txBody>
          <a:bodyPr/>
          <a:lstStyle/>
          <a:p>
            <a:pPr eaLnBrk="1" hangingPunct="1"/>
            <a:r>
              <a:rPr lang="es-ES" b="1"/>
              <a:t>Carcinoma de Próstata</a:t>
            </a:r>
            <a:r>
              <a:rPr lang="es-ES"/>
              <a:t> </a:t>
            </a:r>
          </a:p>
        </p:txBody>
      </p:sp>
      <p:sp>
        <p:nvSpPr>
          <p:cNvPr id="664579" name="Rectangle 3"/>
          <p:cNvSpPr>
            <a:spLocks noGrp="1" noChangeArrowheads="1"/>
          </p:cNvSpPr>
          <p:nvPr>
            <p:ph type="body" idx="1"/>
          </p:nvPr>
        </p:nvSpPr>
        <p:spPr>
          <a:xfrm>
            <a:off x="457200" y="1268419"/>
            <a:ext cx="8229600" cy="5184775"/>
          </a:xfrm>
        </p:spPr>
        <p:txBody>
          <a:bodyPr/>
          <a:lstStyle/>
          <a:p>
            <a:pPr marL="381000" indent="-381000" eaLnBrk="1" hangingPunct="1"/>
            <a:r>
              <a:rPr lang="es-ES" b="1"/>
              <a:t>Pronóstico (Sobrevida a 5 años) –</a:t>
            </a:r>
          </a:p>
          <a:p>
            <a:pPr marL="800100" lvl="1" indent="-342900" eaLnBrk="1" hangingPunct="1"/>
            <a:r>
              <a:rPr lang="es-ES" b="1"/>
              <a:t>Estadío I: 87%, </a:t>
            </a:r>
          </a:p>
          <a:p>
            <a:pPr marL="800100" lvl="1" indent="-342900" eaLnBrk="1" hangingPunct="1"/>
            <a:r>
              <a:rPr lang="es-ES" b="1"/>
              <a:t>Estadío II: 79%, </a:t>
            </a:r>
          </a:p>
          <a:p>
            <a:pPr marL="800100" lvl="1" indent="-342900" eaLnBrk="1" hangingPunct="1"/>
            <a:r>
              <a:rPr lang="es-ES" b="1"/>
              <a:t>Estadío III: 62%, </a:t>
            </a:r>
          </a:p>
          <a:p>
            <a:pPr marL="800100" lvl="1" indent="-342900" eaLnBrk="1" hangingPunct="1"/>
            <a:r>
              <a:rPr lang="es-ES" b="1"/>
              <a:t>Estadío IV: 29%</a:t>
            </a:r>
          </a:p>
          <a:p>
            <a:pPr marL="381000" indent="-381000" eaLnBrk="1" hangingPunct="1"/>
            <a:endParaRPr lang="es-ES" b="1"/>
          </a:p>
          <a:p>
            <a:pPr marL="381000" indent="-381000" eaLnBrk="1" hangingPunct="1"/>
            <a:r>
              <a:rPr lang="es-ES" b="1"/>
              <a:t>Intención del tratamiento </a:t>
            </a:r>
          </a:p>
          <a:p>
            <a:pPr marL="800100" lvl="1" indent="-342900" eaLnBrk="1" hangingPunct="1"/>
            <a:r>
              <a:rPr lang="es-ES" b="1"/>
              <a:t>Estadíos I-III: Curativo, </a:t>
            </a:r>
          </a:p>
          <a:p>
            <a:pPr marL="800100" lvl="1" indent="-342900" eaLnBrk="1" hangingPunct="1"/>
            <a:r>
              <a:rPr lang="es-ES" b="1"/>
              <a:t>Estadío IV: Paliativo.</a:t>
            </a:r>
            <a:r>
              <a:rPr lang="es-ES"/>
              <a:t> </a:t>
            </a:r>
          </a:p>
        </p:txBody>
      </p:sp>
    </p:spTree>
    <p:extLst>
      <p:ext uri="{BB962C8B-B14F-4D97-AF65-F5344CB8AC3E}">
        <p14:creationId xmlns:p14="http://schemas.microsoft.com/office/powerpoint/2010/main" val="1626801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3"/>
          <p:cNvSpPr>
            <a:spLocks noGrp="1"/>
          </p:cNvSpPr>
          <p:nvPr>
            <p:ph type="title"/>
          </p:nvPr>
        </p:nvSpPr>
        <p:spPr>
          <a:xfrm>
            <a:off x="314327" y="166692"/>
            <a:ext cx="6315075" cy="600075"/>
          </a:xfrm>
        </p:spPr>
        <p:txBody>
          <a:bodyPr>
            <a:noAutofit/>
          </a:bodyPr>
          <a:lstStyle/>
          <a:p>
            <a:r>
              <a:rPr lang="en-US" sz="2800" dirty="0" err="1">
                <a:latin typeface="Arial" charset="0"/>
              </a:rPr>
              <a:t>Mortalidad</a:t>
            </a:r>
            <a:r>
              <a:rPr lang="en-US" sz="2800" dirty="0">
                <a:latin typeface="Arial" charset="0"/>
              </a:rPr>
              <a:t> </a:t>
            </a:r>
            <a:r>
              <a:rPr lang="en-US" sz="2800" dirty="0" err="1">
                <a:latin typeface="Arial" charset="0"/>
              </a:rPr>
              <a:t>por</a:t>
            </a:r>
            <a:r>
              <a:rPr lang="en-US" sz="2800" dirty="0">
                <a:latin typeface="Arial" charset="0"/>
              </a:rPr>
              <a:t> </a:t>
            </a:r>
            <a:r>
              <a:rPr lang="en-US" sz="2800" dirty="0" err="1">
                <a:latin typeface="Arial" charset="0"/>
              </a:rPr>
              <a:t>cáncer</a:t>
            </a:r>
            <a:r>
              <a:rPr lang="en-US" sz="2800" dirty="0">
                <a:latin typeface="Arial" charset="0"/>
              </a:rPr>
              <a:t> en Colombia </a:t>
            </a:r>
            <a:r>
              <a:rPr lang="es-ES" sz="2800" dirty="0">
                <a:latin typeface="Arial" charset="0"/>
              </a:rPr>
              <a:t>–</a:t>
            </a:r>
            <a:r>
              <a:rPr lang="en-US" sz="2800" dirty="0">
                <a:latin typeface="Arial" charset="0"/>
              </a:rPr>
              <a:t> </a:t>
            </a:r>
            <a:r>
              <a:rPr lang="en-US" sz="2800" dirty="0" err="1">
                <a:latin typeface="Arial" charset="0"/>
              </a:rPr>
              <a:t>Sexo</a:t>
            </a:r>
            <a:r>
              <a:rPr lang="en-US" sz="2800" dirty="0">
                <a:latin typeface="Arial" charset="0"/>
              </a:rPr>
              <a:t> </a:t>
            </a:r>
            <a:r>
              <a:rPr lang="en-US" sz="2800" dirty="0" err="1">
                <a:latin typeface="Arial" charset="0"/>
              </a:rPr>
              <a:t>Masculino</a:t>
            </a:r>
            <a:endParaRPr lang="en-US" sz="2800" dirty="0">
              <a:latin typeface="Arial" charset="0"/>
            </a:endParaRPr>
          </a:p>
        </p:txBody>
      </p:sp>
      <p:sp>
        <p:nvSpPr>
          <p:cNvPr id="43010" name="TextBox 5"/>
          <p:cNvSpPr txBox="1">
            <a:spLocks noChangeArrowheads="1"/>
          </p:cNvSpPr>
          <p:nvPr/>
        </p:nvSpPr>
        <p:spPr bwMode="auto">
          <a:xfrm>
            <a:off x="6403975" y="6535763"/>
            <a:ext cx="23262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1000">
                <a:solidFill>
                  <a:srgbClr val="FFFFFF"/>
                </a:solidFill>
              </a:rPr>
              <a:t>Registro Poblacional de Cáncer - Cali</a:t>
            </a:r>
          </a:p>
        </p:txBody>
      </p:sp>
      <p:sp>
        <p:nvSpPr>
          <p:cNvPr id="43011" name="TextBox 7"/>
          <p:cNvSpPr txBox="1">
            <a:spLocks noChangeArrowheads="1"/>
          </p:cNvSpPr>
          <p:nvPr/>
        </p:nvSpPr>
        <p:spPr bwMode="auto">
          <a:xfrm>
            <a:off x="38101" y="6535763"/>
            <a:ext cx="170444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fr-FR" sz="1000" i="1">
                <a:solidFill>
                  <a:srgbClr val="FFFFFF"/>
                </a:solidFill>
              </a:rPr>
              <a:t>http://rpcc.univalle.edu.co/</a:t>
            </a:r>
            <a:endParaRPr lang="en-US" sz="1000" i="1">
              <a:solidFill>
                <a:srgbClr val="FFFFFF"/>
              </a:solidFill>
            </a:endParaRPr>
          </a:p>
        </p:txBody>
      </p:sp>
      <p:pic>
        <p:nvPicPr>
          <p:cNvPr id="43012"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7002" y="889000"/>
            <a:ext cx="6350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2006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2"/>
          <p:cNvSpPr>
            <a:spLocks noGrp="1" noChangeArrowheads="1"/>
          </p:cNvSpPr>
          <p:nvPr>
            <p:ph type="title"/>
          </p:nvPr>
        </p:nvSpPr>
        <p:spPr/>
        <p:txBody>
          <a:bodyPr/>
          <a:lstStyle/>
          <a:p>
            <a:pPr eaLnBrk="1" hangingPunct="1"/>
            <a:r>
              <a:rPr lang="es-ES" b="1"/>
              <a:t>Carcinoma de Próstata</a:t>
            </a:r>
            <a:r>
              <a:rPr lang="es-ES"/>
              <a:t> </a:t>
            </a:r>
          </a:p>
        </p:txBody>
      </p:sp>
      <p:sp>
        <p:nvSpPr>
          <p:cNvPr id="661507" name="Rectangle 3"/>
          <p:cNvSpPr>
            <a:spLocks noGrp="1" noChangeArrowheads="1"/>
          </p:cNvSpPr>
          <p:nvPr>
            <p:ph type="body" idx="1"/>
          </p:nvPr>
        </p:nvSpPr>
        <p:spPr>
          <a:xfrm>
            <a:off x="457200" y="1417638"/>
            <a:ext cx="8229600" cy="4852988"/>
          </a:xfrm>
        </p:spPr>
        <p:txBody>
          <a:bodyPr/>
          <a:lstStyle/>
          <a:p>
            <a:pPr algn="just" eaLnBrk="1" hangingPunct="1">
              <a:lnSpc>
                <a:spcPct val="80000"/>
              </a:lnSpc>
            </a:pPr>
            <a:r>
              <a:rPr lang="pt-BR" sz="2000" dirty="0"/>
              <a:t>Diagnóstico </a:t>
            </a:r>
          </a:p>
          <a:p>
            <a:pPr lvl="1" eaLnBrk="1" hangingPunct="1">
              <a:lnSpc>
                <a:spcPct val="80000"/>
              </a:lnSpc>
              <a:buFontTx/>
              <a:buNone/>
            </a:pPr>
            <a:r>
              <a:rPr lang="pt-BR" sz="1800" dirty="0"/>
              <a:t>	Biopsia </a:t>
            </a:r>
            <a:r>
              <a:rPr lang="pt-BR" sz="1800" dirty="0" err="1"/>
              <a:t>ecodirigida</a:t>
            </a:r>
            <a:r>
              <a:rPr lang="pt-BR" sz="1800" dirty="0"/>
              <a:t> </a:t>
            </a:r>
            <a:r>
              <a:rPr lang="pt-BR" sz="1800" dirty="0" err="1"/>
              <a:t>transrectal</a:t>
            </a:r>
            <a:r>
              <a:rPr lang="pt-BR" sz="1800" dirty="0"/>
              <a:t> de próstata</a:t>
            </a:r>
          </a:p>
          <a:p>
            <a:pPr eaLnBrk="1" hangingPunct="1">
              <a:lnSpc>
                <a:spcPct val="80000"/>
              </a:lnSpc>
            </a:pPr>
            <a:endParaRPr lang="es-ES" sz="2000" dirty="0"/>
          </a:p>
          <a:p>
            <a:pPr eaLnBrk="1" hangingPunct="1">
              <a:lnSpc>
                <a:spcPct val="80000"/>
              </a:lnSpc>
            </a:pPr>
            <a:r>
              <a:rPr lang="es-ES" sz="2000" dirty="0"/>
              <a:t>Patología </a:t>
            </a:r>
          </a:p>
          <a:p>
            <a:pPr lvl="1" eaLnBrk="1" hangingPunct="1">
              <a:lnSpc>
                <a:spcPct val="80000"/>
              </a:lnSpc>
              <a:buFontTx/>
              <a:buNone/>
            </a:pPr>
            <a:r>
              <a:rPr lang="es-ES" sz="1800" dirty="0"/>
              <a:t>	Adenocarcinoma (95%). </a:t>
            </a:r>
          </a:p>
          <a:p>
            <a:pPr lvl="1" eaLnBrk="1" hangingPunct="1">
              <a:lnSpc>
                <a:spcPct val="80000"/>
              </a:lnSpc>
              <a:buFontTx/>
              <a:buNone/>
            </a:pPr>
            <a:r>
              <a:rPr lang="es-ES" sz="1800" dirty="0"/>
              <a:t>	La diferenciación glandular se clasifica de 1-5 según el grado de diferenciación del componente principal y secundario (Gleason), va de 2 a 10,</a:t>
            </a:r>
          </a:p>
          <a:p>
            <a:pPr lvl="2" eaLnBrk="1" hangingPunct="1">
              <a:lnSpc>
                <a:spcPct val="80000"/>
              </a:lnSpc>
              <a:buFontTx/>
              <a:buNone/>
            </a:pPr>
            <a:r>
              <a:rPr lang="es-ES" sz="1600" dirty="0"/>
              <a:t>	Gleason menor de </a:t>
            </a:r>
            <a:r>
              <a:rPr lang="es-ES" sz="1600" dirty="0" smtClean="0"/>
              <a:t>7: </a:t>
            </a:r>
            <a:r>
              <a:rPr lang="es-ES" sz="1600" dirty="0"/>
              <a:t>Riesgo bajo – bien diferenciado, </a:t>
            </a:r>
          </a:p>
          <a:p>
            <a:pPr lvl="2" eaLnBrk="1" hangingPunct="1">
              <a:lnSpc>
                <a:spcPct val="80000"/>
              </a:lnSpc>
              <a:buFontTx/>
              <a:buNone/>
            </a:pPr>
            <a:r>
              <a:rPr lang="es-ES" sz="1600" dirty="0"/>
              <a:t>	Gleason de </a:t>
            </a:r>
            <a:r>
              <a:rPr lang="es-ES" sz="1600" dirty="0" smtClean="0"/>
              <a:t>7</a:t>
            </a:r>
            <a:r>
              <a:rPr lang="es-ES" sz="1600" dirty="0"/>
              <a:t>: riesgo intermedio. </a:t>
            </a:r>
          </a:p>
          <a:p>
            <a:pPr lvl="2" eaLnBrk="1" hangingPunct="1">
              <a:lnSpc>
                <a:spcPct val="80000"/>
              </a:lnSpc>
              <a:buFontTx/>
              <a:buNone/>
            </a:pPr>
            <a:r>
              <a:rPr lang="es-ES" sz="1600" dirty="0"/>
              <a:t>	</a:t>
            </a:r>
            <a:r>
              <a:rPr lang="es-ES" sz="1600" dirty="0" err="1"/>
              <a:t>Gleason</a:t>
            </a:r>
            <a:r>
              <a:rPr lang="es-ES" sz="1600" dirty="0"/>
              <a:t> </a:t>
            </a:r>
            <a:r>
              <a:rPr lang="es-ES" sz="1600" dirty="0" smtClean="0"/>
              <a:t>&gt;7: </a:t>
            </a:r>
            <a:r>
              <a:rPr lang="es-ES" sz="1600" dirty="0"/>
              <a:t>Alto riesgo - pobremente diferenciado</a:t>
            </a:r>
          </a:p>
          <a:p>
            <a:pPr eaLnBrk="1" hangingPunct="1">
              <a:lnSpc>
                <a:spcPct val="80000"/>
              </a:lnSpc>
              <a:buFontTx/>
              <a:buNone/>
            </a:pPr>
            <a:endParaRPr lang="es-ES" sz="2000" dirty="0"/>
          </a:p>
          <a:p>
            <a:pPr eaLnBrk="1" hangingPunct="1">
              <a:lnSpc>
                <a:spcPct val="80000"/>
              </a:lnSpc>
            </a:pPr>
            <a:r>
              <a:rPr lang="es-ES" sz="2000" dirty="0"/>
              <a:t>Patrones de diseminación </a:t>
            </a:r>
          </a:p>
          <a:p>
            <a:pPr lvl="1" eaLnBrk="1" hangingPunct="1">
              <a:lnSpc>
                <a:spcPct val="80000"/>
              </a:lnSpc>
              <a:buFontTx/>
              <a:buNone/>
            </a:pPr>
            <a:r>
              <a:rPr lang="es-ES" sz="1800" dirty="0"/>
              <a:t>	Extensión local – uretra prostática, etc. </a:t>
            </a:r>
          </a:p>
          <a:p>
            <a:pPr lvl="1" eaLnBrk="1" hangingPunct="1">
              <a:lnSpc>
                <a:spcPct val="80000"/>
              </a:lnSpc>
              <a:buFontTx/>
              <a:buNone/>
            </a:pPr>
            <a:r>
              <a:rPr lang="es-ES" sz="1800" dirty="0"/>
              <a:t>	Metástasis óseas: </a:t>
            </a:r>
          </a:p>
          <a:p>
            <a:pPr lvl="2" eaLnBrk="1" hangingPunct="1">
              <a:lnSpc>
                <a:spcPct val="80000"/>
              </a:lnSpc>
              <a:buFontTx/>
              <a:buNone/>
            </a:pPr>
            <a:r>
              <a:rPr lang="es-ES" sz="1600" dirty="0"/>
              <a:t>	osteoblásticas – detectables con eficiencia con gammagrafía ósea, fosfatasas ácidas prostáticas, </a:t>
            </a:r>
          </a:p>
          <a:p>
            <a:pPr lvl="1" eaLnBrk="1" hangingPunct="1">
              <a:lnSpc>
                <a:spcPct val="80000"/>
              </a:lnSpc>
              <a:buFontTx/>
              <a:buNone/>
            </a:pPr>
            <a:r>
              <a:rPr lang="es-ES" sz="1800" dirty="0"/>
              <a:t>	Metástasis pulmonares.</a:t>
            </a:r>
          </a:p>
        </p:txBody>
      </p:sp>
    </p:spTree>
    <p:extLst>
      <p:ext uri="{BB962C8B-B14F-4D97-AF65-F5344CB8AC3E}">
        <p14:creationId xmlns:p14="http://schemas.microsoft.com/office/powerpoint/2010/main" val="823300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Rectangle 2"/>
          <p:cNvSpPr>
            <a:spLocks noGrp="1" noChangeArrowheads="1"/>
          </p:cNvSpPr>
          <p:nvPr>
            <p:ph type="title"/>
          </p:nvPr>
        </p:nvSpPr>
        <p:spPr/>
        <p:txBody>
          <a:bodyPr/>
          <a:lstStyle/>
          <a:p>
            <a:pPr eaLnBrk="1" hangingPunct="1"/>
            <a:r>
              <a:rPr lang="es-ES" b="1"/>
              <a:t>Carcinoma de Próstata</a:t>
            </a:r>
            <a:r>
              <a:rPr lang="es-ES"/>
              <a:t> </a:t>
            </a:r>
          </a:p>
        </p:txBody>
      </p:sp>
      <p:sp>
        <p:nvSpPr>
          <p:cNvPr id="663555" name="Rectangle 3"/>
          <p:cNvSpPr>
            <a:spLocks noGrp="1" noChangeArrowheads="1"/>
          </p:cNvSpPr>
          <p:nvPr>
            <p:ph type="body" idx="1"/>
          </p:nvPr>
        </p:nvSpPr>
        <p:spPr>
          <a:xfrm>
            <a:off x="457200" y="1268419"/>
            <a:ext cx="8229600" cy="5184775"/>
          </a:xfrm>
        </p:spPr>
        <p:txBody>
          <a:bodyPr/>
          <a:lstStyle/>
          <a:p>
            <a:pPr marL="381000" indent="-381000" eaLnBrk="1" hangingPunct="1">
              <a:lnSpc>
                <a:spcPct val="80000"/>
              </a:lnSpc>
              <a:buFontTx/>
              <a:buNone/>
            </a:pPr>
            <a:r>
              <a:rPr lang="es-ES" sz="2400" dirty="0"/>
              <a:t>Valoración </a:t>
            </a:r>
            <a:r>
              <a:rPr lang="es-ES" sz="2400" dirty="0" err="1"/>
              <a:t>pronóstica</a:t>
            </a:r>
            <a:endParaRPr lang="es-ES" sz="2400" dirty="0"/>
          </a:p>
          <a:p>
            <a:pPr marL="381000" indent="-381000" eaLnBrk="1" hangingPunct="1">
              <a:lnSpc>
                <a:spcPct val="80000"/>
              </a:lnSpc>
            </a:pPr>
            <a:r>
              <a:rPr lang="es-ES" sz="2400" dirty="0"/>
              <a:t>Combinación de variables: </a:t>
            </a:r>
          </a:p>
          <a:p>
            <a:pPr marL="800100" lvl="1" indent="-342900" eaLnBrk="1" hangingPunct="1">
              <a:lnSpc>
                <a:spcPct val="80000"/>
              </a:lnSpc>
              <a:buFontTx/>
              <a:buNone/>
            </a:pPr>
            <a:r>
              <a:rPr lang="es-ES" sz="2000" dirty="0"/>
              <a:t>	</a:t>
            </a:r>
            <a:r>
              <a:rPr lang="es-ES" sz="2000" dirty="0" err="1"/>
              <a:t>Estadificación</a:t>
            </a:r>
            <a:r>
              <a:rPr lang="es-ES" sz="2000" dirty="0"/>
              <a:t>, </a:t>
            </a:r>
          </a:p>
          <a:p>
            <a:pPr marL="800100" lvl="1" indent="-342900" eaLnBrk="1" hangingPunct="1">
              <a:lnSpc>
                <a:spcPct val="80000"/>
              </a:lnSpc>
              <a:buFontTx/>
              <a:buNone/>
            </a:pPr>
            <a:r>
              <a:rPr lang="es-ES" sz="2000" dirty="0"/>
              <a:t>	PSA, </a:t>
            </a:r>
          </a:p>
          <a:p>
            <a:pPr marL="800100" lvl="1" indent="-342900" eaLnBrk="1" hangingPunct="1">
              <a:lnSpc>
                <a:spcPct val="80000"/>
              </a:lnSpc>
              <a:buFontTx/>
              <a:buNone/>
            </a:pPr>
            <a:r>
              <a:rPr lang="es-ES" sz="2000" dirty="0"/>
              <a:t>	Puntaje de </a:t>
            </a:r>
            <a:r>
              <a:rPr lang="es-ES" sz="2000" dirty="0" err="1"/>
              <a:t>Gleason</a:t>
            </a:r>
            <a:r>
              <a:rPr lang="es-ES" sz="2000" dirty="0"/>
              <a:t> al inicio de tratamiento.</a:t>
            </a:r>
          </a:p>
          <a:p>
            <a:pPr marL="800100" lvl="1" indent="-342900" eaLnBrk="1" hangingPunct="1">
              <a:lnSpc>
                <a:spcPct val="80000"/>
              </a:lnSpc>
              <a:buFontTx/>
              <a:buNone/>
            </a:pPr>
            <a:endParaRPr lang="es-ES" sz="2000" dirty="0"/>
          </a:p>
          <a:p>
            <a:pPr marL="381000" indent="-381000" eaLnBrk="1" hangingPunct="1">
              <a:lnSpc>
                <a:spcPct val="80000"/>
              </a:lnSpc>
            </a:pPr>
            <a:r>
              <a:rPr lang="es-ES" sz="2400" dirty="0"/>
              <a:t>Puntaje pronóstico (3 puntos)</a:t>
            </a:r>
          </a:p>
          <a:p>
            <a:pPr marL="1219200" lvl="2" indent="-304800" eaLnBrk="1" hangingPunct="1">
              <a:lnSpc>
                <a:spcPct val="80000"/>
              </a:lnSpc>
              <a:buFontTx/>
              <a:buNone/>
            </a:pPr>
            <a:r>
              <a:rPr lang="es-ES" sz="1800" dirty="0"/>
              <a:t>	Pacientes con Puntaje de </a:t>
            </a:r>
            <a:r>
              <a:rPr lang="es-ES" sz="1800" dirty="0" err="1"/>
              <a:t>Gleason</a:t>
            </a:r>
            <a:r>
              <a:rPr lang="es-ES" sz="1800" dirty="0"/>
              <a:t> &lt;7, </a:t>
            </a:r>
          </a:p>
          <a:p>
            <a:pPr marL="1219200" lvl="2" indent="-304800" eaLnBrk="1" hangingPunct="1">
              <a:lnSpc>
                <a:spcPct val="80000"/>
              </a:lnSpc>
              <a:buFontTx/>
              <a:buNone/>
            </a:pPr>
            <a:r>
              <a:rPr lang="es-ES" sz="1800" dirty="0"/>
              <a:t>	PSA &lt; 10, </a:t>
            </a:r>
            <a:endParaRPr lang="es-ES" sz="1800" dirty="0" smtClean="0"/>
          </a:p>
          <a:p>
            <a:pPr marL="1219200" lvl="2" indent="-304800" eaLnBrk="1" hangingPunct="1">
              <a:lnSpc>
                <a:spcPct val="80000"/>
              </a:lnSpc>
              <a:buFontTx/>
              <a:buNone/>
            </a:pPr>
            <a:r>
              <a:rPr lang="es-ES" sz="1800" dirty="0"/>
              <a:t>	</a:t>
            </a:r>
            <a:r>
              <a:rPr lang="es-ES" sz="1800" dirty="0" err="1" smtClean="0"/>
              <a:t>Estadío</a:t>
            </a:r>
            <a:r>
              <a:rPr lang="es-ES" sz="1800" dirty="0" smtClean="0"/>
              <a:t> T1c/T2a</a:t>
            </a:r>
          </a:p>
          <a:p>
            <a:pPr marL="1219200" lvl="2" indent="-304800" eaLnBrk="1" hangingPunct="1">
              <a:lnSpc>
                <a:spcPct val="80000"/>
              </a:lnSpc>
              <a:buFontTx/>
              <a:buNone/>
            </a:pPr>
            <a:r>
              <a:rPr lang="es-ES" sz="1800" dirty="0"/>
              <a:t>	</a:t>
            </a:r>
          </a:p>
          <a:p>
            <a:pPr marL="1219200" lvl="2" indent="-304800" eaLnBrk="1" hangingPunct="1">
              <a:lnSpc>
                <a:spcPct val="80000"/>
              </a:lnSpc>
              <a:buFontTx/>
              <a:buNone/>
            </a:pPr>
            <a:r>
              <a:rPr lang="es-ES" sz="1800" dirty="0"/>
              <a:t>	3 de 3: &gt; 85% de control a largo plazo con radioterapia. </a:t>
            </a:r>
          </a:p>
          <a:p>
            <a:pPr marL="1219200" lvl="2" indent="-304800" eaLnBrk="1" hangingPunct="1">
              <a:lnSpc>
                <a:spcPct val="80000"/>
              </a:lnSpc>
              <a:buFontTx/>
              <a:buNone/>
            </a:pPr>
            <a:r>
              <a:rPr lang="es-ES" sz="1800" dirty="0"/>
              <a:t>	2 de 3: 65% de control a largo plazo con radioterapia</a:t>
            </a:r>
          </a:p>
          <a:p>
            <a:pPr marL="1219200" lvl="2" indent="-304800" eaLnBrk="1" hangingPunct="1">
              <a:lnSpc>
                <a:spcPct val="80000"/>
              </a:lnSpc>
              <a:buFontTx/>
              <a:buNone/>
            </a:pPr>
            <a:r>
              <a:rPr lang="es-ES" sz="1800" dirty="0"/>
              <a:t>	0-1 de 3: 35% de control a largo plazo con radioterapia</a:t>
            </a:r>
          </a:p>
          <a:p>
            <a:pPr marL="1219200" lvl="2" indent="-304800" eaLnBrk="1" hangingPunct="1">
              <a:lnSpc>
                <a:spcPct val="80000"/>
              </a:lnSpc>
            </a:pPr>
            <a:endParaRPr lang="es-ES" sz="1800" dirty="0"/>
          </a:p>
          <a:p>
            <a:pPr marL="1219200" lvl="2" indent="-304800" algn="ctr" eaLnBrk="1" hangingPunct="1">
              <a:lnSpc>
                <a:spcPct val="80000"/>
              </a:lnSpc>
              <a:buFontTx/>
              <a:buNone/>
            </a:pPr>
            <a:r>
              <a:rPr lang="es-ES" sz="1600" dirty="0"/>
              <a:t>Una cuantificación más precisa se puede obtener en: </a:t>
            </a:r>
            <a:r>
              <a:rPr lang="es-ES" sz="1600" dirty="0">
                <a:hlinkClick r:id="rId3"/>
              </a:rPr>
              <a:t>www.nomograms.org</a:t>
            </a:r>
            <a:r>
              <a:rPr lang="es-ES" sz="1600" dirty="0"/>
              <a:t> </a:t>
            </a:r>
          </a:p>
        </p:txBody>
      </p:sp>
    </p:spTree>
    <p:extLst>
      <p:ext uri="{BB962C8B-B14F-4D97-AF65-F5344CB8AC3E}">
        <p14:creationId xmlns:p14="http://schemas.microsoft.com/office/powerpoint/2010/main" val="424776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Rectangle 2"/>
          <p:cNvSpPr>
            <a:spLocks noGrp="1" noChangeArrowheads="1"/>
          </p:cNvSpPr>
          <p:nvPr>
            <p:ph type="title"/>
          </p:nvPr>
        </p:nvSpPr>
        <p:spPr/>
        <p:txBody>
          <a:bodyPr/>
          <a:lstStyle/>
          <a:p>
            <a:pPr eaLnBrk="1" hangingPunct="1"/>
            <a:r>
              <a:rPr lang="es-ES" b="1"/>
              <a:t>Carcinoma de Próstata</a:t>
            </a:r>
            <a:r>
              <a:rPr lang="es-ES"/>
              <a:t> </a:t>
            </a:r>
          </a:p>
        </p:txBody>
      </p:sp>
      <p:sp>
        <p:nvSpPr>
          <p:cNvPr id="665603" name="Rectangle 3"/>
          <p:cNvSpPr>
            <a:spLocks noGrp="1" noChangeArrowheads="1"/>
          </p:cNvSpPr>
          <p:nvPr>
            <p:ph type="body" idx="1"/>
          </p:nvPr>
        </p:nvSpPr>
        <p:spPr>
          <a:xfrm>
            <a:off x="435535" y="1554766"/>
            <a:ext cx="8229600" cy="5184775"/>
          </a:xfrm>
        </p:spPr>
        <p:txBody>
          <a:bodyPr/>
          <a:lstStyle/>
          <a:p>
            <a:pPr marL="381000" indent="-381000" eaLnBrk="1" hangingPunct="1"/>
            <a:r>
              <a:rPr lang="es-ES" sz="2800" b="1" dirty="0" smtClean="0"/>
              <a:t>Enfermedad localizada</a:t>
            </a:r>
            <a:endParaRPr lang="es-ES_tradnl" sz="2400" b="1" dirty="0"/>
          </a:p>
          <a:p>
            <a:pPr marL="1219200" lvl="2" indent="-304800" eaLnBrk="1" hangingPunct="1">
              <a:buFontTx/>
              <a:buNone/>
            </a:pPr>
            <a:r>
              <a:rPr lang="es-ES_tradnl" sz="2000" b="1" dirty="0"/>
              <a:t>	</a:t>
            </a:r>
            <a:r>
              <a:rPr lang="es-ES_tradnl" sz="2000" b="1" dirty="0" err="1"/>
              <a:t>Prostatectomía</a:t>
            </a:r>
            <a:r>
              <a:rPr lang="es-ES_tradnl" sz="2000" b="1" dirty="0"/>
              <a:t> radical, </a:t>
            </a:r>
          </a:p>
          <a:p>
            <a:pPr marL="1219200" lvl="2" indent="-304800" eaLnBrk="1" hangingPunct="1">
              <a:buFontTx/>
              <a:buNone/>
            </a:pPr>
            <a:r>
              <a:rPr lang="es-ES_tradnl" sz="2000" b="1" dirty="0"/>
              <a:t>	Radioterapia (externa, </a:t>
            </a:r>
            <a:r>
              <a:rPr lang="es-ES_tradnl" sz="2000" b="1" dirty="0" err="1"/>
              <a:t>braquiterapia</a:t>
            </a:r>
            <a:r>
              <a:rPr lang="es-ES_tradnl" sz="2000" b="1" dirty="0"/>
              <a:t>) u </a:t>
            </a:r>
          </a:p>
          <a:p>
            <a:pPr marL="1219200" lvl="2" indent="-304800" eaLnBrk="1" hangingPunct="1">
              <a:buFontTx/>
              <a:buNone/>
            </a:pPr>
            <a:r>
              <a:rPr lang="es-ES_tradnl" sz="2000" b="1" dirty="0"/>
              <a:t>	</a:t>
            </a:r>
            <a:r>
              <a:rPr lang="es-ES_tradnl" sz="2000" b="1" dirty="0" err="1" smtClean="0"/>
              <a:t>Watchful</a:t>
            </a:r>
            <a:r>
              <a:rPr lang="es-ES_tradnl" sz="2000" b="1" dirty="0" smtClean="0"/>
              <a:t> </a:t>
            </a:r>
            <a:r>
              <a:rPr lang="es-ES_tradnl" sz="2000" b="1" dirty="0" err="1" smtClean="0"/>
              <a:t>waiting</a:t>
            </a:r>
            <a:endParaRPr lang="es-ES_tradnl" sz="2000" b="1" dirty="0" smtClean="0"/>
          </a:p>
          <a:p>
            <a:pPr marL="1219200" lvl="2" indent="-304800" eaLnBrk="1" hangingPunct="1">
              <a:buFontTx/>
              <a:buNone/>
            </a:pPr>
            <a:r>
              <a:rPr lang="es-ES_tradnl" sz="2000" b="1" dirty="0"/>
              <a:t>	</a:t>
            </a:r>
            <a:r>
              <a:rPr lang="es-ES_tradnl" sz="2000" b="1" dirty="0" smtClean="0"/>
              <a:t>Active </a:t>
            </a:r>
            <a:r>
              <a:rPr lang="es-ES_tradnl" sz="2000" b="1" dirty="0" err="1" smtClean="0"/>
              <a:t>surveillance</a:t>
            </a:r>
            <a:endParaRPr lang="es-ES_tradnl" sz="2000" b="1" dirty="0"/>
          </a:p>
          <a:p>
            <a:pPr marL="1638300" lvl="3" indent="-266700" eaLnBrk="1" hangingPunct="1"/>
            <a:endParaRPr lang="es-ES_tradnl" sz="1800" b="1" dirty="0"/>
          </a:p>
          <a:p>
            <a:pPr marL="1638300" lvl="3" indent="-266700" eaLnBrk="1" hangingPunct="1">
              <a:buFontTx/>
              <a:buNone/>
            </a:pPr>
            <a:r>
              <a:rPr lang="es-ES_tradnl" sz="1800" b="1" dirty="0"/>
              <a:t>	</a:t>
            </a:r>
          </a:p>
          <a:p>
            <a:pPr marL="1638300" lvl="3" indent="-266700" eaLnBrk="1" hangingPunct="1">
              <a:buFontTx/>
              <a:buNone/>
            </a:pPr>
            <a:r>
              <a:rPr lang="es-ES_tradnl" sz="1800" b="1" dirty="0"/>
              <a:t>	En en el estudio escandinavo se documentó una mejor calidad </a:t>
            </a:r>
            <a:r>
              <a:rPr lang="es-ES_tradnl" sz="1800" b="1" dirty="0" smtClean="0"/>
              <a:t>de vida </a:t>
            </a:r>
            <a:r>
              <a:rPr lang="es-ES_tradnl" sz="1800" b="1" dirty="0"/>
              <a:t>en pacientes que fueron tratados con </a:t>
            </a:r>
            <a:r>
              <a:rPr lang="es-ES_tradnl" sz="1800" b="1" dirty="0" err="1"/>
              <a:t>prostatectomía</a:t>
            </a:r>
            <a:r>
              <a:rPr lang="es-ES_tradnl" sz="1800" b="1" dirty="0"/>
              <a:t> radical en comparación con observación atenta </a:t>
            </a:r>
          </a:p>
          <a:p>
            <a:pPr marL="2095500" lvl="4" indent="-266700" eaLnBrk="1" hangingPunct="1">
              <a:buFontTx/>
              <a:buNone/>
            </a:pPr>
            <a:r>
              <a:rPr lang="es-ES" sz="1800" b="1" dirty="0"/>
              <a:t>	</a:t>
            </a:r>
            <a:r>
              <a:rPr lang="es-ES" sz="1800" b="1" dirty="0" err="1"/>
              <a:t>Holmberg</a:t>
            </a:r>
            <a:r>
              <a:rPr lang="es-ES" sz="1800" b="1" dirty="0"/>
              <a:t> L, Bill-</a:t>
            </a:r>
            <a:r>
              <a:rPr lang="es-ES" sz="1800" b="1" dirty="0" err="1"/>
              <a:t>Axelson</a:t>
            </a:r>
            <a:r>
              <a:rPr lang="es-ES" sz="1800" b="1" dirty="0"/>
              <a:t> A, </a:t>
            </a:r>
            <a:r>
              <a:rPr lang="es-ES" sz="1800" b="1" dirty="0" err="1"/>
              <a:t>Helgesen</a:t>
            </a:r>
            <a:r>
              <a:rPr lang="es-ES" sz="1800" b="1" dirty="0"/>
              <a:t> F, et al: N </a:t>
            </a:r>
            <a:r>
              <a:rPr lang="es-ES" sz="1800" b="1" dirty="0" err="1"/>
              <a:t>Engl</a:t>
            </a:r>
            <a:r>
              <a:rPr lang="es-ES" sz="1800" b="1" dirty="0"/>
              <a:t> J </a:t>
            </a:r>
            <a:r>
              <a:rPr lang="es-ES" sz="1800" b="1" dirty="0" err="1"/>
              <a:t>Med</a:t>
            </a:r>
            <a:r>
              <a:rPr lang="es-ES" sz="1800" b="1" dirty="0"/>
              <a:t> 2002 347: 781-789. </a:t>
            </a:r>
            <a:endParaRPr lang="es-ES" sz="1800" dirty="0"/>
          </a:p>
        </p:txBody>
      </p:sp>
    </p:spTree>
    <p:extLst>
      <p:ext uri="{BB962C8B-B14F-4D97-AF65-F5344CB8AC3E}">
        <p14:creationId xmlns:p14="http://schemas.microsoft.com/office/powerpoint/2010/main" val="2728118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Rectangle 2"/>
          <p:cNvSpPr>
            <a:spLocks noGrp="1" noChangeArrowheads="1"/>
          </p:cNvSpPr>
          <p:nvPr>
            <p:ph type="title"/>
          </p:nvPr>
        </p:nvSpPr>
        <p:spPr/>
        <p:txBody>
          <a:bodyPr/>
          <a:lstStyle/>
          <a:p>
            <a:pPr eaLnBrk="1" hangingPunct="1"/>
            <a:r>
              <a:rPr lang="es-ES" b="1"/>
              <a:t>Carcinoma de Próstata</a:t>
            </a:r>
            <a:r>
              <a:rPr lang="es-ES"/>
              <a:t> </a:t>
            </a:r>
          </a:p>
        </p:txBody>
      </p:sp>
      <p:sp>
        <p:nvSpPr>
          <p:cNvPr id="668675" name="Rectangle 3"/>
          <p:cNvSpPr>
            <a:spLocks noGrp="1" noChangeArrowheads="1"/>
          </p:cNvSpPr>
          <p:nvPr>
            <p:ph type="body" idx="1"/>
          </p:nvPr>
        </p:nvSpPr>
        <p:spPr>
          <a:xfrm>
            <a:off x="457200" y="1349828"/>
            <a:ext cx="8229600" cy="5256212"/>
          </a:xfrm>
        </p:spPr>
        <p:txBody>
          <a:bodyPr/>
          <a:lstStyle/>
          <a:p>
            <a:pPr marL="381000" indent="-381000" algn="ctr" eaLnBrk="1" hangingPunct="1">
              <a:lnSpc>
                <a:spcPct val="80000"/>
              </a:lnSpc>
              <a:buFontTx/>
              <a:buNone/>
            </a:pPr>
            <a:r>
              <a:rPr lang="es-ES" sz="1400" b="1" dirty="0"/>
              <a:t>La radioterapia externa debe ser practicada con la mejor tecnología disponible</a:t>
            </a:r>
          </a:p>
          <a:p>
            <a:pPr marL="381000" indent="-381000" eaLnBrk="1" hangingPunct="1">
              <a:lnSpc>
                <a:spcPct val="80000"/>
              </a:lnSpc>
              <a:buFontTx/>
              <a:buNone/>
            </a:pPr>
            <a:endParaRPr lang="es-ES" sz="1400" b="1" dirty="0"/>
          </a:p>
          <a:p>
            <a:pPr marL="381000" indent="-381000" eaLnBrk="1" hangingPunct="1">
              <a:lnSpc>
                <a:spcPct val="80000"/>
              </a:lnSpc>
              <a:buFontTx/>
              <a:buNone/>
            </a:pPr>
            <a:r>
              <a:rPr lang="es-ES" sz="1400" b="1" dirty="0"/>
              <a:t>3D CRT (Planeación tomográfica en 3 dimensiones) pues ello disminuye la toxicidad rectal</a:t>
            </a:r>
          </a:p>
          <a:p>
            <a:pPr marL="381000" indent="-381000" eaLnBrk="1" hangingPunct="1">
              <a:lnSpc>
                <a:spcPct val="80000"/>
              </a:lnSpc>
              <a:buFontTx/>
              <a:buNone/>
            </a:pPr>
            <a:r>
              <a:rPr lang="es-ES" sz="1400" b="1" dirty="0" smtClean="0"/>
              <a:t> </a:t>
            </a:r>
            <a:endParaRPr lang="es-ES" sz="1400" b="1" dirty="0"/>
          </a:p>
          <a:p>
            <a:pPr marL="800100" lvl="1" indent="-342900" eaLnBrk="1" hangingPunct="1">
              <a:lnSpc>
                <a:spcPct val="80000"/>
              </a:lnSpc>
              <a:buFontTx/>
              <a:buNone/>
            </a:pPr>
            <a:r>
              <a:rPr lang="es-ES" sz="1200" b="1" dirty="0"/>
              <a:t>	</a:t>
            </a:r>
            <a:r>
              <a:rPr lang="es-ES" sz="1200" dirty="0" err="1" smtClean="0"/>
              <a:t>Nguyen</a:t>
            </a:r>
            <a:r>
              <a:rPr lang="es-ES" sz="1200" dirty="0" smtClean="0"/>
              <a:t> LN, et </a:t>
            </a:r>
            <a:r>
              <a:rPr lang="es-ES" sz="1200" dirty="0"/>
              <a:t>al</a:t>
            </a:r>
            <a:r>
              <a:rPr lang="en-GB" sz="1200" dirty="0"/>
              <a:t>Urology 1998; 51: 991–997. </a:t>
            </a:r>
          </a:p>
          <a:p>
            <a:pPr marL="800100" lvl="1" indent="-342900">
              <a:lnSpc>
                <a:spcPct val="80000"/>
              </a:lnSpc>
              <a:buNone/>
            </a:pPr>
            <a:r>
              <a:rPr lang="en-GB" sz="1200" dirty="0"/>
              <a:t>	</a:t>
            </a:r>
            <a:r>
              <a:rPr lang="en-GB" sz="1200" dirty="0" err="1"/>
              <a:t>Michalski</a:t>
            </a:r>
            <a:r>
              <a:rPr lang="en-GB" sz="1200" dirty="0"/>
              <a:t> JM, et al. </a:t>
            </a:r>
            <a:r>
              <a:rPr lang="es-ES" sz="1200" dirty="0" err="1"/>
              <a:t>Radiat</a:t>
            </a:r>
            <a:r>
              <a:rPr lang="es-ES" sz="1200" dirty="0"/>
              <a:t> </a:t>
            </a:r>
            <a:r>
              <a:rPr lang="es-ES" sz="1200" dirty="0" err="1"/>
              <a:t>Oncol</a:t>
            </a:r>
            <a:r>
              <a:rPr lang="es-ES" sz="1200" dirty="0"/>
              <a:t> </a:t>
            </a:r>
            <a:r>
              <a:rPr lang="es-ES" sz="1200" dirty="0" err="1"/>
              <a:t>Biol</a:t>
            </a:r>
            <a:r>
              <a:rPr lang="es-ES" sz="1200" dirty="0"/>
              <a:t> </a:t>
            </a:r>
            <a:r>
              <a:rPr lang="es-ES" sz="1200" dirty="0" err="1"/>
              <a:t>Phys</a:t>
            </a:r>
            <a:r>
              <a:rPr lang="es-ES" sz="1200" dirty="0"/>
              <a:t> 2004; 58: 735–742</a:t>
            </a:r>
          </a:p>
          <a:p>
            <a:pPr marL="381000" indent="-381000">
              <a:lnSpc>
                <a:spcPct val="80000"/>
              </a:lnSpc>
            </a:pPr>
            <a:endParaRPr lang="es-ES" sz="1400" dirty="0"/>
          </a:p>
          <a:p>
            <a:pPr marL="381000" indent="-381000">
              <a:lnSpc>
                <a:spcPct val="80000"/>
              </a:lnSpc>
              <a:buNone/>
            </a:pPr>
            <a:r>
              <a:rPr lang="es-ES" sz="1400" b="1" dirty="0"/>
              <a:t>INTENSIDAD MODULADA (IMRT) </a:t>
            </a:r>
          </a:p>
          <a:p>
            <a:pPr marL="381000" indent="-381000">
              <a:lnSpc>
                <a:spcPct val="80000"/>
              </a:lnSpc>
              <a:buNone/>
            </a:pPr>
            <a:r>
              <a:rPr lang="es-ES" sz="1400" b="1" dirty="0"/>
              <a:t>	Disminuye los riesgos de toxicidad rectal al compararlos con 3D CRT: Menos de 4.5% con proctitis actínica grado II en series grandes con dosis por encima de 80 </a:t>
            </a:r>
            <a:r>
              <a:rPr lang="es-ES" sz="1400" b="1" dirty="0" err="1"/>
              <a:t>cGy</a:t>
            </a:r>
            <a:r>
              <a:rPr lang="es-ES" sz="1400" b="1" dirty="0"/>
              <a:t> que es &gt; 20% de las dosis usuales con otras tecnologías</a:t>
            </a:r>
          </a:p>
          <a:p>
            <a:pPr marL="800100" lvl="1" indent="-342900">
              <a:lnSpc>
                <a:spcPct val="80000"/>
              </a:lnSpc>
              <a:buNone/>
            </a:pPr>
            <a:r>
              <a:rPr lang="es-ES" sz="1200" dirty="0"/>
              <a:t>	</a:t>
            </a:r>
            <a:r>
              <a:rPr lang="es-ES" sz="1200" dirty="0" err="1"/>
              <a:t>Zelefsky</a:t>
            </a:r>
            <a:r>
              <a:rPr lang="es-ES" sz="1200" dirty="0"/>
              <a:t> MJ, </a:t>
            </a:r>
            <a:r>
              <a:rPr lang="es-ES" sz="1200" dirty="0" err="1"/>
              <a:t>Fuks</a:t>
            </a:r>
            <a:r>
              <a:rPr lang="es-ES" sz="1200" dirty="0"/>
              <a:t> Z, </a:t>
            </a:r>
            <a:r>
              <a:rPr lang="es-ES" sz="1200" dirty="0" err="1"/>
              <a:t>Hunt</a:t>
            </a:r>
            <a:r>
              <a:rPr lang="es-ES" sz="1200" dirty="0"/>
              <a:t> M, et </a:t>
            </a:r>
            <a:r>
              <a:rPr lang="en-GB" sz="1200" dirty="0" smtClean="0"/>
              <a:t>al. </a:t>
            </a:r>
            <a:r>
              <a:rPr lang="es-ES" sz="1200" dirty="0"/>
              <a:t>Int J Radiat Oncol Biol Phys 2002; 53: 1111–1116. </a:t>
            </a:r>
          </a:p>
          <a:p>
            <a:pPr marL="381000" indent="-381000" eaLnBrk="1" hangingPunct="1">
              <a:lnSpc>
                <a:spcPct val="80000"/>
              </a:lnSpc>
              <a:buFontTx/>
              <a:buNone/>
            </a:pPr>
            <a:r>
              <a:rPr lang="es-ES" sz="1400" b="1" dirty="0"/>
              <a:t>	</a:t>
            </a:r>
          </a:p>
          <a:p>
            <a:pPr marL="381000" indent="-381000" eaLnBrk="1" hangingPunct="1">
              <a:lnSpc>
                <a:spcPct val="80000"/>
              </a:lnSpc>
              <a:buFontTx/>
              <a:buNone/>
            </a:pPr>
            <a:r>
              <a:rPr lang="es-ES" sz="1400" b="1" dirty="0"/>
              <a:t>	Disminuye el riesgo de disfunción eréctil al disminuir la dosis total a la parte proximal de bulbo peneano.  </a:t>
            </a:r>
          </a:p>
          <a:p>
            <a:pPr marL="381000" indent="-381000" eaLnBrk="1" hangingPunct="1">
              <a:lnSpc>
                <a:spcPct val="80000"/>
              </a:lnSpc>
            </a:pPr>
            <a:endParaRPr lang="es-ES" sz="1400" b="1" dirty="0"/>
          </a:p>
          <a:p>
            <a:pPr marL="381000" indent="-381000" eaLnBrk="1" hangingPunct="1">
              <a:lnSpc>
                <a:spcPct val="80000"/>
              </a:lnSpc>
              <a:buFontTx/>
              <a:buNone/>
            </a:pPr>
            <a:r>
              <a:rPr lang="es-ES" sz="1400" b="1" dirty="0"/>
              <a:t>Los pacientes con riesgo de compromiso de ganglios linfáticos &gt; 15% se benefician </a:t>
            </a:r>
            <a:r>
              <a:rPr lang="es-ES" sz="1400" b="1" dirty="0" smtClean="0"/>
              <a:t>de radioterapia </a:t>
            </a:r>
            <a:r>
              <a:rPr lang="es-ES" sz="1400" b="1" dirty="0"/>
              <a:t>pélvica profiláctica junto con terapia hormonal neoadyuvante. </a:t>
            </a:r>
          </a:p>
          <a:p>
            <a:pPr marL="381000" indent="-381000" eaLnBrk="1" hangingPunct="1">
              <a:lnSpc>
                <a:spcPct val="80000"/>
              </a:lnSpc>
              <a:buFontTx/>
              <a:buNone/>
            </a:pPr>
            <a:r>
              <a:rPr lang="es-ES" sz="1400" b="1" dirty="0"/>
              <a:t>	El riesgo de compromiso de ganglios linfáticos pélvicos se puede estimar con la ecuación: 0.66 x (Valor del PSA) + (Puntaje de Gleason – 6) </a:t>
            </a:r>
          </a:p>
          <a:p>
            <a:pPr marL="800100" lvl="1" indent="-342900" eaLnBrk="1" hangingPunct="1">
              <a:lnSpc>
                <a:spcPct val="80000"/>
              </a:lnSpc>
              <a:buFontTx/>
              <a:buNone/>
            </a:pPr>
            <a:r>
              <a:rPr lang="es-ES" sz="1200" b="1" dirty="0"/>
              <a:t>	</a:t>
            </a:r>
            <a:r>
              <a:rPr lang="es-ES" sz="1200" dirty="0"/>
              <a:t>Bucci, M. </a:t>
            </a:r>
            <a:r>
              <a:rPr lang="es-ES" sz="1200" dirty="0" smtClean="0"/>
              <a:t>E</a:t>
            </a:r>
            <a:r>
              <a:rPr lang="es-ES_tradnl" sz="1200" dirty="0" smtClean="0"/>
              <a:t>t al.  </a:t>
            </a:r>
            <a:r>
              <a:rPr lang="es-ES" sz="1200" dirty="0" smtClean="0"/>
              <a:t>CA </a:t>
            </a:r>
            <a:r>
              <a:rPr lang="es-ES" sz="1200" dirty="0"/>
              <a:t>Cancer J Clin 2005 55: 117-134. </a:t>
            </a:r>
          </a:p>
        </p:txBody>
      </p:sp>
    </p:spTree>
    <p:extLst>
      <p:ext uri="{BB962C8B-B14F-4D97-AF65-F5344CB8AC3E}">
        <p14:creationId xmlns:p14="http://schemas.microsoft.com/office/powerpoint/2010/main" val="3678201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54102" y="393700"/>
            <a:ext cx="7035800" cy="6057900"/>
          </a:xfrm>
          <a:prstGeom prst="rect">
            <a:avLst/>
          </a:prstGeom>
        </p:spPr>
      </p:pic>
      <p:sp>
        <p:nvSpPr>
          <p:cNvPr id="5" name="CuadroTexto 4"/>
          <p:cNvSpPr txBox="1"/>
          <p:nvPr/>
        </p:nvSpPr>
        <p:spPr>
          <a:xfrm>
            <a:off x="3891656" y="6449786"/>
            <a:ext cx="1840743" cy="369332"/>
          </a:xfrm>
          <a:prstGeom prst="rect">
            <a:avLst/>
          </a:prstGeom>
          <a:noFill/>
        </p:spPr>
        <p:txBody>
          <a:bodyPr wrap="none" rtlCol="0">
            <a:spAutoFit/>
          </a:bodyPr>
          <a:lstStyle/>
          <a:p>
            <a:r>
              <a:rPr lang="es-ES" b="1" i="1" dirty="0" smtClean="0"/>
              <a:t>Proctitis Actínica</a:t>
            </a:r>
            <a:endParaRPr lang="es-ES" b="1" i="1" dirty="0"/>
          </a:p>
        </p:txBody>
      </p:sp>
    </p:spTree>
    <p:extLst>
      <p:ext uri="{BB962C8B-B14F-4D97-AF65-F5344CB8AC3E}">
        <p14:creationId xmlns:p14="http://schemas.microsoft.com/office/powerpoint/2010/main" val="42748232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1794" name="Group 2"/>
          <p:cNvGraphicFramePr>
            <a:graphicFrameLocks noGrp="1"/>
          </p:cNvGraphicFramePr>
          <p:nvPr>
            <p:extLst>
              <p:ext uri="{D42A27DB-BD31-4B8C-83A1-F6EECF244321}">
                <p14:modId xmlns:p14="http://schemas.microsoft.com/office/powerpoint/2010/main" val="2669645238"/>
              </p:ext>
            </p:extLst>
          </p:nvPr>
        </p:nvGraphicFramePr>
        <p:xfrm>
          <a:off x="323852" y="331788"/>
          <a:ext cx="8353425" cy="6219824"/>
        </p:xfrm>
        <a:graphic>
          <a:graphicData uri="http://schemas.openxmlformats.org/drawingml/2006/table">
            <a:tbl>
              <a:tblPr/>
              <a:tblGrid>
                <a:gridCol w="3024188"/>
                <a:gridCol w="1512887"/>
                <a:gridCol w="1152525"/>
                <a:gridCol w="1439863"/>
                <a:gridCol w="1223962"/>
              </a:tblGrid>
              <a:tr h="457200">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a:ln>
                            <a:noFill/>
                          </a:ln>
                          <a:solidFill>
                            <a:schemeClr val="tx1"/>
                          </a:solidFill>
                          <a:effectLst/>
                          <a:latin typeface="Arial Narrow" charset="0"/>
                          <a:ea typeface="Times New Roman" charset="0"/>
                          <a:cs typeface="Tahoma" charset="0"/>
                        </a:rPr>
                        <a:t>EFICACIA Y TOXICIDAD DE LA BRAQUITERAPIA, RADIOTERAPIA EXTERNA, PROSTATECTOMÍA Y OBSERVACIÓN ATENTA EN PACIENTES CON CÁNCER DE PRÓSTATA TEMPRANO</a:t>
                      </a:r>
                      <a:endParaRPr kumimoji="0" lang="es-ES" sz="1400" b="0" i="0" u="none" strike="noStrike" cap="none" normalizeH="0" baseline="0" dirty="0">
                        <a:ln>
                          <a:noFill/>
                        </a:ln>
                        <a:solidFill>
                          <a:schemeClr val="tx1"/>
                        </a:solidFill>
                        <a:effectLst/>
                        <a:latin typeface="Arial" charset="0"/>
                        <a:ea typeface="Times New Roman" charset="0"/>
                        <a:cs typeface="Tahoma"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Variable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Cirugía (1)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Radioterapia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Externa(3)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Braquiterapia (2)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Observación (1)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74638">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Eficacia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a:ln>
                            <a:noFill/>
                          </a:ln>
                          <a:solidFill>
                            <a:schemeClr val="tx1"/>
                          </a:solidFill>
                          <a:effectLst/>
                          <a:latin typeface="Arial Narrow" charset="0"/>
                          <a:ea typeface="Times New Roman" charset="0"/>
                          <a:cs typeface="Tahoma" charset="0"/>
                        </a:rPr>
                        <a:t>Control bioquímico paciente de bajo riesgo (PSA &lt; 10)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88%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85%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rPr>
                        <a:t>70-100%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Control bioquímico paciente de medio riesgo (PSA 10-20)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50%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65%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43-89%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Control bioquímico paciente de alto riesgo (PSA &gt;20)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25%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35%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30-80%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74638">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Toxicidad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Mortalidad por procedimiento</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&lt;0.4%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Retención urinaria / Obstrucción urinaria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28%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1.5-22%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44%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Incontinencia urinaria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49%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12%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21%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Cistitis crónica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12.5%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Hematuria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Diarrea crónica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9.7%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Proctitis actínica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7.8%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1-21%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Disfunción eréctil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80%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49-70%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14-46%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charset="0"/>
                          <a:ea typeface="Times New Roman" charset="0"/>
                          <a:cs typeface="Tahoma" charset="0"/>
                        </a:rPr>
                        <a:t>45%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81025">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800" b="0" i="0" u="none" strike="noStrike" cap="none" normalizeH="0" baseline="0" dirty="0">
                          <a:ln>
                            <a:noFill/>
                          </a:ln>
                          <a:solidFill>
                            <a:schemeClr val="tx1"/>
                          </a:solidFill>
                          <a:effectLst/>
                          <a:latin typeface="Arial Narrow" charset="0"/>
                          <a:ea typeface="Times New Roman" charset="0"/>
                          <a:cs typeface="Tahoma" charset="0"/>
                        </a:rPr>
                        <a:t>1. Steineck G, </a:t>
                      </a:r>
                      <a:r>
                        <a:rPr kumimoji="0" lang="de-DE" sz="800" b="0" i="0" u="none" strike="noStrike" cap="none" normalizeH="0" baseline="0" dirty="0" err="1">
                          <a:ln>
                            <a:noFill/>
                          </a:ln>
                          <a:solidFill>
                            <a:schemeClr val="tx1"/>
                          </a:solidFill>
                          <a:effectLst/>
                          <a:latin typeface="Arial Narrow" charset="0"/>
                          <a:ea typeface="Times New Roman" charset="0"/>
                          <a:cs typeface="Tahoma" charset="0"/>
                        </a:rPr>
                        <a:t>Helgesen</a:t>
                      </a:r>
                      <a:r>
                        <a:rPr kumimoji="0" lang="de-DE" sz="800" b="0" i="0" u="none" strike="noStrike" cap="none" normalizeH="0" baseline="0" dirty="0">
                          <a:ln>
                            <a:noFill/>
                          </a:ln>
                          <a:solidFill>
                            <a:schemeClr val="tx1"/>
                          </a:solidFill>
                          <a:effectLst/>
                          <a:latin typeface="Arial Narrow" charset="0"/>
                          <a:ea typeface="Times New Roman" charset="0"/>
                          <a:cs typeface="Tahoma" charset="0"/>
                        </a:rPr>
                        <a:t> F, </a:t>
                      </a:r>
                      <a:r>
                        <a:rPr kumimoji="0" lang="de-DE" sz="800" b="0" i="0" u="none" strike="noStrike" cap="none" normalizeH="0" baseline="0" dirty="0" err="1">
                          <a:ln>
                            <a:noFill/>
                          </a:ln>
                          <a:solidFill>
                            <a:schemeClr val="tx1"/>
                          </a:solidFill>
                          <a:effectLst/>
                          <a:latin typeface="Arial Narrow" charset="0"/>
                          <a:ea typeface="Times New Roman" charset="0"/>
                          <a:cs typeface="Tahoma" charset="0"/>
                        </a:rPr>
                        <a:t>Adolfsson</a:t>
                      </a:r>
                      <a:r>
                        <a:rPr kumimoji="0" lang="de-DE" sz="800" b="0" i="0" u="none" strike="noStrike" cap="none" normalizeH="0" baseline="0" dirty="0">
                          <a:ln>
                            <a:noFill/>
                          </a:ln>
                          <a:solidFill>
                            <a:schemeClr val="tx1"/>
                          </a:solidFill>
                          <a:effectLst/>
                          <a:latin typeface="Arial Narrow" charset="0"/>
                          <a:ea typeface="Times New Roman" charset="0"/>
                          <a:cs typeface="Tahoma" charset="0"/>
                        </a:rPr>
                        <a:t> J, et al. </a:t>
                      </a:r>
                      <a:r>
                        <a:rPr kumimoji="0" lang="en-US" sz="800" b="0" i="0" u="none" strike="noStrike" cap="none" normalizeH="0" baseline="0" dirty="0">
                          <a:ln>
                            <a:noFill/>
                          </a:ln>
                          <a:solidFill>
                            <a:schemeClr val="tx1"/>
                          </a:solidFill>
                          <a:effectLst/>
                          <a:latin typeface="Arial Narrow" charset="0"/>
                          <a:ea typeface="Times New Roman" charset="0"/>
                          <a:cs typeface="Tahoma" charset="0"/>
                        </a:rPr>
                        <a:t>The Scandinavian Prostatic Cancer Group Study Number 4, Quality of Life after Radical Prostatectomy or Watchful Waiting N </a:t>
                      </a:r>
                      <a:r>
                        <a:rPr kumimoji="0" lang="en-US" sz="800" b="0" i="0" u="none" strike="noStrike" cap="none" normalizeH="0" baseline="0" dirty="0" err="1">
                          <a:ln>
                            <a:noFill/>
                          </a:ln>
                          <a:solidFill>
                            <a:schemeClr val="tx1"/>
                          </a:solidFill>
                          <a:effectLst/>
                          <a:latin typeface="Arial Narrow" charset="0"/>
                          <a:ea typeface="Times New Roman" charset="0"/>
                          <a:cs typeface="Tahoma" charset="0"/>
                        </a:rPr>
                        <a:t>Engl</a:t>
                      </a:r>
                      <a:r>
                        <a:rPr kumimoji="0" lang="en-US" sz="800" b="0" i="0" u="none" strike="noStrike" cap="none" normalizeH="0" baseline="0" dirty="0">
                          <a:ln>
                            <a:noFill/>
                          </a:ln>
                          <a:solidFill>
                            <a:schemeClr val="tx1"/>
                          </a:solidFill>
                          <a:effectLst/>
                          <a:latin typeface="Arial Narrow" charset="0"/>
                          <a:ea typeface="Times New Roman" charset="0"/>
                          <a:cs typeface="Tahoma" charset="0"/>
                        </a:rPr>
                        <a:t> J Med 2002 347: 790-796</a:t>
                      </a:r>
                      <a:endParaRPr kumimoji="0" lang="es-ES" sz="1000" b="0" i="0" u="none" strike="noStrike" cap="none" normalizeH="0" baseline="0" dirty="0">
                        <a:ln>
                          <a:noFill/>
                        </a:ln>
                        <a:solidFill>
                          <a:schemeClr val="tx1"/>
                        </a:solidFill>
                        <a:effectLst/>
                        <a:latin typeface="Times New Roman" charset="0"/>
                        <a:ea typeface="Times New Roman" charset="0"/>
                        <a:cs typeface="Tahoma"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800" b="0" i="0" u="none" strike="noStrike" cap="none" normalizeH="0" baseline="0" dirty="0">
                          <a:ln>
                            <a:noFill/>
                          </a:ln>
                          <a:solidFill>
                            <a:schemeClr val="tx1"/>
                          </a:solidFill>
                          <a:effectLst/>
                          <a:latin typeface="Arial Narrow" charset="0"/>
                          <a:ea typeface="Times New Roman" charset="0"/>
                          <a:cs typeface="Tahoma" charset="0"/>
                        </a:rPr>
                        <a:t>2. Los resultados mostrados de la braquiterapia son en estudios pequeños y posiblemente sobre-estiman la eficacia y subestiman la toxicidad, en tanto que los resultados de prostatectomía y radioterapia son basados en series muy grandes y posiblemente reflejan mejor el comportamiento real. Referencia: Marsiglia H. Tratamiento del carcinoma de próstata, con braquiterapia de baja tasa. Revista Colombiana de Cancerología. 2002 6(1): 4-15 </a:t>
                      </a:r>
                      <a:r>
                        <a:rPr kumimoji="0" lang="en-GB" sz="800" b="0" i="0" u="none" strike="noStrike" cap="none" normalizeH="0" baseline="0" dirty="0">
                          <a:ln>
                            <a:noFill/>
                          </a:ln>
                          <a:solidFill>
                            <a:schemeClr val="tx1"/>
                          </a:solidFill>
                          <a:effectLst/>
                          <a:latin typeface="Arial Narrow" charset="0"/>
                          <a:ea typeface="Times New Roman" charset="0"/>
                          <a:cs typeface="Tahoma" charset="0"/>
                        </a:rPr>
                        <a:t>3. </a:t>
                      </a:r>
                      <a:r>
                        <a:rPr kumimoji="0" lang="en-GB" sz="800" b="0" i="0" u="none" strike="noStrike" cap="none" normalizeH="0" baseline="0" dirty="0" err="1">
                          <a:ln>
                            <a:noFill/>
                          </a:ln>
                          <a:solidFill>
                            <a:schemeClr val="tx1"/>
                          </a:solidFill>
                          <a:effectLst/>
                          <a:latin typeface="Arial Narrow" charset="0"/>
                          <a:ea typeface="Times New Roman" charset="0"/>
                          <a:cs typeface="Tahoma" charset="0"/>
                        </a:rPr>
                        <a:t>Bagashaw</a:t>
                      </a:r>
                      <a:r>
                        <a:rPr kumimoji="0" lang="en-GB" sz="800" b="0" i="0" u="none" strike="noStrike" cap="none" normalizeH="0" baseline="0" dirty="0">
                          <a:ln>
                            <a:noFill/>
                          </a:ln>
                          <a:solidFill>
                            <a:schemeClr val="tx1"/>
                          </a:solidFill>
                          <a:effectLst/>
                          <a:latin typeface="Arial Narrow" charset="0"/>
                          <a:ea typeface="Times New Roman" charset="0"/>
                          <a:cs typeface="Tahoma" charset="0"/>
                        </a:rPr>
                        <a:t> MA, Cox RS, Ray GR. Status of radiation treatment of prostate cancer at Stanford University. </a:t>
                      </a:r>
                      <a:r>
                        <a:rPr kumimoji="0" lang="en-GB" sz="800" b="0" i="0" u="none" strike="noStrike" cap="none" normalizeH="0" baseline="0" dirty="0" err="1">
                          <a:ln>
                            <a:noFill/>
                          </a:ln>
                          <a:solidFill>
                            <a:schemeClr val="tx1"/>
                          </a:solidFill>
                          <a:effectLst/>
                          <a:latin typeface="Arial Narrow" charset="0"/>
                          <a:ea typeface="Times New Roman" charset="0"/>
                          <a:cs typeface="Tahoma" charset="0"/>
                        </a:rPr>
                        <a:t>Natl</a:t>
                      </a:r>
                      <a:r>
                        <a:rPr kumimoji="0" lang="en-GB" sz="800" b="0" i="0" u="none" strike="noStrike" cap="none" normalizeH="0" baseline="0" dirty="0">
                          <a:ln>
                            <a:noFill/>
                          </a:ln>
                          <a:solidFill>
                            <a:schemeClr val="tx1"/>
                          </a:solidFill>
                          <a:effectLst/>
                          <a:latin typeface="Arial Narrow" charset="0"/>
                          <a:ea typeface="Times New Roman" charset="0"/>
                          <a:cs typeface="Tahoma" charset="0"/>
                        </a:rPr>
                        <a:t> Cancer Inst </a:t>
                      </a:r>
                      <a:r>
                        <a:rPr kumimoji="0" lang="en-GB" sz="800" b="0" i="0" u="none" strike="noStrike" cap="none" normalizeH="0" baseline="0" dirty="0" err="1">
                          <a:ln>
                            <a:noFill/>
                          </a:ln>
                          <a:solidFill>
                            <a:schemeClr val="tx1"/>
                          </a:solidFill>
                          <a:effectLst/>
                          <a:latin typeface="Arial Narrow" charset="0"/>
                          <a:ea typeface="Times New Roman" charset="0"/>
                          <a:cs typeface="Tahoma" charset="0"/>
                        </a:rPr>
                        <a:t>Monogr</a:t>
                      </a:r>
                      <a:r>
                        <a:rPr kumimoji="0" lang="en-GB" sz="800" b="0" i="0" u="none" strike="noStrike" cap="none" normalizeH="0" baseline="0" dirty="0">
                          <a:ln>
                            <a:noFill/>
                          </a:ln>
                          <a:solidFill>
                            <a:schemeClr val="tx1"/>
                          </a:solidFill>
                          <a:effectLst/>
                          <a:latin typeface="Arial Narrow" charset="0"/>
                          <a:ea typeface="Times New Roman" charset="0"/>
                          <a:cs typeface="Tahoma" charset="0"/>
                        </a:rPr>
                        <a:t> 1988:7-47</a:t>
                      </a:r>
                      <a:endParaRPr kumimoji="0" lang="en-GB" sz="1800" b="0" i="0" u="none" strike="noStrike" cap="none" normalizeH="0" baseline="0" dirty="0">
                        <a:ln>
                          <a:noFill/>
                        </a:ln>
                        <a:solidFill>
                          <a:schemeClr val="tx1"/>
                        </a:solidFill>
                        <a:effectLst/>
                        <a:latin typeface="Arial" charset="0"/>
                        <a:ea typeface="Times New Roman" charset="0"/>
                        <a:cs typeface="Tahoma"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1086562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Rectangle 2"/>
          <p:cNvSpPr>
            <a:spLocks noGrp="1" noChangeArrowheads="1"/>
          </p:cNvSpPr>
          <p:nvPr>
            <p:ph type="title"/>
          </p:nvPr>
        </p:nvSpPr>
        <p:spPr/>
        <p:txBody>
          <a:bodyPr/>
          <a:lstStyle/>
          <a:p>
            <a:pPr eaLnBrk="1" hangingPunct="1"/>
            <a:r>
              <a:rPr lang="es-ES" b="1"/>
              <a:t>Carcinoma de Próstata</a:t>
            </a:r>
            <a:r>
              <a:rPr lang="es-ES"/>
              <a:t> </a:t>
            </a:r>
          </a:p>
        </p:txBody>
      </p:sp>
      <p:sp>
        <p:nvSpPr>
          <p:cNvPr id="671747" name="Rectangle 3"/>
          <p:cNvSpPr>
            <a:spLocks noGrp="1" noChangeArrowheads="1"/>
          </p:cNvSpPr>
          <p:nvPr>
            <p:ph type="body" idx="1"/>
          </p:nvPr>
        </p:nvSpPr>
        <p:spPr>
          <a:xfrm>
            <a:off x="457200" y="1268419"/>
            <a:ext cx="8229600" cy="5184775"/>
          </a:xfrm>
        </p:spPr>
        <p:txBody>
          <a:bodyPr>
            <a:normAutofit fontScale="92500" lnSpcReduction="10000"/>
          </a:bodyPr>
          <a:lstStyle/>
          <a:p>
            <a:pPr marL="381000" indent="-381000" eaLnBrk="1" hangingPunct="1"/>
            <a:r>
              <a:rPr lang="es-ES" b="1" dirty="0"/>
              <a:t>Tratamiento de enfermedad localmente avanzada (</a:t>
            </a:r>
            <a:r>
              <a:rPr lang="es-ES" b="1" dirty="0" err="1"/>
              <a:t>Estadío</a:t>
            </a:r>
            <a:r>
              <a:rPr lang="es-ES" b="1" dirty="0"/>
              <a:t> III) </a:t>
            </a:r>
          </a:p>
          <a:p>
            <a:pPr marL="381000" indent="-381000" eaLnBrk="1" hangingPunct="1"/>
            <a:endParaRPr lang="es-ES" b="1" dirty="0"/>
          </a:p>
          <a:p>
            <a:pPr marL="800100" lvl="1" indent="-342900" eaLnBrk="1" hangingPunct="1"/>
            <a:r>
              <a:rPr lang="es-ES" b="1" dirty="0"/>
              <a:t>La probabilidad de control con cirugía es baja en este grupo de pacientes. </a:t>
            </a:r>
          </a:p>
          <a:p>
            <a:pPr marL="800100" lvl="1" indent="-342900" eaLnBrk="1" hangingPunct="1"/>
            <a:endParaRPr lang="es-ES" b="1" dirty="0"/>
          </a:p>
          <a:p>
            <a:pPr marL="800100" lvl="1" indent="-342900" eaLnBrk="1" hangingPunct="1"/>
            <a:r>
              <a:rPr lang="es-ES" b="1" dirty="0"/>
              <a:t>Se recomienda la combinación de bloqueo androgénico </a:t>
            </a:r>
            <a:r>
              <a:rPr lang="es-ES" b="1" dirty="0" smtClean="0"/>
              <a:t>(Análogo de LH-RH + </a:t>
            </a:r>
            <a:r>
              <a:rPr lang="es-ES" b="1" dirty="0" err="1"/>
              <a:t>bicalutamida</a:t>
            </a:r>
            <a:r>
              <a:rPr lang="es-ES" b="1" dirty="0"/>
              <a:t> 150 mg </a:t>
            </a:r>
            <a:r>
              <a:rPr lang="es-ES" b="1" dirty="0" smtClean="0"/>
              <a:t>QD) </a:t>
            </a:r>
            <a:r>
              <a:rPr lang="es-ES" b="1" dirty="0"/>
              <a:t>seguida por radioterapia.</a:t>
            </a:r>
            <a:r>
              <a:rPr lang="es-ES" dirty="0"/>
              <a:t> </a:t>
            </a:r>
            <a:endParaRPr lang="es-ES" dirty="0" smtClean="0"/>
          </a:p>
          <a:p>
            <a:pPr marL="800100" lvl="1" indent="-342900" eaLnBrk="1" hangingPunct="1"/>
            <a:endParaRPr lang="es-ES" dirty="0"/>
          </a:p>
          <a:p>
            <a:pPr marL="800100" lvl="1" indent="-342900" eaLnBrk="1" hangingPunct="1"/>
            <a:r>
              <a:rPr lang="es-ES" dirty="0" smtClean="0"/>
              <a:t>Se continúa con Análogo de LH-RH por </a:t>
            </a:r>
            <a:r>
              <a:rPr lang="es-ES" dirty="0" smtClean="0"/>
              <a:t>un tiempo seg</a:t>
            </a:r>
            <a:r>
              <a:rPr lang="es-ES" dirty="0" smtClean="0"/>
              <a:t>ún el perfil de riesgo.</a:t>
            </a:r>
            <a:endParaRPr lang="es-ES" dirty="0"/>
          </a:p>
        </p:txBody>
      </p:sp>
    </p:spTree>
    <p:extLst>
      <p:ext uri="{BB962C8B-B14F-4D97-AF65-F5344CB8AC3E}">
        <p14:creationId xmlns:p14="http://schemas.microsoft.com/office/powerpoint/2010/main" val="64284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64"/>
            <a:ext cx="8229600" cy="532719"/>
          </a:xfrm>
        </p:spPr>
        <p:txBody>
          <a:bodyPr>
            <a:normAutofit/>
          </a:bodyPr>
          <a:lstStyle/>
          <a:p>
            <a:r>
              <a:rPr lang="es-ES" sz="2800" dirty="0" smtClean="0"/>
              <a:t>Position </a:t>
            </a:r>
            <a:r>
              <a:rPr lang="es-ES" sz="2800" dirty="0" err="1" smtClean="0"/>
              <a:t>statement</a:t>
            </a:r>
            <a:r>
              <a:rPr lang="es-ES" sz="2800" dirty="0" smtClean="0"/>
              <a:t>: Non </a:t>
            </a:r>
            <a:r>
              <a:rPr lang="es-ES" sz="2800" dirty="0" err="1" smtClean="0"/>
              <a:t>metastastic</a:t>
            </a:r>
            <a:r>
              <a:rPr lang="es-ES" sz="2800" dirty="0" smtClean="0"/>
              <a:t> </a:t>
            </a:r>
            <a:r>
              <a:rPr lang="es-ES" sz="2800" dirty="0" err="1" smtClean="0"/>
              <a:t>prostate</a:t>
            </a:r>
            <a:r>
              <a:rPr lang="es-ES" sz="2800" dirty="0" smtClean="0"/>
              <a:t> </a:t>
            </a:r>
            <a:r>
              <a:rPr lang="es-ES" sz="2800" dirty="0" err="1" smtClean="0"/>
              <a:t>cancer</a:t>
            </a:r>
            <a:endParaRPr lang="es-ES" sz="2800" dirty="0"/>
          </a:p>
        </p:txBody>
      </p:sp>
      <p:sp>
        <p:nvSpPr>
          <p:cNvPr id="3" name="CuadroTexto 2"/>
          <p:cNvSpPr txBox="1"/>
          <p:nvPr/>
        </p:nvSpPr>
        <p:spPr>
          <a:xfrm>
            <a:off x="7411373" y="6500834"/>
            <a:ext cx="1579303" cy="276999"/>
          </a:xfrm>
          <a:prstGeom prst="rect">
            <a:avLst/>
          </a:prstGeom>
          <a:noFill/>
        </p:spPr>
        <p:txBody>
          <a:bodyPr wrap="none" rtlCol="0">
            <a:spAutoFit/>
          </a:bodyPr>
          <a:lstStyle/>
          <a:p>
            <a:r>
              <a:rPr lang="es-ES" sz="1200" i="1" dirty="0" smtClean="0"/>
              <a:t>Mauricio Lema - 2014</a:t>
            </a:r>
            <a:endParaRPr lang="es-ES" sz="1200" i="1" dirty="0"/>
          </a:p>
        </p:txBody>
      </p:sp>
      <p:sp>
        <p:nvSpPr>
          <p:cNvPr id="29" name="CuadroTexto 28"/>
          <p:cNvSpPr txBox="1"/>
          <p:nvPr/>
        </p:nvSpPr>
        <p:spPr>
          <a:xfrm>
            <a:off x="554211" y="4172565"/>
            <a:ext cx="4423229" cy="1569660"/>
          </a:xfrm>
          <a:prstGeom prst="rect">
            <a:avLst/>
          </a:prstGeom>
          <a:noFill/>
        </p:spPr>
        <p:txBody>
          <a:bodyPr wrap="square" rtlCol="0">
            <a:spAutoFit/>
          </a:bodyPr>
          <a:lstStyle/>
          <a:p>
            <a:r>
              <a:rPr lang="es-ES" sz="2400" i="1" dirty="0" err="1" smtClean="0"/>
              <a:t>Watchful</a:t>
            </a:r>
            <a:r>
              <a:rPr lang="es-ES" sz="2400" i="1" dirty="0" smtClean="0"/>
              <a:t> </a:t>
            </a:r>
            <a:r>
              <a:rPr lang="es-ES" sz="2400" i="1" dirty="0" err="1" smtClean="0"/>
              <a:t>waiting</a:t>
            </a:r>
            <a:r>
              <a:rPr lang="es-ES" sz="2400" i="1" dirty="0" smtClean="0"/>
              <a:t> and Active </a:t>
            </a:r>
            <a:r>
              <a:rPr lang="es-ES" sz="2400" i="1" dirty="0" err="1"/>
              <a:t>S</a:t>
            </a:r>
            <a:r>
              <a:rPr lang="es-ES" sz="2400" i="1" dirty="0" err="1" smtClean="0"/>
              <a:t>urveillance</a:t>
            </a:r>
            <a:r>
              <a:rPr lang="es-ES" sz="2400" i="1" dirty="0" smtClean="0"/>
              <a:t> are NOT </a:t>
            </a:r>
            <a:r>
              <a:rPr lang="es-ES" sz="2400" i="1" dirty="0" err="1" smtClean="0"/>
              <a:t>without</a:t>
            </a:r>
            <a:r>
              <a:rPr lang="es-ES" sz="2400" i="1" dirty="0" smtClean="0"/>
              <a:t> </a:t>
            </a:r>
            <a:r>
              <a:rPr lang="es-ES" sz="2400" i="1" dirty="0" err="1" smtClean="0"/>
              <a:t>side-effects</a:t>
            </a:r>
            <a:r>
              <a:rPr lang="es-ES" sz="2400" i="1" dirty="0" smtClean="0"/>
              <a:t>. </a:t>
            </a:r>
            <a:r>
              <a:rPr lang="es-ES" sz="2400" i="1" dirty="0" err="1" smtClean="0"/>
              <a:t>Recommendations</a:t>
            </a:r>
            <a:r>
              <a:rPr lang="es-ES" sz="2400" i="1" dirty="0" smtClean="0"/>
              <a:t> </a:t>
            </a:r>
            <a:r>
              <a:rPr lang="es-ES" sz="2400" i="1" dirty="0" err="1" smtClean="0"/>
              <a:t>need</a:t>
            </a:r>
            <a:r>
              <a:rPr lang="es-ES" sz="2400" i="1" dirty="0" smtClean="0"/>
              <a:t> </a:t>
            </a:r>
            <a:r>
              <a:rPr lang="es-ES" sz="2400" i="1" dirty="0" err="1" smtClean="0"/>
              <a:t>to</a:t>
            </a:r>
            <a:r>
              <a:rPr lang="es-ES" sz="2400" i="1" dirty="0" smtClean="0"/>
              <a:t> be INDIVIDUALIZED</a:t>
            </a:r>
            <a:endParaRPr lang="es-ES" sz="2400" i="1" dirty="0"/>
          </a:p>
        </p:txBody>
      </p:sp>
      <p:sp>
        <p:nvSpPr>
          <p:cNvPr id="42" name="Rectángulo redondeado 41"/>
          <p:cNvSpPr/>
          <p:nvPr/>
        </p:nvSpPr>
        <p:spPr>
          <a:xfrm>
            <a:off x="2978090" y="1434634"/>
            <a:ext cx="5151111" cy="64633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dirty="0" smtClean="0"/>
              <a:t>RP </a:t>
            </a:r>
            <a:r>
              <a:rPr lang="es-ES" sz="1600" dirty="0" err="1" smtClean="0"/>
              <a:t>or</a:t>
            </a:r>
            <a:r>
              <a:rPr lang="es-ES" sz="1600" dirty="0" smtClean="0"/>
              <a:t> RT </a:t>
            </a:r>
            <a:r>
              <a:rPr lang="es-ES" sz="1600" dirty="0" err="1" smtClean="0"/>
              <a:t>or</a:t>
            </a:r>
            <a:r>
              <a:rPr lang="es-ES" sz="1600" dirty="0" smtClean="0"/>
              <a:t> Active </a:t>
            </a:r>
            <a:r>
              <a:rPr lang="es-ES" sz="1600" dirty="0" err="1" smtClean="0"/>
              <a:t>Surveillance</a:t>
            </a:r>
            <a:r>
              <a:rPr lang="es-ES" sz="1600" dirty="0" smtClean="0"/>
              <a:t> (AS) </a:t>
            </a:r>
            <a:r>
              <a:rPr lang="es-ES" sz="1600" dirty="0" err="1" smtClean="0"/>
              <a:t>or</a:t>
            </a:r>
            <a:r>
              <a:rPr lang="es-ES" sz="1600" dirty="0" smtClean="0"/>
              <a:t> </a:t>
            </a:r>
            <a:r>
              <a:rPr lang="es-ES" sz="1600" dirty="0" err="1" smtClean="0"/>
              <a:t>Watchful</a:t>
            </a:r>
            <a:r>
              <a:rPr lang="es-ES" sz="1600" dirty="0" smtClean="0"/>
              <a:t> </a:t>
            </a:r>
            <a:r>
              <a:rPr lang="es-ES" sz="1600" dirty="0" err="1" smtClean="0"/>
              <a:t>Waiting</a:t>
            </a:r>
            <a:r>
              <a:rPr lang="es-ES" sz="1600" dirty="0" smtClean="0"/>
              <a:t> (WW), </a:t>
            </a:r>
            <a:r>
              <a:rPr lang="es-ES" sz="1600" dirty="0" err="1" smtClean="0"/>
              <a:t>or</a:t>
            </a:r>
            <a:r>
              <a:rPr lang="es-ES" sz="1600" dirty="0" smtClean="0"/>
              <a:t> </a:t>
            </a:r>
            <a:r>
              <a:rPr lang="es-ES" sz="1600" dirty="0" err="1" smtClean="0"/>
              <a:t>Brachytherapy</a:t>
            </a:r>
            <a:r>
              <a:rPr lang="es-ES" sz="1600" dirty="0" smtClean="0"/>
              <a:t> (BT)*</a:t>
            </a:r>
            <a:endParaRPr lang="es-ES" sz="1600" dirty="0"/>
          </a:p>
        </p:txBody>
      </p:sp>
      <p:sp>
        <p:nvSpPr>
          <p:cNvPr id="43" name="Rectángulo redondeado 42"/>
          <p:cNvSpPr/>
          <p:nvPr/>
        </p:nvSpPr>
        <p:spPr>
          <a:xfrm>
            <a:off x="327421" y="1439839"/>
            <a:ext cx="1997528" cy="64633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err="1" smtClean="0"/>
              <a:t>Localized</a:t>
            </a:r>
            <a:r>
              <a:rPr lang="es-ES" dirty="0"/>
              <a:t> </a:t>
            </a:r>
            <a:r>
              <a:rPr lang="es-ES" dirty="0" err="1" smtClean="0"/>
              <a:t>Low-Risk</a:t>
            </a:r>
            <a:endParaRPr lang="es-ES" dirty="0"/>
          </a:p>
        </p:txBody>
      </p:sp>
      <p:sp>
        <p:nvSpPr>
          <p:cNvPr id="44" name="CuadroTexto 43"/>
          <p:cNvSpPr txBox="1"/>
          <p:nvPr/>
        </p:nvSpPr>
        <p:spPr>
          <a:xfrm>
            <a:off x="1708089" y="2031642"/>
            <a:ext cx="1223712" cy="646331"/>
          </a:xfrm>
          <a:prstGeom prst="rect">
            <a:avLst/>
          </a:prstGeom>
          <a:noFill/>
        </p:spPr>
        <p:txBody>
          <a:bodyPr wrap="none" rtlCol="0">
            <a:spAutoFit/>
          </a:bodyPr>
          <a:lstStyle/>
          <a:p>
            <a:r>
              <a:rPr lang="es-ES" sz="1200" dirty="0" smtClean="0"/>
              <a:t>T1c-T2a</a:t>
            </a:r>
          </a:p>
          <a:p>
            <a:r>
              <a:rPr lang="es-ES" sz="1200" dirty="0" smtClean="0"/>
              <a:t>PSA 10, </a:t>
            </a:r>
            <a:r>
              <a:rPr lang="es-ES" sz="1200" dirty="0" err="1" smtClean="0"/>
              <a:t>or</a:t>
            </a:r>
            <a:r>
              <a:rPr lang="es-ES" sz="1200" dirty="0" smtClean="0"/>
              <a:t> </a:t>
            </a:r>
            <a:r>
              <a:rPr lang="es-ES" sz="1200" dirty="0" err="1" smtClean="0"/>
              <a:t>less</a:t>
            </a:r>
            <a:endParaRPr lang="es-ES" sz="1200" dirty="0" smtClean="0"/>
          </a:p>
          <a:p>
            <a:r>
              <a:rPr lang="es-ES" sz="1200" dirty="0" err="1" smtClean="0"/>
              <a:t>Gleason</a:t>
            </a:r>
            <a:r>
              <a:rPr lang="es-ES" sz="1200" dirty="0" smtClean="0"/>
              <a:t> 6, o </a:t>
            </a:r>
            <a:r>
              <a:rPr lang="es-ES" sz="1200" dirty="0" err="1" smtClean="0"/>
              <a:t>less</a:t>
            </a:r>
            <a:endParaRPr lang="es-ES" sz="1200" dirty="0"/>
          </a:p>
        </p:txBody>
      </p:sp>
      <p:sp>
        <p:nvSpPr>
          <p:cNvPr id="45" name="Abrir llave 44"/>
          <p:cNvSpPr/>
          <p:nvPr/>
        </p:nvSpPr>
        <p:spPr>
          <a:xfrm>
            <a:off x="1499459" y="2145639"/>
            <a:ext cx="208643" cy="45619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cxnSp>
        <p:nvCxnSpPr>
          <p:cNvPr id="46" name="Conector curvado 45"/>
          <p:cNvCxnSpPr>
            <a:stCxn id="43" idx="2"/>
            <a:endCxn id="45" idx="1"/>
          </p:cNvCxnSpPr>
          <p:nvPr/>
        </p:nvCxnSpPr>
        <p:spPr>
          <a:xfrm rot="16200000" flipH="1">
            <a:off x="1269045" y="2143346"/>
            <a:ext cx="287565" cy="173263"/>
          </a:xfrm>
          <a:prstGeom prst="curvedConnector2">
            <a:avLst/>
          </a:prstGeom>
        </p:spPr>
        <p:style>
          <a:lnRef idx="2">
            <a:schemeClr val="accent1"/>
          </a:lnRef>
          <a:fillRef idx="0">
            <a:schemeClr val="accent1"/>
          </a:fillRef>
          <a:effectRef idx="1">
            <a:schemeClr val="accent1"/>
          </a:effectRef>
          <a:fontRef idx="minor">
            <a:schemeClr val="tx1"/>
          </a:fontRef>
        </p:style>
      </p:cxnSp>
      <p:cxnSp>
        <p:nvCxnSpPr>
          <p:cNvPr id="47" name="Conector curvado 46"/>
          <p:cNvCxnSpPr>
            <a:stCxn id="43" idx="3"/>
            <a:endCxn id="42" idx="1"/>
          </p:cNvCxnSpPr>
          <p:nvPr/>
        </p:nvCxnSpPr>
        <p:spPr>
          <a:xfrm flipV="1">
            <a:off x="2324960" y="1757799"/>
            <a:ext cx="653141" cy="5206"/>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49" name="CuadroTexto 48"/>
          <p:cNvSpPr txBox="1"/>
          <p:nvPr/>
        </p:nvSpPr>
        <p:spPr>
          <a:xfrm>
            <a:off x="2996230" y="2145665"/>
            <a:ext cx="3049932" cy="646331"/>
          </a:xfrm>
          <a:prstGeom prst="rect">
            <a:avLst/>
          </a:prstGeom>
          <a:noFill/>
        </p:spPr>
        <p:txBody>
          <a:bodyPr wrap="square" rtlCol="0">
            <a:spAutoFit/>
          </a:bodyPr>
          <a:lstStyle/>
          <a:p>
            <a:r>
              <a:rPr lang="es-ES" sz="1200" dirty="0" smtClean="0"/>
              <a:t>AS: </a:t>
            </a:r>
            <a:r>
              <a:rPr lang="es-ES" sz="1200" dirty="0" err="1" smtClean="0"/>
              <a:t>Prostate</a:t>
            </a:r>
            <a:r>
              <a:rPr lang="es-ES" sz="1200" dirty="0" smtClean="0"/>
              <a:t> US/PSA q3 Mo; </a:t>
            </a:r>
            <a:r>
              <a:rPr lang="es-ES" sz="1200" dirty="0" err="1" smtClean="0"/>
              <a:t>Biopsy</a:t>
            </a:r>
            <a:r>
              <a:rPr lang="es-ES" sz="1200" dirty="0" smtClean="0"/>
              <a:t> </a:t>
            </a:r>
            <a:r>
              <a:rPr lang="es-ES" sz="1200" dirty="0" err="1" smtClean="0"/>
              <a:t>if</a:t>
            </a:r>
            <a:r>
              <a:rPr lang="es-ES" sz="1200" dirty="0" smtClean="0"/>
              <a:t> </a:t>
            </a:r>
            <a:r>
              <a:rPr lang="es-ES" sz="1200" dirty="0" err="1" smtClean="0"/>
              <a:t>indicated</a:t>
            </a:r>
            <a:r>
              <a:rPr lang="es-ES" sz="1200" dirty="0" smtClean="0"/>
              <a:t>. </a:t>
            </a:r>
            <a:r>
              <a:rPr lang="es-ES" sz="1200" dirty="0" err="1" smtClean="0"/>
              <a:t>Treatment</a:t>
            </a:r>
            <a:r>
              <a:rPr lang="es-ES" sz="1200" dirty="0" smtClean="0"/>
              <a:t> </a:t>
            </a:r>
            <a:r>
              <a:rPr lang="es-ES" sz="1200" dirty="0" err="1" smtClean="0"/>
              <a:t>if</a:t>
            </a:r>
            <a:r>
              <a:rPr lang="es-ES" sz="1200" dirty="0" smtClean="0"/>
              <a:t> </a:t>
            </a:r>
            <a:r>
              <a:rPr lang="es-ES" sz="1200" dirty="0" err="1" smtClean="0"/>
              <a:t>progression</a:t>
            </a:r>
            <a:r>
              <a:rPr lang="es-ES" sz="1200" dirty="0" smtClean="0"/>
              <a:t>.</a:t>
            </a:r>
          </a:p>
          <a:p>
            <a:r>
              <a:rPr lang="es-ES" sz="1200" dirty="0" smtClean="0"/>
              <a:t>WW: PSA q6 Mo, </a:t>
            </a:r>
            <a:r>
              <a:rPr lang="es-ES" sz="1200" dirty="0" err="1" smtClean="0"/>
              <a:t>treatment</a:t>
            </a:r>
            <a:r>
              <a:rPr lang="es-ES" sz="1200" dirty="0" smtClean="0"/>
              <a:t> </a:t>
            </a:r>
            <a:r>
              <a:rPr lang="es-ES" sz="1200" dirty="0" err="1" smtClean="0"/>
              <a:t>if</a:t>
            </a:r>
            <a:r>
              <a:rPr lang="es-ES" sz="1200" dirty="0" smtClean="0"/>
              <a:t> </a:t>
            </a:r>
            <a:r>
              <a:rPr lang="es-ES" sz="1200" dirty="0" err="1" smtClean="0"/>
              <a:t>indicated</a:t>
            </a:r>
            <a:endParaRPr lang="es-ES" sz="1200" dirty="0"/>
          </a:p>
        </p:txBody>
      </p:sp>
      <p:sp>
        <p:nvSpPr>
          <p:cNvPr id="50" name="Rectángulo redondeado 49"/>
          <p:cNvSpPr/>
          <p:nvPr/>
        </p:nvSpPr>
        <p:spPr>
          <a:xfrm>
            <a:off x="6548427" y="2852472"/>
            <a:ext cx="2442245" cy="32837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dirty="0" smtClean="0"/>
              <a:t>65 yo, </a:t>
            </a:r>
            <a:r>
              <a:rPr lang="es-ES" sz="1600" dirty="0" err="1" smtClean="0"/>
              <a:t>or</a:t>
            </a:r>
            <a:r>
              <a:rPr lang="es-ES" sz="1600" dirty="0" smtClean="0"/>
              <a:t> </a:t>
            </a:r>
            <a:r>
              <a:rPr lang="es-ES" sz="1600" dirty="0" err="1" smtClean="0"/>
              <a:t>less</a:t>
            </a:r>
            <a:r>
              <a:rPr lang="es-ES" sz="1600" dirty="0" smtClean="0"/>
              <a:t>: RT, RP </a:t>
            </a:r>
            <a:r>
              <a:rPr lang="es-ES" sz="1600" dirty="0" err="1" smtClean="0"/>
              <a:t>or</a:t>
            </a:r>
            <a:r>
              <a:rPr lang="es-ES" sz="1600" dirty="0" smtClean="0"/>
              <a:t> AS</a:t>
            </a:r>
            <a:endParaRPr lang="es-ES" sz="1600" dirty="0"/>
          </a:p>
        </p:txBody>
      </p:sp>
      <p:cxnSp>
        <p:nvCxnSpPr>
          <p:cNvPr id="52" name="Conector curvado 51"/>
          <p:cNvCxnSpPr>
            <a:stCxn id="42" idx="2"/>
            <a:endCxn id="50" idx="1"/>
          </p:cNvCxnSpPr>
          <p:nvPr/>
        </p:nvCxnSpPr>
        <p:spPr>
          <a:xfrm rot="16200000" flipH="1">
            <a:off x="5583196" y="2051425"/>
            <a:ext cx="935693" cy="99477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53" name="CuadroTexto 52"/>
          <p:cNvSpPr txBox="1"/>
          <p:nvPr/>
        </p:nvSpPr>
        <p:spPr>
          <a:xfrm>
            <a:off x="7030180" y="3819099"/>
            <a:ext cx="2198038" cy="830997"/>
          </a:xfrm>
          <a:prstGeom prst="rect">
            <a:avLst/>
          </a:prstGeom>
          <a:noFill/>
        </p:spPr>
        <p:txBody>
          <a:bodyPr wrap="none" rtlCol="0">
            <a:spAutoFit/>
          </a:bodyPr>
          <a:lstStyle/>
          <a:p>
            <a:r>
              <a:rPr lang="es-ES" sz="1200" b="1" i="1" dirty="0" smtClean="0"/>
              <a:t>Adverse </a:t>
            </a:r>
            <a:r>
              <a:rPr lang="es-ES" sz="1200" b="1" i="1" dirty="0" err="1" smtClean="0"/>
              <a:t>features</a:t>
            </a:r>
            <a:endParaRPr lang="es-ES" sz="1200" b="1" i="1" dirty="0" smtClean="0"/>
          </a:p>
          <a:p>
            <a:r>
              <a:rPr lang="es-ES" sz="1200" dirty="0" smtClean="0"/>
              <a:t>PSA </a:t>
            </a:r>
            <a:r>
              <a:rPr lang="es-ES" sz="1200" dirty="0" err="1" smtClean="0"/>
              <a:t>velocity</a:t>
            </a:r>
            <a:r>
              <a:rPr lang="es-ES" sz="1200" dirty="0" smtClean="0"/>
              <a:t> 2+/</a:t>
            </a:r>
            <a:r>
              <a:rPr lang="es-ES" sz="1200" dirty="0" err="1" smtClean="0"/>
              <a:t>year</a:t>
            </a:r>
            <a:endParaRPr lang="es-ES" sz="1200" dirty="0" smtClean="0"/>
          </a:p>
          <a:p>
            <a:r>
              <a:rPr lang="es-ES" sz="1200" dirty="0" smtClean="0"/>
              <a:t>50%+ positive </a:t>
            </a:r>
            <a:r>
              <a:rPr lang="es-ES" sz="1200" dirty="0" err="1" smtClean="0"/>
              <a:t>findings</a:t>
            </a:r>
            <a:r>
              <a:rPr lang="es-ES" sz="1200" dirty="0" smtClean="0"/>
              <a:t> in </a:t>
            </a:r>
            <a:r>
              <a:rPr lang="es-ES" sz="1200" dirty="0" err="1" smtClean="0"/>
              <a:t>biopsy</a:t>
            </a:r>
            <a:endParaRPr lang="es-ES" sz="1200" dirty="0" smtClean="0"/>
          </a:p>
          <a:p>
            <a:r>
              <a:rPr lang="es-ES" sz="1200" dirty="0" err="1" smtClean="0"/>
              <a:t>Perineural</a:t>
            </a:r>
            <a:r>
              <a:rPr lang="es-ES" sz="1200" dirty="0" smtClean="0"/>
              <a:t> </a:t>
            </a:r>
            <a:r>
              <a:rPr lang="es-ES" sz="1200" dirty="0" err="1" smtClean="0"/>
              <a:t>invasion</a:t>
            </a:r>
            <a:endParaRPr lang="es-ES" sz="1200" dirty="0" smtClean="0"/>
          </a:p>
        </p:txBody>
      </p:sp>
      <p:sp>
        <p:nvSpPr>
          <p:cNvPr id="36" name="Rectángulo redondeado 35"/>
          <p:cNvSpPr/>
          <p:nvPr/>
        </p:nvSpPr>
        <p:spPr>
          <a:xfrm>
            <a:off x="6548427" y="3333248"/>
            <a:ext cx="2442245" cy="53118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dirty="0" smtClean="0"/>
              <a:t>Adverse </a:t>
            </a:r>
            <a:r>
              <a:rPr lang="es-ES" sz="1600" dirty="0" err="1" smtClean="0"/>
              <a:t>features</a:t>
            </a:r>
            <a:r>
              <a:rPr lang="es-ES" sz="1600" dirty="0" smtClean="0"/>
              <a:t>: active </a:t>
            </a:r>
            <a:r>
              <a:rPr lang="es-ES" sz="1600" dirty="0" err="1" smtClean="0"/>
              <a:t>treatment</a:t>
            </a:r>
            <a:r>
              <a:rPr lang="es-ES" sz="1600" dirty="0" smtClean="0"/>
              <a:t> (RT, RP </a:t>
            </a:r>
            <a:r>
              <a:rPr lang="es-ES" sz="1600" dirty="0" err="1" smtClean="0"/>
              <a:t>or</a:t>
            </a:r>
            <a:r>
              <a:rPr lang="es-ES" sz="1600" dirty="0" smtClean="0"/>
              <a:t> BT)</a:t>
            </a:r>
            <a:endParaRPr lang="es-ES" sz="1600" dirty="0"/>
          </a:p>
        </p:txBody>
      </p:sp>
      <p:cxnSp>
        <p:nvCxnSpPr>
          <p:cNvPr id="37" name="Conector curvado 36"/>
          <p:cNvCxnSpPr>
            <a:stCxn id="42" idx="2"/>
            <a:endCxn id="36" idx="1"/>
          </p:cNvCxnSpPr>
          <p:nvPr/>
        </p:nvCxnSpPr>
        <p:spPr>
          <a:xfrm rot="16200000" flipH="1">
            <a:off x="5292107" y="2342514"/>
            <a:ext cx="1517871" cy="99477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Abrir corchete 22"/>
          <p:cNvSpPr/>
          <p:nvPr/>
        </p:nvSpPr>
        <p:spPr>
          <a:xfrm>
            <a:off x="6876156" y="3964242"/>
            <a:ext cx="154037" cy="589643"/>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41" name="Rectángulo redondeado 40"/>
          <p:cNvSpPr/>
          <p:nvPr/>
        </p:nvSpPr>
        <p:spPr>
          <a:xfrm>
            <a:off x="6548427" y="4710315"/>
            <a:ext cx="2442245" cy="53118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dirty="0" smtClean="0"/>
              <a:t>*BT </a:t>
            </a:r>
            <a:r>
              <a:rPr lang="es-ES" sz="1600" dirty="0" err="1" smtClean="0"/>
              <a:t>if</a:t>
            </a:r>
            <a:r>
              <a:rPr lang="es-ES" sz="1600" dirty="0" smtClean="0"/>
              <a:t> </a:t>
            </a:r>
            <a:r>
              <a:rPr lang="es-ES" sz="1600" dirty="0" err="1" smtClean="0"/>
              <a:t>feasible</a:t>
            </a:r>
            <a:endParaRPr lang="es-ES" sz="1600" dirty="0"/>
          </a:p>
        </p:txBody>
      </p:sp>
      <p:sp>
        <p:nvSpPr>
          <p:cNvPr id="48" name="CuadroTexto 47"/>
          <p:cNvSpPr txBox="1"/>
          <p:nvPr/>
        </p:nvSpPr>
        <p:spPr>
          <a:xfrm>
            <a:off x="7057393" y="5178451"/>
            <a:ext cx="1390124" cy="646331"/>
          </a:xfrm>
          <a:prstGeom prst="rect">
            <a:avLst/>
          </a:prstGeom>
          <a:noFill/>
        </p:spPr>
        <p:txBody>
          <a:bodyPr wrap="none" rtlCol="0">
            <a:spAutoFit/>
          </a:bodyPr>
          <a:lstStyle/>
          <a:p>
            <a:r>
              <a:rPr lang="es-ES" sz="1200" dirty="0" err="1" smtClean="0"/>
              <a:t>Low</a:t>
            </a:r>
            <a:r>
              <a:rPr lang="es-ES" sz="1200" dirty="0" smtClean="0"/>
              <a:t> </a:t>
            </a:r>
            <a:r>
              <a:rPr lang="es-ES" sz="1200" dirty="0" err="1" smtClean="0"/>
              <a:t>risk</a:t>
            </a:r>
            <a:endParaRPr lang="es-ES" sz="1200" dirty="0" smtClean="0"/>
          </a:p>
          <a:p>
            <a:r>
              <a:rPr lang="es-ES" sz="1200" dirty="0" smtClean="0"/>
              <a:t>Small </a:t>
            </a:r>
            <a:r>
              <a:rPr lang="es-ES" sz="1200" dirty="0" err="1" smtClean="0"/>
              <a:t>tumors</a:t>
            </a:r>
            <a:endParaRPr lang="es-ES" sz="1200" dirty="0" smtClean="0"/>
          </a:p>
          <a:p>
            <a:r>
              <a:rPr lang="es-ES" sz="1200" dirty="0" err="1" smtClean="0"/>
              <a:t>Adequate</a:t>
            </a:r>
            <a:r>
              <a:rPr lang="es-ES" sz="1200" dirty="0" smtClean="0"/>
              <a:t> </a:t>
            </a:r>
            <a:r>
              <a:rPr lang="es-ES" sz="1200" dirty="0" err="1" smtClean="0"/>
              <a:t>anatomy</a:t>
            </a:r>
            <a:endParaRPr lang="es-ES" sz="1200" dirty="0" smtClean="0"/>
          </a:p>
        </p:txBody>
      </p:sp>
      <p:sp>
        <p:nvSpPr>
          <p:cNvPr id="51" name="Abrir corchete 50"/>
          <p:cNvSpPr/>
          <p:nvPr/>
        </p:nvSpPr>
        <p:spPr>
          <a:xfrm>
            <a:off x="6901555" y="5325819"/>
            <a:ext cx="155851" cy="416406"/>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cxnSp>
        <p:nvCxnSpPr>
          <p:cNvPr id="54" name="Conector curvado 53"/>
          <p:cNvCxnSpPr>
            <a:stCxn id="42" idx="2"/>
            <a:endCxn id="41" idx="1"/>
          </p:cNvCxnSpPr>
          <p:nvPr/>
        </p:nvCxnSpPr>
        <p:spPr>
          <a:xfrm rot="16200000" flipH="1">
            <a:off x="4603583" y="3031038"/>
            <a:ext cx="2894919" cy="99477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27994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linds(horizontal)">
                                      <p:cBhvr>
                                        <p:cTn id="7" dur="500"/>
                                        <p:tgtEl>
                                          <p:spTgt spid="50"/>
                                        </p:tgtEl>
                                      </p:cBhvr>
                                    </p:animEffect>
                                  </p:childTnLst>
                                </p:cTn>
                              </p:par>
                              <p:par>
                                <p:cTn id="8" presetID="3" presetClass="entr" presetSubtype="10"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blinds(horizontal)">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linds(horizontal)">
                                      <p:cBhvr>
                                        <p:cTn id="15" dur="500"/>
                                        <p:tgtEl>
                                          <p:spTgt spid="5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blinds(horizontal)">
                                      <p:cBhvr>
                                        <p:cTn id="18" dur="500"/>
                                        <p:tgtEl>
                                          <p:spTgt spid="36"/>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linds(horizontal)">
                                      <p:cBhvr>
                                        <p:cTn id="21" dur="500"/>
                                        <p:tgtEl>
                                          <p:spTgt spid="23"/>
                                        </p:tgtEl>
                                      </p:cBhvr>
                                    </p:animEffect>
                                  </p:childTnLst>
                                </p:cTn>
                              </p:par>
                              <p:par>
                                <p:cTn id="22" presetID="3" presetClass="entr" presetSubtype="1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blinds(horizontal)">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blinds(horizontal)">
                                      <p:cBhvr>
                                        <p:cTn id="29" dur="500"/>
                                        <p:tgtEl>
                                          <p:spTgt spid="41"/>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blinds(horizontal)">
                                      <p:cBhvr>
                                        <p:cTn id="32" dur="500"/>
                                        <p:tgtEl>
                                          <p:spTgt spid="48"/>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blinds(horizontal)">
                                      <p:cBhvr>
                                        <p:cTn id="35" dur="500"/>
                                        <p:tgtEl>
                                          <p:spTgt spid="51"/>
                                        </p:tgtEl>
                                      </p:cBhvr>
                                    </p:animEffect>
                                  </p:childTnLst>
                                </p:cTn>
                              </p:par>
                              <p:par>
                                <p:cTn id="36" presetID="3" presetClass="entr" presetSubtype="10" fill="hold" nodeType="with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blinds(horizontal)">
                                      <p:cBhvr>
                                        <p:cTn id="38" dur="500"/>
                                        <p:tgtEl>
                                          <p:spTgt spid="54"/>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linds(horizontal)">
                                      <p:cBhvr>
                                        <p:cTn id="4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0" grpId="0" animBg="1"/>
      <p:bldP spid="53" grpId="0"/>
      <p:bldP spid="36" grpId="0" animBg="1"/>
      <p:bldP spid="23" grpId="0" animBg="1"/>
      <p:bldP spid="41" grpId="0" animBg="1"/>
      <p:bldP spid="48" grpId="0"/>
      <p:bldP spid="5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64"/>
            <a:ext cx="8229600" cy="532719"/>
          </a:xfrm>
        </p:spPr>
        <p:txBody>
          <a:bodyPr>
            <a:normAutofit/>
          </a:bodyPr>
          <a:lstStyle/>
          <a:p>
            <a:r>
              <a:rPr lang="es-ES" sz="2800" dirty="0" smtClean="0"/>
              <a:t>Position </a:t>
            </a:r>
            <a:r>
              <a:rPr lang="es-ES" sz="2800" dirty="0" err="1" smtClean="0"/>
              <a:t>statement</a:t>
            </a:r>
            <a:r>
              <a:rPr lang="es-ES" sz="2800" dirty="0" smtClean="0"/>
              <a:t>: Non </a:t>
            </a:r>
            <a:r>
              <a:rPr lang="es-ES" sz="2800" dirty="0" err="1" smtClean="0"/>
              <a:t>metastastic</a:t>
            </a:r>
            <a:r>
              <a:rPr lang="es-ES" sz="2800" dirty="0" smtClean="0"/>
              <a:t> </a:t>
            </a:r>
            <a:r>
              <a:rPr lang="es-ES" sz="2800" dirty="0" err="1" smtClean="0"/>
              <a:t>prostate</a:t>
            </a:r>
            <a:r>
              <a:rPr lang="es-ES" sz="2800" dirty="0" smtClean="0"/>
              <a:t> </a:t>
            </a:r>
            <a:r>
              <a:rPr lang="es-ES" sz="2800" dirty="0" err="1" smtClean="0"/>
              <a:t>cancer</a:t>
            </a:r>
            <a:endParaRPr lang="es-ES" sz="2800" dirty="0"/>
          </a:p>
        </p:txBody>
      </p:sp>
      <p:sp>
        <p:nvSpPr>
          <p:cNvPr id="3" name="CuadroTexto 2"/>
          <p:cNvSpPr txBox="1"/>
          <p:nvPr/>
        </p:nvSpPr>
        <p:spPr>
          <a:xfrm>
            <a:off x="7411373" y="6500834"/>
            <a:ext cx="1579303" cy="276999"/>
          </a:xfrm>
          <a:prstGeom prst="rect">
            <a:avLst/>
          </a:prstGeom>
          <a:noFill/>
        </p:spPr>
        <p:txBody>
          <a:bodyPr wrap="none" rtlCol="0">
            <a:spAutoFit/>
          </a:bodyPr>
          <a:lstStyle/>
          <a:p>
            <a:r>
              <a:rPr lang="es-ES" sz="1200" i="1" dirty="0" smtClean="0"/>
              <a:t>Mauricio Lema - 2014</a:t>
            </a:r>
            <a:endParaRPr lang="es-ES" sz="1200" i="1" dirty="0"/>
          </a:p>
        </p:txBody>
      </p:sp>
      <p:sp>
        <p:nvSpPr>
          <p:cNvPr id="4" name="Rectángulo redondeado 3"/>
          <p:cNvSpPr/>
          <p:nvPr/>
        </p:nvSpPr>
        <p:spPr>
          <a:xfrm>
            <a:off x="3107870" y="1092073"/>
            <a:ext cx="4929417" cy="32448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dirty="0" err="1" smtClean="0"/>
              <a:t>Radiation</a:t>
            </a:r>
            <a:r>
              <a:rPr lang="es-ES" sz="1600" dirty="0" smtClean="0"/>
              <a:t> (RT) + LH-RH/</a:t>
            </a:r>
            <a:r>
              <a:rPr lang="es-ES" sz="1600" dirty="0" err="1" smtClean="0"/>
              <a:t>Antiandrogen</a:t>
            </a:r>
            <a:r>
              <a:rPr lang="es-ES" sz="1600" dirty="0" smtClean="0"/>
              <a:t> x6-24 Mo+  Mo</a:t>
            </a:r>
            <a:endParaRPr lang="es-ES" sz="1600" dirty="0"/>
          </a:p>
        </p:txBody>
      </p:sp>
      <p:sp>
        <p:nvSpPr>
          <p:cNvPr id="5" name="Rectángulo redondeado 4"/>
          <p:cNvSpPr/>
          <p:nvPr/>
        </p:nvSpPr>
        <p:spPr>
          <a:xfrm>
            <a:off x="457201" y="940447"/>
            <a:ext cx="1997528" cy="64633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err="1" smtClean="0"/>
              <a:t>Locally-Advanced</a:t>
            </a:r>
            <a:r>
              <a:rPr lang="es-ES" dirty="0" smtClean="0"/>
              <a:t> (T3/T4)</a:t>
            </a:r>
            <a:endParaRPr lang="es-ES" dirty="0"/>
          </a:p>
        </p:txBody>
      </p:sp>
      <p:sp>
        <p:nvSpPr>
          <p:cNvPr id="6" name="Rectángulo redondeado 5"/>
          <p:cNvSpPr/>
          <p:nvPr/>
        </p:nvSpPr>
        <p:spPr>
          <a:xfrm>
            <a:off x="457201" y="1760029"/>
            <a:ext cx="1997528" cy="64633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err="1" smtClean="0"/>
              <a:t>Localized</a:t>
            </a:r>
            <a:r>
              <a:rPr lang="es-ES" dirty="0"/>
              <a:t> </a:t>
            </a:r>
            <a:r>
              <a:rPr lang="es-ES" dirty="0" smtClean="0"/>
              <a:t>High-</a:t>
            </a:r>
            <a:r>
              <a:rPr lang="es-ES" dirty="0" err="1" smtClean="0"/>
              <a:t>Risk</a:t>
            </a:r>
            <a:endParaRPr lang="es-ES" dirty="0"/>
          </a:p>
        </p:txBody>
      </p:sp>
      <p:sp>
        <p:nvSpPr>
          <p:cNvPr id="7" name="CuadroTexto 6"/>
          <p:cNvSpPr txBox="1"/>
          <p:nvPr/>
        </p:nvSpPr>
        <p:spPr>
          <a:xfrm>
            <a:off x="1837883" y="2413191"/>
            <a:ext cx="878967" cy="646331"/>
          </a:xfrm>
          <a:prstGeom prst="rect">
            <a:avLst/>
          </a:prstGeom>
          <a:noFill/>
        </p:spPr>
        <p:txBody>
          <a:bodyPr wrap="none" rtlCol="0">
            <a:spAutoFit/>
          </a:bodyPr>
          <a:lstStyle/>
          <a:p>
            <a:r>
              <a:rPr lang="es-ES" sz="1200" dirty="0" smtClean="0"/>
              <a:t>T2c</a:t>
            </a:r>
          </a:p>
          <a:p>
            <a:r>
              <a:rPr lang="es-ES" sz="1200" dirty="0" smtClean="0"/>
              <a:t>PSA 20+</a:t>
            </a:r>
          </a:p>
          <a:p>
            <a:r>
              <a:rPr lang="es-ES" sz="1200" dirty="0" err="1" smtClean="0"/>
              <a:t>Gleason</a:t>
            </a:r>
            <a:r>
              <a:rPr lang="es-ES" sz="1200" dirty="0" smtClean="0"/>
              <a:t> 8+</a:t>
            </a:r>
            <a:endParaRPr lang="es-ES" sz="1200" dirty="0"/>
          </a:p>
        </p:txBody>
      </p:sp>
      <p:sp>
        <p:nvSpPr>
          <p:cNvPr id="8" name="Abrir llave 7"/>
          <p:cNvSpPr/>
          <p:nvPr/>
        </p:nvSpPr>
        <p:spPr>
          <a:xfrm>
            <a:off x="1629240" y="2526546"/>
            <a:ext cx="208643" cy="43981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cxnSp>
        <p:nvCxnSpPr>
          <p:cNvPr id="9" name="Conector curvado 8"/>
          <p:cNvCxnSpPr>
            <a:stCxn id="6" idx="2"/>
            <a:endCxn id="8" idx="1"/>
          </p:cNvCxnSpPr>
          <p:nvPr/>
        </p:nvCxnSpPr>
        <p:spPr>
          <a:xfrm rot="16200000" flipH="1">
            <a:off x="1372549" y="2489798"/>
            <a:ext cx="340095" cy="173263"/>
          </a:xfrm>
          <a:prstGeom prst="curvedConnector2">
            <a:avLst/>
          </a:prstGeom>
        </p:spPr>
        <p:style>
          <a:lnRef idx="2">
            <a:schemeClr val="accent1"/>
          </a:lnRef>
          <a:fillRef idx="0">
            <a:schemeClr val="accent1"/>
          </a:fillRef>
          <a:effectRef idx="1">
            <a:schemeClr val="accent1"/>
          </a:effectRef>
          <a:fontRef idx="minor">
            <a:schemeClr val="tx1"/>
          </a:fontRef>
        </p:style>
      </p:cxnSp>
      <p:cxnSp>
        <p:nvCxnSpPr>
          <p:cNvPr id="10" name="Conector curvado 9"/>
          <p:cNvCxnSpPr>
            <a:stCxn id="5" idx="3"/>
            <a:endCxn id="4" idx="1"/>
          </p:cNvCxnSpPr>
          <p:nvPr/>
        </p:nvCxnSpPr>
        <p:spPr>
          <a:xfrm flipV="1">
            <a:off x="2454729" y="1254342"/>
            <a:ext cx="653141" cy="9271"/>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Rectángulo redondeado 11"/>
          <p:cNvSpPr/>
          <p:nvPr/>
        </p:nvSpPr>
        <p:spPr>
          <a:xfrm>
            <a:off x="3107870" y="3069187"/>
            <a:ext cx="4076700" cy="64633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t>RT + LH-RH/</a:t>
            </a:r>
            <a:r>
              <a:rPr lang="es-ES" dirty="0" err="1" smtClean="0"/>
              <a:t>Antiandrogen</a:t>
            </a:r>
            <a:r>
              <a:rPr lang="es-ES" dirty="0" smtClean="0"/>
              <a:t> x4 Mo </a:t>
            </a:r>
            <a:r>
              <a:rPr lang="es-ES" dirty="0" err="1" smtClean="0"/>
              <a:t>or</a:t>
            </a:r>
            <a:r>
              <a:rPr lang="es-ES" dirty="0" smtClean="0"/>
              <a:t> RP</a:t>
            </a:r>
            <a:endParaRPr lang="es-ES" dirty="0"/>
          </a:p>
        </p:txBody>
      </p:sp>
      <p:sp>
        <p:nvSpPr>
          <p:cNvPr id="13" name="Rectángulo redondeado 12"/>
          <p:cNvSpPr/>
          <p:nvPr/>
        </p:nvSpPr>
        <p:spPr>
          <a:xfrm>
            <a:off x="457201" y="3074393"/>
            <a:ext cx="1997528" cy="64633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err="1" smtClean="0"/>
              <a:t>Localized</a:t>
            </a:r>
            <a:r>
              <a:rPr lang="es-ES" dirty="0"/>
              <a:t> </a:t>
            </a:r>
            <a:r>
              <a:rPr lang="es-ES" dirty="0" err="1" smtClean="0"/>
              <a:t>Intermediate-Risk</a:t>
            </a:r>
            <a:endParaRPr lang="es-ES" dirty="0"/>
          </a:p>
        </p:txBody>
      </p:sp>
      <p:sp>
        <p:nvSpPr>
          <p:cNvPr id="14" name="CuadroTexto 13"/>
          <p:cNvSpPr txBox="1"/>
          <p:nvPr/>
        </p:nvSpPr>
        <p:spPr>
          <a:xfrm>
            <a:off x="1837870" y="3666144"/>
            <a:ext cx="817802" cy="646331"/>
          </a:xfrm>
          <a:prstGeom prst="rect">
            <a:avLst/>
          </a:prstGeom>
          <a:noFill/>
        </p:spPr>
        <p:txBody>
          <a:bodyPr wrap="none" rtlCol="0">
            <a:spAutoFit/>
          </a:bodyPr>
          <a:lstStyle/>
          <a:p>
            <a:r>
              <a:rPr lang="es-ES" sz="1200" dirty="0" smtClean="0"/>
              <a:t>T2b</a:t>
            </a:r>
          </a:p>
          <a:p>
            <a:r>
              <a:rPr lang="es-ES" sz="1200" dirty="0" smtClean="0"/>
              <a:t>PSA 10-20</a:t>
            </a:r>
          </a:p>
          <a:p>
            <a:r>
              <a:rPr lang="es-ES" sz="1200" dirty="0" err="1" smtClean="0"/>
              <a:t>Gleason</a:t>
            </a:r>
            <a:r>
              <a:rPr lang="es-ES" sz="1200" dirty="0" smtClean="0"/>
              <a:t> 7</a:t>
            </a:r>
            <a:endParaRPr lang="es-ES" sz="1200" dirty="0"/>
          </a:p>
        </p:txBody>
      </p:sp>
      <p:sp>
        <p:nvSpPr>
          <p:cNvPr id="15" name="Abrir llave 14"/>
          <p:cNvSpPr/>
          <p:nvPr/>
        </p:nvSpPr>
        <p:spPr>
          <a:xfrm>
            <a:off x="1629240" y="3780167"/>
            <a:ext cx="208643" cy="45619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cxnSp>
        <p:nvCxnSpPr>
          <p:cNvPr id="16" name="Conector curvado 15"/>
          <p:cNvCxnSpPr>
            <a:stCxn id="13" idx="2"/>
            <a:endCxn id="15" idx="1"/>
          </p:cNvCxnSpPr>
          <p:nvPr/>
        </p:nvCxnSpPr>
        <p:spPr>
          <a:xfrm rot="16200000" flipH="1">
            <a:off x="1398814" y="3777855"/>
            <a:ext cx="287565" cy="173263"/>
          </a:xfrm>
          <a:prstGeom prst="curvedConnector2">
            <a:avLst/>
          </a:prstGeom>
        </p:spPr>
        <p:style>
          <a:lnRef idx="2">
            <a:schemeClr val="accent1"/>
          </a:lnRef>
          <a:fillRef idx="0">
            <a:schemeClr val="accent1"/>
          </a:fillRef>
          <a:effectRef idx="1">
            <a:schemeClr val="accent1"/>
          </a:effectRef>
          <a:fontRef idx="minor">
            <a:schemeClr val="tx1"/>
          </a:fontRef>
        </p:style>
      </p:cxnSp>
      <p:cxnSp>
        <p:nvCxnSpPr>
          <p:cNvPr id="17" name="Conector curvado 16"/>
          <p:cNvCxnSpPr>
            <a:stCxn id="13" idx="3"/>
            <a:endCxn id="12" idx="1"/>
          </p:cNvCxnSpPr>
          <p:nvPr/>
        </p:nvCxnSpPr>
        <p:spPr>
          <a:xfrm flipV="1">
            <a:off x="2454728" y="3392327"/>
            <a:ext cx="653142" cy="5206"/>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CuadroTexto 21"/>
          <p:cNvSpPr txBox="1"/>
          <p:nvPr/>
        </p:nvSpPr>
        <p:spPr>
          <a:xfrm>
            <a:off x="5038034" y="1388772"/>
            <a:ext cx="2146541" cy="276999"/>
          </a:xfrm>
          <a:prstGeom prst="rect">
            <a:avLst/>
          </a:prstGeom>
          <a:noFill/>
        </p:spPr>
        <p:txBody>
          <a:bodyPr wrap="none" rtlCol="0">
            <a:spAutoFit/>
          </a:bodyPr>
          <a:lstStyle/>
          <a:p>
            <a:r>
              <a:rPr lang="es-ES" sz="1200" i="1" dirty="0" err="1" smtClean="0"/>
              <a:t>Antiandrogen</a:t>
            </a:r>
            <a:r>
              <a:rPr lang="es-ES" sz="1200" i="1" dirty="0" smtClean="0"/>
              <a:t> </a:t>
            </a:r>
            <a:r>
              <a:rPr lang="es-ES" sz="1200" i="1" dirty="0" err="1" smtClean="0"/>
              <a:t>for</a:t>
            </a:r>
            <a:r>
              <a:rPr lang="es-ES" sz="1200" i="1" dirty="0" smtClean="0"/>
              <a:t> at </a:t>
            </a:r>
            <a:r>
              <a:rPr lang="es-ES" sz="1200" i="1" dirty="0" err="1" smtClean="0"/>
              <a:t>least</a:t>
            </a:r>
            <a:r>
              <a:rPr lang="es-ES" sz="1200" i="1" dirty="0" smtClean="0"/>
              <a:t> 1 Mo</a:t>
            </a:r>
            <a:endParaRPr lang="es-ES" sz="1200" i="1" dirty="0"/>
          </a:p>
        </p:txBody>
      </p:sp>
      <p:sp>
        <p:nvSpPr>
          <p:cNvPr id="27" name="CuadroTexto 26"/>
          <p:cNvSpPr txBox="1"/>
          <p:nvPr/>
        </p:nvSpPr>
        <p:spPr>
          <a:xfrm>
            <a:off x="5038034" y="3715498"/>
            <a:ext cx="2146541" cy="276999"/>
          </a:xfrm>
          <a:prstGeom prst="rect">
            <a:avLst/>
          </a:prstGeom>
          <a:noFill/>
        </p:spPr>
        <p:txBody>
          <a:bodyPr wrap="none" rtlCol="0">
            <a:spAutoFit/>
          </a:bodyPr>
          <a:lstStyle/>
          <a:p>
            <a:r>
              <a:rPr lang="es-ES" sz="1200" i="1" dirty="0" err="1" smtClean="0"/>
              <a:t>Antiandrogen</a:t>
            </a:r>
            <a:r>
              <a:rPr lang="es-ES" sz="1200" i="1" dirty="0" smtClean="0"/>
              <a:t> </a:t>
            </a:r>
            <a:r>
              <a:rPr lang="es-ES" sz="1200" i="1" dirty="0" err="1" smtClean="0"/>
              <a:t>for</a:t>
            </a:r>
            <a:r>
              <a:rPr lang="es-ES" sz="1200" i="1" dirty="0" smtClean="0"/>
              <a:t> at </a:t>
            </a:r>
            <a:r>
              <a:rPr lang="es-ES" sz="1200" i="1" dirty="0" err="1" smtClean="0"/>
              <a:t>least</a:t>
            </a:r>
            <a:r>
              <a:rPr lang="es-ES" sz="1200" i="1" dirty="0" smtClean="0"/>
              <a:t> 1 Mo</a:t>
            </a:r>
            <a:endParaRPr lang="es-ES" sz="1200" i="1" dirty="0"/>
          </a:p>
        </p:txBody>
      </p:sp>
      <p:sp>
        <p:nvSpPr>
          <p:cNvPr id="29" name="CuadroTexto 28"/>
          <p:cNvSpPr txBox="1"/>
          <p:nvPr/>
        </p:nvSpPr>
        <p:spPr>
          <a:xfrm>
            <a:off x="967148" y="6115049"/>
            <a:ext cx="6217422" cy="646331"/>
          </a:xfrm>
          <a:prstGeom prst="rect">
            <a:avLst/>
          </a:prstGeom>
          <a:noFill/>
        </p:spPr>
        <p:txBody>
          <a:bodyPr wrap="square" rtlCol="0">
            <a:spAutoFit/>
          </a:bodyPr>
          <a:lstStyle/>
          <a:p>
            <a:r>
              <a:rPr lang="es-ES" i="1" dirty="0" smtClean="0"/>
              <a:t>“</a:t>
            </a:r>
            <a:r>
              <a:rPr lang="es-ES" i="1" dirty="0" err="1" smtClean="0"/>
              <a:t>Would</a:t>
            </a:r>
            <a:r>
              <a:rPr lang="es-ES" i="1" dirty="0" smtClean="0"/>
              <a:t> NOT use hormonal </a:t>
            </a:r>
            <a:r>
              <a:rPr lang="es-ES" i="1" dirty="0" err="1" smtClean="0"/>
              <a:t>therapy</a:t>
            </a:r>
            <a:r>
              <a:rPr lang="es-ES" i="1" dirty="0" smtClean="0"/>
              <a:t> in </a:t>
            </a:r>
            <a:r>
              <a:rPr lang="es-ES" i="1" dirty="0" err="1" smtClean="0"/>
              <a:t>patients</a:t>
            </a:r>
            <a:r>
              <a:rPr lang="es-ES" i="1" dirty="0" smtClean="0"/>
              <a:t> </a:t>
            </a:r>
            <a:r>
              <a:rPr lang="es-ES" i="1" dirty="0" err="1" smtClean="0"/>
              <a:t>with</a:t>
            </a:r>
            <a:r>
              <a:rPr lang="es-ES" i="1" dirty="0" smtClean="0"/>
              <a:t> </a:t>
            </a:r>
            <a:r>
              <a:rPr lang="es-ES" i="1" dirty="0" err="1" smtClean="0"/>
              <a:t>known</a:t>
            </a:r>
            <a:r>
              <a:rPr lang="es-ES" i="1" dirty="0" smtClean="0"/>
              <a:t> </a:t>
            </a:r>
            <a:r>
              <a:rPr lang="es-ES" i="1" dirty="0" err="1" smtClean="0"/>
              <a:t>coronary</a:t>
            </a:r>
            <a:r>
              <a:rPr lang="es-ES" i="1" dirty="0" smtClean="0"/>
              <a:t> </a:t>
            </a:r>
            <a:r>
              <a:rPr lang="es-ES" i="1" dirty="0" err="1" smtClean="0"/>
              <a:t>artery</a:t>
            </a:r>
            <a:r>
              <a:rPr lang="es-ES" i="1" dirty="0" smtClean="0"/>
              <a:t> </a:t>
            </a:r>
            <a:r>
              <a:rPr lang="es-ES" i="1" dirty="0" err="1" smtClean="0"/>
              <a:t>disease</a:t>
            </a:r>
            <a:r>
              <a:rPr lang="es-ES" i="1" dirty="0" smtClean="0"/>
              <a:t>, </a:t>
            </a:r>
            <a:r>
              <a:rPr lang="es-ES" i="1" dirty="0" err="1" smtClean="0"/>
              <a:t>unless</a:t>
            </a:r>
            <a:r>
              <a:rPr lang="es-ES" i="1" dirty="0" smtClean="0"/>
              <a:t> </a:t>
            </a:r>
            <a:r>
              <a:rPr lang="es-ES" i="1" dirty="0" err="1" smtClean="0"/>
              <a:t>benefit</a:t>
            </a:r>
            <a:r>
              <a:rPr lang="es-ES" i="1" dirty="0" smtClean="0"/>
              <a:t> </a:t>
            </a:r>
            <a:r>
              <a:rPr lang="es-ES" i="1" dirty="0" err="1" smtClean="0"/>
              <a:t>clearly</a:t>
            </a:r>
            <a:r>
              <a:rPr lang="es-ES" i="1" dirty="0" smtClean="0"/>
              <a:t> </a:t>
            </a:r>
            <a:r>
              <a:rPr lang="es-ES" i="1" dirty="0" err="1" smtClean="0"/>
              <a:t>outweigh</a:t>
            </a:r>
            <a:r>
              <a:rPr lang="es-ES" i="1" dirty="0" smtClean="0"/>
              <a:t> </a:t>
            </a:r>
            <a:r>
              <a:rPr lang="es-ES" i="1" dirty="0" err="1" smtClean="0"/>
              <a:t>risk</a:t>
            </a:r>
            <a:r>
              <a:rPr lang="es-ES" i="1" dirty="0" smtClean="0"/>
              <a:t>”</a:t>
            </a:r>
            <a:endParaRPr lang="es-ES" i="1" dirty="0"/>
          </a:p>
        </p:txBody>
      </p:sp>
      <p:sp>
        <p:nvSpPr>
          <p:cNvPr id="30" name="Rectángulo redondeado 29"/>
          <p:cNvSpPr/>
          <p:nvPr/>
        </p:nvSpPr>
        <p:spPr>
          <a:xfrm>
            <a:off x="3107872" y="1786158"/>
            <a:ext cx="4929416" cy="58065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t>RT + LH-RH/</a:t>
            </a:r>
            <a:r>
              <a:rPr lang="es-ES" dirty="0" err="1" smtClean="0"/>
              <a:t>Antiandrogen</a:t>
            </a:r>
            <a:r>
              <a:rPr lang="es-ES" dirty="0" smtClean="0"/>
              <a:t> x6-24 Mo </a:t>
            </a:r>
            <a:r>
              <a:rPr lang="es-ES" dirty="0" err="1" smtClean="0"/>
              <a:t>or</a:t>
            </a:r>
            <a:r>
              <a:rPr lang="es-ES" dirty="0" smtClean="0"/>
              <a:t> Radical </a:t>
            </a:r>
            <a:r>
              <a:rPr lang="es-ES" dirty="0" err="1" smtClean="0"/>
              <a:t>prostatectomy</a:t>
            </a:r>
            <a:r>
              <a:rPr lang="es-ES" dirty="0" smtClean="0"/>
              <a:t> (RP)</a:t>
            </a:r>
            <a:endParaRPr lang="es-ES" dirty="0"/>
          </a:p>
        </p:txBody>
      </p:sp>
      <p:cxnSp>
        <p:nvCxnSpPr>
          <p:cNvPr id="31" name="Conector curvado 30"/>
          <p:cNvCxnSpPr>
            <a:stCxn id="6" idx="3"/>
            <a:endCxn id="30" idx="1"/>
          </p:cNvCxnSpPr>
          <p:nvPr/>
        </p:nvCxnSpPr>
        <p:spPr>
          <a:xfrm flipV="1">
            <a:off x="2454728" y="2076484"/>
            <a:ext cx="653142" cy="6708"/>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CuadroTexto 31"/>
          <p:cNvSpPr txBox="1"/>
          <p:nvPr/>
        </p:nvSpPr>
        <p:spPr>
          <a:xfrm>
            <a:off x="5038034" y="2360546"/>
            <a:ext cx="2146541" cy="276999"/>
          </a:xfrm>
          <a:prstGeom prst="rect">
            <a:avLst/>
          </a:prstGeom>
          <a:noFill/>
        </p:spPr>
        <p:txBody>
          <a:bodyPr wrap="none" rtlCol="0">
            <a:spAutoFit/>
          </a:bodyPr>
          <a:lstStyle/>
          <a:p>
            <a:r>
              <a:rPr lang="es-ES" sz="1200" i="1" dirty="0" err="1" smtClean="0"/>
              <a:t>Antiandrogen</a:t>
            </a:r>
            <a:r>
              <a:rPr lang="es-ES" sz="1200" i="1" dirty="0" smtClean="0"/>
              <a:t> </a:t>
            </a:r>
            <a:r>
              <a:rPr lang="es-ES" sz="1200" i="1" dirty="0" err="1" smtClean="0"/>
              <a:t>for</a:t>
            </a:r>
            <a:r>
              <a:rPr lang="es-ES" sz="1200" i="1" dirty="0" smtClean="0"/>
              <a:t> at </a:t>
            </a:r>
            <a:r>
              <a:rPr lang="es-ES" sz="1200" i="1" dirty="0" err="1" smtClean="0"/>
              <a:t>least</a:t>
            </a:r>
            <a:r>
              <a:rPr lang="es-ES" sz="1200" i="1" dirty="0" smtClean="0"/>
              <a:t> 1 Mo</a:t>
            </a:r>
            <a:endParaRPr lang="es-ES" sz="1200" i="1" dirty="0"/>
          </a:p>
        </p:txBody>
      </p:sp>
      <p:sp>
        <p:nvSpPr>
          <p:cNvPr id="42" name="Rectángulo redondeado 41"/>
          <p:cNvSpPr/>
          <p:nvPr/>
        </p:nvSpPr>
        <p:spPr>
          <a:xfrm>
            <a:off x="3107869" y="4355659"/>
            <a:ext cx="4076700" cy="64633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dirty="0" smtClean="0"/>
              <a:t>RP </a:t>
            </a:r>
            <a:r>
              <a:rPr lang="es-ES" sz="1600" dirty="0" err="1" smtClean="0"/>
              <a:t>or</a:t>
            </a:r>
            <a:r>
              <a:rPr lang="es-ES" sz="1600" dirty="0" smtClean="0"/>
              <a:t> RT </a:t>
            </a:r>
            <a:r>
              <a:rPr lang="es-ES" sz="1600" dirty="0" err="1" smtClean="0"/>
              <a:t>or</a:t>
            </a:r>
            <a:r>
              <a:rPr lang="es-ES" sz="1600" dirty="0" smtClean="0"/>
              <a:t> Active </a:t>
            </a:r>
            <a:r>
              <a:rPr lang="es-ES" sz="1600" dirty="0" err="1" smtClean="0"/>
              <a:t>Surveillance</a:t>
            </a:r>
            <a:r>
              <a:rPr lang="es-ES" sz="1600" dirty="0" smtClean="0"/>
              <a:t> (AS) </a:t>
            </a:r>
            <a:r>
              <a:rPr lang="es-ES" sz="1600" dirty="0" err="1" smtClean="0"/>
              <a:t>or</a:t>
            </a:r>
            <a:r>
              <a:rPr lang="es-ES" sz="1600" dirty="0" smtClean="0"/>
              <a:t> </a:t>
            </a:r>
            <a:r>
              <a:rPr lang="es-ES" sz="1600" dirty="0" err="1" smtClean="0"/>
              <a:t>Watchful</a:t>
            </a:r>
            <a:r>
              <a:rPr lang="es-ES" sz="1600" dirty="0" smtClean="0"/>
              <a:t> </a:t>
            </a:r>
            <a:r>
              <a:rPr lang="es-ES" sz="1600" dirty="0" err="1" smtClean="0"/>
              <a:t>Waiting</a:t>
            </a:r>
            <a:r>
              <a:rPr lang="es-ES" sz="1600" dirty="0" smtClean="0"/>
              <a:t> (WW), </a:t>
            </a:r>
            <a:r>
              <a:rPr lang="es-ES" sz="1600" dirty="0" err="1" smtClean="0"/>
              <a:t>or</a:t>
            </a:r>
            <a:r>
              <a:rPr lang="es-ES" sz="1600" dirty="0" smtClean="0"/>
              <a:t> </a:t>
            </a:r>
            <a:r>
              <a:rPr lang="es-ES" sz="1600" dirty="0" err="1" smtClean="0"/>
              <a:t>Brachytherapy</a:t>
            </a:r>
            <a:endParaRPr lang="es-ES" sz="1600" dirty="0"/>
          </a:p>
        </p:txBody>
      </p:sp>
      <p:sp>
        <p:nvSpPr>
          <p:cNvPr id="43" name="Rectángulo redondeado 42"/>
          <p:cNvSpPr/>
          <p:nvPr/>
        </p:nvSpPr>
        <p:spPr>
          <a:xfrm>
            <a:off x="457201" y="4360865"/>
            <a:ext cx="1997528" cy="64633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err="1" smtClean="0"/>
              <a:t>Localized</a:t>
            </a:r>
            <a:r>
              <a:rPr lang="es-ES" dirty="0"/>
              <a:t> </a:t>
            </a:r>
            <a:r>
              <a:rPr lang="es-ES" dirty="0" err="1" smtClean="0"/>
              <a:t>Low-Risk</a:t>
            </a:r>
            <a:endParaRPr lang="es-ES" dirty="0"/>
          </a:p>
        </p:txBody>
      </p:sp>
      <p:sp>
        <p:nvSpPr>
          <p:cNvPr id="44" name="CuadroTexto 43"/>
          <p:cNvSpPr txBox="1"/>
          <p:nvPr/>
        </p:nvSpPr>
        <p:spPr>
          <a:xfrm>
            <a:off x="1837869" y="4952642"/>
            <a:ext cx="1223712" cy="646331"/>
          </a:xfrm>
          <a:prstGeom prst="rect">
            <a:avLst/>
          </a:prstGeom>
          <a:noFill/>
        </p:spPr>
        <p:txBody>
          <a:bodyPr wrap="none" rtlCol="0">
            <a:spAutoFit/>
          </a:bodyPr>
          <a:lstStyle/>
          <a:p>
            <a:r>
              <a:rPr lang="es-ES" sz="1200" dirty="0" smtClean="0"/>
              <a:t>T1c-T2a</a:t>
            </a:r>
          </a:p>
          <a:p>
            <a:r>
              <a:rPr lang="es-ES" sz="1200" dirty="0" smtClean="0"/>
              <a:t>PSA 10, </a:t>
            </a:r>
            <a:r>
              <a:rPr lang="es-ES" sz="1200" dirty="0" err="1" smtClean="0"/>
              <a:t>or</a:t>
            </a:r>
            <a:r>
              <a:rPr lang="es-ES" sz="1200" dirty="0" smtClean="0"/>
              <a:t> </a:t>
            </a:r>
            <a:r>
              <a:rPr lang="es-ES" sz="1200" dirty="0" err="1" smtClean="0"/>
              <a:t>less</a:t>
            </a:r>
            <a:endParaRPr lang="es-ES" sz="1200" dirty="0" smtClean="0"/>
          </a:p>
          <a:p>
            <a:r>
              <a:rPr lang="es-ES" sz="1200" dirty="0" err="1" smtClean="0"/>
              <a:t>Gleason</a:t>
            </a:r>
            <a:r>
              <a:rPr lang="es-ES" sz="1200" dirty="0" smtClean="0"/>
              <a:t> 6, o </a:t>
            </a:r>
            <a:r>
              <a:rPr lang="es-ES" sz="1200" dirty="0" err="1" smtClean="0"/>
              <a:t>less</a:t>
            </a:r>
            <a:endParaRPr lang="es-ES" sz="1200" dirty="0"/>
          </a:p>
        </p:txBody>
      </p:sp>
      <p:sp>
        <p:nvSpPr>
          <p:cNvPr id="45" name="Abrir llave 44"/>
          <p:cNvSpPr/>
          <p:nvPr/>
        </p:nvSpPr>
        <p:spPr>
          <a:xfrm>
            <a:off x="1629239" y="5066639"/>
            <a:ext cx="208643" cy="45619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cxnSp>
        <p:nvCxnSpPr>
          <p:cNvPr id="46" name="Conector curvado 45"/>
          <p:cNvCxnSpPr>
            <a:stCxn id="43" idx="2"/>
            <a:endCxn id="45" idx="1"/>
          </p:cNvCxnSpPr>
          <p:nvPr/>
        </p:nvCxnSpPr>
        <p:spPr>
          <a:xfrm rot="16200000" flipH="1">
            <a:off x="1398814" y="5064346"/>
            <a:ext cx="287565" cy="173263"/>
          </a:xfrm>
          <a:prstGeom prst="curvedConnector2">
            <a:avLst/>
          </a:prstGeom>
        </p:spPr>
        <p:style>
          <a:lnRef idx="2">
            <a:schemeClr val="accent1"/>
          </a:lnRef>
          <a:fillRef idx="0">
            <a:schemeClr val="accent1"/>
          </a:fillRef>
          <a:effectRef idx="1">
            <a:schemeClr val="accent1"/>
          </a:effectRef>
          <a:fontRef idx="minor">
            <a:schemeClr val="tx1"/>
          </a:fontRef>
        </p:style>
      </p:cxnSp>
      <p:cxnSp>
        <p:nvCxnSpPr>
          <p:cNvPr id="47" name="Conector curvado 46"/>
          <p:cNvCxnSpPr>
            <a:stCxn id="43" idx="3"/>
            <a:endCxn id="42" idx="1"/>
          </p:cNvCxnSpPr>
          <p:nvPr/>
        </p:nvCxnSpPr>
        <p:spPr>
          <a:xfrm flipV="1">
            <a:off x="2454727" y="4678799"/>
            <a:ext cx="653142" cy="5206"/>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49" name="CuadroTexto 48"/>
          <p:cNvSpPr txBox="1"/>
          <p:nvPr/>
        </p:nvSpPr>
        <p:spPr>
          <a:xfrm>
            <a:off x="5338828" y="5001990"/>
            <a:ext cx="3049932" cy="646331"/>
          </a:xfrm>
          <a:prstGeom prst="rect">
            <a:avLst/>
          </a:prstGeom>
          <a:noFill/>
        </p:spPr>
        <p:txBody>
          <a:bodyPr wrap="square" rtlCol="0">
            <a:spAutoFit/>
          </a:bodyPr>
          <a:lstStyle/>
          <a:p>
            <a:r>
              <a:rPr lang="es-ES" sz="1200" dirty="0" smtClean="0"/>
              <a:t>AS: </a:t>
            </a:r>
            <a:r>
              <a:rPr lang="es-ES" sz="1200" dirty="0" err="1" smtClean="0"/>
              <a:t>Prostate</a:t>
            </a:r>
            <a:r>
              <a:rPr lang="es-ES" sz="1200" dirty="0" smtClean="0"/>
              <a:t> US/PSA q3 Mo; </a:t>
            </a:r>
            <a:r>
              <a:rPr lang="es-ES" sz="1200" dirty="0" err="1" smtClean="0"/>
              <a:t>Biopsy</a:t>
            </a:r>
            <a:r>
              <a:rPr lang="es-ES" sz="1200" dirty="0" smtClean="0"/>
              <a:t> </a:t>
            </a:r>
            <a:r>
              <a:rPr lang="es-ES" sz="1200" dirty="0" err="1" smtClean="0"/>
              <a:t>if</a:t>
            </a:r>
            <a:r>
              <a:rPr lang="es-ES" sz="1200" dirty="0" smtClean="0"/>
              <a:t> </a:t>
            </a:r>
            <a:r>
              <a:rPr lang="es-ES" sz="1200" dirty="0" err="1" smtClean="0"/>
              <a:t>indicated</a:t>
            </a:r>
            <a:r>
              <a:rPr lang="es-ES" sz="1200" dirty="0" smtClean="0"/>
              <a:t>. </a:t>
            </a:r>
            <a:r>
              <a:rPr lang="es-ES" sz="1200" dirty="0" err="1" smtClean="0"/>
              <a:t>Treatment</a:t>
            </a:r>
            <a:r>
              <a:rPr lang="es-ES" sz="1200" dirty="0" smtClean="0"/>
              <a:t> </a:t>
            </a:r>
            <a:r>
              <a:rPr lang="es-ES" sz="1200" dirty="0" err="1" smtClean="0"/>
              <a:t>if</a:t>
            </a:r>
            <a:r>
              <a:rPr lang="es-ES" sz="1200" dirty="0" smtClean="0"/>
              <a:t> </a:t>
            </a:r>
            <a:r>
              <a:rPr lang="es-ES" sz="1200" dirty="0" err="1" smtClean="0"/>
              <a:t>progression</a:t>
            </a:r>
            <a:r>
              <a:rPr lang="es-ES" sz="1200" dirty="0" smtClean="0"/>
              <a:t>.</a:t>
            </a:r>
          </a:p>
          <a:p>
            <a:r>
              <a:rPr lang="es-ES" sz="1200" dirty="0" smtClean="0"/>
              <a:t>WW: PSA q6 Mo, </a:t>
            </a:r>
            <a:r>
              <a:rPr lang="es-ES" sz="1200" dirty="0" err="1" smtClean="0"/>
              <a:t>treatment</a:t>
            </a:r>
            <a:r>
              <a:rPr lang="es-ES" sz="1200" dirty="0" smtClean="0"/>
              <a:t> </a:t>
            </a:r>
            <a:r>
              <a:rPr lang="es-ES" sz="1200" dirty="0" err="1" smtClean="0"/>
              <a:t>if</a:t>
            </a:r>
            <a:r>
              <a:rPr lang="es-ES" sz="1200" dirty="0" smtClean="0"/>
              <a:t> </a:t>
            </a:r>
            <a:r>
              <a:rPr lang="es-ES" sz="1200" dirty="0" err="1" smtClean="0"/>
              <a:t>indicated</a:t>
            </a:r>
            <a:endParaRPr lang="es-ES" sz="1200" dirty="0"/>
          </a:p>
        </p:txBody>
      </p:sp>
    </p:spTree>
    <p:extLst>
      <p:ext uri="{BB962C8B-B14F-4D97-AF65-F5344CB8AC3E}">
        <p14:creationId xmlns:p14="http://schemas.microsoft.com/office/powerpoint/2010/main" val="20118447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linds(horizontal)">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horizontal)">
                                      <p:cBhvr>
                                        <p:cTn id="21" dur="500"/>
                                        <p:tgtEl>
                                          <p:spTgt spid="6"/>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linds(horizontal)">
                                      <p:cBhvr>
                                        <p:cTn id="24" dur="500"/>
                                        <p:tgtEl>
                                          <p:spTgt spid="7"/>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par>
                                <p:cTn id="28" presetID="3" presetClass="entr" presetSubtype="1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linds(horizontal)">
                                      <p:cBhvr>
                                        <p:cTn id="30" dur="500"/>
                                        <p:tgtEl>
                                          <p:spTgt spid="9"/>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linds(horizontal)">
                                      <p:cBhvr>
                                        <p:cTn id="33" dur="500"/>
                                        <p:tgtEl>
                                          <p:spTgt spid="30"/>
                                        </p:tgtEl>
                                      </p:cBhvr>
                                    </p:animEffect>
                                  </p:childTnLst>
                                </p:cTn>
                              </p:par>
                              <p:par>
                                <p:cTn id="34" presetID="3" presetClass="entr" presetSubtype="1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linds(horizontal)">
                                      <p:cBhvr>
                                        <p:cTn id="36" dur="500"/>
                                        <p:tgtEl>
                                          <p:spTgt spid="31"/>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blinds(horizontal)">
                                      <p:cBhvr>
                                        <p:cTn id="39" dur="5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linds(horizontal)">
                                      <p:cBhvr>
                                        <p:cTn id="44" dur="500"/>
                                        <p:tgtEl>
                                          <p:spTgt spid="12"/>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linds(horizontal)">
                                      <p:cBhvr>
                                        <p:cTn id="47" dur="500"/>
                                        <p:tgtEl>
                                          <p:spTgt spid="13"/>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linds(horizontal)">
                                      <p:cBhvr>
                                        <p:cTn id="50" dur="500"/>
                                        <p:tgtEl>
                                          <p:spTgt spid="14"/>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linds(horizontal)">
                                      <p:cBhvr>
                                        <p:cTn id="53" dur="500"/>
                                        <p:tgtEl>
                                          <p:spTgt spid="15"/>
                                        </p:tgtEl>
                                      </p:cBhvr>
                                    </p:animEffect>
                                  </p:childTnLst>
                                </p:cTn>
                              </p:par>
                              <p:par>
                                <p:cTn id="54" presetID="3" presetClass="entr" presetSubtype="10"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blinds(horizontal)">
                                      <p:cBhvr>
                                        <p:cTn id="56" dur="500"/>
                                        <p:tgtEl>
                                          <p:spTgt spid="16"/>
                                        </p:tgtEl>
                                      </p:cBhvr>
                                    </p:animEffect>
                                  </p:childTnLst>
                                </p:cTn>
                              </p:par>
                              <p:par>
                                <p:cTn id="57" presetID="3" presetClass="entr" presetSubtype="10"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blinds(horizontal)">
                                      <p:cBhvr>
                                        <p:cTn id="59" dur="500"/>
                                        <p:tgtEl>
                                          <p:spTgt spid="17"/>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blinds(horizontal)">
                                      <p:cBhvr>
                                        <p:cTn id="62" dur="500"/>
                                        <p:tgtEl>
                                          <p:spTgt spid="27"/>
                                        </p:tgtEl>
                                      </p:cBhvr>
                                    </p:animEffect>
                                  </p:childTnLst>
                                </p:cTn>
                              </p:par>
                              <p:par>
                                <p:cTn id="63" presetID="3" presetClass="entr" presetSubtype="10" fill="hold" nodeType="with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blinds(horizontal)">
                                      <p:cBhvr>
                                        <p:cTn id="65" dur="500"/>
                                        <p:tgtEl>
                                          <p:spTgt spid="47"/>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blinds(horizontal)">
                                      <p:cBhvr>
                                        <p:cTn id="70" dur="500"/>
                                        <p:tgtEl>
                                          <p:spTgt spid="29"/>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animEffect transition="in" filter="blinds(horizontal)">
                                      <p:cBhvr>
                                        <p:cTn id="75" dur="500"/>
                                        <p:tgtEl>
                                          <p:spTgt spid="42"/>
                                        </p:tgtEl>
                                      </p:cBhvr>
                                    </p:animEffect>
                                  </p:childTnLst>
                                </p:cTn>
                              </p:par>
                              <p:par>
                                <p:cTn id="76" presetID="3" presetClass="entr" presetSubtype="10" fill="hold" grpId="0" nodeType="withEffect">
                                  <p:stCondLst>
                                    <p:cond delay="0"/>
                                  </p:stCondLst>
                                  <p:childTnLst>
                                    <p:set>
                                      <p:cBhvr>
                                        <p:cTn id="77" dur="1" fill="hold">
                                          <p:stCondLst>
                                            <p:cond delay="0"/>
                                          </p:stCondLst>
                                        </p:cTn>
                                        <p:tgtEl>
                                          <p:spTgt spid="43"/>
                                        </p:tgtEl>
                                        <p:attrNameLst>
                                          <p:attrName>style.visibility</p:attrName>
                                        </p:attrNameLst>
                                      </p:cBhvr>
                                      <p:to>
                                        <p:strVal val="visible"/>
                                      </p:to>
                                    </p:set>
                                    <p:animEffect transition="in" filter="blinds(horizontal)">
                                      <p:cBhvr>
                                        <p:cTn id="78" dur="500"/>
                                        <p:tgtEl>
                                          <p:spTgt spid="43"/>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44"/>
                                        </p:tgtEl>
                                        <p:attrNameLst>
                                          <p:attrName>style.visibility</p:attrName>
                                        </p:attrNameLst>
                                      </p:cBhvr>
                                      <p:to>
                                        <p:strVal val="visible"/>
                                      </p:to>
                                    </p:set>
                                    <p:animEffect transition="in" filter="blinds(horizontal)">
                                      <p:cBhvr>
                                        <p:cTn id="81" dur="500"/>
                                        <p:tgtEl>
                                          <p:spTgt spid="44"/>
                                        </p:tgtEl>
                                      </p:cBhvr>
                                    </p:animEffect>
                                  </p:childTnLst>
                                </p:cTn>
                              </p:par>
                              <p:par>
                                <p:cTn id="82" presetID="3" presetClass="entr" presetSubtype="10" fill="hold" grpId="0" nodeType="with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blinds(horizontal)">
                                      <p:cBhvr>
                                        <p:cTn id="84" dur="500"/>
                                        <p:tgtEl>
                                          <p:spTgt spid="45"/>
                                        </p:tgtEl>
                                      </p:cBhvr>
                                    </p:animEffect>
                                  </p:childTnLst>
                                </p:cTn>
                              </p:par>
                              <p:par>
                                <p:cTn id="85" presetID="3" presetClass="entr" presetSubtype="10" fill="hold" nodeType="with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blinds(horizontal)">
                                      <p:cBhvr>
                                        <p:cTn id="87" dur="500"/>
                                        <p:tgtEl>
                                          <p:spTgt spid="46"/>
                                        </p:tgtEl>
                                      </p:cBhvr>
                                    </p:animEffect>
                                  </p:childTnLst>
                                </p:cTn>
                              </p:par>
                              <p:par>
                                <p:cTn id="88" presetID="3" presetClass="entr" presetSubtype="10" fill="hold" nodeType="withEffect">
                                  <p:stCondLst>
                                    <p:cond delay="0"/>
                                  </p:stCondLst>
                                  <p:childTnLst>
                                    <p:set>
                                      <p:cBhvr>
                                        <p:cTn id="89" dur="1" fill="hold">
                                          <p:stCondLst>
                                            <p:cond delay="0"/>
                                          </p:stCondLst>
                                        </p:cTn>
                                        <p:tgtEl>
                                          <p:spTgt spid="47"/>
                                        </p:tgtEl>
                                        <p:attrNameLst>
                                          <p:attrName>style.visibility</p:attrName>
                                        </p:attrNameLst>
                                      </p:cBhvr>
                                      <p:to>
                                        <p:strVal val="visible"/>
                                      </p:to>
                                    </p:set>
                                    <p:animEffect transition="in" filter="blinds(horizontal)">
                                      <p:cBhvr>
                                        <p:cTn id="90" dur="500"/>
                                        <p:tgtEl>
                                          <p:spTgt spid="47"/>
                                        </p:tgtEl>
                                      </p:cBhvr>
                                    </p:animEffect>
                                  </p:childTnLst>
                                </p:cTn>
                              </p:par>
                              <p:par>
                                <p:cTn id="91" presetID="3" presetClass="entr" presetSubtype="10" fill="hold" grpId="0" nodeType="withEffect">
                                  <p:stCondLst>
                                    <p:cond delay="0"/>
                                  </p:stCondLst>
                                  <p:childTnLst>
                                    <p:set>
                                      <p:cBhvr>
                                        <p:cTn id="92" dur="1" fill="hold">
                                          <p:stCondLst>
                                            <p:cond delay="0"/>
                                          </p:stCondLst>
                                        </p:cTn>
                                        <p:tgtEl>
                                          <p:spTgt spid="49"/>
                                        </p:tgtEl>
                                        <p:attrNameLst>
                                          <p:attrName>style.visibility</p:attrName>
                                        </p:attrNameLst>
                                      </p:cBhvr>
                                      <p:to>
                                        <p:strVal val="visible"/>
                                      </p:to>
                                    </p:set>
                                    <p:animEffect transition="in" filter="blinds(horizontal)">
                                      <p:cBhvr>
                                        <p:cTn id="9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animBg="1"/>
      <p:bldP spid="12" grpId="0" animBg="1"/>
      <p:bldP spid="13" grpId="0" animBg="1"/>
      <p:bldP spid="14" grpId="0"/>
      <p:bldP spid="15" grpId="0" animBg="1"/>
      <p:bldP spid="22" grpId="0"/>
      <p:bldP spid="27" grpId="0"/>
      <p:bldP spid="29" grpId="0"/>
      <p:bldP spid="30" grpId="0" animBg="1"/>
      <p:bldP spid="32" grpId="0"/>
      <p:bldP spid="42" grpId="0" animBg="1"/>
      <p:bldP spid="43" grpId="0" animBg="1"/>
      <p:bldP spid="44" grpId="0"/>
      <p:bldP spid="45" grpId="0" animBg="1"/>
      <p:bldP spid="4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2"/>
          <p:cNvSpPr>
            <a:spLocks noGrp="1" noChangeArrowheads="1"/>
          </p:cNvSpPr>
          <p:nvPr>
            <p:ph type="title"/>
          </p:nvPr>
        </p:nvSpPr>
        <p:spPr/>
        <p:txBody>
          <a:bodyPr/>
          <a:lstStyle/>
          <a:p>
            <a:pPr eaLnBrk="1" hangingPunct="1"/>
            <a:r>
              <a:rPr lang="es-ES" b="1"/>
              <a:t>Carcinoma de Próstata</a:t>
            </a:r>
            <a:r>
              <a:rPr lang="es-ES"/>
              <a:t> </a:t>
            </a:r>
          </a:p>
        </p:txBody>
      </p:sp>
      <p:sp>
        <p:nvSpPr>
          <p:cNvPr id="672771" name="Rectangle 3"/>
          <p:cNvSpPr>
            <a:spLocks noGrp="1" noChangeArrowheads="1"/>
          </p:cNvSpPr>
          <p:nvPr>
            <p:ph type="body" idx="1"/>
          </p:nvPr>
        </p:nvSpPr>
        <p:spPr>
          <a:xfrm>
            <a:off x="323850" y="1268419"/>
            <a:ext cx="8229600" cy="5184775"/>
          </a:xfrm>
        </p:spPr>
        <p:txBody>
          <a:bodyPr/>
          <a:lstStyle/>
          <a:p>
            <a:pPr marL="381000" indent="-381000" algn="ctr" eaLnBrk="1" hangingPunct="1">
              <a:lnSpc>
                <a:spcPct val="80000"/>
              </a:lnSpc>
              <a:buFontTx/>
              <a:buNone/>
            </a:pPr>
            <a:r>
              <a:rPr lang="es-ES" sz="2400" b="1" dirty="0"/>
              <a:t>Tratamiento de enfermedad </a:t>
            </a:r>
            <a:r>
              <a:rPr lang="es-ES" sz="2400" b="1" dirty="0" err="1"/>
              <a:t>metastásica</a:t>
            </a:r>
            <a:r>
              <a:rPr lang="es-ES" sz="2400" b="1" dirty="0"/>
              <a:t> (</a:t>
            </a:r>
            <a:r>
              <a:rPr lang="es-ES" sz="2400" b="1" dirty="0" err="1"/>
              <a:t>Estadío</a:t>
            </a:r>
            <a:r>
              <a:rPr lang="es-ES" sz="2400" b="1" dirty="0"/>
              <a:t> IV) </a:t>
            </a:r>
          </a:p>
          <a:p>
            <a:pPr marL="800100" lvl="1" indent="-342900" eaLnBrk="1" hangingPunct="1">
              <a:lnSpc>
                <a:spcPct val="80000"/>
              </a:lnSpc>
              <a:buFontTx/>
              <a:buNone/>
            </a:pPr>
            <a:r>
              <a:rPr lang="es-ES" sz="2000" b="1" dirty="0"/>
              <a:t>	La intención del tratamiento es paliativo. Se recomienda iniciar terapia hormonal. </a:t>
            </a:r>
          </a:p>
          <a:p>
            <a:pPr marL="800100" lvl="1" indent="-342900" eaLnBrk="1" hangingPunct="1">
              <a:lnSpc>
                <a:spcPct val="80000"/>
              </a:lnSpc>
              <a:buFontTx/>
              <a:buNone/>
            </a:pPr>
            <a:endParaRPr lang="es-ES" sz="2000" b="1" dirty="0"/>
          </a:p>
          <a:p>
            <a:pPr marL="800100" lvl="1" indent="-342900" eaLnBrk="1" hangingPunct="1">
              <a:lnSpc>
                <a:spcPct val="80000"/>
              </a:lnSpc>
              <a:buFontTx/>
              <a:buNone/>
            </a:pPr>
            <a:r>
              <a:rPr lang="es-ES" sz="2000" b="1" dirty="0"/>
              <a:t>	</a:t>
            </a:r>
            <a:r>
              <a:rPr lang="es-ES" sz="2000" b="1" dirty="0" smtClean="0"/>
              <a:t>EL bloqueo androg</a:t>
            </a:r>
            <a:r>
              <a:rPr lang="es-ES" sz="2000" b="1" dirty="0" smtClean="0"/>
              <a:t>énico (</a:t>
            </a:r>
            <a:r>
              <a:rPr lang="es-ES" sz="2000" b="1" dirty="0" err="1" smtClean="0"/>
              <a:t>ie</a:t>
            </a:r>
            <a:r>
              <a:rPr lang="es-ES" sz="2000" b="1" dirty="0" smtClean="0"/>
              <a:t>, análogos de LHRH) /</a:t>
            </a:r>
            <a:r>
              <a:rPr lang="es-ES" sz="2000" b="1" dirty="0" smtClean="0"/>
              <a:t> </a:t>
            </a:r>
            <a:r>
              <a:rPr lang="es-ES" sz="2000" b="1" dirty="0" err="1"/>
              <a:t>orquidectomía</a:t>
            </a:r>
            <a:r>
              <a:rPr lang="es-ES" sz="2000" b="1" dirty="0"/>
              <a:t> </a:t>
            </a:r>
            <a:r>
              <a:rPr lang="es-ES" sz="2000" b="1" dirty="0" smtClean="0"/>
              <a:t>son est</a:t>
            </a:r>
            <a:r>
              <a:rPr lang="es-ES" sz="2000" b="1" dirty="0" smtClean="0"/>
              <a:t>ándar</a:t>
            </a:r>
            <a:r>
              <a:rPr lang="es-ES" sz="2000" b="1" dirty="0" smtClean="0"/>
              <a:t>.</a:t>
            </a:r>
            <a:endParaRPr lang="es-ES" sz="2000" b="1" dirty="0"/>
          </a:p>
          <a:p>
            <a:pPr marL="800100" lvl="1" indent="-342900" eaLnBrk="1" hangingPunct="1">
              <a:lnSpc>
                <a:spcPct val="80000"/>
              </a:lnSpc>
              <a:buFontTx/>
              <a:buNone/>
            </a:pPr>
            <a:endParaRPr lang="es-ES" sz="2000" b="1" dirty="0"/>
          </a:p>
          <a:p>
            <a:pPr marL="800100" lvl="1" indent="-342900" eaLnBrk="1" hangingPunct="1">
              <a:lnSpc>
                <a:spcPct val="80000"/>
              </a:lnSpc>
              <a:buFontTx/>
              <a:buNone/>
            </a:pPr>
            <a:r>
              <a:rPr lang="es-ES" sz="2000" b="1" dirty="0"/>
              <a:t>	</a:t>
            </a:r>
            <a:r>
              <a:rPr lang="es-ES" sz="2000" b="1" dirty="0" smtClean="0"/>
              <a:t>En met</a:t>
            </a:r>
            <a:r>
              <a:rPr lang="es-ES" sz="2000" b="1" dirty="0" smtClean="0"/>
              <a:t>ástasis de alto riesgo (5 sitios </a:t>
            </a:r>
            <a:r>
              <a:rPr lang="es-ES" sz="2000" b="1" dirty="0" err="1" smtClean="0"/>
              <a:t>metastásicos</a:t>
            </a:r>
            <a:r>
              <a:rPr lang="es-ES" sz="2000" b="1" dirty="0" smtClean="0"/>
              <a:t> óseos, o más; enfermedad </a:t>
            </a:r>
            <a:r>
              <a:rPr lang="es-ES" sz="2000" b="1" dirty="0" err="1" smtClean="0"/>
              <a:t>metastásica</a:t>
            </a:r>
            <a:r>
              <a:rPr lang="es-ES" sz="2000" b="1" dirty="0" smtClean="0"/>
              <a:t> visceral) se recomienda iniciar con terapia </a:t>
            </a:r>
            <a:r>
              <a:rPr lang="es-ES" sz="2000" b="1" dirty="0" err="1" smtClean="0"/>
              <a:t>quimiohormonal</a:t>
            </a:r>
            <a:r>
              <a:rPr lang="es-ES" sz="2000" b="1" dirty="0" smtClean="0"/>
              <a:t> (</a:t>
            </a:r>
            <a:r>
              <a:rPr lang="es-ES" sz="2000" b="1" dirty="0" err="1" smtClean="0"/>
              <a:t>ie</a:t>
            </a:r>
            <a:r>
              <a:rPr lang="es-ES" sz="2000" b="1" dirty="0" smtClean="0"/>
              <a:t>, bloqueo androgénico + </a:t>
            </a:r>
            <a:r>
              <a:rPr lang="es-ES" sz="2000" b="1" dirty="0" err="1" smtClean="0"/>
              <a:t>docetaxel</a:t>
            </a:r>
            <a:r>
              <a:rPr lang="es-ES" sz="2000" b="1" dirty="0" smtClean="0"/>
              <a:t>).</a:t>
            </a:r>
          </a:p>
          <a:p>
            <a:pPr marL="800100" lvl="1" indent="-342900" eaLnBrk="1" hangingPunct="1">
              <a:lnSpc>
                <a:spcPct val="80000"/>
              </a:lnSpc>
              <a:buFontTx/>
              <a:buNone/>
            </a:pPr>
            <a:endParaRPr lang="es-ES" sz="2000" b="1" dirty="0"/>
          </a:p>
          <a:p>
            <a:pPr marL="800100" lvl="1" indent="-342900" eaLnBrk="1" hangingPunct="1">
              <a:lnSpc>
                <a:spcPct val="80000"/>
              </a:lnSpc>
              <a:buFontTx/>
              <a:buNone/>
            </a:pPr>
            <a:r>
              <a:rPr lang="es-ES" sz="2000" b="1" dirty="0" smtClean="0"/>
              <a:t>	El tratamiento de la enfermedad ósea es esencial (en presencia de enfermedades </a:t>
            </a:r>
            <a:r>
              <a:rPr lang="es-ES" sz="2000" b="1" dirty="0" err="1" smtClean="0"/>
              <a:t>metastásica</a:t>
            </a:r>
            <a:r>
              <a:rPr lang="es-ES" sz="2000" b="1" dirty="0" smtClean="0"/>
              <a:t>) con </a:t>
            </a:r>
            <a:r>
              <a:rPr lang="es-ES" sz="2000" b="1" dirty="0" err="1" smtClean="0"/>
              <a:t>bisfosfonatos</a:t>
            </a:r>
            <a:r>
              <a:rPr lang="es-ES" sz="2000" b="1" dirty="0" smtClean="0"/>
              <a:t> o </a:t>
            </a:r>
            <a:r>
              <a:rPr lang="es-ES" sz="2000" b="1" dirty="0" err="1" smtClean="0"/>
              <a:t>denosumab</a:t>
            </a:r>
            <a:endParaRPr lang="es-ES" sz="2000" b="1" dirty="0" smtClean="0"/>
          </a:p>
          <a:p>
            <a:pPr marL="800100" lvl="1" indent="-342900" eaLnBrk="1" hangingPunct="1">
              <a:lnSpc>
                <a:spcPct val="80000"/>
              </a:lnSpc>
              <a:buFontTx/>
              <a:buNone/>
            </a:pPr>
            <a:endParaRPr lang="es-ES" sz="2000" b="1" dirty="0"/>
          </a:p>
          <a:p>
            <a:pPr marL="800100" lvl="1" indent="-342900" eaLnBrk="1" hangingPunct="1">
              <a:lnSpc>
                <a:spcPct val="80000"/>
              </a:lnSpc>
              <a:buFontTx/>
              <a:buNone/>
            </a:pPr>
            <a:r>
              <a:rPr lang="es-ES" sz="2000" b="1" dirty="0" smtClean="0"/>
              <a:t>	La secuencia de tratamiento debe ser individualizada</a:t>
            </a:r>
            <a:endParaRPr lang="es-ES" sz="2000" b="1" dirty="0"/>
          </a:p>
        </p:txBody>
      </p:sp>
    </p:spTree>
    <p:extLst>
      <p:ext uri="{BB962C8B-B14F-4D97-AF65-F5344CB8AC3E}">
        <p14:creationId xmlns:p14="http://schemas.microsoft.com/office/powerpoint/2010/main" val="3825371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Footer Placeholder 2"/>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r>
              <a:rPr lang="de-DE">
                <a:solidFill>
                  <a:srgbClr val="000000"/>
                </a:solidFill>
              </a:rPr>
              <a:t>Page </a:t>
            </a:r>
            <a:r>
              <a:rPr lang="de-DE">
                <a:solidFill>
                  <a:srgbClr val="000000"/>
                </a:solidFill>
                <a:sym typeface="Wingdings" charset="0"/>
              </a:rPr>
              <a:t></a:t>
            </a:r>
            <a:r>
              <a:rPr lang="de-DE">
                <a:solidFill>
                  <a:srgbClr val="000000"/>
                </a:solidFill>
              </a:rPr>
              <a:t> </a:t>
            </a:r>
            <a:fld id="{02A44E79-C4A5-C945-942C-FB018E9A87B8}" type="slidenum">
              <a:rPr lang="de-DE">
                <a:solidFill>
                  <a:srgbClr val="000000"/>
                </a:solidFill>
              </a:rPr>
              <a:pPr fontAlgn="base">
                <a:spcBef>
                  <a:spcPct val="0"/>
                </a:spcBef>
                <a:spcAft>
                  <a:spcPct val="0"/>
                </a:spcAft>
              </a:pPr>
              <a:t>4</a:t>
            </a:fld>
            <a:endParaRPr lang="de-DE">
              <a:solidFill>
                <a:srgbClr val="000000"/>
              </a:solidFill>
            </a:endParaRPr>
          </a:p>
        </p:txBody>
      </p:sp>
      <p:sp>
        <p:nvSpPr>
          <p:cNvPr id="47106" name="Rectangle 13"/>
          <p:cNvSpPr>
            <a:spLocks noGrp="1" noChangeArrowheads="1"/>
          </p:cNvSpPr>
          <p:nvPr>
            <p:ph type="title"/>
          </p:nvPr>
        </p:nvSpPr>
        <p:spPr/>
        <p:txBody>
          <a:bodyPr/>
          <a:lstStyle/>
          <a:p>
            <a:r>
              <a:rPr noProof="1">
                <a:latin typeface="Arial" charset="0"/>
              </a:rPr>
              <a:t>Epidemiología del cáncer</a:t>
            </a:r>
          </a:p>
        </p:txBody>
      </p:sp>
      <p:sp>
        <p:nvSpPr>
          <p:cNvPr id="47107" name="Rectangle 3"/>
          <p:cNvSpPr>
            <a:spLocks noChangeArrowheads="1"/>
          </p:cNvSpPr>
          <p:nvPr/>
        </p:nvSpPr>
        <p:spPr bwMode="gray">
          <a:xfrm>
            <a:off x="328626" y="1916113"/>
            <a:ext cx="2738437" cy="3879850"/>
          </a:xfrm>
          <a:prstGeom prst="rect">
            <a:avLst/>
          </a:prstGeom>
          <a:noFill/>
          <a:ln w="127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108000" tIns="108000" rIns="72000" bIns="72000"/>
          <a:lstStyle/>
          <a:p>
            <a:pPr marL="190500" indent="-190500">
              <a:spcBef>
                <a:spcPct val="40000"/>
              </a:spcBef>
              <a:buClr>
                <a:srgbClr val="2A79D0"/>
              </a:buClr>
              <a:buFont typeface="Wingdings" charset="0"/>
              <a:buChar char="§"/>
            </a:pPr>
            <a:r>
              <a:rPr sz="1600" noProof="1">
                <a:solidFill>
                  <a:srgbClr val="FFFFFF"/>
                </a:solidFill>
              </a:rPr>
              <a:t>Pulmón</a:t>
            </a:r>
          </a:p>
          <a:p>
            <a:pPr marL="190500" indent="-190500">
              <a:spcBef>
                <a:spcPct val="40000"/>
              </a:spcBef>
              <a:buClr>
                <a:srgbClr val="2A79D0"/>
              </a:buClr>
              <a:buFont typeface="Wingdings" charset="0"/>
              <a:buChar char="§"/>
            </a:pPr>
            <a:r>
              <a:rPr sz="1600" noProof="1">
                <a:solidFill>
                  <a:srgbClr val="FFFFFF"/>
                </a:solidFill>
              </a:rPr>
              <a:t>Estómago</a:t>
            </a:r>
          </a:p>
          <a:p>
            <a:pPr marL="190500" indent="-190500">
              <a:spcBef>
                <a:spcPct val="40000"/>
              </a:spcBef>
              <a:buClr>
                <a:srgbClr val="2A79D0"/>
              </a:buClr>
              <a:buFont typeface="Wingdings" charset="0"/>
              <a:buChar char="§"/>
            </a:pPr>
            <a:r>
              <a:rPr sz="1600" noProof="1">
                <a:solidFill>
                  <a:srgbClr val="FFFFFF"/>
                </a:solidFill>
              </a:rPr>
              <a:t>Hígado</a:t>
            </a:r>
          </a:p>
          <a:p>
            <a:pPr marL="190500" indent="-190500">
              <a:spcBef>
                <a:spcPct val="40000"/>
              </a:spcBef>
              <a:buClr>
                <a:srgbClr val="2A79D0"/>
              </a:buClr>
              <a:buFont typeface="Wingdings" charset="0"/>
              <a:buChar char="§"/>
            </a:pPr>
            <a:r>
              <a:rPr sz="1600" noProof="1">
                <a:solidFill>
                  <a:srgbClr val="FFFFFF"/>
                </a:solidFill>
              </a:rPr>
              <a:t>Colon y recto</a:t>
            </a:r>
          </a:p>
          <a:p>
            <a:pPr marL="190500" indent="-190500">
              <a:spcBef>
                <a:spcPct val="40000"/>
              </a:spcBef>
              <a:buClr>
                <a:srgbClr val="2A79D0"/>
              </a:buClr>
              <a:buFont typeface="Wingdings" charset="0"/>
              <a:buChar char="§"/>
            </a:pPr>
            <a:r>
              <a:rPr sz="1600" noProof="1">
                <a:solidFill>
                  <a:srgbClr val="FFFFFF"/>
                </a:solidFill>
              </a:rPr>
              <a:t>Mama</a:t>
            </a:r>
          </a:p>
          <a:p>
            <a:pPr marL="190500" indent="-190500">
              <a:spcBef>
                <a:spcPct val="40000"/>
              </a:spcBef>
              <a:buClr>
                <a:srgbClr val="2A79D0"/>
              </a:buClr>
              <a:buFont typeface="Wingdings" charset="0"/>
              <a:buChar char="§"/>
            </a:pPr>
            <a:r>
              <a:rPr sz="1600" noProof="1">
                <a:solidFill>
                  <a:srgbClr val="FFFFFF"/>
                </a:solidFill>
              </a:rPr>
              <a:t>Esófago</a:t>
            </a:r>
          </a:p>
          <a:p>
            <a:pPr marL="190500" indent="-190500">
              <a:spcBef>
                <a:spcPct val="40000"/>
              </a:spcBef>
              <a:buClr>
                <a:srgbClr val="2A79D0"/>
              </a:buClr>
              <a:buFont typeface="Wingdings" charset="0"/>
              <a:buChar char="§"/>
            </a:pPr>
            <a:endParaRPr sz="1600" noProof="1">
              <a:solidFill>
                <a:srgbClr val="FFFFFF"/>
              </a:solidFill>
            </a:endParaRPr>
          </a:p>
        </p:txBody>
      </p:sp>
      <p:sp>
        <p:nvSpPr>
          <p:cNvPr id="47108" name="Rectangle 4"/>
          <p:cNvSpPr>
            <a:spLocks noChangeArrowheads="1"/>
          </p:cNvSpPr>
          <p:nvPr/>
        </p:nvSpPr>
        <p:spPr bwMode="gray">
          <a:xfrm>
            <a:off x="328626" y="1555750"/>
            <a:ext cx="2738437" cy="360363"/>
          </a:xfrm>
          <a:prstGeom prst="rect">
            <a:avLst/>
          </a:prstGeom>
          <a:solidFill>
            <a:schemeClr val="accent1"/>
          </a:solidFill>
          <a:ln w="12700">
            <a:solidFill>
              <a:srgbClr val="C0C0C0"/>
            </a:solidFill>
            <a:miter lim="800000"/>
            <a:headEnd/>
            <a:tailEnd/>
          </a:ln>
        </p:spPr>
        <p:txBody>
          <a:bodyPr lIns="0" tIns="0" rIns="0" bIns="0" anchor="ctr"/>
          <a:lstStyle/>
          <a:p>
            <a:pPr algn="ctr" defTabSz="801688" eaLnBrk="0" hangingPunct="0"/>
            <a:r>
              <a:rPr sz="1600" b="1" noProof="1">
                <a:solidFill>
                  <a:srgbClr val="FFFFFF"/>
                </a:solidFill>
              </a:rPr>
              <a:t>Mundo</a:t>
            </a:r>
          </a:p>
        </p:txBody>
      </p:sp>
      <p:sp>
        <p:nvSpPr>
          <p:cNvPr id="47109" name="Rectangle 5"/>
          <p:cNvSpPr>
            <a:spLocks noChangeArrowheads="1"/>
          </p:cNvSpPr>
          <p:nvPr/>
        </p:nvSpPr>
        <p:spPr bwMode="gray">
          <a:xfrm>
            <a:off x="3205175" y="1916113"/>
            <a:ext cx="2738437" cy="3879850"/>
          </a:xfrm>
          <a:prstGeom prst="rect">
            <a:avLst/>
          </a:prstGeom>
          <a:noFill/>
          <a:ln w="127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108000" tIns="108000" rIns="72000" bIns="72000"/>
          <a:lstStyle/>
          <a:p>
            <a:pPr marL="190500" indent="-190500">
              <a:spcBef>
                <a:spcPct val="40000"/>
              </a:spcBef>
              <a:buClr>
                <a:srgbClr val="2A79D0"/>
              </a:buClr>
              <a:buFont typeface="Wingdings" charset="0"/>
              <a:buChar char="§"/>
            </a:pPr>
            <a:r>
              <a:rPr sz="1600" noProof="1">
                <a:solidFill>
                  <a:srgbClr val="FFFFFF"/>
                </a:solidFill>
              </a:rPr>
              <a:t>Pulmón</a:t>
            </a:r>
          </a:p>
          <a:p>
            <a:pPr marL="190500" indent="-190500">
              <a:spcBef>
                <a:spcPct val="40000"/>
              </a:spcBef>
              <a:buClr>
                <a:srgbClr val="2A79D0"/>
              </a:buClr>
              <a:buFont typeface="Wingdings" charset="0"/>
              <a:buChar char="§"/>
            </a:pPr>
            <a:r>
              <a:rPr sz="1600" noProof="1">
                <a:solidFill>
                  <a:srgbClr val="FFFFFF"/>
                </a:solidFill>
              </a:rPr>
              <a:t>Colon y recto</a:t>
            </a:r>
          </a:p>
          <a:p>
            <a:pPr marL="190500" indent="-190500">
              <a:spcBef>
                <a:spcPct val="40000"/>
              </a:spcBef>
              <a:buClr>
                <a:srgbClr val="2A79D0"/>
              </a:buClr>
              <a:buFont typeface="Wingdings" charset="0"/>
              <a:buChar char="§"/>
            </a:pPr>
            <a:r>
              <a:rPr sz="1600" noProof="1">
                <a:solidFill>
                  <a:srgbClr val="FFFFFF"/>
                </a:solidFill>
              </a:rPr>
              <a:t>Mama</a:t>
            </a:r>
          </a:p>
          <a:p>
            <a:pPr marL="190500" indent="-190500">
              <a:spcBef>
                <a:spcPct val="40000"/>
              </a:spcBef>
              <a:buClr>
                <a:srgbClr val="2A79D0"/>
              </a:buClr>
              <a:buFont typeface="Wingdings" charset="0"/>
              <a:buChar char="§"/>
            </a:pPr>
            <a:r>
              <a:rPr sz="1600" noProof="1">
                <a:solidFill>
                  <a:srgbClr val="FFFFFF"/>
                </a:solidFill>
              </a:rPr>
              <a:t>Páncreas</a:t>
            </a:r>
          </a:p>
          <a:p>
            <a:pPr marL="190500" indent="-190500">
              <a:spcBef>
                <a:spcPct val="40000"/>
              </a:spcBef>
              <a:buClr>
                <a:srgbClr val="2A79D0"/>
              </a:buClr>
              <a:buFont typeface="Wingdings" charset="0"/>
              <a:buChar char="§"/>
            </a:pPr>
            <a:r>
              <a:rPr sz="1600" noProof="1">
                <a:solidFill>
                  <a:srgbClr val="FFFFFF"/>
                </a:solidFill>
              </a:rPr>
              <a:t>Próstata</a:t>
            </a:r>
          </a:p>
          <a:p>
            <a:pPr marL="190500" indent="-190500">
              <a:spcBef>
                <a:spcPct val="40000"/>
              </a:spcBef>
              <a:buClr>
                <a:srgbClr val="2A79D0"/>
              </a:buClr>
              <a:buFont typeface="Wingdings" charset="0"/>
              <a:buChar char="§"/>
            </a:pPr>
            <a:r>
              <a:rPr sz="1600" noProof="1">
                <a:solidFill>
                  <a:srgbClr val="FFFFFF"/>
                </a:solidFill>
              </a:rPr>
              <a:t>Leucemia</a:t>
            </a:r>
          </a:p>
        </p:txBody>
      </p:sp>
      <p:sp>
        <p:nvSpPr>
          <p:cNvPr id="47110" name="Rectangle 6"/>
          <p:cNvSpPr>
            <a:spLocks noChangeArrowheads="1"/>
          </p:cNvSpPr>
          <p:nvPr/>
        </p:nvSpPr>
        <p:spPr bwMode="gray">
          <a:xfrm>
            <a:off x="3205175" y="1555750"/>
            <a:ext cx="2738437" cy="360363"/>
          </a:xfrm>
          <a:prstGeom prst="rect">
            <a:avLst/>
          </a:prstGeom>
          <a:solidFill>
            <a:schemeClr val="accent2"/>
          </a:solidFill>
          <a:ln w="12700">
            <a:solidFill>
              <a:srgbClr val="C0C0C0"/>
            </a:solidFill>
            <a:miter lim="800000"/>
            <a:headEnd/>
            <a:tailEnd/>
          </a:ln>
        </p:spPr>
        <p:txBody>
          <a:bodyPr lIns="0" tIns="0" rIns="0" bIns="0" anchor="ctr"/>
          <a:lstStyle/>
          <a:p>
            <a:pPr algn="ctr" defTabSz="801688" eaLnBrk="0" hangingPunct="0"/>
            <a:r>
              <a:rPr sz="1600" b="1" noProof="1">
                <a:solidFill>
                  <a:srgbClr val="FFFFFF"/>
                </a:solidFill>
              </a:rPr>
              <a:t>Estados Unidos</a:t>
            </a:r>
          </a:p>
        </p:txBody>
      </p:sp>
      <p:sp>
        <p:nvSpPr>
          <p:cNvPr id="47111" name="Rectangle 7"/>
          <p:cNvSpPr>
            <a:spLocks noChangeArrowheads="1"/>
          </p:cNvSpPr>
          <p:nvPr/>
        </p:nvSpPr>
        <p:spPr bwMode="gray">
          <a:xfrm>
            <a:off x="6097601" y="1916113"/>
            <a:ext cx="2738437" cy="3879850"/>
          </a:xfrm>
          <a:prstGeom prst="rect">
            <a:avLst/>
          </a:prstGeom>
          <a:noFill/>
          <a:ln w="127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108000" tIns="108000" rIns="72000" bIns="72000"/>
          <a:lstStyle/>
          <a:p>
            <a:pPr marL="190500" indent="-190500">
              <a:spcBef>
                <a:spcPct val="40000"/>
              </a:spcBef>
              <a:buClr>
                <a:srgbClr val="2A79D0"/>
              </a:buClr>
              <a:buFont typeface="Wingdings" charset="0"/>
              <a:buChar char="§"/>
            </a:pPr>
            <a:r>
              <a:rPr lang="es-ES_tradnl" sz="1600" noProof="1" smtClean="0">
                <a:solidFill>
                  <a:srgbClr val="FFFFFF"/>
                </a:solidFill>
              </a:rPr>
              <a:t>Est</a:t>
            </a:r>
            <a:r>
              <a:rPr lang="es-ES_tradnl" sz="1600" noProof="1" smtClean="0">
                <a:solidFill>
                  <a:srgbClr val="FFFFFF"/>
                </a:solidFill>
              </a:rPr>
              <a:t>ómago</a:t>
            </a:r>
            <a:endParaRPr lang="es-ES_tradnl" sz="1600" noProof="1" smtClean="0">
              <a:solidFill>
                <a:srgbClr val="FFFFFF"/>
              </a:solidFill>
            </a:endParaRPr>
          </a:p>
          <a:p>
            <a:pPr marL="190500" indent="-190500">
              <a:spcBef>
                <a:spcPct val="40000"/>
              </a:spcBef>
              <a:buClr>
                <a:srgbClr val="2A79D0"/>
              </a:buClr>
              <a:buFont typeface="Wingdings" charset="0"/>
              <a:buChar char="§"/>
            </a:pPr>
            <a:r>
              <a:rPr sz="1600" noProof="1" smtClean="0">
                <a:solidFill>
                  <a:srgbClr val="FFFFFF"/>
                </a:solidFill>
              </a:rPr>
              <a:t>Próstata</a:t>
            </a:r>
            <a:endParaRPr sz="1600" noProof="1">
              <a:solidFill>
                <a:srgbClr val="FFFFFF"/>
              </a:solidFill>
            </a:endParaRPr>
          </a:p>
          <a:p>
            <a:pPr marL="190500" indent="-190500">
              <a:spcBef>
                <a:spcPct val="40000"/>
              </a:spcBef>
              <a:buClr>
                <a:srgbClr val="2A79D0"/>
              </a:buClr>
              <a:buFont typeface="Wingdings" charset="0"/>
              <a:buChar char="§"/>
            </a:pPr>
            <a:r>
              <a:rPr sz="1600" noProof="1">
                <a:solidFill>
                  <a:srgbClr val="FFFFFF"/>
                </a:solidFill>
              </a:rPr>
              <a:t>Mama</a:t>
            </a:r>
          </a:p>
          <a:p>
            <a:pPr marL="190500" indent="-190500">
              <a:spcBef>
                <a:spcPct val="40000"/>
              </a:spcBef>
              <a:buClr>
                <a:srgbClr val="2A79D0"/>
              </a:buClr>
              <a:buFont typeface="Wingdings" charset="0"/>
              <a:buChar char="§"/>
            </a:pPr>
            <a:r>
              <a:rPr sz="1600" noProof="1" smtClean="0">
                <a:solidFill>
                  <a:srgbClr val="FFFFFF"/>
                </a:solidFill>
              </a:rPr>
              <a:t>Pulmón</a:t>
            </a:r>
            <a:endParaRPr sz="1600" noProof="1">
              <a:solidFill>
                <a:srgbClr val="FFFFFF"/>
              </a:solidFill>
            </a:endParaRPr>
          </a:p>
          <a:p>
            <a:pPr marL="190500" indent="-190500">
              <a:spcBef>
                <a:spcPct val="40000"/>
              </a:spcBef>
              <a:buClr>
                <a:srgbClr val="2A79D0"/>
              </a:buClr>
              <a:buFont typeface="Wingdings" charset="0"/>
              <a:buChar char="§"/>
            </a:pPr>
            <a:r>
              <a:rPr sz="1600" noProof="1">
                <a:solidFill>
                  <a:srgbClr val="FFFFFF"/>
                </a:solidFill>
              </a:rPr>
              <a:t>Cérvix</a:t>
            </a:r>
          </a:p>
          <a:p>
            <a:pPr marL="190500" indent="-190500">
              <a:spcBef>
                <a:spcPct val="40000"/>
              </a:spcBef>
              <a:buClr>
                <a:srgbClr val="2A79D0"/>
              </a:buClr>
              <a:buFont typeface="Wingdings" charset="0"/>
              <a:buChar char="§"/>
            </a:pPr>
            <a:r>
              <a:rPr sz="1600" noProof="1">
                <a:solidFill>
                  <a:srgbClr val="FFFFFF"/>
                </a:solidFill>
              </a:rPr>
              <a:t>Colon y recto</a:t>
            </a:r>
          </a:p>
        </p:txBody>
      </p:sp>
      <p:sp>
        <p:nvSpPr>
          <p:cNvPr id="47112" name="Rectangle 8"/>
          <p:cNvSpPr>
            <a:spLocks noChangeArrowheads="1"/>
          </p:cNvSpPr>
          <p:nvPr/>
        </p:nvSpPr>
        <p:spPr bwMode="gray">
          <a:xfrm>
            <a:off x="6097601" y="1555750"/>
            <a:ext cx="2738437" cy="360363"/>
          </a:xfrm>
          <a:prstGeom prst="rect">
            <a:avLst/>
          </a:prstGeom>
          <a:solidFill>
            <a:schemeClr val="bg2"/>
          </a:solidFill>
          <a:ln w="12700">
            <a:solidFill>
              <a:srgbClr val="C0C0C0"/>
            </a:solidFill>
            <a:miter lim="800000"/>
            <a:headEnd/>
            <a:tailEnd/>
          </a:ln>
        </p:spPr>
        <p:txBody>
          <a:bodyPr lIns="0" tIns="0" rIns="0" bIns="0" anchor="ctr"/>
          <a:lstStyle/>
          <a:p>
            <a:pPr algn="ctr" defTabSz="801688" eaLnBrk="0" hangingPunct="0"/>
            <a:r>
              <a:rPr sz="1600" b="1" noProof="1">
                <a:solidFill>
                  <a:srgbClr val="FFFFFF"/>
                </a:solidFill>
              </a:rPr>
              <a:t>Colombia</a:t>
            </a:r>
          </a:p>
        </p:txBody>
      </p:sp>
      <p:sp>
        <p:nvSpPr>
          <p:cNvPr id="47113" name="Rectangle 7"/>
          <p:cNvSpPr>
            <a:spLocks noChangeArrowheads="1"/>
          </p:cNvSpPr>
          <p:nvPr/>
        </p:nvSpPr>
        <p:spPr bwMode="gray">
          <a:xfrm>
            <a:off x="314325" y="1038251"/>
            <a:ext cx="57531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defTabSz="801688" eaLnBrk="0" hangingPunct="0"/>
            <a:r>
              <a:rPr noProof="1">
                <a:solidFill>
                  <a:srgbClr val="000000"/>
                </a:solidFill>
              </a:rPr>
              <a:t>Mortalidad - Mundo, Estados Unidos, Colombia</a:t>
            </a:r>
          </a:p>
        </p:txBody>
      </p:sp>
    </p:spTree>
    <p:extLst>
      <p:ext uri="{BB962C8B-B14F-4D97-AF65-F5344CB8AC3E}">
        <p14:creationId xmlns:p14="http://schemas.microsoft.com/office/powerpoint/2010/main" val="1370488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dirty="0" smtClean="0"/>
              <a:t>T</a:t>
            </a:r>
            <a:r>
              <a:rPr lang="es-ES" dirty="0" smtClean="0"/>
              <a:t>erapia sist</a:t>
            </a:r>
            <a:r>
              <a:rPr lang="es-ES" dirty="0" smtClean="0"/>
              <a:t>émica en cáncer de próstata</a:t>
            </a:r>
            <a:endParaRPr lang="es-ES" dirty="0"/>
          </a:p>
        </p:txBody>
      </p:sp>
      <p:sp>
        <p:nvSpPr>
          <p:cNvPr id="3" name="Subtítulo 2"/>
          <p:cNvSpPr>
            <a:spLocks noGrp="1"/>
          </p:cNvSpPr>
          <p:nvPr>
            <p:ph type="subTitle" idx="1"/>
          </p:nvPr>
        </p:nvSpPr>
        <p:spPr/>
        <p:txBody>
          <a:bodyPr/>
          <a:lstStyle/>
          <a:p>
            <a:r>
              <a:rPr lang="es-ES" dirty="0" smtClean="0"/>
              <a:t>Algunas consideraciones</a:t>
            </a:r>
            <a:endParaRPr lang="es-ES" dirty="0"/>
          </a:p>
        </p:txBody>
      </p:sp>
    </p:spTree>
    <p:extLst>
      <p:ext uri="{BB962C8B-B14F-4D97-AF65-F5344CB8AC3E}">
        <p14:creationId xmlns:p14="http://schemas.microsoft.com/office/powerpoint/2010/main" val="141005550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ES" dirty="0" smtClean="0"/>
              <a:t>Agentes hormonales</a:t>
            </a:r>
            <a:endParaRPr lang="es-ES" dirty="0"/>
          </a:p>
        </p:txBody>
      </p:sp>
      <p:sp>
        <p:nvSpPr>
          <p:cNvPr id="5" name="Marcador de texto 4"/>
          <p:cNvSpPr>
            <a:spLocks noGrp="1"/>
          </p:cNvSpPr>
          <p:nvPr>
            <p:ph type="body" idx="1"/>
          </p:nvPr>
        </p:nvSpPr>
        <p:spPr/>
        <p:txBody>
          <a:bodyPr/>
          <a:lstStyle/>
          <a:p>
            <a:endParaRPr lang="es-ES"/>
          </a:p>
        </p:txBody>
      </p:sp>
    </p:spTree>
    <p:extLst>
      <p:ext uri="{BB962C8B-B14F-4D97-AF65-F5344CB8AC3E}">
        <p14:creationId xmlns:p14="http://schemas.microsoft.com/office/powerpoint/2010/main" val="11878294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3"/>
          <p:cNvSpPr/>
          <p:nvPr/>
        </p:nvSpPr>
        <p:spPr>
          <a:xfrm>
            <a:off x="3366695" y="550801"/>
            <a:ext cx="1706707" cy="11845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s-CO" dirty="0" smtClean="0">
                <a:solidFill>
                  <a:prstClr val="white"/>
                </a:solidFill>
                <a:latin typeface="Century Gothic"/>
              </a:rPr>
              <a:t>Hipotálamo</a:t>
            </a:r>
            <a:endParaRPr lang="es-CO" dirty="0">
              <a:solidFill>
                <a:prstClr val="white"/>
              </a:solidFill>
              <a:latin typeface="Century Gothic"/>
            </a:endParaRPr>
          </a:p>
        </p:txBody>
      </p:sp>
      <p:sp>
        <p:nvSpPr>
          <p:cNvPr id="5" name="Elipse 4"/>
          <p:cNvSpPr/>
          <p:nvPr/>
        </p:nvSpPr>
        <p:spPr>
          <a:xfrm>
            <a:off x="3366695" y="1991673"/>
            <a:ext cx="1706707" cy="11845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s-CO" dirty="0" smtClean="0">
                <a:solidFill>
                  <a:prstClr val="white"/>
                </a:solidFill>
                <a:latin typeface="Century Gothic"/>
              </a:rPr>
              <a:t>Hipófisis</a:t>
            </a:r>
            <a:endParaRPr lang="es-CO" dirty="0">
              <a:solidFill>
                <a:prstClr val="white"/>
              </a:solidFill>
              <a:latin typeface="Century Gothic"/>
            </a:endParaRPr>
          </a:p>
        </p:txBody>
      </p:sp>
      <p:sp>
        <p:nvSpPr>
          <p:cNvPr id="6" name="Elipse 5"/>
          <p:cNvSpPr/>
          <p:nvPr/>
        </p:nvSpPr>
        <p:spPr>
          <a:xfrm>
            <a:off x="2267856" y="3432469"/>
            <a:ext cx="1706707" cy="11845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s-CO" dirty="0" smtClean="0">
                <a:solidFill>
                  <a:prstClr val="white"/>
                </a:solidFill>
                <a:latin typeface="Century Gothic"/>
              </a:rPr>
              <a:t>Testículo</a:t>
            </a:r>
            <a:endParaRPr lang="es-CO" dirty="0">
              <a:solidFill>
                <a:prstClr val="white"/>
              </a:solidFill>
              <a:latin typeface="Century Gothic"/>
            </a:endParaRPr>
          </a:p>
        </p:txBody>
      </p:sp>
      <p:sp>
        <p:nvSpPr>
          <p:cNvPr id="7" name="Elipse 6"/>
          <p:cNvSpPr/>
          <p:nvPr/>
        </p:nvSpPr>
        <p:spPr>
          <a:xfrm>
            <a:off x="4486298" y="3432469"/>
            <a:ext cx="1706707" cy="11845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s-CO" dirty="0" smtClean="0">
                <a:solidFill>
                  <a:prstClr val="white"/>
                </a:solidFill>
                <a:latin typeface="Century Gothic"/>
              </a:rPr>
              <a:t>Adrenal</a:t>
            </a:r>
            <a:endParaRPr lang="es-CO" dirty="0">
              <a:solidFill>
                <a:prstClr val="white"/>
              </a:solidFill>
              <a:latin typeface="Century Gothic"/>
            </a:endParaRPr>
          </a:p>
        </p:txBody>
      </p:sp>
      <p:cxnSp>
        <p:nvCxnSpPr>
          <p:cNvPr id="9" name="Conector angular 8"/>
          <p:cNvCxnSpPr>
            <a:stCxn id="4" idx="2"/>
            <a:endCxn id="5" idx="2"/>
          </p:cNvCxnSpPr>
          <p:nvPr/>
        </p:nvCxnSpPr>
        <p:spPr>
          <a:xfrm rot="10800000" flipV="1">
            <a:off x="3366656" y="1143000"/>
            <a:ext cx="9525" cy="1440872"/>
          </a:xfrm>
          <a:prstGeom prst="bentConnector3">
            <a:avLst>
              <a:gd name="adj1" fmla="val 5563638"/>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angular 11"/>
          <p:cNvCxnSpPr>
            <a:stCxn id="4" idx="6"/>
            <a:endCxn id="5" idx="6"/>
          </p:cNvCxnSpPr>
          <p:nvPr/>
        </p:nvCxnSpPr>
        <p:spPr>
          <a:xfrm>
            <a:off x="5073362" y="1143000"/>
            <a:ext cx="9525" cy="1440872"/>
          </a:xfrm>
          <a:prstGeom prst="bentConnector3">
            <a:avLst>
              <a:gd name="adj1" fmla="val 630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CuadroTexto 13"/>
          <p:cNvSpPr txBox="1"/>
          <p:nvPr/>
        </p:nvSpPr>
        <p:spPr>
          <a:xfrm>
            <a:off x="2238420" y="1735281"/>
            <a:ext cx="771800" cy="369332"/>
          </a:xfrm>
          <a:prstGeom prst="rect">
            <a:avLst/>
          </a:prstGeom>
          <a:noFill/>
        </p:spPr>
        <p:txBody>
          <a:bodyPr wrap="none" rtlCol="0">
            <a:spAutoFit/>
          </a:bodyPr>
          <a:lstStyle/>
          <a:p>
            <a:pPr defTabSz="457200"/>
            <a:r>
              <a:rPr lang="es-CO" b="1" i="1" dirty="0" smtClean="0">
                <a:solidFill>
                  <a:prstClr val="white"/>
                </a:solidFill>
                <a:latin typeface="Century Gothic"/>
              </a:rPr>
              <a:t>LHRH</a:t>
            </a:r>
            <a:endParaRPr lang="es-CO" b="1" i="1" dirty="0">
              <a:solidFill>
                <a:prstClr val="white"/>
              </a:solidFill>
              <a:latin typeface="Century Gothic"/>
            </a:endParaRPr>
          </a:p>
        </p:txBody>
      </p:sp>
      <p:sp>
        <p:nvSpPr>
          <p:cNvPr id="15" name="CuadroTexto 14"/>
          <p:cNvSpPr txBox="1"/>
          <p:nvPr/>
        </p:nvSpPr>
        <p:spPr>
          <a:xfrm>
            <a:off x="5779018" y="1735281"/>
            <a:ext cx="693240" cy="369332"/>
          </a:xfrm>
          <a:prstGeom prst="rect">
            <a:avLst/>
          </a:prstGeom>
          <a:noFill/>
        </p:spPr>
        <p:txBody>
          <a:bodyPr wrap="none" rtlCol="0">
            <a:spAutoFit/>
          </a:bodyPr>
          <a:lstStyle/>
          <a:p>
            <a:pPr defTabSz="457200"/>
            <a:r>
              <a:rPr lang="es-CO" b="1" i="1" dirty="0" smtClean="0">
                <a:solidFill>
                  <a:prstClr val="white"/>
                </a:solidFill>
                <a:latin typeface="Century Gothic"/>
              </a:rPr>
              <a:t>CRH</a:t>
            </a:r>
            <a:endParaRPr lang="es-CO" b="1" i="1" dirty="0">
              <a:solidFill>
                <a:prstClr val="white"/>
              </a:solidFill>
              <a:latin typeface="Century Gothic"/>
            </a:endParaRPr>
          </a:p>
        </p:txBody>
      </p:sp>
      <p:cxnSp>
        <p:nvCxnSpPr>
          <p:cNvPr id="17" name="Conector angular 16"/>
          <p:cNvCxnSpPr>
            <a:stCxn id="5" idx="3"/>
            <a:endCxn id="6" idx="0"/>
          </p:cNvCxnSpPr>
          <p:nvPr/>
        </p:nvCxnSpPr>
        <p:spPr>
          <a:xfrm rot="5400000">
            <a:off x="3153990" y="2969940"/>
            <a:ext cx="429784" cy="495427"/>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angular 18"/>
          <p:cNvCxnSpPr>
            <a:stCxn id="5" idx="5"/>
            <a:endCxn id="7" idx="0"/>
          </p:cNvCxnSpPr>
          <p:nvPr/>
        </p:nvCxnSpPr>
        <p:spPr>
          <a:xfrm rot="16200000" flipH="1">
            <a:off x="4866652" y="2959547"/>
            <a:ext cx="429783" cy="516209"/>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CuadroTexto 19"/>
          <p:cNvSpPr txBox="1"/>
          <p:nvPr/>
        </p:nvSpPr>
        <p:spPr>
          <a:xfrm>
            <a:off x="2439139" y="2934976"/>
            <a:ext cx="974906" cy="369332"/>
          </a:xfrm>
          <a:prstGeom prst="rect">
            <a:avLst/>
          </a:prstGeom>
          <a:noFill/>
        </p:spPr>
        <p:txBody>
          <a:bodyPr wrap="none" rtlCol="0">
            <a:spAutoFit/>
          </a:bodyPr>
          <a:lstStyle/>
          <a:p>
            <a:pPr defTabSz="457200"/>
            <a:r>
              <a:rPr lang="es-CO" b="1" i="1" dirty="0" smtClean="0">
                <a:solidFill>
                  <a:prstClr val="white"/>
                </a:solidFill>
                <a:latin typeface="Century Gothic"/>
              </a:rPr>
              <a:t>FSH/LH</a:t>
            </a:r>
            <a:endParaRPr lang="es-CO" b="1" i="1" dirty="0">
              <a:solidFill>
                <a:prstClr val="white"/>
              </a:solidFill>
              <a:latin typeface="Century Gothic"/>
            </a:endParaRPr>
          </a:p>
        </p:txBody>
      </p:sp>
      <p:sp>
        <p:nvSpPr>
          <p:cNvPr id="21" name="CuadroTexto 20"/>
          <p:cNvSpPr txBox="1"/>
          <p:nvPr/>
        </p:nvSpPr>
        <p:spPr>
          <a:xfrm>
            <a:off x="5577828" y="2991487"/>
            <a:ext cx="833004" cy="369332"/>
          </a:xfrm>
          <a:prstGeom prst="rect">
            <a:avLst/>
          </a:prstGeom>
          <a:noFill/>
        </p:spPr>
        <p:txBody>
          <a:bodyPr wrap="none" rtlCol="0">
            <a:spAutoFit/>
          </a:bodyPr>
          <a:lstStyle/>
          <a:p>
            <a:pPr defTabSz="457200"/>
            <a:r>
              <a:rPr lang="es-CO" b="1" i="1" dirty="0" smtClean="0">
                <a:solidFill>
                  <a:prstClr val="white"/>
                </a:solidFill>
                <a:latin typeface="Century Gothic"/>
              </a:rPr>
              <a:t>ACTH</a:t>
            </a:r>
            <a:endParaRPr lang="es-CO" b="1" i="1" dirty="0">
              <a:solidFill>
                <a:prstClr val="white"/>
              </a:solidFill>
              <a:latin typeface="Century Gothic"/>
            </a:endParaRPr>
          </a:p>
        </p:txBody>
      </p:sp>
      <p:sp>
        <p:nvSpPr>
          <p:cNvPr id="22" name="Elipse 21"/>
          <p:cNvSpPr/>
          <p:nvPr/>
        </p:nvSpPr>
        <p:spPr>
          <a:xfrm>
            <a:off x="3376221" y="4873415"/>
            <a:ext cx="1706707" cy="11845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s-CO" dirty="0" smtClean="0">
                <a:solidFill>
                  <a:prstClr val="white"/>
                </a:solidFill>
                <a:latin typeface="Century Gothic"/>
              </a:rPr>
              <a:t>Próstata</a:t>
            </a:r>
            <a:endParaRPr lang="es-CO" dirty="0">
              <a:solidFill>
                <a:prstClr val="white"/>
              </a:solidFill>
              <a:latin typeface="Century Gothic"/>
            </a:endParaRPr>
          </a:p>
        </p:txBody>
      </p:sp>
      <p:cxnSp>
        <p:nvCxnSpPr>
          <p:cNvPr id="24" name="Conector angular 23"/>
          <p:cNvCxnSpPr>
            <a:stCxn id="6" idx="2"/>
            <a:endCxn id="22" idx="2"/>
          </p:cNvCxnSpPr>
          <p:nvPr/>
        </p:nvCxnSpPr>
        <p:spPr>
          <a:xfrm rot="10800000" flipH="1" flipV="1">
            <a:off x="2267816" y="4024744"/>
            <a:ext cx="1108365" cy="1440870"/>
          </a:xfrm>
          <a:prstGeom prst="bentConnector3">
            <a:avLst>
              <a:gd name="adj1" fmla="val -15469"/>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CuadroTexto 25"/>
          <p:cNvSpPr txBox="1"/>
          <p:nvPr/>
        </p:nvSpPr>
        <p:spPr>
          <a:xfrm>
            <a:off x="915759" y="4613280"/>
            <a:ext cx="1616570" cy="369332"/>
          </a:xfrm>
          <a:prstGeom prst="rect">
            <a:avLst/>
          </a:prstGeom>
          <a:noFill/>
        </p:spPr>
        <p:txBody>
          <a:bodyPr wrap="none" rtlCol="0">
            <a:spAutoFit/>
          </a:bodyPr>
          <a:lstStyle/>
          <a:p>
            <a:pPr defTabSz="457200"/>
            <a:r>
              <a:rPr lang="es-CO" b="1" i="1" dirty="0" smtClean="0">
                <a:solidFill>
                  <a:prstClr val="white"/>
                </a:solidFill>
                <a:latin typeface="Century Gothic"/>
              </a:rPr>
              <a:t>Testosterona</a:t>
            </a:r>
            <a:endParaRPr lang="es-CO" b="1" i="1" dirty="0">
              <a:solidFill>
                <a:prstClr val="white"/>
              </a:solidFill>
              <a:latin typeface="Century Gothic"/>
            </a:endParaRPr>
          </a:p>
        </p:txBody>
      </p:sp>
      <p:sp>
        <p:nvSpPr>
          <p:cNvPr id="27" name="CuadroTexto 26"/>
          <p:cNvSpPr txBox="1"/>
          <p:nvPr/>
        </p:nvSpPr>
        <p:spPr>
          <a:xfrm>
            <a:off x="4030847" y="5593078"/>
            <a:ext cx="637899" cy="369332"/>
          </a:xfrm>
          <a:prstGeom prst="rect">
            <a:avLst/>
          </a:prstGeom>
          <a:noFill/>
        </p:spPr>
        <p:txBody>
          <a:bodyPr wrap="none" rtlCol="0">
            <a:spAutoFit/>
          </a:bodyPr>
          <a:lstStyle/>
          <a:p>
            <a:pPr defTabSz="457200"/>
            <a:r>
              <a:rPr lang="es-CO" b="1" i="1" dirty="0" smtClean="0">
                <a:solidFill>
                  <a:prstClr val="white"/>
                </a:solidFill>
                <a:latin typeface="Century Gothic"/>
              </a:rPr>
              <a:t>DHT</a:t>
            </a:r>
            <a:endParaRPr lang="es-CO" b="1" i="1" dirty="0">
              <a:solidFill>
                <a:prstClr val="white"/>
              </a:solidFill>
              <a:latin typeface="Century Gothic"/>
            </a:endParaRPr>
          </a:p>
        </p:txBody>
      </p:sp>
      <p:cxnSp>
        <p:nvCxnSpPr>
          <p:cNvPr id="29" name="Conector angular 28"/>
          <p:cNvCxnSpPr>
            <a:stCxn id="22" idx="2"/>
            <a:endCxn id="27" idx="1"/>
          </p:cNvCxnSpPr>
          <p:nvPr/>
        </p:nvCxnSpPr>
        <p:spPr>
          <a:xfrm rot="10800000" flipH="1" flipV="1">
            <a:off x="3376221" y="5465696"/>
            <a:ext cx="654626" cy="312047"/>
          </a:xfrm>
          <a:prstGeom prst="bentConnector3">
            <a:avLst>
              <a:gd name="adj1" fmla="val -3492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ector angular 34"/>
          <p:cNvCxnSpPr>
            <a:stCxn id="7" idx="6"/>
            <a:endCxn id="22" idx="6"/>
          </p:cNvCxnSpPr>
          <p:nvPr/>
        </p:nvCxnSpPr>
        <p:spPr>
          <a:xfrm flipH="1">
            <a:off x="5082927" y="4024826"/>
            <a:ext cx="1110095" cy="1440871"/>
          </a:xfrm>
          <a:prstGeom prst="bentConnector3">
            <a:avLst>
              <a:gd name="adj1" fmla="val -15445"/>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CuadroTexto 35"/>
          <p:cNvSpPr txBox="1"/>
          <p:nvPr/>
        </p:nvSpPr>
        <p:spPr>
          <a:xfrm>
            <a:off x="6371649" y="4283513"/>
            <a:ext cx="2162770" cy="923330"/>
          </a:xfrm>
          <a:prstGeom prst="rect">
            <a:avLst/>
          </a:prstGeom>
          <a:noFill/>
        </p:spPr>
        <p:txBody>
          <a:bodyPr wrap="none" rtlCol="0">
            <a:spAutoFit/>
          </a:bodyPr>
          <a:lstStyle/>
          <a:p>
            <a:pPr defTabSz="457200"/>
            <a:r>
              <a:rPr lang="es-CO" b="1" i="1" dirty="0" err="1" smtClean="0">
                <a:solidFill>
                  <a:prstClr val="white"/>
                </a:solidFill>
                <a:latin typeface="Century Gothic"/>
              </a:rPr>
              <a:t>Androstenediona</a:t>
            </a:r>
            <a:endParaRPr lang="es-CO" b="1" i="1" dirty="0" smtClean="0">
              <a:solidFill>
                <a:prstClr val="white"/>
              </a:solidFill>
              <a:latin typeface="Century Gothic"/>
            </a:endParaRPr>
          </a:p>
          <a:p>
            <a:pPr defTabSz="457200"/>
            <a:r>
              <a:rPr lang="es-CO" b="1" i="1" dirty="0" smtClean="0">
                <a:solidFill>
                  <a:prstClr val="white"/>
                </a:solidFill>
                <a:latin typeface="Century Gothic"/>
              </a:rPr>
              <a:t>DHE</a:t>
            </a:r>
          </a:p>
          <a:p>
            <a:pPr defTabSz="457200"/>
            <a:r>
              <a:rPr lang="es-CO" b="1" i="1" dirty="0" smtClean="0">
                <a:solidFill>
                  <a:prstClr val="white"/>
                </a:solidFill>
                <a:latin typeface="Century Gothic"/>
              </a:rPr>
              <a:t>DHE-S</a:t>
            </a:r>
            <a:endParaRPr lang="es-CO" b="1" i="1" dirty="0">
              <a:solidFill>
                <a:prstClr val="white"/>
              </a:solidFill>
              <a:latin typeface="Century Gothic"/>
            </a:endParaRPr>
          </a:p>
        </p:txBody>
      </p:sp>
      <p:sp>
        <p:nvSpPr>
          <p:cNvPr id="23" name="CuadroTexto 22"/>
          <p:cNvSpPr txBox="1"/>
          <p:nvPr/>
        </p:nvSpPr>
        <p:spPr>
          <a:xfrm>
            <a:off x="4541142" y="5988050"/>
            <a:ext cx="532967" cy="369332"/>
          </a:xfrm>
          <a:prstGeom prst="rect">
            <a:avLst/>
          </a:prstGeom>
          <a:noFill/>
        </p:spPr>
        <p:txBody>
          <a:bodyPr wrap="none" rtlCol="0">
            <a:spAutoFit/>
          </a:bodyPr>
          <a:lstStyle/>
          <a:p>
            <a:pPr defTabSz="457200"/>
            <a:r>
              <a:rPr lang="es-CO" b="1" i="1" dirty="0" smtClean="0">
                <a:solidFill>
                  <a:prstClr val="white"/>
                </a:solidFill>
                <a:latin typeface="Century Gothic"/>
              </a:rPr>
              <a:t>AR</a:t>
            </a:r>
            <a:endParaRPr lang="es-CO" b="1" i="1" dirty="0">
              <a:solidFill>
                <a:prstClr val="white"/>
              </a:solidFill>
              <a:latin typeface="Century Gothic"/>
            </a:endParaRPr>
          </a:p>
        </p:txBody>
      </p:sp>
      <p:cxnSp>
        <p:nvCxnSpPr>
          <p:cNvPr id="25" name="Conector angular 24"/>
          <p:cNvCxnSpPr>
            <a:endCxn id="23" idx="0"/>
          </p:cNvCxnSpPr>
          <p:nvPr/>
        </p:nvCxnSpPr>
        <p:spPr>
          <a:xfrm>
            <a:off x="4473697" y="5778914"/>
            <a:ext cx="333929" cy="209136"/>
          </a:xfrm>
          <a:prstGeom prst="bent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950455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3"/>
          <p:cNvSpPr/>
          <p:nvPr/>
        </p:nvSpPr>
        <p:spPr>
          <a:xfrm>
            <a:off x="3366695" y="550801"/>
            <a:ext cx="1706707" cy="11845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s-CO" dirty="0" smtClean="0">
                <a:solidFill>
                  <a:prstClr val="white"/>
                </a:solidFill>
                <a:latin typeface="Century Gothic"/>
              </a:rPr>
              <a:t>Hipotálamo</a:t>
            </a:r>
            <a:endParaRPr lang="es-CO" dirty="0">
              <a:solidFill>
                <a:prstClr val="white"/>
              </a:solidFill>
              <a:latin typeface="Century Gothic"/>
            </a:endParaRPr>
          </a:p>
        </p:txBody>
      </p:sp>
      <p:sp>
        <p:nvSpPr>
          <p:cNvPr id="5" name="Elipse 4"/>
          <p:cNvSpPr/>
          <p:nvPr/>
        </p:nvSpPr>
        <p:spPr>
          <a:xfrm>
            <a:off x="3366695" y="1991673"/>
            <a:ext cx="1706707" cy="11845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s-CO" dirty="0" smtClean="0">
                <a:solidFill>
                  <a:prstClr val="white"/>
                </a:solidFill>
                <a:latin typeface="Century Gothic"/>
              </a:rPr>
              <a:t>Hipófisis</a:t>
            </a:r>
            <a:endParaRPr lang="es-CO" dirty="0">
              <a:solidFill>
                <a:prstClr val="white"/>
              </a:solidFill>
              <a:latin typeface="Century Gothic"/>
            </a:endParaRPr>
          </a:p>
        </p:txBody>
      </p:sp>
      <p:sp>
        <p:nvSpPr>
          <p:cNvPr id="6" name="Elipse 5"/>
          <p:cNvSpPr/>
          <p:nvPr/>
        </p:nvSpPr>
        <p:spPr>
          <a:xfrm>
            <a:off x="2267856" y="3432469"/>
            <a:ext cx="1706707" cy="11845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s-CO" dirty="0" smtClean="0">
                <a:solidFill>
                  <a:prstClr val="white"/>
                </a:solidFill>
                <a:latin typeface="Century Gothic"/>
              </a:rPr>
              <a:t>Testículo</a:t>
            </a:r>
            <a:endParaRPr lang="es-CO" dirty="0">
              <a:solidFill>
                <a:prstClr val="white"/>
              </a:solidFill>
              <a:latin typeface="Century Gothic"/>
            </a:endParaRPr>
          </a:p>
        </p:txBody>
      </p:sp>
      <p:sp>
        <p:nvSpPr>
          <p:cNvPr id="7" name="Elipse 6"/>
          <p:cNvSpPr/>
          <p:nvPr/>
        </p:nvSpPr>
        <p:spPr>
          <a:xfrm>
            <a:off x="4486298" y="3432469"/>
            <a:ext cx="1706707" cy="11845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s-CO" dirty="0" smtClean="0">
                <a:solidFill>
                  <a:prstClr val="white"/>
                </a:solidFill>
                <a:latin typeface="Century Gothic"/>
              </a:rPr>
              <a:t>Adrenal</a:t>
            </a:r>
            <a:endParaRPr lang="es-CO" dirty="0">
              <a:solidFill>
                <a:prstClr val="white"/>
              </a:solidFill>
              <a:latin typeface="Century Gothic"/>
            </a:endParaRPr>
          </a:p>
        </p:txBody>
      </p:sp>
      <p:cxnSp>
        <p:nvCxnSpPr>
          <p:cNvPr id="12" name="Conector angular 11"/>
          <p:cNvCxnSpPr>
            <a:stCxn id="4" idx="6"/>
            <a:endCxn id="5" idx="6"/>
          </p:cNvCxnSpPr>
          <p:nvPr/>
        </p:nvCxnSpPr>
        <p:spPr>
          <a:xfrm>
            <a:off x="5073362" y="1143000"/>
            <a:ext cx="9525" cy="1440872"/>
          </a:xfrm>
          <a:prstGeom prst="bentConnector3">
            <a:avLst>
              <a:gd name="adj1" fmla="val 630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CuadroTexto 13"/>
          <p:cNvSpPr txBox="1"/>
          <p:nvPr/>
        </p:nvSpPr>
        <p:spPr>
          <a:xfrm>
            <a:off x="151446" y="1078980"/>
            <a:ext cx="4747913" cy="1200329"/>
          </a:xfrm>
          <a:prstGeom prst="rect">
            <a:avLst/>
          </a:prstGeom>
          <a:noFill/>
        </p:spPr>
        <p:txBody>
          <a:bodyPr wrap="none" rtlCol="0">
            <a:spAutoFit/>
          </a:bodyPr>
          <a:lstStyle/>
          <a:p>
            <a:pPr defTabSz="457200"/>
            <a:r>
              <a:rPr lang="es-CO" b="1" i="1" dirty="0" smtClean="0">
                <a:solidFill>
                  <a:srgbClr val="FFFF00"/>
                </a:solidFill>
                <a:latin typeface="Century Gothic"/>
              </a:rPr>
              <a:t>LHRH agonista (Leuprolide/Goserelina)</a:t>
            </a:r>
          </a:p>
          <a:p>
            <a:pPr defTabSz="457200"/>
            <a:r>
              <a:rPr lang="es-CO" b="1" i="1" dirty="0" smtClean="0">
                <a:solidFill>
                  <a:srgbClr val="FFFF00"/>
                </a:solidFill>
                <a:latin typeface="Century Gothic"/>
              </a:rPr>
              <a:t>LHRH antagonista (Degarelix)</a:t>
            </a:r>
          </a:p>
          <a:p>
            <a:pPr defTabSz="457200"/>
            <a:r>
              <a:rPr lang="es-CO" b="1" i="1" dirty="0" smtClean="0">
                <a:solidFill>
                  <a:srgbClr val="FFFF00"/>
                </a:solidFill>
                <a:latin typeface="Century Gothic"/>
              </a:rPr>
              <a:t>Estrógenos (DES)</a:t>
            </a:r>
          </a:p>
          <a:p>
            <a:pPr defTabSz="457200"/>
            <a:r>
              <a:rPr lang="es-CO" b="1" i="1" dirty="0" smtClean="0">
                <a:solidFill>
                  <a:srgbClr val="FFFF00"/>
                </a:solidFill>
                <a:latin typeface="Century Gothic"/>
              </a:rPr>
              <a:t>Antiandrógeno esteroideo (Ciproterona)</a:t>
            </a:r>
            <a:endParaRPr lang="es-CO" b="1" i="1" dirty="0">
              <a:solidFill>
                <a:srgbClr val="FFFF00"/>
              </a:solidFill>
              <a:latin typeface="Century Gothic"/>
            </a:endParaRPr>
          </a:p>
        </p:txBody>
      </p:sp>
      <p:sp>
        <p:nvSpPr>
          <p:cNvPr id="15" name="CuadroTexto 14"/>
          <p:cNvSpPr txBox="1"/>
          <p:nvPr/>
        </p:nvSpPr>
        <p:spPr>
          <a:xfrm>
            <a:off x="5779018" y="1735281"/>
            <a:ext cx="693240" cy="369332"/>
          </a:xfrm>
          <a:prstGeom prst="rect">
            <a:avLst/>
          </a:prstGeom>
          <a:noFill/>
        </p:spPr>
        <p:txBody>
          <a:bodyPr wrap="none" rtlCol="0">
            <a:spAutoFit/>
          </a:bodyPr>
          <a:lstStyle/>
          <a:p>
            <a:pPr defTabSz="457200"/>
            <a:r>
              <a:rPr lang="es-CO" b="1" i="1" dirty="0" smtClean="0">
                <a:solidFill>
                  <a:prstClr val="white"/>
                </a:solidFill>
                <a:latin typeface="Century Gothic"/>
              </a:rPr>
              <a:t>CRH</a:t>
            </a:r>
            <a:endParaRPr lang="es-CO" b="1" i="1" dirty="0">
              <a:solidFill>
                <a:prstClr val="white"/>
              </a:solidFill>
              <a:latin typeface="Century Gothic"/>
            </a:endParaRPr>
          </a:p>
        </p:txBody>
      </p:sp>
      <p:cxnSp>
        <p:nvCxnSpPr>
          <p:cNvPr id="17" name="Conector angular 16"/>
          <p:cNvCxnSpPr>
            <a:stCxn id="5" idx="3"/>
            <a:endCxn id="6" idx="0"/>
          </p:cNvCxnSpPr>
          <p:nvPr/>
        </p:nvCxnSpPr>
        <p:spPr>
          <a:xfrm rot="5400000">
            <a:off x="3153990" y="2969940"/>
            <a:ext cx="429784" cy="495427"/>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angular 18"/>
          <p:cNvCxnSpPr>
            <a:stCxn id="5" idx="5"/>
            <a:endCxn id="7" idx="0"/>
          </p:cNvCxnSpPr>
          <p:nvPr/>
        </p:nvCxnSpPr>
        <p:spPr>
          <a:xfrm rot="16200000" flipH="1">
            <a:off x="4866652" y="2959547"/>
            <a:ext cx="429783" cy="516209"/>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CuadroTexto 19"/>
          <p:cNvSpPr txBox="1"/>
          <p:nvPr/>
        </p:nvSpPr>
        <p:spPr>
          <a:xfrm>
            <a:off x="2439139" y="2934976"/>
            <a:ext cx="974906" cy="369332"/>
          </a:xfrm>
          <a:prstGeom prst="rect">
            <a:avLst/>
          </a:prstGeom>
          <a:noFill/>
        </p:spPr>
        <p:txBody>
          <a:bodyPr wrap="none" rtlCol="0">
            <a:spAutoFit/>
          </a:bodyPr>
          <a:lstStyle/>
          <a:p>
            <a:pPr defTabSz="457200"/>
            <a:r>
              <a:rPr lang="es-CO" b="1" i="1" dirty="0" smtClean="0">
                <a:solidFill>
                  <a:prstClr val="white"/>
                </a:solidFill>
                <a:latin typeface="Century Gothic"/>
              </a:rPr>
              <a:t>FSH/LH</a:t>
            </a:r>
            <a:endParaRPr lang="es-CO" b="1" i="1" dirty="0">
              <a:solidFill>
                <a:prstClr val="white"/>
              </a:solidFill>
              <a:latin typeface="Century Gothic"/>
            </a:endParaRPr>
          </a:p>
        </p:txBody>
      </p:sp>
      <p:sp>
        <p:nvSpPr>
          <p:cNvPr id="21" name="CuadroTexto 20"/>
          <p:cNvSpPr txBox="1"/>
          <p:nvPr/>
        </p:nvSpPr>
        <p:spPr>
          <a:xfrm>
            <a:off x="5577828" y="2991487"/>
            <a:ext cx="833004" cy="369332"/>
          </a:xfrm>
          <a:prstGeom prst="rect">
            <a:avLst/>
          </a:prstGeom>
          <a:noFill/>
        </p:spPr>
        <p:txBody>
          <a:bodyPr wrap="none" rtlCol="0">
            <a:spAutoFit/>
          </a:bodyPr>
          <a:lstStyle/>
          <a:p>
            <a:pPr defTabSz="457200"/>
            <a:r>
              <a:rPr lang="es-CO" b="1" i="1" dirty="0" smtClean="0">
                <a:solidFill>
                  <a:prstClr val="white"/>
                </a:solidFill>
                <a:latin typeface="Century Gothic"/>
              </a:rPr>
              <a:t>ACTH</a:t>
            </a:r>
            <a:endParaRPr lang="es-CO" b="1" i="1" dirty="0">
              <a:solidFill>
                <a:prstClr val="white"/>
              </a:solidFill>
              <a:latin typeface="Century Gothic"/>
            </a:endParaRPr>
          </a:p>
        </p:txBody>
      </p:sp>
      <p:sp>
        <p:nvSpPr>
          <p:cNvPr id="22" name="Elipse 21"/>
          <p:cNvSpPr/>
          <p:nvPr/>
        </p:nvSpPr>
        <p:spPr>
          <a:xfrm>
            <a:off x="3376221" y="4873415"/>
            <a:ext cx="1706707" cy="11845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s-CO" dirty="0" smtClean="0">
                <a:solidFill>
                  <a:prstClr val="white"/>
                </a:solidFill>
                <a:latin typeface="Century Gothic"/>
              </a:rPr>
              <a:t>Próstata</a:t>
            </a:r>
            <a:endParaRPr lang="es-CO" dirty="0">
              <a:solidFill>
                <a:prstClr val="white"/>
              </a:solidFill>
              <a:latin typeface="Century Gothic"/>
            </a:endParaRPr>
          </a:p>
        </p:txBody>
      </p:sp>
      <p:cxnSp>
        <p:nvCxnSpPr>
          <p:cNvPr id="24" name="Conector angular 23"/>
          <p:cNvCxnSpPr>
            <a:stCxn id="6" idx="2"/>
            <a:endCxn id="22" idx="2"/>
          </p:cNvCxnSpPr>
          <p:nvPr/>
        </p:nvCxnSpPr>
        <p:spPr>
          <a:xfrm rot="10800000" flipH="1" flipV="1">
            <a:off x="2267816" y="4024744"/>
            <a:ext cx="1108365" cy="1440870"/>
          </a:xfrm>
          <a:prstGeom prst="bentConnector3">
            <a:avLst>
              <a:gd name="adj1" fmla="val -15469"/>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CuadroTexto 25"/>
          <p:cNvSpPr txBox="1"/>
          <p:nvPr/>
        </p:nvSpPr>
        <p:spPr>
          <a:xfrm>
            <a:off x="915759" y="4613280"/>
            <a:ext cx="1616570" cy="369332"/>
          </a:xfrm>
          <a:prstGeom prst="rect">
            <a:avLst/>
          </a:prstGeom>
          <a:noFill/>
        </p:spPr>
        <p:txBody>
          <a:bodyPr wrap="none" rtlCol="0">
            <a:spAutoFit/>
          </a:bodyPr>
          <a:lstStyle/>
          <a:p>
            <a:pPr defTabSz="457200"/>
            <a:r>
              <a:rPr lang="es-CO" b="1" i="1" dirty="0" smtClean="0">
                <a:solidFill>
                  <a:prstClr val="white"/>
                </a:solidFill>
                <a:latin typeface="Century Gothic"/>
              </a:rPr>
              <a:t>Testosterona</a:t>
            </a:r>
            <a:endParaRPr lang="es-CO" b="1" i="1" dirty="0">
              <a:solidFill>
                <a:prstClr val="white"/>
              </a:solidFill>
              <a:latin typeface="Century Gothic"/>
            </a:endParaRPr>
          </a:p>
        </p:txBody>
      </p:sp>
      <p:sp>
        <p:nvSpPr>
          <p:cNvPr id="27" name="CuadroTexto 26"/>
          <p:cNvSpPr txBox="1"/>
          <p:nvPr/>
        </p:nvSpPr>
        <p:spPr>
          <a:xfrm>
            <a:off x="3934525" y="5593078"/>
            <a:ext cx="637899" cy="369332"/>
          </a:xfrm>
          <a:prstGeom prst="rect">
            <a:avLst/>
          </a:prstGeom>
          <a:noFill/>
        </p:spPr>
        <p:txBody>
          <a:bodyPr wrap="none" rtlCol="0">
            <a:spAutoFit/>
          </a:bodyPr>
          <a:lstStyle/>
          <a:p>
            <a:pPr defTabSz="457200"/>
            <a:r>
              <a:rPr lang="es-CO" b="1" i="1" dirty="0" smtClean="0">
                <a:solidFill>
                  <a:prstClr val="white"/>
                </a:solidFill>
                <a:latin typeface="Century Gothic"/>
              </a:rPr>
              <a:t>DHT</a:t>
            </a:r>
            <a:endParaRPr lang="es-CO" b="1" i="1" dirty="0">
              <a:solidFill>
                <a:prstClr val="white"/>
              </a:solidFill>
              <a:latin typeface="Century Gothic"/>
            </a:endParaRPr>
          </a:p>
        </p:txBody>
      </p:sp>
      <p:cxnSp>
        <p:nvCxnSpPr>
          <p:cNvPr id="29" name="Conector angular 28"/>
          <p:cNvCxnSpPr>
            <a:stCxn id="22" idx="2"/>
            <a:endCxn id="27" idx="1"/>
          </p:cNvCxnSpPr>
          <p:nvPr/>
        </p:nvCxnSpPr>
        <p:spPr>
          <a:xfrm rot="10800000" flipH="1" flipV="1">
            <a:off x="3376221" y="5465696"/>
            <a:ext cx="558304" cy="312047"/>
          </a:xfrm>
          <a:prstGeom prst="bentConnector3">
            <a:avLst>
              <a:gd name="adj1" fmla="val -40945"/>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ector angular 34"/>
          <p:cNvCxnSpPr>
            <a:stCxn id="7" idx="6"/>
            <a:endCxn id="22" idx="6"/>
          </p:cNvCxnSpPr>
          <p:nvPr/>
        </p:nvCxnSpPr>
        <p:spPr>
          <a:xfrm flipH="1">
            <a:off x="5082927" y="4024826"/>
            <a:ext cx="1110095" cy="1440871"/>
          </a:xfrm>
          <a:prstGeom prst="bentConnector3">
            <a:avLst>
              <a:gd name="adj1" fmla="val -15445"/>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CuadroTexto 35"/>
          <p:cNvSpPr txBox="1"/>
          <p:nvPr/>
        </p:nvSpPr>
        <p:spPr>
          <a:xfrm>
            <a:off x="6371649" y="4283513"/>
            <a:ext cx="2162770" cy="923330"/>
          </a:xfrm>
          <a:prstGeom prst="rect">
            <a:avLst/>
          </a:prstGeom>
          <a:noFill/>
        </p:spPr>
        <p:txBody>
          <a:bodyPr wrap="none" rtlCol="0">
            <a:spAutoFit/>
          </a:bodyPr>
          <a:lstStyle/>
          <a:p>
            <a:pPr defTabSz="457200"/>
            <a:r>
              <a:rPr lang="es-CO" b="1" i="1" dirty="0" err="1" smtClean="0">
                <a:solidFill>
                  <a:prstClr val="white"/>
                </a:solidFill>
                <a:latin typeface="Century Gothic"/>
              </a:rPr>
              <a:t>Androstenediona</a:t>
            </a:r>
            <a:endParaRPr lang="es-CO" b="1" i="1" dirty="0" smtClean="0">
              <a:solidFill>
                <a:prstClr val="white"/>
              </a:solidFill>
              <a:latin typeface="Century Gothic"/>
            </a:endParaRPr>
          </a:p>
          <a:p>
            <a:pPr defTabSz="457200"/>
            <a:r>
              <a:rPr lang="es-CO" b="1" i="1" dirty="0" smtClean="0">
                <a:solidFill>
                  <a:prstClr val="white"/>
                </a:solidFill>
                <a:latin typeface="Century Gothic"/>
              </a:rPr>
              <a:t>DHE</a:t>
            </a:r>
          </a:p>
          <a:p>
            <a:pPr defTabSz="457200"/>
            <a:r>
              <a:rPr lang="es-CO" b="1" i="1" dirty="0" smtClean="0">
                <a:solidFill>
                  <a:prstClr val="white"/>
                </a:solidFill>
                <a:latin typeface="Century Gothic"/>
              </a:rPr>
              <a:t>DHE-S</a:t>
            </a:r>
            <a:endParaRPr lang="es-CO" b="1" i="1" dirty="0">
              <a:solidFill>
                <a:prstClr val="white"/>
              </a:solidFill>
              <a:latin typeface="Century Gothic"/>
            </a:endParaRPr>
          </a:p>
        </p:txBody>
      </p:sp>
      <p:cxnSp>
        <p:nvCxnSpPr>
          <p:cNvPr id="3" name="Conector angular 2"/>
          <p:cNvCxnSpPr>
            <a:stCxn id="14" idx="2"/>
            <a:endCxn id="5" idx="2"/>
          </p:cNvCxnSpPr>
          <p:nvPr/>
        </p:nvCxnSpPr>
        <p:spPr>
          <a:xfrm rot="16200000" flipH="1">
            <a:off x="2793726" y="2010986"/>
            <a:ext cx="304646" cy="841292"/>
          </a:xfrm>
          <a:prstGeom prst="bentConnector2">
            <a:avLst/>
          </a:prstGeom>
          <a:ln w="38100">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23" name="CuadroTexto 22"/>
          <p:cNvSpPr txBox="1"/>
          <p:nvPr/>
        </p:nvSpPr>
        <p:spPr>
          <a:xfrm>
            <a:off x="107054" y="5654759"/>
            <a:ext cx="2876793" cy="646331"/>
          </a:xfrm>
          <a:prstGeom prst="rect">
            <a:avLst/>
          </a:prstGeom>
          <a:noFill/>
        </p:spPr>
        <p:txBody>
          <a:bodyPr wrap="none" rtlCol="0">
            <a:spAutoFit/>
          </a:bodyPr>
          <a:lstStyle/>
          <a:p>
            <a:pPr algn="ctr" defTabSz="457200"/>
            <a:r>
              <a:rPr lang="es-CO" b="1" i="1" dirty="0" smtClean="0">
                <a:solidFill>
                  <a:srgbClr val="FFFF00"/>
                </a:solidFill>
                <a:latin typeface="Century Gothic"/>
              </a:rPr>
              <a:t>Dutasterida (Inhibidores</a:t>
            </a:r>
          </a:p>
          <a:p>
            <a:pPr algn="ctr" defTabSz="457200"/>
            <a:r>
              <a:rPr lang="es-CO" b="1" i="1" dirty="0" smtClean="0">
                <a:solidFill>
                  <a:srgbClr val="FFFF00"/>
                </a:solidFill>
                <a:latin typeface="Century Gothic"/>
              </a:rPr>
              <a:t>5α Reductasa)</a:t>
            </a:r>
            <a:endParaRPr lang="es-CO" b="1" i="1" dirty="0">
              <a:solidFill>
                <a:srgbClr val="FFFF00"/>
              </a:solidFill>
              <a:latin typeface="Century Gothic"/>
            </a:endParaRPr>
          </a:p>
        </p:txBody>
      </p:sp>
      <p:cxnSp>
        <p:nvCxnSpPr>
          <p:cNvPr id="10" name="Conector angular 9"/>
          <p:cNvCxnSpPr>
            <a:stCxn id="23" idx="3"/>
          </p:cNvCxnSpPr>
          <p:nvPr/>
        </p:nvCxnSpPr>
        <p:spPr>
          <a:xfrm flipV="1">
            <a:off x="2983847" y="5764726"/>
            <a:ext cx="152008" cy="213199"/>
          </a:xfrm>
          <a:prstGeom prst="bentConnector2">
            <a:avLst/>
          </a:prstGeom>
          <a:ln w="34925">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28" name="CuadroTexto 27"/>
          <p:cNvSpPr txBox="1"/>
          <p:nvPr/>
        </p:nvSpPr>
        <p:spPr>
          <a:xfrm>
            <a:off x="6676" y="3409896"/>
            <a:ext cx="2171674" cy="646331"/>
          </a:xfrm>
          <a:prstGeom prst="rect">
            <a:avLst/>
          </a:prstGeom>
          <a:noFill/>
        </p:spPr>
        <p:txBody>
          <a:bodyPr wrap="none" rtlCol="0">
            <a:spAutoFit/>
          </a:bodyPr>
          <a:lstStyle/>
          <a:p>
            <a:pPr algn="ctr" defTabSz="457200"/>
            <a:r>
              <a:rPr lang="es-CO" b="1" i="1" dirty="0" smtClean="0">
                <a:solidFill>
                  <a:srgbClr val="FFFF00"/>
                </a:solidFill>
                <a:latin typeface="Century Gothic"/>
              </a:rPr>
              <a:t>Abiraterona (ABI)</a:t>
            </a:r>
          </a:p>
          <a:p>
            <a:pPr algn="ctr" defTabSz="457200"/>
            <a:r>
              <a:rPr lang="es-CO" b="1" i="1" dirty="0" smtClean="0">
                <a:solidFill>
                  <a:srgbClr val="FFFF00"/>
                </a:solidFill>
                <a:latin typeface="Century Gothic"/>
              </a:rPr>
              <a:t>Ketoconazol</a:t>
            </a:r>
            <a:endParaRPr lang="es-CO" b="1" i="1" dirty="0">
              <a:solidFill>
                <a:srgbClr val="FFFF00"/>
              </a:solidFill>
              <a:latin typeface="Century Gothic"/>
            </a:endParaRPr>
          </a:p>
        </p:txBody>
      </p:sp>
      <p:cxnSp>
        <p:nvCxnSpPr>
          <p:cNvPr id="30" name="Conector angular 29"/>
          <p:cNvCxnSpPr>
            <a:endCxn id="26" idx="0"/>
          </p:cNvCxnSpPr>
          <p:nvPr/>
        </p:nvCxnSpPr>
        <p:spPr>
          <a:xfrm>
            <a:off x="1087929" y="4032793"/>
            <a:ext cx="636115" cy="580487"/>
          </a:xfrm>
          <a:prstGeom prst="bentConnector2">
            <a:avLst/>
          </a:prstGeom>
          <a:ln w="34925">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32" name="Conector angular 31"/>
          <p:cNvCxnSpPr/>
          <p:nvPr/>
        </p:nvCxnSpPr>
        <p:spPr>
          <a:xfrm rot="5400000">
            <a:off x="6950086" y="3817275"/>
            <a:ext cx="627689" cy="327382"/>
          </a:xfrm>
          <a:prstGeom prst="bentConnector3">
            <a:avLst/>
          </a:prstGeom>
          <a:ln w="34925">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33" name="CuadroTexto 32"/>
          <p:cNvSpPr txBox="1"/>
          <p:nvPr/>
        </p:nvSpPr>
        <p:spPr>
          <a:xfrm>
            <a:off x="6420522" y="2416226"/>
            <a:ext cx="2152061" cy="369332"/>
          </a:xfrm>
          <a:prstGeom prst="rect">
            <a:avLst/>
          </a:prstGeom>
          <a:noFill/>
        </p:spPr>
        <p:txBody>
          <a:bodyPr wrap="none" rtlCol="0">
            <a:spAutoFit/>
          </a:bodyPr>
          <a:lstStyle/>
          <a:p>
            <a:pPr algn="ctr" defTabSz="457200"/>
            <a:r>
              <a:rPr lang="es-CO" b="1" i="1" dirty="0" smtClean="0">
                <a:solidFill>
                  <a:srgbClr val="FFFF00"/>
                </a:solidFill>
                <a:latin typeface="Century Gothic"/>
              </a:rPr>
              <a:t>Glucocorticoides</a:t>
            </a:r>
            <a:endParaRPr lang="es-CO" b="1" i="1" dirty="0">
              <a:solidFill>
                <a:srgbClr val="FFFF00"/>
              </a:solidFill>
              <a:latin typeface="Century Gothic"/>
            </a:endParaRPr>
          </a:p>
        </p:txBody>
      </p:sp>
      <p:cxnSp>
        <p:nvCxnSpPr>
          <p:cNvPr id="34" name="Conector angular 33"/>
          <p:cNvCxnSpPr>
            <a:endCxn id="21" idx="3"/>
          </p:cNvCxnSpPr>
          <p:nvPr/>
        </p:nvCxnSpPr>
        <p:spPr>
          <a:xfrm rot="5400000">
            <a:off x="6292109" y="2739651"/>
            <a:ext cx="555225" cy="317778"/>
          </a:xfrm>
          <a:prstGeom prst="bentConnector2">
            <a:avLst/>
          </a:prstGeom>
          <a:ln w="34925">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37" name="CuadroTexto 36"/>
          <p:cNvSpPr txBox="1"/>
          <p:nvPr/>
        </p:nvSpPr>
        <p:spPr>
          <a:xfrm>
            <a:off x="6307056" y="3020160"/>
            <a:ext cx="2171674" cy="646331"/>
          </a:xfrm>
          <a:prstGeom prst="rect">
            <a:avLst/>
          </a:prstGeom>
          <a:noFill/>
        </p:spPr>
        <p:txBody>
          <a:bodyPr wrap="none" rtlCol="0">
            <a:spAutoFit/>
          </a:bodyPr>
          <a:lstStyle/>
          <a:p>
            <a:pPr algn="ctr" defTabSz="457200"/>
            <a:r>
              <a:rPr lang="es-CO" b="1" i="1" dirty="0" smtClean="0">
                <a:solidFill>
                  <a:srgbClr val="FFFF00"/>
                </a:solidFill>
                <a:latin typeface="Century Gothic"/>
              </a:rPr>
              <a:t>Abiraterona (ABI)</a:t>
            </a:r>
          </a:p>
          <a:p>
            <a:pPr algn="ctr" defTabSz="457200"/>
            <a:r>
              <a:rPr lang="es-CO" b="1" i="1" dirty="0" smtClean="0">
                <a:solidFill>
                  <a:srgbClr val="FFFF00"/>
                </a:solidFill>
                <a:latin typeface="Century Gothic"/>
              </a:rPr>
              <a:t>Ketoconazol</a:t>
            </a:r>
            <a:endParaRPr lang="es-CO" b="1" i="1" dirty="0">
              <a:solidFill>
                <a:srgbClr val="FFFF00"/>
              </a:solidFill>
              <a:latin typeface="Century Gothic"/>
            </a:endParaRPr>
          </a:p>
        </p:txBody>
      </p:sp>
      <p:sp>
        <p:nvSpPr>
          <p:cNvPr id="38" name="CuadroTexto 37"/>
          <p:cNvSpPr txBox="1"/>
          <p:nvPr/>
        </p:nvSpPr>
        <p:spPr>
          <a:xfrm>
            <a:off x="5291178" y="6387544"/>
            <a:ext cx="2341190" cy="369332"/>
          </a:xfrm>
          <a:prstGeom prst="rect">
            <a:avLst/>
          </a:prstGeom>
          <a:noFill/>
        </p:spPr>
        <p:txBody>
          <a:bodyPr wrap="none" rtlCol="0">
            <a:spAutoFit/>
          </a:bodyPr>
          <a:lstStyle/>
          <a:p>
            <a:pPr algn="ctr" defTabSz="457200"/>
            <a:r>
              <a:rPr lang="es-CO" b="1" i="1" dirty="0" smtClean="0">
                <a:solidFill>
                  <a:srgbClr val="FFFF00"/>
                </a:solidFill>
                <a:latin typeface="Century Gothic"/>
              </a:rPr>
              <a:t>Enzalutamida (ARI)</a:t>
            </a:r>
            <a:endParaRPr lang="es-CO" b="1" i="1" dirty="0">
              <a:solidFill>
                <a:srgbClr val="FFFF00"/>
              </a:solidFill>
              <a:latin typeface="Century Gothic"/>
            </a:endParaRPr>
          </a:p>
        </p:txBody>
      </p:sp>
      <p:cxnSp>
        <p:nvCxnSpPr>
          <p:cNvPr id="39" name="Conector angular 38"/>
          <p:cNvCxnSpPr>
            <a:stCxn id="38" idx="1"/>
            <a:endCxn id="41" idx="3"/>
          </p:cNvCxnSpPr>
          <p:nvPr/>
        </p:nvCxnSpPr>
        <p:spPr>
          <a:xfrm rot="10800000">
            <a:off x="5074110" y="6172716"/>
            <a:ext cx="217069" cy="399494"/>
          </a:xfrm>
          <a:prstGeom prst="bentConnector3">
            <a:avLst>
              <a:gd name="adj1" fmla="val 50000"/>
            </a:avLst>
          </a:prstGeom>
          <a:ln w="34925">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41" name="CuadroTexto 40"/>
          <p:cNvSpPr txBox="1"/>
          <p:nvPr/>
        </p:nvSpPr>
        <p:spPr>
          <a:xfrm>
            <a:off x="4541142" y="5988050"/>
            <a:ext cx="532967" cy="369332"/>
          </a:xfrm>
          <a:prstGeom prst="rect">
            <a:avLst/>
          </a:prstGeom>
          <a:noFill/>
        </p:spPr>
        <p:txBody>
          <a:bodyPr wrap="none" rtlCol="0">
            <a:spAutoFit/>
          </a:bodyPr>
          <a:lstStyle/>
          <a:p>
            <a:pPr defTabSz="457200"/>
            <a:r>
              <a:rPr lang="es-CO" b="1" i="1" dirty="0" smtClean="0">
                <a:solidFill>
                  <a:prstClr val="white"/>
                </a:solidFill>
                <a:latin typeface="Century Gothic"/>
              </a:rPr>
              <a:t>AR</a:t>
            </a:r>
            <a:endParaRPr lang="es-CO" b="1" i="1" dirty="0">
              <a:solidFill>
                <a:prstClr val="white"/>
              </a:solidFill>
              <a:latin typeface="Century Gothic"/>
            </a:endParaRPr>
          </a:p>
        </p:txBody>
      </p:sp>
      <p:cxnSp>
        <p:nvCxnSpPr>
          <p:cNvPr id="43" name="Conector angular 42"/>
          <p:cNvCxnSpPr>
            <a:stCxn id="27" idx="3"/>
            <a:endCxn id="41" idx="0"/>
          </p:cNvCxnSpPr>
          <p:nvPr/>
        </p:nvCxnSpPr>
        <p:spPr>
          <a:xfrm>
            <a:off x="4572424" y="5777744"/>
            <a:ext cx="235202" cy="210306"/>
          </a:xfrm>
          <a:prstGeom prst="bent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4" name="CuadroTexto 43"/>
          <p:cNvSpPr txBox="1"/>
          <p:nvPr/>
        </p:nvSpPr>
        <p:spPr>
          <a:xfrm>
            <a:off x="6154013" y="5698119"/>
            <a:ext cx="2804071" cy="923330"/>
          </a:xfrm>
          <a:prstGeom prst="rect">
            <a:avLst/>
          </a:prstGeom>
          <a:noFill/>
        </p:spPr>
        <p:txBody>
          <a:bodyPr wrap="square" rtlCol="0">
            <a:spAutoFit/>
          </a:bodyPr>
          <a:lstStyle/>
          <a:p>
            <a:pPr algn="ctr" defTabSz="457200"/>
            <a:r>
              <a:rPr lang="es-CO" b="1" i="1" dirty="0" smtClean="0">
                <a:solidFill>
                  <a:srgbClr val="FFFF00"/>
                </a:solidFill>
                <a:latin typeface="Century Gothic"/>
              </a:rPr>
              <a:t>Bicalutamida/Ciproterona (antiandrógenos)</a:t>
            </a:r>
            <a:endParaRPr lang="es-CO" b="1" i="1" dirty="0">
              <a:solidFill>
                <a:srgbClr val="FFFF00"/>
              </a:solidFill>
              <a:latin typeface="Century Gothic"/>
            </a:endParaRPr>
          </a:p>
        </p:txBody>
      </p:sp>
      <p:cxnSp>
        <p:nvCxnSpPr>
          <p:cNvPr id="45" name="Conector angular 44"/>
          <p:cNvCxnSpPr>
            <a:stCxn id="44" idx="1"/>
          </p:cNvCxnSpPr>
          <p:nvPr/>
        </p:nvCxnSpPr>
        <p:spPr>
          <a:xfrm rot="10800000">
            <a:off x="4912643" y="5836112"/>
            <a:ext cx="1241371" cy="323672"/>
          </a:xfrm>
          <a:prstGeom prst="bentConnector3">
            <a:avLst>
              <a:gd name="adj1" fmla="val 50000"/>
            </a:avLst>
          </a:prstGeom>
          <a:ln w="34925">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66" name="Elipse 65"/>
          <p:cNvSpPr/>
          <p:nvPr/>
        </p:nvSpPr>
        <p:spPr>
          <a:xfrm>
            <a:off x="2264402" y="3427904"/>
            <a:ext cx="1706707" cy="1184563"/>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CO" dirty="0">
              <a:solidFill>
                <a:prstClr val="white"/>
              </a:solidFill>
              <a:latin typeface="Century Gothic"/>
            </a:endParaRPr>
          </a:p>
        </p:txBody>
      </p:sp>
      <p:sp>
        <p:nvSpPr>
          <p:cNvPr id="67" name="CuadroTexto 66"/>
          <p:cNvSpPr txBox="1"/>
          <p:nvPr/>
        </p:nvSpPr>
        <p:spPr>
          <a:xfrm>
            <a:off x="3281265" y="3215286"/>
            <a:ext cx="1773464" cy="369332"/>
          </a:xfrm>
          <a:prstGeom prst="rect">
            <a:avLst/>
          </a:prstGeom>
          <a:noFill/>
        </p:spPr>
        <p:txBody>
          <a:bodyPr wrap="none" rtlCol="0">
            <a:spAutoFit/>
          </a:bodyPr>
          <a:lstStyle/>
          <a:p>
            <a:pPr algn="ctr" defTabSz="457200"/>
            <a:r>
              <a:rPr lang="es-CO" b="1" i="1" dirty="0" smtClean="0">
                <a:solidFill>
                  <a:srgbClr val="FFFF00"/>
                </a:solidFill>
                <a:latin typeface="Century Gothic"/>
              </a:rPr>
              <a:t>Orquiectomía</a:t>
            </a:r>
            <a:endParaRPr lang="es-CO" b="1" i="1" dirty="0">
              <a:solidFill>
                <a:srgbClr val="FFFF00"/>
              </a:solidFill>
              <a:latin typeface="Century Gothic"/>
            </a:endParaRPr>
          </a:p>
        </p:txBody>
      </p:sp>
    </p:spTree>
    <p:extLst>
      <p:ext uri="{BB962C8B-B14F-4D97-AF65-F5344CB8AC3E}">
        <p14:creationId xmlns:p14="http://schemas.microsoft.com/office/powerpoint/2010/main" val="5599315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blinds(horizontal)">
                                      <p:cBhvr>
                                        <p:cTn id="10" dur="5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linds(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blinds(horizontal)">
                                      <p:cBhvr>
                                        <p:cTn id="23" dur="500"/>
                                        <p:tgtEl>
                                          <p:spTgt spid="44"/>
                                        </p:tgtEl>
                                      </p:cBhvr>
                                    </p:animEffect>
                                  </p:childTnLst>
                                </p:cTn>
                              </p:par>
                              <p:par>
                                <p:cTn id="24" presetID="3" presetClass="entr" presetSubtype="10" fill="hold"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blinds(horizontal)">
                                      <p:cBhvr>
                                        <p:cTn id="26" dur="5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blinds(horizontal)">
                                      <p:cBhvr>
                                        <p:cTn id="31" dur="500"/>
                                        <p:tgtEl>
                                          <p:spTgt spid="34"/>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linds(horizontal)">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blinds(horizontal)">
                                      <p:cBhvr>
                                        <p:cTn id="39" dur="500"/>
                                        <p:tgtEl>
                                          <p:spTgt spid="30"/>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linds(horizontal)">
                                      <p:cBhvr>
                                        <p:cTn id="42" dur="500"/>
                                        <p:tgtEl>
                                          <p:spTgt spid="28"/>
                                        </p:tgtEl>
                                      </p:cBhvr>
                                    </p:animEffect>
                                  </p:childTnLst>
                                </p:cTn>
                              </p:par>
                              <p:par>
                                <p:cTn id="43" presetID="3" presetClass="entr" presetSubtype="1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blinds(horizontal)">
                                      <p:cBhvr>
                                        <p:cTn id="45" dur="500"/>
                                        <p:tgtEl>
                                          <p:spTgt spid="32"/>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blinds(horizontal)">
                                      <p:cBhvr>
                                        <p:cTn id="48" dur="500"/>
                                        <p:tgtEl>
                                          <p:spTgt spid="37"/>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blinds(horizontal)">
                                      <p:cBhvr>
                                        <p:cTn id="53" dur="500"/>
                                        <p:tgtEl>
                                          <p:spTgt spid="10"/>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blinds(horizontal)">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P spid="23" grpId="0"/>
      <p:bldP spid="28" grpId="0"/>
      <p:bldP spid="33" grpId="0"/>
      <p:bldP spid="37" grpId="0"/>
      <p:bldP spid="38" grpId="0"/>
      <p:bldP spid="44" grpId="0"/>
      <p:bldP spid="6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3"/>
          <p:cNvSpPr/>
          <p:nvPr/>
        </p:nvSpPr>
        <p:spPr>
          <a:xfrm>
            <a:off x="3366695" y="550801"/>
            <a:ext cx="1706707" cy="11845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s-CO" dirty="0" smtClean="0">
                <a:solidFill>
                  <a:prstClr val="white"/>
                </a:solidFill>
                <a:latin typeface="Century Gothic"/>
              </a:rPr>
              <a:t>Hipotálamo</a:t>
            </a:r>
            <a:endParaRPr lang="es-CO" dirty="0">
              <a:solidFill>
                <a:prstClr val="white"/>
              </a:solidFill>
              <a:latin typeface="Century Gothic"/>
            </a:endParaRPr>
          </a:p>
        </p:txBody>
      </p:sp>
      <p:sp>
        <p:nvSpPr>
          <p:cNvPr id="5" name="Elipse 4"/>
          <p:cNvSpPr/>
          <p:nvPr/>
        </p:nvSpPr>
        <p:spPr>
          <a:xfrm>
            <a:off x="3366695" y="1991673"/>
            <a:ext cx="1706707" cy="11845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s-CO" dirty="0" smtClean="0">
                <a:solidFill>
                  <a:prstClr val="white"/>
                </a:solidFill>
                <a:latin typeface="Century Gothic"/>
              </a:rPr>
              <a:t>Hipófisis</a:t>
            </a:r>
            <a:endParaRPr lang="es-CO" dirty="0">
              <a:solidFill>
                <a:prstClr val="white"/>
              </a:solidFill>
              <a:latin typeface="Century Gothic"/>
            </a:endParaRPr>
          </a:p>
        </p:txBody>
      </p:sp>
      <p:sp>
        <p:nvSpPr>
          <p:cNvPr id="6" name="Elipse 5"/>
          <p:cNvSpPr/>
          <p:nvPr/>
        </p:nvSpPr>
        <p:spPr>
          <a:xfrm>
            <a:off x="2267856" y="3432469"/>
            <a:ext cx="1706707" cy="11845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s-CO" dirty="0" smtClean="0">
                <a:solidFill>
                  <a:prstClr val="white"/>
                </a:solidFill>
                <a:latin typeface="Century Gothic"/>
              </a:rPr>
              <a:t>Testículo</a:t>
            </a:r>
            <a:endParaRPr lang="es-CO" dirty="0">
              <a:solidFill>
                <a:prstClr val="white"/>
              </a:solidFill>
              <a:latin typeface="Century Gothic"/>
            </a:endParaRPr>
          </a:p>
        </p:txBody>
      </p:sp>
      <p:sp>
        <p:nvSpPr>
          <p:cNvPr id="7" name="Elipse 6"/>
          <p:cNvSpPr/>
          <p:nvPr/>
        </p:nvSpPr>
        <p:spPr>
          <a:xfrm>
            <a:off x="4486298" y="3432469"/>
            <a:ext cx="1706707" cy="11845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s-CO" dirty="0" smtClean="0">
                <a:solidFill>
                  <a:prstClr val="white"/>
                </a:solidFill>
                <a:latin typeface="Century Gothic"/>
              </a:rPr>
              <a:t>Adrenal</a:t>
            </a:r>
            <a:endParaRPr lang="es-CO" dirty="0">
              <a:solidFill>
                <a:prstClr val="white"/>
              </a:solidFill>
              <a:latin typeface="Century Gothic"/>
            </a:endParaRPr>
          </a:p>
        </p:txBody>
      </p:sp>
      <p:cxnSp>
        <p:nvCxnSpPr>
          <p:cNvPr id="12" name="Conector angular 11"/>
          <p:cNvCxnSpPr>
            <a:stCxn id="4" idx="6"/>
            <a:endCxn id="5" idx="6"/>
          </p:cNvCxnSpPr>
          <p:nvPr/>
        </p:nvCxnSpPr>
        <p:spPr>
          <a:xfrm>
            <a:off x="5073362" y="1143000"/>
            <a:ext cx="9525" cy="1440872"/>
          </a:xfrm>
          <a:prstGeom prst="bentConnector3">
            <a:avLst>
              <a:gd name="adj1" fmla="val 630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CuadroTexto 13"/>
          <p:cNvSpPr txBox="1"/>
          <p:nvPr/>
        </p:nvSpPr>
        <p:spPr>
          <a:xfrm>
            <a:off x="151446" y="1078980"/>
            <a:ext cx="4747913" cy="1200329"/>
          </a:xfrm>
          <a:prstGeom prst="rect">
            <a:avLst/>
          </a:prstGeom>
          <a:noFill/>
        </p:spPr>
        <p:txBody>
          <a:bodyPr wrap="none" rtlCol="0">
            <a:spAutoFit/>
          </a:bodyPr>
          <a:lstStyle/>
          <a:p>
            <a:pPr defTabSz="457200"/>
            <a:r>
              <a:rPr lang="es-CO" b="1" i="1" dirty="0" smtClean="0">
                <a:solidFill>
                  <a:srgbClr val="FFFF00"/>
                </a:solidFill>
                <a:latin typeface="Century Gothic"/>
              </a:rPr>
              <a:t>LHRH agonista (Leuprolide/Goserelina)</a:t>
            </a:r>
          </a:p>
          <a:p>
            <a:pPr defTabSz="457200"/>
            <a:r>
              <a:rPr lang="es-CO" b="1" i="1" dirty="0" smtClean="0">
                <a:solidFill>
                  <a:srgbClr val="FFFF00"/>
                </a:solidFill>
                <a:latin typeface="Century Gothic"/>
              </a:rPr>
              <a:t>LHRH antagonista (Degarelix)</a:t>
            </a:r>
          </a:p>
          <a:p>
            <a:pPr defTabSz="457200"/>
            <a:r>
              <a:rPr lang="es-CO" b="1" i="1" dirty="0" smtClean="0">
                <a:solidFill>
                  <a:srgbClr val="FFFF00"/>
                </a:solidFill>
                <a:latin typeface="Century Gothic"/>
              </a:rPr>
              <a:t>Estrógenos (DES)</a:t>
            </a:r>
          </a:p>
          <a:p>
            <a:pPr defTabSz="457200"/>
            <a:r>
              <a:rPr lang="es-CO" b="1" i="1" dirty="0" smtClean="0">
                <a:solidFill>
                  <a:srgbClr val="FFFF00"/>
                </a:solidFill>
                <a:latin typeface="Century Gothic"/>
              </a:rPr>
              <a:t>Antiandrógeno esteroideo (Ciproterona)</a:t>
            </a:r>
            <a:endParaRPr lang="es-CO" b="1" i="1" dirty="0">
              <a:solidFill>
                <a:srgbClr val="FFFF00"/>
              </a:solidFill>
              <a:latin typeface="Century Gothic"/>
            </a:endParaRPr>
          </a:p>
        </p:txBody>
      </p:sp>
      <p:sp>
        <p:nvSpPr>
          <p:cNvPr id="15" name="CuadroTexto 14"/>
          <p:cNvSpPr txBox="1"/>
          <p:nvPr/>
        </p:nvSpPr>
        <p:spPr>
          <a:xfrm>
            <a:off x="5779018" y="1735281"/>
            <a:ext cx="693240" cy="369332"/>
          </a:xfrm>
          <a:prstGeom prst="rect">
            <a:avLst/>
          </a:prstGeom>
          <a:noFill/>
        </p:spPr>
        <p:txBody>
          <a:bodyPr wrap="none" rtlCol="0">
            <a:spAutoFit/>
          </a:bodyPr>
          <a:lstStyle/>
          <a:p>
            <a:pPr defTabSz="457200"/>
            <a:r>
              <a:rPr lang="es-CO" b="1" i="1" dirty="0" smtClean="0">
                <a:solidFill>
                  <a:prstClr val="white"/>
                </a:solidFill>
                <a:latin typeface="Century Gothic"/>
              </a:rPr>
              <a:t>CRH</a:t>
            </a:r>
            <a:endParaRPr lang="es-CO" b="1" i="1" dirty="0">
              <a:solidFill>
                <a:prstClr val="white"/>
              </a:solidFill>
              <a:latin typeface="Century Gothic"/>
            </a:endParaRPr>
          </a:p>
        </p:txBody>
      </p:sp>
      <p:cxnSp>
        <p:nvCxnSpPr>
          <p:cNvPr id="17" name="Conector angular 16"/>
          <p:cNvCxnSpPr>
            <a:stCxn id="5" idx="3"/>
            <a:endCxn id="6" idx="0"/>
          </p:cNvCxnSpPr>
          <p:nvPr/>
        </p:nvCxnSpPr>
        <p:spPr>
          <a:xfrm rot="5400000">
            <a:off x="3153990" y="2969940"/>
            <a:ext cx="429784" cy="495427"/>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angular 18"/>
          <p:cNvCxnSpPr>
            <a:stCxn id="5" idx="5"/>
            <a:endCxn id="7" idx="0"/>
          </p:cNvCxnSpPr>
          <p:nvPr/>
        </p:nvCxnSpPr>
        <p:spPr>
          <a:xfrm rot="16200000" flipH="1">
            <a:off x="4866652" y="2959547"/>
            <a:ext cx="429783" cy="516209"/>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CuadroTexto 19"/>
          <p:cNvSpPr txBox="1"/>
          <p:nvPr/>
        </p:nvSpPr>
        <p:spPr>
          <a:xfrm>
            <a:off x="2439139" y="2934976"/>
            <a:ext cx="974906" cy="369332"/>
          </a:xfrm>
          <a:prstGeom prst="rect">
            <a:avLst/>
          </a:prstGeom>
          <a:noFill/>
        </p:spPr>
        <p:txBody>
          <a:bodyPr wrap="none" rtlCol="0">
            <a:spAutoFit/>
          </a:bodyPr>
          <a:lstStyle/>
          <a:p>
            <a:pPr defTabSz="457200"/>
            <a:r>
              <a:rPr lang="es-CO" b="1" i="1" dirty="0" smtClean="0">
                <a:solidFill>
                  <a:prstClr val="white"/>
                </a:solidFill>
                <a:latin typeface="Century Gothic"/>
              </a:rPr>
              <a:t>FSH/LH</a:t>
            </a:r>
            <a:endParaRPr lang="es-CO" b="1" i="1" dirty="0">
              <a:solidFill>
                <a:prstClr val="white"/>
              </a:solidFill>
              <a:latin typeface="Century Gothic"/>
            </a:endParaRPr>
          </a:p>
        </p:txBody>
      </p:sp>
      <p:sp>
        <p:nvSpPr>
          <p:cNvPr id="21" name="CuadroTexto 20"/>
          <p:cNvSpPr txBox="1"/>
          <p:nvPr/>
        </p:nvSpPr>
        <p:spPr>
          <a:xfrm>
            <a:off x="5577828" y="2991487"/>
            <a:ext cx="833004" cy="369332"/>
          </a:xfrm>
          <a:prstGeom prst="rect">
            <a:avLst/>
          </a:prstGeom>
          <a:noFill/>
        </p:spPr>
        <p:txBody>
          <a:bodyPr wrap="none" rtlCol="0">
            <a:spAutoFit/>
          </a:bodyPr>
          <a:lstStyle/>
          <a:p>
            <a:pPr defTabSz="457200"/>
            <a:r>
              <a:rPr lang="es-CO" b="1" i="1" dirty="0" smtClean="0">
                <a:solidFill>
                  <a:prstClr val="white"/>
                </a:solidFill>
                <a:latin typeface="Century Gothic"/>
              </a:rPr>
              <a:t>ACTH</a:t>
            </a:r>
            <a:endParaRPr lang="es-CO" b="1" i="1" dirty="0">
              <a:solidFill>
                <a:prstClr val="white"/>
              </a:solidFill>
              <a:latin typeface="Century Gothic"/>
            </a:endParaRPr>
          </a:p>
        </p:txBody>
      </p:sp>
      <p:sp>
        <p:nvSpPr>
          <p:cNvPr id="22" name="Elipse 21"/>
          <p:cNvSpPr/>
          <p:nvPr/>
        </p:nvSpPr>
        <p:spPr>
          <a:xfrm>
            <a:off x="3376221" y="4873415"/>
            <a:ext cx="1706707" cy="11845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s-CO" dirty="0" smtClean="0">
                <a:solidFill>
                  <a:prstClr val="white"/>
                </a:solidFill>
                <a:latin typeface="Century Gothic"/>
              </a:rPr>
              <a:t>Próstata</a:t>
            </a:r>
            <a:endParaRPr lang="es-CO" dirty="0">
              <a:solidFill>
                <a:prstClr val="white"/>
              </a:solidFill>
              <a:latin typeface="Century Gothic"/>
            </a:endParaRPr>
          </a:p>
        </p:txBody>
      </p:sp>
      <p:cxnSp>
        <p:nvCxnSpPr>
          <p:cNvPr id="24" name="Conector angular 23"/>
          <p:cNvCxnSpPr>
            <a:stCxn id="6" idx="2"/>
            <a:endCxn id="22" idx="2"/>
          </p:cNvCxnSpPr>
          <p:nvPr/>
        </p:nvCxnSpPr>
        <p:spPr>
          <a:xfrm rot="10800000" flipH="1" flipV="1">
            <a:off x="2267816" y="4024744"/>
            <a:ext cx="1108365" cy="1440870"/>
          </a:xfrm>
          <a:prstGeom prst="bentConnector3">
            <a:avLst>
              <a:gd name="adj1" fmla="val -15469"/>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CuadroTexto 25"/>
          <p:cNvSpPr txBox="1"/>
          <p:nvPr/>
        </p:nvSpPr>
        <p:spPr>
          <a:xfrm>
            <a:off x="915759" y="4613280"/>
            <a:ext cx="1616570" cy="369332"/>
          </a:xfrm>
          <a:prstGeom prst="rect">
            <a:avLst/>
          </a:prstGeom>
          <a:noFill/>
        </p:spPr>
        <p:txBody>
          <a:bodyPr wrap="none" rtlCol="0">
            <a:spAutoFit/>
          </a:bodyPr>
          <a:lstStyle/>
          <a:p>
            <a:pPr defTabSz="457200"/>
            <a:r>
              <a:rPr lang="es-CO" b="1" i="1" dirty="0" smtClean="0">
                <a:solidFill>
                  <a:prstClr val="white"/>
                </a:solidFill>
                <a:latin typeface="Century Gothic"/>
              </a:rPr>
              <a:t>Testosterona</a:t>
            </a:r>
            <a:endParaRPr lang="es-CO" b="1" i="1" dirty="0">
              <a:solidFill>
                <a:prstClr val="white"/>
              </a:solidFill>
              <a:latin typeface="Century Gothic"/>
            </a:endParaRPr>
          </a:p>
        </p:txBody>
      </p:sp>
      <p:sp>
        <p:nvSpPr>
          <p:cNvPr id="27" name="CuadroTexto 26"/>
          <p:cNvSpPr txBox="1"/>
          <p:nvPr/>
        </p:nvSpPr>
        <p:spPr>
          <a:xfrm>
            <a:off x="3934525" y="5593078"/>
            <a:ext cx="637899" cy="369332"/>
          </a:xfrm>
          <a:prstGeom prst="rect">
            <a:avLst/>
          </a:prstGeom>
          <a:noFill/>
        </p:spPr>
        <p:txBody>
          <a:bodyPr wrap="none" rtlCol="0">
            <a:spAutoFit/>
          </a:bodyPr>
          <a:lstStyle/>
          <a:p>
            <a:pPr defTabSz="457200"/>
            <a:r>
              <a:rPr lang="es-CO" b="1" i="1" dirty="0" smtClean="0">
                <a:solidFill>
                  <a:prstClr val="white"/>
                </a:solidFill>
                <a:latin typeface="Century Gothic"/>
              </a:rPr>
              <a:t>DHT</a:t>
            </a:r>
            <a:endParaRPr lang="es-CO" b="1" i="1" dirty="0">
              <a:solidFill>
                <a:prstClr val="white"/>
              </a:solidFill>
              <a:latin typeface="Century Gothic"/>
            </a:endParaRPr>
          </a:p>
        </p:txBody>
      </p:sp>
      <p:cxnSp>
        <p:nvCxnSpPr>
          <p:cNvPr id="29" name="Conector angular 28"/>
          <p:cNvCxnSpPr>
            <a:stCxn id="22" idx="2"/>
            <a:endCxn id="27" idx="1"/>
          </p:cNvCxnSpPr>
          <p:nvPr/>
        </p:nvCxnSpPr>
        <p:spPr>
          <a:xfrm rot="10800000" flipH="1" flipV="1">
            <a:off x="3376221" y="5465696"/>
            <a:ext cx="558304" cy="312047"/>
          </a:xfrm>
          <a:prstGeom prst="bentConnector3">
            <a:avLst>
              <a:gd name="adj1" fmla="val -40945"/>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ector angular 34"/>
          <p:cNvCxnSpPr>
            <a:stCxn id="7" idx="6"/>
            <a:endCxn id="22" idx="6"/>
          </p:cNvCxnSpPr>
          <p:nvPr/>
        </p:nvCxnSpPr>
        <p:spPr>
          <a:xfrm flipH="1">
            <a:off x="5082927" y="4024826"/>
            <a:ext cx="1110095" cy="1440871"/>
          </a:xfrm>
          <a:prstGeom prst="bentConnector3">
            <a:avLst>
              <a:gd name="adj1" fmla="val -15445"/>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CuadroTexto 35"/>
          <p:cNvSpPr txBox="1"/>
          <p:nvPr/>
        </p:nvSpPr>
        <p:spPr>
          <a:xfrm>
            <a:off x="6371649" y="4283513"/>
            <a:ext cx="2162770" cy="923330"/>
          </a:xfrm>
          <a:prstGeom prst="rect">
            <a:avLst/>
          </a:prstGeom>
          <a:noFill/>
        </p:spPr>
        <p:txBody>
          <a:bodyPr wrap="none" rtlCol="0">
            <a:spAutoFit/>
          </a:bodyPr>
          <a:lstStyle/>
          <a:p>
            <a:pPr defTabSz="457200"/>
            <a:r>
              <a:rPr lang="es-CO" b="1" i="1" dirty="0" err="1" smtClean="0">
                <a:solidFill>
                  <a:prstClr val="white"/>
                </a:solidFill>
                <a:latin typeface="Century Gothic"/>
              </a:rPr>
              <a:t>Androstenediona</a:t>
            </a:r>
            <a:endParaRPr lang="es-CO" b="1" i="1" dirty="0" smtClean="0">
              <a:solidFill>
                <a:prstClr val="white"/>
              </a:solidFill>
              <a:latin typeface="Century Gothic"/>
            </a:endParaRPr>
          </a:p>
          <a:p>
            <a:pPr defTabSz="457200"/>
            <a:r>
              <a:rPr lang="es-CO" b="1" i="1" dirty="0" smtClean="0">
                <a:solidFill>
                  <a:prstClr val="white"/>
                </a:solidFill>
                <a:latin typeface="Century Gothic"/>
              </a:rPr>
              <a:t>DHE</a:t>
            </a:r>
          </a:p>
          <a:p>
            <a:pPr defTabSz="457200"/>
            <a:r>
              <a:rPr lang="es-CO" b="1" i="1" dirty="0" smtClean="0">
                <a:solidFill>
                  <a:prstClr val="white"/>
                </a:solidFill>
                <a:latin typeface="Century Gothic"/>
              </a:rPr>
              <a:t>DHE-S</a:t>
            </a:r>
            <a:endParaRPr lang="es-CO" b="1" i="1" dirty="0">
              <a:solidFill>
                <a:prstClr val="white"/>
              </a:solidFill>
              <a:latin typeface="Century Gothic"/>
            </a:endParaRPr>
          </a:p>
        </p:txBody>
      </p:sp>
      <p:cxnSp>
        <p:nvCxnSpPr>
          <p:cNvPr id="3" name="Conector angular 2"/>
          <p:cNvCxnSpPr>
            <a:stCxn id="14" idx="2"/>
            <a:endCxn id="5" idx="2"/>
          </p:cNvCxnSpPr>
          <p:nvPr/>
        </p:nvCxnSpPr>
        <p:spPr>
          <a:xfrm rot="16200000" flipH="1">
            <a:off x="2793726" y="2010986"/>
            <a:ext cx="304646" cy="841292"/>
          </a:xfrm>
          <a:prstGeom prst="bentConnector2">
            <a:avLst/>
          </a:prstGeom>
          <a:ln w="38100">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23" name="CuadroTexto 22"/>
          <p:cNvSpPr txBox="1"/>
          <p:nvPr/>
        </p:nvSpPr>
        <p:spPr>
          <a:xfrm>
            <a:off x="107054" y="5654759"/>
            <a:ext cx="2876793" cy="646331"/>
          </a:xfrm>
          <a:prstGeom prst="rect">
            <a:avLst/>
          </a:prstGeom>
          <a:noFill/>
        </p:spPr>
        <p:txBody>
          <a:bodyPr wrap="none" rtlCol="0">
            <a:spAutoFit/>
          </a:bodyPr>
          <a:lstStyle/>
          <a:p>
            <a:pPr algn="ctr" defTabSz="457200"/>
            <a:r>
              <a:rPr lang="es-CO" b="1" i="1" dirty="0" smtClean="0">
                <a:solidFill>
                  <a:srgbClr val="FFFF00"/>
                </a:solidFill>
                <a:latin typeface="Century Gothic"/>
              </a:rPr>
              <a:t>Dutasterida (Inhibidores</a:t>
            </a:r>
          </a:p>
          <a:p>
            <a:pPr algn="ctr" defTabSz="457200"/>
            <a:r>
              <a:rPr lang="es-CO" b="1" i="1" dirty="0" smtClean="0">
                <a:solidFill>
                  <a:srgbClr val="FFFF00"/>
                </a:solidFill>
                <a:latin typeface="Century Gothic"/>
              </a:rPr>
              <a:t>5α Reductasa)</a:t>
            </a:r>
            <a:endParaRPr lang="es-CO" b="1" i="1" dirty="0">
              <a:solidFill>
                <a:srgbClr val="FFFF00"/>
              </a:solidFill>
              <a:latin typeface="Century Gothic"/>
            </a:endParaRPr>
          </a:p>
        </p:txBody>
      </p:sp>
      <p:cxnSp>
        <p:nvCxnSpPr>
          <p:cNvPr id="10" name="Conector angular 9"/>
          <p:cNvCxnSpPr>
            <a:stCxn id="23" idx="3"/>
          </p:cNvCxnSpPr>
          <p:nvPr/>
        </p:nvCxnSpPr>
        <p:spPr>
          <a:xfrm flipV="1">
            <a:off x="2983847" y="5764726"/>
            <a:ext cx="152008" cy="213199"/>
          </a:xfrm>
          <a:prstGeom prst="bentConnector2">
            <a:avLst/>
          </a:prstGeom>
          <a:ln w="34925">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28" name="CuadroTexto 27"/>
          <p:cNvSpPr txBox="1"/>
          <p:nvPr/>
        </p:nvSpPr>
        <p:spPr>
          <a:xfrm>
            <a:off x="6676" y="3409896"/>
            <a:ext cx="2171674" cy="646331"/>
          </a:xfrm>
          <a:prstGeom prst="rect">
            <a:avLst/>
          </a:prstGeom>
          <a:noFill/>
        </p:spPr>
        <p:txBody>
          <a:bodyPr wrap="none" rtlCol="0">
            <a:spAutoFit/>
          </a:bodyPr>
          <a:lstStyle/>
          <a:p>
            <a:pPr algn="ctr" defTabSz="457200"/>
            <a:r>
              <a:rPr lang="es-CO" b="1" i="1" dirty="0" smtClean="0">
                <a:solidFill>
                  <a:srgbClr val="FFFF00"/>
                </a:solidFill>
                <a:latin typeface="Century Gothic"/>
              </a:rPr>
              <a:t>Abiraterona (ABI)</a:t>
            </a:r>
          </a:p>
          <a:p>
            <a:pPr algn="ctr" defTabSz="457200"/>
            <a:r>
              <a:rPr lang="es-CO" b="1" i="1" dirty="0" smtClean="0">
                <a:solidFill>
                  <a:srgbClr val="FFFF00"/>
                </a:solidFill>
                <a:latin typeface="Century Gothic"/>
              </a:rPr>
              <a:t>Ketoconazol</a:t>
            </a:r>
            <a:endParaRPr lang="es-CO" b="1" i="1" dirty="0">
              <a:solidFill>
                <a:srgbClr val="FFFF00"/>
              </a:solidFill>
              <a:latin typeface="Century Gothic"/>
            </a:endParaRPr>
          </a:p>
        </p:txBody>
      </p:sp>
      <p:cxnSp>
        <p:nvCxnSpPr>
          <p:cNvPr id="30" name="Conector angular 29"/>
          <p:cNvCxnSpPr>
            <a:endCxn id="26" idx="0"/>
          </p:cNvCxnSpPr>
          <p:nvPr/>
        </p:nvCxnSpPr>
        <p:spPr>
          <a:xfrm>
            <a:off x="1087929" y="4032793"/>
            <a:ext cx="636115" cy="580487"/>
          </a:xfrm>
          <a:prstGeom prst="bentConnector2">
            <a:avLst/>
          </a:prstGeom>
          <a:ln w="34925">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32" name="Conector angular 31"/>
          <p:cNvCxnSpPr/>
          <p:nvPr/>
        </p:nvCxnSpPr>
        <p:spPr>
          <a:xfrm rot="5400000">
            <a:off x="6950086" y="3817275"/>
            <a:ext cx="627689" cy="327382"/>
          </a:xfrm>
          <a:prstGeom prst="bentConnector3">
            <a:avLst/>
          </a:prstGeom>
          <a:ln w="34925">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33" name="CuadroTexto 32"/>
          <p:cNvSpPr txBox="1"/>
          <p:nvPr/>
        </p:nvSpPr>
        <p:spPr>
          <a:xfrm>
            <a:off x="6420522" y="2416226"/>
            <a:ext cx="2152061" cy="369332"/>
          </a:xfrm>
          <a:prstGeom prst="rect">
            <a:avLst/>
          </a:prstGeom>
          <a:noFill/>
        </p:spPr>
        <p:txBody>
          <a:bodyPr wrap="none" rtlCol="0">
            <a:spAutoFit/>
          </a:bodyPr>
          <a:lstStyle/>
          <a:p>
            <a:pPr algn="ctr" defTabSz="457200"/>
            <a:r>
              <a:rPr lang="es-CO" b="1" i="1" dirty="0" smtClean="0">
                <a:solidFill>
                  <a:srgbClr val="FFFF00"/>
                </a:solidFill>
                <a:latin typeface="Century Gothic"/>
              </a:rPr>
              <a:t>Glucocorticoides</a:t>
            </a:r>
            <a:endParaRPr lang="es-CO" b="1" i="1" dirty="0">
              <a:solidFill>
                <a:srgbClr val="FFFF00"/>
              </a:solidFill>
              <a:latin typeface="Century Gothic"/>
            </a:endParaRPr>
          </a:p>
        </p:txBody>
      </p:sp>
      <p:cxnSp>
        <p:nvCxnSpPr>
          <p:cNvPr id="34" name="Conector angular 33"/>
          <p:cNvCxnSpPr>
            <a:endCxn id="21" idx="3"/>
          </p:cNvCxnSpPr>
          <p:nvPr/>
        </p:nvCxnSpPr>
        <p:spPr>
          <a:xfrm rot="5400000">
            <a:off x="6292109" y="2739651"/>
            <a:ext cx="555225" cy="317778"/>
          </a:xfrm>
          <a:prstGeom prst="bentConnector2">
            <a:avLst/>
          </a:prstGeom>
          <a:ln w="34925">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37" name="CuadroTexto 36"/>
          <p:cNvSpPr txBox="1"/>
          <p:nvPr/>
        </p:nvSpPr>
        <p:spPr>
          <a:xfrm>
            <a:off x="6307056" y="3020160"/>
            <a:ext cx="2171674" cy="646331"/>
          </a:xfrm>
          <a:prstGeom prst="rect">
            <a:avLst/>
          </a:prstGeom>
          <a:noFill/>
        </p:spPr>
        <p:txBody>
          <a:bodyPr wrap="none" rtlCol="0">
            <a:spAutoFit/>
          </a:bodyPr>
          <a:lstStyle/>
          <a:p>
            <a:pPr algn="ctr" defTabSz="457200"/>
            <a:r>
              <a:rPr lang="es-CO" b="1" i="1" dirty="0" smtClean="0">
                <a:solidFill>
                  <a:srgbClr val="FFFF00"/>
                </a:solidFill>
                <a:latin typeface="Century Gothic"/>
              </a:rPr>
              <a:t>Abiraterona (ABI)</a:t>
            </a:r>
          </a:p>
          <a:p>
            <a:pPr algn="ctr" defTabSz="457200"/>
            <a:r>
              <a:rPr lang="es-CO" b="1" i="1" dirty="0" smtClean="0">
                <a:solidFill>
                  <a:srgbClr val="FFFF00"/>
                </a:solidFill>
                <a:latin typeface="Century Gothic"/>
              </a:rPr>
              <a:t>Ketoconazol</a:t>
            </a:r>
            <a:endParaRPr lang="es-CO" b="1" i="1" dirty="0">
              <a:solidFill>
                <a:srgbClr val="FFFF00"/>
              </a:solidFill>
              <a:latin typeface="Century Gothic"/>
            </a:endParaRPr>
          </a:p>
        </p:txBody>
      </p:sp>
      <p:sp>
        <p:nvSpPr>
          <p:cNvPr id="38" name="CuadroTexto 37"/>
          <p:cNvSpPr txBox="1"/>
          <p:nvPr/>
        </p:nvSpPr>
        <p:spPr>
          <a:xfrm>
            <a:off x="5291178" y="6387544"/>
            <a:ext cx="2341190" cy="369332"/>
          </a:xfrm>
          <a:prstGeom prst="rect">
            <a:avLst/>
          </a:prstGeom>
          <a:noFill/>
        </p:spPr>
        <p:txBody>
          <a:bodyPr wrap="none" rtlCol="0">
            <a:spAutoFit/>
          </a:bodyPr>
          <a:lstStyle/>
          <a:p>
            <a:pPr algn="ctr" defTabSz="457200"/>
            <a:r>
              <a:rPr lang="es-CO" b="1" i="1" dirty="0" smtClean="0">
                <a:solidFill>
                  <a:srgbClr val="FFFF00"/>
                </a:solidFill>
                <a:latin typeface="Century Gothic"/>
              </a:rPr>
              <a:t>Enzalutamida (ARI)</a:t>
            </a:r>
            <a:endParaRPr lang="es-CO" b="1" i="1" dirty="0">
              <a:solidFill>
                <a:srgbClr val="FFFF00"/>
              </a:solidFill>
              <a:latin typeface="Century Gothic"/>
            </a:endParaRPr>
          </a:p>
        </p:txBody>
      </p:sp>
      <p:cxnSp>
        <p:nvCxnSpPr>
          <p:cNvPr id="39" name="Conector angular 38"/>
          <p:cNvCxnSpPr>
            <a:stCxn id="38" idx="1"/>
            <a:endCxn id="41" idx="3"/>
          </p:cNvCxnSpPr>
          <p:nvPr/>
        </p:nvCxnSpPr>
        <p:spPr>
          <a:xfrm rot="10800000">
            <a:off x="5074110" y="6172716"/>
            <a:ext cx="217069" cy="399494"/>
          </a:xfrm>
          <a:prstGeom prst="bentConnector3">
            <a:avLst>
              <a:gd name="adj1" fmla="val 50000"/>
            </a:avLst>
          </a:prstGeom>
          <a:ln w="34925">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41" name="CuadroTexto 40"/>
          <p:cNvSpPr txBox="1"/>
          <p:nvPr/>
        </p:nvSpPr>
        <p:spPr>
          <a:xfrm>
            <a:off x="4541142" y="5988050"/>
            <a:ext cx="532967" cy="369332"/>
          </a:xfrm>
          <a:prstGeom prst="rect">
            <a:avLst/>
          </a:prstGeom>
          <a:noFill/>
        </p:spPr>
        <p:txBody>
          <a:bodyPr wrap="none" rtlCol="0">
            <a:spAutoFit/>
          </a:bodyPr>
          <a:lstStyle/>
          <a:p>
            <a:pPr defTabSz="457200"/>
            <a:r>
              <a:rPr lang="es-CO" b="1" i="1" dirty="0" smtClean="0">
                <a:solidFill>
                  <a:prstClr val="white"/>
                </a:solidFill>
                <a:latin typeface="Century Gothic"/>
              </a:rPr>
              <a:t>AR</a:t>
            </a:r>
            <a:endParaRPr lang="es-CO" b="1" i="1" dirty="0">
              <a:solidFill>
                <a:prstClr val="white"/>
              </a:solidFill>
              <a:latin typeface="Century Gothic"/>
            </a:endParaRPr>
          </a:p>
        </p:txBody>
      </p:sp>
      <p:cxnSp>
        <p:nvCxnSpPr>
          <p:cNvPr id="43" name="Conector angular 42"/>
          <p:cNvCxnSpPr>
            <a:stCxn id="27" idx="3"/>
            <a:endCxn id="41" idx="0"/>
          </p:cNvCxnSpPr>
          <p:nvPr/>
        </p:nvCxnSpPr>
        <p:spPr>
          <a:xfrm>
            <a:off x="4572424" y="5777744"/>
            <a:ext cx="235202" cy="210306"/>
          </a:xfrm>
          <a:prstGeom prst="bent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4" name="CuadroTexto 43"/>
          <p:cNvSpPr txBox="1"/>
          <p:nvPr/>
        </p:nvSpPr>
        <p:spPr>
          <a:xfrm>
            <a:off x="6154013" y="5698119"/>
            <a:ext cx="2804071" cy="923330"/>
          </a:xfrm>
          <a:prstGeom prst="rect">
            <a:avLst/>
          </a:prstGeom>
          <a:noFill/>
        </p:spPr>
        <p:txBody>
          <a:bodyPr wrap="square" rtlCol="0">
            <a:spAutoFit/>
          </a:bodyPr>
          <a:lstStyle/>
          <a:p>
            <a:pPr algn="ctr" defTabSz="457200"/>
            <a:r>
              <a:rPr lang="es-CO" b="1" i="1" dirty="0" smtClean="0">
                <a:solidFill>
                  <a:srgbClr val="FFFF00"/>
                </a:solidFill>
                <a:latin typeface="Century Gothic"/>
              </a:rPr>
              <a:t>Bicalutamida/Ciproterona (antiandrógenos)</a:t>
            </a:r>
            <a:endParaRPr lang="es-CO" b="1" i="1" dirty="0">
              <a:solidFill>
                <a:srgbClr val="FFFF00"/>
              </a:solidFill>
              <a:latin typeface="Century Gothic"/>
            </a:endParaRPr>
          </a:p>
        </p:txBody>
      </p:sp>
      <p:cxnSp>
        <p:nvCxnSpPr>
          <p:cNvPr id="45" name="Conector angular 44"/>
          <p:cNvCxnSpPr>
            <a:stCxn id="44" idx="1"/>
          </p:cNvCxnSpPr>
          <p:nvPr/>
        </p:nvCxnSpPr>
        <p:spPr>
          <a:xfrm rot="10800000">
            <a:off x="4912643" y="5836112"/>
            <a:ext cx="1241371" cy="323672"/>
          </a:xfrm>
          <a:prstGeom prst="bentConnector3">
            <a:avLst>
              <a:gd name="adj1" fmla="val 50000"/>
            </a:avLst>
          </a:prstGeom>
          <a:ln w="34925">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66" name="Elipse 65"/>
          <p:cNvSpPr/>
          <p:nvPr/>
        </p:nvSpPr>
        <p:spPr>
          <a:xfrm>
            <a:off x="2264402" y="3427904"/>
            <a:ext cx="1706707" cy="1184563"/>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CO" dirty="0">
              <a:solidFill>
                <a:prstClr val="white"/>
              </a:solidFill>
              <a:latin typeface="Century Gothic"/>
            </a:endParaRPr>
          </a:p>
        </p:txBody>
      </p:sp>
      <p:sp>
        <p:nvSpPr>
          <p:cNvPr id="67" name="CuadroTexto 66"/>
          <p:cNvSpPr txBox="1"/>
          <p:nvPr/>
        </p:nvSpPr>
        <p:spPr>
          <a:xfrm>
            <a:off x="3281265" y="3215286"/>
            <a:ext cx="1773464" cy="369332"/>
          </a:xfrm>
          <a:prstGeom prst="rect">
            <a:avLst/>
          </a:prstGeom>
          <a:noFill/>
        </p:spPr>
        <p:txBody>
          <a:bodyPr wrap="none" rtlCol="0">
            <a:spAutoFit/>
          </a:bodyPr>
          <a:lstStyle/>
          <a:p>
            <a:pPr algn="ctr" defTabSz="457200"/>
            <a:r>
              <a:rPr lang="es-CO" b="1" i="1" dirty="0" smtClean="0">
                <a:solidFill>
                  <a:srgbClr val="FFFF00"/>
                </a:solidFill>
                <a:latin typeface="Century Gothic"/>
              </a:rPr>
              <a:t>Orquiectomía</a:t>
            </a:r>
            <a:endParaRPr lang="es-CO" b="1" i="1" dirty="0">
              <a:solidFill>
                <a:srgbClr val="FFFF00"/>
              </a:solidFill>
              <a:latin typeface="Century Gothic"/>
            </a:endParaRPr>
          </a:p>
        </p:txBody>
      </p:sp>
    </p:spTree>
    <p:extLst>
      <p:ext uri="{BB962C8B-B14F-4D97-AF65-F5344CB8AC3E}">
        <p14:creationId xmlns:p14="http://schemas.microsoft.com/office/powerpoint/2010/main" val="209058966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33" descr="Large confetti"/>
          <p:cNvSpPr>
            <a:spLocks noGrp="1"/>
          </p:cNvSpPr>
          <p:nvPr>
            <p:ph type="title" idx="4294967295"/>
          </p:nvPr>
        </p:nvSpPr>
        <p:spPr>
          <a:xfrm>
            <a:off x="394677" y="115888"/>
            <a:ext cx="8501770" cy="1143000"/>
          </a:xfrm>
        </p:spPr>
        <p:txBody>
          <a:bodyPr anchor="ctr"/>
          <a:lstStyle/>
          <a:p>
            <a:r>
              <a:rPr lang="en-GB" sz="4000">
                <a:latin typeface="Calibri" charset="0"/>
                <a:cs typeface="Calibri" charset="0"/>
              </a:rPr>
              <a:t>GnRH agonist vs orchidectomy</a:t>
            </a:r>
            <a:endParaRPr lang="en-US" sz="4000">
              <a:latin typeface="Calibri" charset="0"/>
              <a:cs typeface="Calibri" charset="0"/>
            </a:endParaRPr>
          </a:p>
        </p:txBody>
      </p:sp>
      <p:sp>
        <p:nvSpPr>
          <p:cNvPr id="36866" name="Rectangle 34"/>
          <p:cNvSpPr>
            <a:spLocks noGrp="1"/>
          </p:cNvSpPr>
          <p:nvPr>
            <p:ph type="body" idx="4294967295"/>
          </p:nvPr>
        </p:nvSpPr>
        <p:spPr>
          <a:xfrm>
            <a:off x="568671" y="1343025"/>
            <a:ext cx="8001000" cy="4878224"/>
          </a:xfrm>
        </p:spPr>
        <p:txBody>
          <a:bodyPr tIns="118800">
            <a:normAutofit fontScale="92500" lnSpcReduction="20000"/>
          </a:bodyPr>
          <a:lstStyle/>
          <a:p>
            <a:pPr marL="0" indent="0" algn="ctr">
              <a:lnSpc>
                <a:spcPct val="90000"/>
              </a:lnSpc>
              <a:buFontTx/>
              <a:buNone/>
            </a:pPr>
            <a:endParaRPr lang="en-GB" sz="3200" dirty="0">
              <a:latin typeface="Calibri" charset="0"/>
              <a:cs typeface="Calibri" charset="0"/>
            </a:endParaRPr>
          </a:p>
          <a:p>
            <a:pPr marL="0" indent="0">
              <a:lnSpc>
                <a:spcPct val="90000"/>
              </a:lnSpc>
            </a:pPr>
            <a:endParaRPr lang="en-GB" sz="3200" dirty="0">
              <a:latin typeface="Calibri" charset="0"/>
              <a:cs typeface="Calibri" charset="0"/>
            </a:endParaRPr>
          </a:p>
          <a:p>
            <a:pPr marL="0" indent="0">
              <a:lnSpc>
                <a:spcPct val="90000"/>
              </a:lnSpc>
            </a:pPr>
            <a:endParaRPr lang="en-GB" sz="3200" dirty="0">
              <a:latin typeface="Calibri" charset="0"/>
              <a:cs typeface="Calibri" charset="0"/>
            </a:endParaRPr>
          </a:p>
          <a:p>
            <a:pPr marL="0" indent="0">
              <a:lnSpc>
                <a:spcPct val="90000"/>
              </a:lnSpc>
            </a:pPr>
            <a:endParaRPr lang="en-GB" sz="3200" dirty="0">
              <a:latin typeface="Calibri" charset="0"/>
              <a:cs typeface="Calibri" charset="0"/>
            </a:endParaRPr>
          </a:p>
          <a:p>
            <a:pPr marL="0" indent="0">
              <a:lnSpc>
                <a:spcPct val="90000"/>
              </a:lnSpc>
            </a:pPr>
            <a:endParaRPr lang="en-GB" sz="3200" dirty="0">
              <a:latin typeface="Calibri" charset="0"/>
              <a:cs typeface="Calibri" charset="0"/>
            </a:endParaRPr>
          </a:p>
          <a:p>
            <a:pPr marL="0" indent="0">
              <a:lnSpc>
                <a:spcPct val="90000"/>
              </a:lnSpc>
            </a:pPr>
            <a:endParaRPr lang="en-GB" sz="3200" dirty="0">
              <a:latin typeface="Calibri" charset="0"/>
              <a:cs typeface="Calibri" charset="0"/>
            </a:endParaRPr>
          </a:p>
          <a:p>
            <a:pPr marL="0" indent="0">
              <a:lnSpc>
                <a:spcPct val="90000"/>
              </a:lnSpc>
              <a:buFontTx/>
              <a:buNone/>
            </a:pPr>
            <a:endParaRPr lang="en-GB" dirty="0">
              <a:latin typeface="Calibri" charset="0"/>
              <a:cs typeface="Calibri" charset="0"/>
            </a:endParaRPr>
          </a:p>
          <a:p>
            <a:pPr marL="0" indent="0">
              <a:lnSpc>
                <a:spcPct val="90000"/>
              </a:lnSpc>
              <a:buFontTx/>
              <a:buNone/>
            </a:pPr>
            <a:endParaRPr lang="en-GB" dirty="0">
              <a:latin typeface="Calibri" charset="0"/>
              <a:cs typeface="Calibri" charset="0"/>
            </a:endParaRPr>
          </a:p>
          <a:p>
            <a:pPr marL="0" indent="0">
              <a:lnSpc>
                <a:spcPct val="90000"/>
              </a:lnSpc>
              <a:buFont typeface="Wingdings" charset="0"/>
              <a:buChar char="ü"/>
            </a:pPr>
            <a:r>
              <a:rPr lang="it-IT" sz="3200" dirty="0">
                <a:latin typeface="Calibri" charset="0"/>
                <a:cs typeface="Calibri" charset="0"/>
              </a:rPr>
              <a:t> </a:t>
            </a:r>
            <a:r>
              <a:rPr lang="it-IT" sz="3200" dirty="0" err="1">
                <a:latin typeface="Calibri" charset="0"/>
                <a:cs typeface="Calibri" charset="0"/>
              </a:rPr>
              <a:t>Patients</a:t>
            </a:r>
            <a:r>
              <a:rPr lang="it-IT" sz="3200" dirty="0">
                <a:latin typeface="Calibri" charset="0"/>
                <a:cs typeface="Calibri" charset="0"/>
              </a:rPr>
              <a:t> </a:t>
            </a:r>
            <a:r>
              <a:rPr lang="it-IT" sz="3200" dirty="0" err="1">
                <a:latin typeface="Calibri" charset="0"/>
                <a:cs typeface="Calibri" charset="0"/>
              </a:rPr>
              <a:t>prefer</a:t>
            </a:r>
            <a:r>
              <a:rPr lang="it-IT" sz="3200" dirty="0">
                <a:latin typeface="Calibri" charset="0"/>
                <a:cs typeface="Calibri" charset="0"/>
              </a:rPr>
              <a:t> </a:t>
            </a:r>
            <a:r>
              <a:rPr lang="it-IT" sz="3200" dirty="0" err="1">
                <a:latin typeface="Calibri" charset="0"/>
                <a:cs typeface="Calibri" charset="0"/>
              </a:rPr>
              <a:t>injections</a:t>
            </a:r>
            <a:r>
              <a:rPr lang="it-IT" sz="3200" dirty="0">
                <a:latin typeface="Calibri" charset="0"/>
                <a:cs typeface="Calibri" charset="0"/>
              </a:rPr>
              <a:t> to </a:t>
            </a:r>
            <a:r>
              <a:rPr lang="it-IT" sz="3200" dirty="0" err="1">
                <a:latin typeface="Calibri" charset="0"/>
                <a:cs typeface="Calibri" charset="0"/>
              </a:rPr>
              <a:t>surgery</a:t>
            </a:r>
            <a:r>
              <a:rPr lang="it-IT" sz="3200" dirty="0">
                <a:latin typeface="Calibri" charset="0"/>
                <a:cs typeface="Calibri" charset="0"/>
              </a:rPr>
              <a:t> </a:t>
            </a:r>
          </a:p>
          <a:p>
            <a:pPr marL="0" indent="0">
              <a:lnSpc>
                <a:spcPct val="90000"/>
              </a:lnSpc>
              <a:buFont typeface="Wingdings" charset="0"/>
              <a:buChar char="ü"/>
            </a:pPr>
            <a:r>
              <a:rPr lang="it-IT" sz="3200" dirty="0">
                <a:latin typeface="Calibri" charset="0"/>
                <a:cs typeface="Calibri" charset="0"/>
              </a:rPr>
              <a:t> Testosterone </a:t>
            </a:r>
            <a:r>
              <a:rPr lang="it-IT" sz="3200" dirty="0" err="1">
                <a:latin typeface="Calibri" charset="0"/>
                <a:cs typeface="Calibri" charset="0"/>
              </a:rPr>
              <a:t>suppression</a:t>
            </a:r>
            <a:r>
              <a:rPr lang="it-IT" sz="3200" dirty="0">
                <a:latin typeface="Calibri" charset="0"/>
                <a:cs typeface="Calibri" charset="0"/>
              </a:rPr>
              <a:t> </a:t>
            </a:r>
            <a:r>
              <a:rPr lang="it-IT" sz="3200" dirty="0" err="1">
                <a:latin typeface="Calibri" charset="0"/>
                <a:cs typeface="Calibri" charset="0"/>
              </a:rPr>
              <a:t>is</a:t>
            </a:r>
            <a:r>
              <a:rPr lang="it-IT" sz="3200" dirty="0">
                <a:latin typeface="Calibri" charset="0"/>
                <a:cs typeface="Calibri" charset="0"/>
              </a:rPr>
              <a:t> </a:t>
            </a:r>
            <a:r>
              <a:rPr lang="it-IT" sz="3200" dirty="0" err="1">
                <a:latin typeface="Calibri" charset="0"/>
                <a:cs typeface="Calibri" charset="0"/>
              </a:rPr>
              <a:t>reversible</a:t>
            </a:r>
            <a:endParaRPr lang="en-GB" sz="3200" dirty="0">
              <a:latin typeface="Calibri" charset="0"/>
              <a:cs typeface="Calibri" charset="0"/>
            </a:endParaRPr>
          </a:p>
        </p:txBody>
      </p:sp>
      <p:sp>
        <p:nvSpPr>
          <p:cNvPr id="36867" name="Rectangle 30"/>
          <p:cNvSpPr>
            <a:spLocks noChangeArrowheads="1"/>
          </p:cNvSpPr>
          <p:nvPr/>
        </p:nvSpPr>
        <p:spPr bwMode="auto">
          <a:xfrm>
            <a:off x="1258998" y="4292600"/>
            <a:ext cx="6985314"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defTabSz="457200">
              <a:lnSpc>
                <a:spcPct val="90000"/>
              </a:lnSpc>
              <a:spcBef>
                <a:spcPct val="20000"/>
              </a:spcBef>
              <a:buFontTx/>
              <a:buChar char="•"/>
            </a:pPr>
            <a:endParaRPr lang="en-US" sz="2400" b="1">
              <a:solidFill>
                <a:prstClr val="white"/>
              </a:solidFill>
              <a:latin typeface="Calibri" charset="0"/>
              <a:cs typeface="Calibri" charset="0"/>
            </a:endParaRPr>
          </a:p>
        </p:txBody>
      </p:sp>
      <p:sp>
        <p:nvSpPr>
          <p:cNvPr id="36868" name="Rectangle 17"/>
          <p:cNvSpPr>
            <a:spLocks noChangeArrowheads="1"/>
          </p:cNvSpPr>
          <p:nvPr/>
        </p:nvSpPr>
        <p:spPr bwMode="auto">
          <a:xfrm>
            <a:off x="3120617" y="2538413"/>
            <a:ext cx="991638" cy="19383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eaLnBrk="0" hangingPunct="0"/>
            <a:endParaRPr lang="en-US" sz="2800">
              <a:solidFill>
                <a:prstClr val="white"/>
              </a:solidFill>
              <a:latin typeface="Calibri" charset="0"/>
              <a:cs typeface="Calibri" charset="0"/>
            </a:endParaRPr>
          </a:p>
        </p:txBody>
      </p:sp>
      <p:sp>
        <p:nvSpPr>
          <p:cNvPr id="36869" name="Rectangle 18"/>
          <p:cNvSpPr>
            <a:spLocks noChangeArrowheads="1"/>
          </p:cNvSpPr>
          <p:nvPr/>
        </p:nvSpPr>
        <p:spPr bwMode="auto">
          <a:xfrm>
            <a:off x="5635783" y="3925888"/>
            <a:ext cx="977492" cy="550862"/>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eaLnBrk="0" hangingPunct="0"/>
            <a:endParaRPr lang="en-US" sz="2800">
              <a:solidFill>
                <a:prstClr val="white"/>
              </a:solidFill>
              <a:latin typeface="Calibri" charset="0"/>
              <a:cs typeface="Calibri" charset="0"/>
            </a:endParaRPr>
          </a:p>
        </p:txBody>
      </p:sp>
      <p:sp>
        <p:nvSpPr>
          <p:cNvPr id="36870" name="Line 19"/>
          <p:cNvSpPr>
            <a:spLocks noChangeShapeType="1"/>
          </p:cNvSpPr>
          <p:nvPr/>
        </p:nvSpPr>
        <p:spPr bwMode="auto">
          <a:xfrm>
            <a:off x="2352487" y="1989138"/>
            <a:ext cx="0" cy="248761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prstClr val="white"/>
              </a:solidFill>
              <a:latin typeface="Century Gothic"/>
            </a:endParaRPr>
          </a:p>
        </p:txBody>
      </p:sp>
      <p:sp>
        <p:nvSpPr>
          <p:cNvPr id="36871" name="Line 21"/>
          <p:cNvSpPr>
            <a:spLocks noChangeShapeType="1"/>
          </p:cNvSpPr>
          <p:nvPr/>
        </p:nvSpPr>
        <p:spPr bwMode="auto">
          <a:xfrm>
            <a:off x="2294489" y="3973513"/>
            <a:ext cx="57999"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prstClr val="white"/>
              </a:solidFill>
              <a:latin typeface="Century Gothic"/>
            </a:endParaRPr>
          </a:p>
        </p:txBody>
      </p:sp>
      <p:sp>
        <p:nvSpPr>
          <p:cNvPr id="36872" name="Line 22"/>
          <p:cNvSpPr>
            <a:spLocks noChangeShapeType="1"/>
          </p:cNvSpPr>
          <p:nvPr/>
        </p:nvSpPr>
        <p:spPr bwMode="auto">
          <a:xfrm>
            <a:off x="2294489" y="3482975"/>
            <a:ext cx="57999"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prstClr val="white"/>
              </a:solidFill>
              <a:latin typeface="Century Gothic"/>
            </a:endParaRPr>
          </a:p>
        </p:txBody>
      </p:sp>
      <p:sp>
        <p:nvSpPr>
          <p:cNvPr id="36873" name="Line 23"/>
          <p:cNvSpPr>
            <a:spLocks noChangeShapeType="1"/>
          </p:cNvSpPr>
          <p:nvPr/>
        </p:nvSpPr>
        <p:spPr bwMode="auto">
          <a:xfrm>
            <a:off x="2294489" y="2981325"/>
            <a:ext cx="57999"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prstClr val="white"/>
              </a:solidFill>
              <a:latin typeface="Century Gothic"/>
            </a:endParaRPr>
          </a:p>
        </p:txBody>
      </p:sp>
      <p:sp>
        <p:nvSpPr>
          <p:cNvPr id="36874" name="Line 24"/>
          <p:cNvSpPr>
            <a:spLocks noChangeShapeType="1"/>
          </p:cNvSpPr>
          <p:nvPr/>
        </p:nvSpPr>
        <p:spPr bwMode="auto">
          <a:xfrm>
            <a:off x="2294489" y="2490788"/>
            <a:ext cx="57999"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prstClr val="white"/>
              </a:solidFill>
              <a:latin typeface="Century Gothic"/>
            </a:endParaRPr>
          </a:p>
        </p:txBody>
      </p:sp>
      <p:sp>
        <p:nvSpPr>
          <p:cNvPr id="36875" name="Line 25"/>
          <p:cNvSpPr>
            <a:spLocks noChangeShapeType="1"/>
          </p:cNvSpPr>
          <p:nvPr/>
        </p:nvSpPr>
        <p:spPr bwMode="auto">
          <a:xfrm>
            <a:off x="2294489" y="1989138"/>
            <a:ext cx="57999"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prstClr val="white"/>
              </a:solidFill>
              <a:latin typeface="Century Gothic"/>
            </a:endParaRPr>
          </a:p>
        </p:txBody>
      </p:sp>
      <p:sp>
        <p:nvSpPr>
          <p:cNvPr id="36876" name="Line 26"/>
          <p:cNvSpPr>
            <a:spLocks noChangeShapeType="1"/>
          </p:cNvSpPr>
          <p:nvPr/>
        </p:nvSpPr>
        <p:spPr bwMode="auto">
          <a:xfrm>
            <a:off x="2295902" y="4476750"/>
            <a:ext cx="4921407"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prstClr val="white"/>
              </a:solidFill>
              <a:latin typeface="Century Gothic"/>
            </a:endParaRPr>
          </a:p>
        </p:txBody>
      </p:sp>
      <p:sp>
        <p:nvSpPr>
          <p:cNvPr id="36877" name="Rectangle 30"/>
          <p:cNvSpPr>
            <a:spLocks noChangeArrowheads="1"/>
          </p:cNvSpPr>
          <p:nvPr/>
        </p:nvSpPr>
        <p:spPr bwMode="auto">
          <a:xfrm>
            <a:off x="5921532" y="3362331"/>
            <a:ext cx="4022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eaLnBrk="0" hangingPunct="0"/>
            <a:r>
              <a:rPr lang="en-GB" b="1">
                <a:solidFill>
                  <a:prstClr val="white"/>
                </a:solidFill>
                <a:latin typeface="Calibri" charset="0"/>
                <a:cs typeface="Calibri" charset="0"/>
              </a:rPr>
              <a:t>22%</a:t>
            </a:r>
          </a:p>
        </p:txBody>
      </p:sp>
      <p:sp>
        <p:nvSpPr>
          <p:cNvPr id="36878" name="Rectangle 31"/>
          <p:cNvSpPr>
            <a:spLocks noChangeArrowheads="1"/>
          </p:cNvSpPr>
          <p:nvPr/>
        </p:nvSpPr>
        <p:spPr bwMode="auto">
          <a:xfrm>
            <a:off x="5823959" y="3614742"/>
            <a:ext cx="6166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eaLnBrk="0" hangingPunct="0"/>
            <a:r>
              <a:rPr lang="en-GB" b="1">
                <a:solidFill>
                  <a:prstClr val="white"/>
                </a:solidFill>
                <a:latin typeface="Calibri" charset="0"/>
                <a:cs typeface="Calibri" charset="0"/>
              </a:rPr>
              <a:t>(n=32)</a:t>
            </a:r>
          </a:p>
        </p:txBody>
      </p:sp>
      <p:sp>
        <p:nvSpPr>
          <p:cNvPr id="36879" name="Rectangle 32"/>
          <p:cNvSpPr>
            <a:spLocks noChangeArrowheads="1"/>
          </p:cNvSpPr>
          <p:nvPr/>
        </p:nvSpPr>
        <p:spPr bwMode="auto">
          <a:xfrm>
            <a:off x="3385148" y="1987620"/>
            <a:ext cx="4022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eaLnBrk="0" hangingPunct="0"/>
            <a:r>
              <a:rPr lang="en-GB" b="1">
                <a:solidFill>
                  <a:prstClr val="white"/>
                </a:solidFill>
                <a:latin typeface="Calibri" charset="0"/>
                <a:cs typeface="Calibri" charset="0"/>
              </a:rPr>
              <a:t>78% </a:t>
            </a:r>
          </a:p>
        </p:txBody>
      </p:sp>
      <p:sp>
        <p:nvSpPr>
          <p:cNvPr id="36880" name="Rectangle 33"/>
          <p:cNvSpPr>
            <a:spLocks noChangeArrowheads="1"/>
          </p:cNvSpPr>
          <p:nvPr/>
        </p:nvSpPr>
        <p:spPr bwMode="auto">
          <a:xfrm>
            <a:off x="3259259" y="2227333"/>
            <a:ext cx="7336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eaLnBrk="0" hangingPunct="0"/>
            <a:r>
              <a:rPr lang="en-GB" b="1">
                <a:solidFill>
                  <a:prstClr val="white"/>
                </a:solidFill>
                <a:latin typeface="Calibri" charset="0"/>
                <a:cs typeface="Calibri" charset="0"/>
              </a:rPr>
              <a:t>(n=115)</a:t>
            </a:r>
          </a:p>
        </p:txBody>
      </p:sp>
      <p:sp>
        <p:nvSpPr>
          <p:cNvPr id="36881" name="Rectangle 34"/>
          <p:cNvSpPr>
            <a:spLocks noChangeArrowheads="1"/>
          </p:cNvSpPr>
          <p:nvPr/>
        </p:nvSpPr>
        <p:spPr bwMode="auto">
          <a:xfrm>
            <a:off x="2105350" y="4368870"/>
            <a:ext cx="1169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defTabSz="457200" eaLnBrk="0" hangingPunct="0"/>
            <a:r>
              <a:rPr lang="en-GB" b="1">
                <a:solidFill>
                  <a:prstClr val="white"/>
                </a:solidFill>
                <a:latin typeface="Calibri" charset="0"/>
                <a:cs typeface="Calibri" charset="0"/>
              </a:rPr>
              <a:t>0</a:t>
            </a:r>
          </a:p>
        </p:txBody>
      </p:sp>
      <p:sp>
        <p:nvSpPr>
          <p:cNvPr id="36882" name="Rectangle 35"/>
          <p:cNvSpPr>
            <a:spLocks noChangeArrowheads="1"/>
          </p:cNvSpPr>
          <p:nvPr/>
        </p:nvSpPr>
        <p:spPr bwMode="auto">
          <a:xfrm>
            <a:off x="1988356" y="3865569"/>
            <a:ext cx="2339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defTabSz="457200" eaLnBrk="0" hangingPunct="0"/>
            <a:r>
              <a:rPr lang="en-GB" b="1">
                <a:solidFill>
                  <a:prstClr val="white"/>
                </a:solidFill>
                <a:latin typeface="Calibri" charset="0"/>
                <a:cs typeface="Calibri" charset="0"/>
              </a:rPr>
              <a:t>20</a:t>
            </a:r>
          </a:p>
        </p:txBody>
      </p:sp>
      <p:sp>
        <p:nvSpPr>
          <p:cNvPr id="36883" name="Rectangle 36"/>
          <p:cNvSpPr>
            <a:spLocks noChangeArrowheads="1"/>
          </p:cNvSpPr>
          <p:nvPr/>
        </p:nvSpPr>
        <p:spPr bwMode="auto">
          <a:xfrm>
            <a:off x="1988356" y="3376618"/>
            <a:ext cx="2339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defTabSz="457200" eaLnBrk="0" hangingPunct="0"/>
            <a:r>
              <a:rPr lang="en-GB" b="1">
                <a:solidFill>
                  <a:prstClr val="white"/>
                </a:solidFill>
                <a:latin typeface="Calibri" charset="0"/>
                <a:cs typeface="Calibri" charset="0"/>
              </a:rPr>
              <a:t>40</a:t>
            </a:r>
          </a:p>
        </p:txBody>
      </p:sp>
      <p:sp>
        <p:nvSpPr>
          <p:cNvPr id="36884" name="Rectangle 37"/>
          <p:cNvSpPr>
            <a:spLocks noChangeArrowheads="1"/>
          </p:cNvSpPr>
          <p:nvPr/>
        </p:nvSpPr>
        <p:spPr bwMode="auto">
          <a:xfrm>
            <a:off x="1988356" y="2873445"/>
            <a:ext cx="2339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defTabSz="457200" eaLnBrk="0" hangingPunct="0"/>
            <a:r>
              <a:rPr lang="en-GB" b="1">
                <a:solidFill>
                  <a:prstClr val="white"/>
                </a:solidFill>
                <a:latin typeface="Calibri" charset="0"/>
                <a:cs typeface="Calibri" charset="0"/>
              </a:rPr>
              <a:t>60</a:t>
            </a:r>
          </a:p>
        </p:txBody>
      </p:sp>
      <p:sp>
        <p:nvSpPr>
          <p:cNvPr id="36885" name="Rectangle 38"/>
          <p:cNvSpPr>
            <a:spLocks noChangeArrowheads="1"/>
          </p:cNvSpPr>
          <p:nvPr/>
        </p:nvSpPr>
        <p:spPr bwMode="auto">
          <a:xfrm>
            <a:off x="1988356" y="2382908"/>
            <a:ext cx="2339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defTabSz="457200" eaLnBrk="0" hangingPunct="0"/>
            <a:r>
              <a:rPr lang="en-GB" b="1">
                <a:solidFill>
                  <a:prstClr val="white"/>
                </a:solidFill>
                <a:latin typeface="Calibri" charset="0"/>
                <a:cs typeface="Calibri" charset="0"/>
              </a:rPr>
              <a:t>80</a:t>
            </a:r>
          </a:p>
        </p:txBody>
      </p:sp>
      <p:sp>
        <p:nvSpPr>
          <p:cNvPr id="36886" name="Rectangle 39"/>
          <p:cNvSpPr>
            <a:spLocks noChangeArrowheads="1"/>
          </p:cNvSpPr>
          <p:nvPr/>
        </p:nvSpPr>
        <p:spPr bwMode="auto">
          <a:xfrm>
            <a:off x="1946369" y="1879602"/>
            <a:ext cx="3509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defTabSz="457200" eaLnBrk="0" hangingPunct="0"/>
            <a:r>
              <a:rPr lang="en-GB" b="1">
                <a:solidFill>
                  <a:prstClr val="white"/>
                </a:solidFill>
                <a:latin typeface="Calibri" charset="0"/>
                <a:cs typeface="Calibri" charset="0"/>
              </a:rPr>
              <a:t>100</a:t>
            </a:r>
          </a:p>
        </p:txBody>
      </p:sp>
      <p:sp>
        <p:nvSpPr>
          <p:cNvPr id="36887" name="Rectangle 40"/>
          <p:cNvSpPr>
            <a:spLocks noChangeArrowheads="1"/>
          </p:cNvSpPr>
          <p:nvPr/>
        </p:nvSpPr>
        <p:spPr bwMode="auto">
          <a:xfrm>
            <a:off x="3151772" y="4654620"/>
            <a:ext cx="9149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eaLnBrk="0" hangingPunct="0"/>
            <a:r>
              <a:rPr lang="en-GB" b="1">
                <a:solidFill>
                  <a:prstClr val="white"/>
                </a:solidFill>
                <a:latin typeface="Calibri" charset="0"/>
                <a:cs typeface="Calibri" charset="0"/>
              </a:rPr>
              <a:t>Goserelin</a:t>
            </a:r>
          </a:p>
        </p:txBody>
      </p:sp>
      <p:sp>
        <p:nvSpPr>
          <p:cNvPr id="36888" name="Rectangle 41"/>
          <p:cNvSpPr>
            <a:spLocks noChangeArrowheads="1"/>
          </p:cNvSpPr>
          <p:nvPr/>
        </p:nvSpPr>
        <p:spPr bwMode="auto">
          <a:xfrm>
            <a:off x="5443396" y="4654620"/>
            <a:ext cx="13593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eaLnBrk="0" hangingPunct="0"/>
            <a:r>
              <a:rPr lang="en-GB" b="1">
                <a:solidFill>
                  <a:prstClr val="white"/>
                </a:solidFill>
                <a:latin typeface="Calibri" charset="0"/>
                <a:cs typeface="Calibri" charset="0"/>
              </a:rPr>
              <a:t>Orchidectomy</a:t>
            </a:r>
          </a:p>
        </p:txBody>
      </p:sp>
      <p:sp>
        <p:nvSpPr>
          <p:cNvPr id="36889" name="TextBox 35"/>
          <p:cNvSpPr txBox="1">
            <a:spLocks noChangeArrowheads="1"/>
          </p:cNvSpPr>
          <p:nvPr/>
        </p:nvSpPr>
        <p:spPr bwMode="auto">
          <a:xfrm rot="-5400000">
            <a:off x="301452" y="3050694"/>
            <a:ext cx="2686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a:r>
              <a:rPr lang="en-US" sz="1800" b="1">
                <a:solidFill>
                  <a:srgbClr val="EBEBEB"/>
                </a:solidFill>
                <a:latin typeface="Calibri" charset="0"/>
                <a:cs typeface="Calibri" charset="0"/>
              </a:rPr>
              <a:t>Patients’ preference</a:t>
            </a:r>
          </a:p>
        </p:txBody>
      </p:sp>
      <p:sp>
        <p:nvSpPr>
          <p:cNvPr id="36890" name="Rectangle 4"/>
          <p:cNvSpPr>
            <a:spLocks noChangeArrowheads="1"/>
          </p:cNvSpPr>
          <p:nvPr/>
        </p:nvSpPr>
        <p:spPr bwMode="auto">
          <a:xfrm>
            <a:off x="4942660" y="6188109"/>
            <a:ext cx="405708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a:r>
              <a:rPr lang="en-GB" sz="1600">
                <a:solidFill>
                  <a:prstClr val="white"/>
                </a:solidFill>
                <a:latin typeface="Calibri" charset="0"/>
                <a:cs typeface="Calibri" charset="0"/>
              </a:rPr>
              <a:t>Cassileth BR, et al. Qual Life Res 1992; 1: 323–330</a:t>
            </a:r>
            <a:br>
              <a:rPr lang="en-GB" sz="1600">
                <a:solidFill>
                  <a:prstClr val="white"/>
                </a:solidFill>
                <a:latin typeface="Calibri" charset="0"/>
                <a:cs typeface="Calibri" charset="0"/>
              </a:rPr>
            </a:br>
            <a:r>
              <a:rPr lang="en-GB" sz="1600">
                <a:solidFill>
                  <a:prstClr val="white"/>
                </a:solidFill>
                <a:latin typeface="Calibri" charset="0"/>
                <a:cs typeface="Calibri" charset="0"/>
              </a:rPr>
              <a:t>Kaku H, et al. The Prostate 2006; 66: 439–444</a:t>
            </a:r>
            <a:endParaRPr lang="en-US" sz="1600">
              <a:solidFill>
                <a:prstClr val="white"/>
              </a:solidFill>
              <a:latin typeface="Calibri" charset="0"/>
              <a:cs typeface="Calibri" charset="0"/>
            </a:endParaRPr>
          </a:p>
        </p:txBody>
      </p:sp>
      <p:sp>
        <p:nvSpPr>
          <p:cNvPr id="841757" name="Text Box 29"/>
          <p:cNvSpPr txBox="1">
            <a:spLocks noChangeArrowheads="1"/>
          </p:cNvSpPr>
          <p:nvPr/>
        </p:nvSpPr>
        <p:spPr bwMode="auto">
          <a:xfrm>
            <a:off x="4502686" y="1412879"/>
            <a:ext cx="4108010"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defTabSz="457200">
              <a:spcBef>
                <a:spcPct val="50000"/>
              </a:spcBef>
              <a:defRPr/>
            </a:pPr>
            <a:r>
              <a:rPr lang="it-IT" sz="3200">
                <a:solidFill>
                  <a:prstClr val="white"/>
                </a:solidFill>
                <a:latin typeface="Calibri"/>
                <a:cs typeface="Calibri"/>
              </a:rPr>
              <a:t>GnRH agonist efficacy is similar to orchidectomy</a:t>
            </a:r>
            <a:endParaRPr lang="it-IT" sz="2000">
              <a:solidFill>
                <a:prstClr val="white"/>
              </a:solidFill>
              <a:latin typeface="Calibri"/>
              <a:cs typeface="Calibri"/>
            </a:endParaRPr>
          </a:p>
        </p:txBody>
      </p:sp>
    </p:spTree>
    <p:extLst>
      <p:ext uri="{BB962C8B-B14F-4D97-AF65-F5344CB8AC3E}">
        <p14:creationId xmlns:p14="http://schemas.microsoft.com/office/powerpoint/2010/main" val="411780798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740060" y="1692475"/>
            <a:ext cx="1782932" cy="369332"/>
          </a:xfrm>
          <a:prstGeom prst="rect">
            <a:avLst/>
          </a:prstGeom>
          <a:noFill/>
        </p:spPr>
        <p:txBody>
          <a:bodyPr wrap="none" rtlCol="0">
            <a:spAutoFit/>
          </a:bodyPr>
          <a:lstStyle/>
          <a:p>
            <a:pPr defTabSz="457200"/>
            <a:r>
              <a:rPr lang="es-CO" b="1" i="1" dirty="0" smtClean="0">
                <a:solidFill>
                  <a:prstClr val="white"/>
                </a:solidFill>
                <a:latin typeface="Century Gothic"/>
              </a:rPr>
              <a:t>LHRH análogo</a:t>
            </a:r>
            <a:endParaRPr lang="es-CO" b="1" i="1" dirty="0">
              <a:solidFill>
                <a:prstClr val="white"/>
              </a:solidFill>
              <a:latin typeface="Century Gothic"/>
            </a:endParaRPr>
          </a:p>
        </p:txBody>
      </p:sp>
      <p:sp>
        <p:nvSpPr>
          <p:cNvPr id="3" name="Elipse 2"/>
          <p:cNvSpPr/>
          <p:nvPr/>
        </p:nvSpPr>
        <p:spPr>
          <a:xfrm>
            <a:off x="2235748" y="1434815"/>
            <a:ext cx="1199815" cy="8910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s-CO" dirty="0" smtClean="0">
                <a:solidFill>
                  <a:prstClr val="white"/>
                </a:solidFill>
                <a:latin typeface="Century Gothic"/>
              </a:rPr>
              <a:t>Hipófisis</a:t>
            </a:r>
            <a:endParaRPr lang="es-CO" dirty="0">
              <a:solidFill>
                <a:prstClr val="white"/>
              </a:solidFill>
              <a:latin typeface="Century Gothic"/>
            </a:endParaRPr>
          </a:p>
        </p:txBody>
      </p:sp>
      <p:sp>
        <p:nvSpPr>
          <p:cNvPr id="4" name="Elipse 3"/>
          <p:cNvSpPr/>
          <p:nvPr/>
        </p:nvSpPr>
        <p:spPr>
          <a:xfrm>
            <a:off x="4490560" y="1444526"/>
            <a:ext cx="1199815" cy="8910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s-CO" dirty="0" smtClean="0">
                <a:solidFill>
                  <a:prstClr val="white"/>
                </a:solidFill>
                <a:latin typeface="Century Gothic"/>
              </a:rPr>
              <a:t>Testículo</a:t>
            </a:r>
            <a:endParaRPr lang="es-CO" dirty="0">
              <a:solidFill>
                <a:prstClr val="white"/>
              </a:solidFill>
              <a:latin typeface="Century Gothic"/>
            </a:endParaRPr>
          </a:p>
        </p:txBody>
      </p:sp>
      <p:sp>
        <p:nvSpPr>
          <p:cNvPr id="5" name="CuadroTexto 4"/>
          <p:cNvSpPr txBox="1"/>
          <p:nvPr/>
        </p:nvSpPr>
        <p:spPr>
          <a:xfrm>
            <a:off x="3540763" y="1473882"/>
            <a:ext cx="1245187" cy="369332"/>
          </a:xfrm>
          <a:prstGeom prst="rect">
            <a:avLst/>
          </a:prstGeom>
          <a:noFill/>
        </p:spPr>
        <p:txBody>
          <a:bodyPr wrap="none" rtlCol="0">
            <a:spAutoFit/>
          </a:bodyPr>
          <a:lstStyle/>
          <a:p>
            <a:pPr defTabSz="457200"/>
            <a:r>
              <a:rPr lang="es-CO" b="1" i="1" dirty="0" smtClean="0">
                <a:solidFill>
                  <a:prstClr val="white"/>
                </a:solidFill>
                <a:latin typeface="Century Gothic"/>
              </a:rPr>
              <a:t>FSH/LH </a:t>
            </a:r>
            <a:r>
              <a:rPr lang="es-CO" b="1" i="1" dirty="0" smtClean="0">
                <a:solidFill>
                  <a:prstClr val="white"/>
                </a:solidFill>
                <a:latin typeface="Wingdings"/>
                <a:ea typeface="Wingdings"/>
                <a:cs typeface="Wingdings"/>
                <a:sym typeface="Wingdings"/>
              </a:rPr>
              <a:t></a:t>
            </a:r>
            <a:endParaRPr lang="es-CO" b="1" i="1" dirty="0">
              <a:solidFill>
                <a:prstClr val="white"/>
              </a:solidFill>
              <a:latin typeface="Century Gothic"/>
            </a:endParaRPr>
          </a:p>
        </p:txBody>
      </p:sp>
      <p:sp>
        <p:nvSpPr>
          <p:cNvPr id="6" name="Elipse 5"/>
          <p:cNvSpPr/>
          <p:nvPr/>
        </p:nvSpPr>
        <p:spPr>
          <a:xfrm>
            <a:off x="7130660" y="1439966"/>
            <a:ext cx="1199815" cy="8910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s-CO" dirty="0" smtClean="0">
                <a:solidFill>
                  <a:prstClr val="white"/>
                </a:solidFill>
                <a:latin typeface="Century Gothic"/>
              </a:rPr>
              <a:t>Próstata</a:t>
            </a:r>
            <a:endParaRPr lang="es-CO" dirty="0">
              <a:solidFill>
                <a:prstClr val="white"/>
              </a:solidFill>
              <a:latin typeface="Century Gothic"/>
            </a:endParaRPr>
          </a:p>
        </p:txBody>
      </p:sp>
      <p:sp>
        <p:nvSpPr>
          <p:cNvPr id="7" name="CuadroTexto 6"/>
          <p:cNvSpPr txBox="1"/>
          <p:nvPr/>
        </p:nvSpPr>
        <p:spPr>
          <a:xfrm>
            <a:off x="5742002" y="1483593"/>
            <a:ext cx="1822268" cy="369332"/>
          </a:xfrm>
          <a:prstGeom prst="rect">
            <a:avLst/>
          </a:prstGeom>
          <a:noFill/>
        </p:spPr>
        <p:txBody>
          <a:bodyPr wrap="none" rtlCol="0">
            <a:spAutoFit/>
          </a:bodyPr>
          <a:lstStyle/>
          <a:p>
            <a:pPr defTabSz="457200"/>
            <a:r>
              <a:rPr lang="es-CO" b="1" i="1" dirty="0" smtClean="0">
                <a:solidFill>
                  <a:prstClr val="white"/>
                </a:solidFill>
                <a:latin typeface="Century Gothic"/>
              </a:rPr>
              <a:t>Testosterona</a:t>
            </a:r>
            <a:r>
              <a:rPr lang="es-CO" b="1" i="1" dirty="0" smtClean="0">
                <a:solidFill>
                  <a:prstClr val="white"/>
                </a:solidFill>
                <a:latin typeface="Wingdings"/>
                <a:ea typeface="Wingdings"/>
                <a:cs typeface="Wingdings"/>
                <a:sym typeface="Wingdings"/>
              </a:rPr>
              <a:t></a:t>
            </a:r>
            <a:endParaRPr lang="es-CO" b="1" i="1" dirty="0">
              <a:solidFill>
                <a:prstClr val="white"/>
              </a:solidFill>
              <a:latin typeface="Century Gothic"/>
            </a:endParaRPr>
          </a:p>
        </p:txBody>
      </p:sp>
      <p:cxnSp>
        <p:nvCxnSpPr>
          <p:cNvPr id="9" name="Conector recto de flecha 8"/>
          <p:cNvCxnSpPr>
            <a:stCxn id="2" idx="3"/>
            <a:endCxn id="3" idx="2"/>
          </p:cNvCxnSpPr>
          <p:nvPr/>
        </p:nvCxnSpPr>
        <p:spPr>
          <a:xfrm flipH="1">
            <a:off x="2235748" y="1877141"/>
            <a:ext cx="287244" cy="318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Conector recto de flecha 10"/>
          <p:cNvCxnSpPr>
            <a:stCxn id="3" idx="6"/>
            <a:endCxn id="4" idx="2"/>
          </p:cNvCxnSpPr>
          <p:nvPr/>
        </p:nvCxnSpPr>
        <p:spPr>
          <a:xfrm>
            <a:off x="3435563" y="1880326"/>
            <a:ext cx="1054997" cy="971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Conector recto de flecha 12"/>
          <p:cNvCxnSpPr>
            <a:stCxn id="4" idx="6"/>
            <a:endCxn id="6" idx="2"/>
          </p:cNvCxnSpPr>
          <p:nvPr/>
        </p:nvCxnSpPr>
        <p:spPr>
          <a:xfrm flipV="1">
            <a:off x="5690334" y="1885477"/>
            <a:ext cx="1440286" cy="455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CuadroTexto 13"/>
          <p:cNvSpPr txBox="1"/>
          <p:nvPr/>
        </p:nvSpPr>
        <p:spPr>
          <a:xfrm>
            <a:off x="1733816" y="1241396"/>
            <a:ext cx="1099564" cy="369332"/>
          </a:xfrm>
          <a:prstGeom prst="rect">
            <a:avLst/>
          </a:prstGeom>
          <a:noFill/>
        </p:spPr>
        <p:txBody>
          <a:bodyPr wrap="none" rtlCol="0">
            <a:spAutoFit/>
          </a:bodyPr>
          <a:lstStyle/>
          <a:p>
            <a:pPr defTabSz="457200"/>
            <a:r>
              <a:rPr lang="es-ES" b="1" i="1" dirty="0" smtClean="0">
                <a:solidFill>
                  <a:prstClr val="white"/>
                </a:solidFill>
                <a:latin typeface="Century Gothic"/>
              </a:rPr>
              <a:t>Pulsado</a:t>
            </a:r>
            <a:endParaRPr lang="es-ES" b="1" i="1" dirty="0">
              <a:solidFill>
                <a:prstClr val="white"/>
              </a:solidFill>
              <a:latin typeface="Century Gothic"/>
            </a:endParaRPr>
          </a:p>
        </p:txBody>
      </p:sp>
      <p:sp>
        <p:nvSpPr>
          <p:cNvPr id="15" name="CuadroTexto 14"/>
          <p:cNvSpPr txBox="1"/>
          <p:nvPr/>
        </p:nvSpPr>
        <p:spPr>
          <a:xfrm>
            <a:off x="790145" y="3186155"/>
            <a:ext cx="1782932" cy="369332"/>
          </a:xfrm>
          <a:prstGeom prst="rect">
            <a:avLst/>
          </a:prstGeom>
          <a:noFill/>
        </p:spPr>
        <p:txBody>
          <a:bodyPr wrap="none" rtlCol="0">
            <a:spAutoFit/>
          </a:bodyPr>
          <a:lstStyle/>
          <a:p>
            <a:pPr defTabSz="457200"/>
            <a:r>
              <a:rPr lang="es-CO" b="1" i="1" dirty="0" smtClean="0">
                <a:solidFill>
                  <a:prstClr val="white"/>
                </a:solidFill>
                <a:latin typeface="Century Gothic"/>
              </a:rPr>
              <a:t>LHRH análogo</a:t>
            </a:r>
            <a:endParaRPr lang="es-CO" b="1" i="1" dirty="0">
              <a:solidFill>
                <a:prstClr val="white"/>
              </a:solidFill>
              <a:latin typeface="Century Gothic"/>
            </a:endParaRPr>
          </a:p>
        </p:txBody>
      </p:sp>
      <p:sp>
        <p:nvSpPr>
          <p:cNvPr id="16" name="Elipse 15"/>
          <p:cNvSpPr/>
          <p:nvPr/>
        </p:nvSpPr>
        <p:spPr>
          <a:xfrm>
            <a:off x="2285795" y="2928576"/>
            <a:ext cx="1199815" cy="8910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s-CO" dirty="0" smtClean="0">
                <a:solidFill>
                  <a:prstClr val="white"/>
                </a:solidFill>
                <a:latin typeface="Century Gothic"/>
              </a:rPr>
              <a:t>Hipófisis</a:t>
            </a:r>
            <a:endParaRPr lang="es-CO" dirty="0">
              <a:solidFill>
                <a:prstClr val="white"/>
              </a:solidFill>
              <a:latin typeface="Century Gothic"/>
            </a:endParaRPr>
          </a:p>
        </p:txBody>
      </p:sp>
      <p:sp>
        <p:nvSpPr>
          <p:cNvPr id="17" name="Elipse 16"/>
          <p:cNvSpPr/>
          <p:nvPr/>
        </p:nvSpPr>
        <p:spPr>
          <a:xfrm>
            <a:off x="4540645" y="2938287"/>
            <a:ext cx="1199815" cy="8910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s-CO" dirty="0" smtClean="0">
                <a:solidFill>
                  <a:prstClr val="white"/>
                </a:solidFill>
                <a:latin typeface="Century Gothic"/>
              </a:rPr>
              <a:t>Testículo</a:t>
            </a:r>
            <a:endParaRPr lang="es-CO" dirty="0">
              <a:solidFill>
                <a:prstClr val="white"/>
              </a:solidFill>
              <a:latin typeface="Century Gothic"/>
            </a:endParaRPr>
          </a:p>
        </p:txBody>
      </p:sp>
      <p:sp>
        <p:nvSpPr>
          <p:cNvPr id="18" name="CuadroTexto 17"/>
          <p:cNvSpPr txBox="1"/>
          <p:nvPr/>
        </p:nvSpPr>
        <p:spPr>
          <a:xfrm>
            <a:off x="3590849" y="2967562"/>
            <a:ext cx="1245187" cy="369332"/>
          </a:xfrm>
          <a:prstGeom prst="rect">
            <a:avLst/>
          </a:prstGeom>
          <a:noFill/>
        </p:spPr>
        <p:txBody>
          <a:bodyPr wrap="none" rtlCol="0">
            <a:spAutoFit/>
          </a:bodyPr>
          <a:lstStyle/>
          <a:p>
            <a:pPr defTabSz="457200"/>
            <a:r>
              <a:rPr lang="es-CO" b="1" i="1" dirty="0" smtClean="0">
                <a:solidFill>
                  <a:prstClr val="white"/>
                </a:solidFill>
                <a:latin typeface="Century Gothic"/>
              </a:rPr>
              <a:t>FSH/LH </a:t>
            </a:r>
            <a:r>
              <a:rPr lang="es-CO" b="1" i="1" dirty="0" smtClean="0">
                <a:solidFill>
                  <a:prstClr val="white"/>
                </a:solidFill>
                <a:latin typeface="Wingdings"/>
                <a:ea typeface="Wingdings"/>
                <a:cs typeface="Wingdings"/>
                <a:sym typeface="Wingdings"/>
              </a:rPr>
              <a:t></a:t>
            </a:r>
            <a:endParaRPr lang="es-CO" b="1" i="1" dirty="0">
              <a:solidFill>
                <a:prstClr val="white"/>
              </a:solidFill>
              <a:latin typeface="Century Gothic"/>
            </a:endParaRPr>
          </a:p>
        </p:txBody>
      </p:sp>
      <p:sp>
        <p:nvSpPr>
          <p:cNvPr id="19" name="Elipse 18"/>
          <p:cNvSpPr/>
          <p:nvPr/>
        </p:nvSpPr>
        <p:spPr>
          <a:xfrm>
            <a:off x="7180745" y="2933729"/>
            <a:ext cx="1199815" cy="8910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s-CO" dirty="0" smtClean="0">
                <a:solidFill>
                  <a:prstClr val="white"/>
                </a:solidFill>
                <a:latin typeface="Century Gothic"/>
              </a:rPr>
              <a:t>Próstata</a:t>
            </a:r>
            <a:endParaRPr lang="es-CO" dirty="0">
              <a:solidFill>
                <a:prstClr val="white"/>
              </a:solidFill>
              <a:latin typeface="Century Gothic"/>
            </a:endParaRPr>
          </a:p>
        </p:txBody>
      </p:sp>
      <p:sp>
        <p:nvSpPr>
          <p:cNvPr id="20" name="CuadroTexto 19"/>
          <p:cNvSpPr txBox="1"/>
          <p:nvPr/>
        </p:nvSpPr>
        <p:spPr>
          <a:xfrm>
            <a:off x="5792087" y="2977273"/>
            <a:ext cx="1822268" cy="369332"/>
          </a:xfrm>
          <a:prstGeom prst="rect">
            <a:avLst/>
          </a:prstGeom>
          <a:noFill/>
        </p:spPr>
        <p:txBody>
          <a:bodyPr wrap="none" rtlCol="0">
            <a:spAutoFit/>
          </a:bodyPr>
          <a:lstStyle/>
          <a:p>
            <a:pPr defTabSz="457200"/>
            <a:r>
              <a:rPr lang="es-CO" b="1" i="1" dirty="0" smtClean="0">
                <a:solidFill>
                  <a:prstClr val="white"/>
                </a:solidFill>
                <a:latin typeface="Century Gothic"/>
              </a:rPr>
              <a:t>Testosterona</a:t>
            </a:r>
            <a:r>
              <a:rPr lang="es-CO" b="1" i="1" dirty="0" smtClean="0">
                <a:solidFill>
                  <a:prstClr val="white"/>
                </a:solidFill>
                <a:latin typeface="Wingdings"/>
                <a:ea typeface="Wingdings"/>
                <a:cs typeface="Wingdings"/>
                <a:sym typeface="Wingdings"/>
              </a:rPr>
              <a:t></a:t>
            </a:r>
            <a:endParaRPr lang="es-CO" b="1" i="1" dirty="0">
              <a:solidFill>
                <a:prstClr val="white"/>
              </a:solidFill>
              <a:latin typeface="Century Gothic"/>
            </a:endParaRPr>
          </a:p>
        </p:txBody>
      </p:sp>
      <p:cxnSp>
        <p:nvCxnSpPr>
          <p:cNvPr id="21" name="Conector recto de flecha 20"/>
          <p:cNvCxnSpPr>
            <a:stCxn id="15" idx="3"/>
            <a:endCxn id="16" idx="2"/>
          </p:cNvCxnSpPr>
          <p:nvPr/>
        </p:nvCxnSpPr>
        <p:spPr>
          <a:xfrm flipH="1">
            <a:off x="2285795" y="3370821"/>
            <a:ext cx="287282" cy="326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2" name="Conector recto de flecha 21"/>
          <p:cNvCxnSpPr>
            <a:stCxn id="16" idx="6"/>
            <a:endCxn id="17" idx="2"/>
          </p:cNvCxnSpPr>
          <p:nvPr/>
        </p:nvCxnSpPr>
        <p:spPr>
          <a:xfrm>
            <a:off x="3485648" y="3374087"/>
            <a:ext cx="1054997" cy="971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3" name="Conector recto de flecha 22"/>
          <p:cNvCxnSpPr>
            <a:stCxn id="17" idx="6"/>
            <a:endCxn id="19" idx="2"/>
          </p:cNvCxnSpPr>
          <p:nvPr/>
        </p:nvCxnSpPr>
        <p:spPr>
          <a:xfrm flipV="1">
            <a:off x="5740419" y="3379157"/>
            <a:ext cx="1440286" cy="455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4" name="CuadroTexto 23"/>
          <p:cNvSpPr txBox="1"/>
          <p:nvPr/>
        </p:nvSpPr>
        <p:spPr>
          <a:xfrm>
            <a:off x="1783902" y="2735076"/>
            <a:ext cx="1237973" cy="369332"/>
          </a:xfrm>
          <a:prstGeom prst="rect">
            <a:avLst/>
          </a:prstGeom>
          <a:noFill/>
        </p:spPr>
        <p:txBody>
          <a:bodyPr wrap="none" rtlCol="0">
            <a:spAutoFit/>
          </a:bodyPr>
          <a:lstStyle/>
          <a:p>
            <a:pPr defTabSz="457200"/>
            <a:r>
              <a:rPr lang="es-ES" b="1" i="1" dirty="0" smtClean="0">
                <a:solidFill>
                  <a:prstClr val="white"/>
                </a:solidFill>
                <a:latin typeface="Century Gothic"/>
              </a:rPr>
              <a:t>Continuo</a:t>
            </a:r>
            <a:endParaRPr lang="es-ES" b="1" i="1" dirty="0">
              <a:solidFill>
                <a:prstClr val="white"/>
              </a:solidFill>
              <a:latin typeface="Century Gothic"/>
            </a:endParaRPr>
          </a:p>
        </p:txBody>
      </p:sp>
      <p:sp>
        <p:nvSpPr>
          <p:cNvPr id="25" name="CuadroTexto 24"/>
          <p:cNvSpPr txBox="1"/>
          <p:nvPr/>
        </p:nvSpPr>
        <p:spPr>
          <a:xfrm>
            <a:off x="733204" y="4736992"/>
            <a:ext cx="1725542" cy="307777"/>
          </a:xfrm>
          <a:prstGeom prst="rect">
            <a:avLst/>
          </a:prstGeom>
          <a:noFill/>
        </p:spPr>
        <p:txBody>
          <a:bodyPr wrap="none" rtlCol="0">
            <a:spAutoFit/>
          </a:bodyPr>
          <a:lstStyle/>
          <a:p>
            <a:pPr defTabSz="457200"/>
            <a:r>
              <a:rPr lang="es-CO" sz="1400" b="1" i="1" dirty="0" smtClean="0">
                <a:solidFill>
                  <a:prstClr val="white"/>
                </a:solidFill>
                <a:latin typeface="Century Gothic"/>
              </a:rPr>
              <a:t>LHRH antagonista</a:t>
            </a:r>
            <a:endParaRPr lang="es-CO" sz="1400" b="1" i="1" dirty="0">
              <a:solidFill>
                <a:prstClr val="white"/>
              </a:solidFill>
              <a:latin typeface="Century Gothic"/>
            </a:endParaRPr>
          </a:p>
        </p:txBody>
      </p:sp>
      <p:sp>
        <p:nvSpPr>
          <p:cNvPr id="26" name="Elipse 25"/>
          <p:cNvSpPr/>
          <p:nvPr/>
        </p:nvSpPr>
        <p:spPr>
          <a:xfrm>
            <a:off x="2228864" y="4450792"/>
            <a:ext cx="1199815" cy="8910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s-CO" dirty="0" smtClean="0">
                <a:solidFill>
                  <a:prstClr val="white"/>
                </a:solidFill>
                <a:latin typeface="Century Gothic"/>
              </a:rPr>
              <a:t>Hipófisis</a:t>
            </a:r>
            <a:endParaRPr lang="es-CO" dirty="0">
              <a:solidFill>
                <a:prstClr val="white"/>
              </a:solidFill>
              <a:latin typeface="Century Gothic"/>
            </a:endParaRPr>
          </a:p>
        </p:txBody>
      </p:sp>
      <p:sp>
        <p:nvSpPr>
          <p:cNvPr id="27" name="Elipse 26"/>
          <p:cNvSpPr/>
          <p:nvPr/>
        </p:nvSpPr>
        <p:spPr>
          <a:xfrm>
            <a:off x="4483704" y="4460503"/>
            <a:ext cx="1199815" cy="8910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s-CO" dirty="0" smtClean="0">
                <a:solidFill>
                  <a:prstClr val="white"/>
                </a:solidFill>
                <a:latin typeface="Century Gothic"/>
              </a:rPr>
              <a:t>Testículo</a:t>
            </a:r>
            <a:endParaRPr lang="es-CO" dirty="0">
              <a:solidFill>
                <a:prstClr val="white"/>
              </a:solidFill>
              <a:latin typeface="Century Gothic"/>
            </a:endParaRPr>
          </a:p>
        </p:txBody>
      </p:sp>
      <p:sp>
        <p:nvSpPr>
          <p:cNvPr id="28" name="CuadroTexto 27"/>
          <p:cNvSpPr txBox="1"/>
          <p:nvPr/>
        </p:nvSpPr>
        <p:spPr>
          <a:xfrm>
            <a:off x="3533906" y="4489778"/>
            <a:ext cx="1245187" cy="369332"/>
          </a:xfrm>
          <a:prstGeom prst="rect">
            <a:avLst/>
          </a:prstGeom>
          <a:noFill/>
        </p:spPr>
        <p:txBody>
          <a:bodyPr wrap="none" rtlCol="0">
            <a:spAutoFit/>
          </a:bodyPr>
          <a:lstStyle/>
          <a:p>
            <a:pPr defTabSz="457200"/>
            <a:r>
              <a:rPr lang="es-CO" b="1" i="1" dirty="0" smtClean="0">
                <a:solidFill>
                  <a:prstClr val="white"/>
                </a:solidFill>
                <a:latin typeface="Century Gothic"/>
              </a:rPr>
              <a:t>FSH/LH </a:t>
            </a:r>
            <a:r>
              <a:rPr lang="es-CO" b="1" i="1" dirty="0" smtClean="0">
                <a:solidFill>
                  <a:prstClr val="white"/>
                </a:solidFill>
                <a:latin typeface="Wingdings"/>
                <a:ea typeface="Wingdings"/>
                <a:cs typeface="Wingdings"/>
                <a:sym typeface="Wingdings"/>
              </a:rPr>
              <a:t></a:t>
            </a:r>
            <a:endParaRPr lang="es-CO" b="1" i="1" dirty="0">
              <a:solidFill>
                <a:prstClr val="white"/>
              </a:solidFill>
              <a:latin typeface="Century Gothic"/>
            </a:endParaRPr>
          </a:p>
        </p:txBody>
      </p:sp>
      <p:sp>
        <p:nvSpPr>
          <p:cNvPr id="29" name="Elipse 28"/>
          <p:cNvSpPr/>
          <p:nvPr/>
        </p:nvSpPr>
        <p:spPr>
          <a:xfrm>
            <a:off x="7123805" y="4455945"/>
            <a:ext cx="1199815" cy="8910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s-CO" dirty="0" smtClean="0">
                <a:solidFill>
                  <a:prstClr val="white"/>
                </a:solidFill>
                <a:latin typeface="Century Gothic"/>
              </a:rPr>
              <a:t>Próstata</a:t>
            </a:r>
            <a:endParaRPr lang="es-CO" dirty="0">
              <a:solidFill>
                <a:prstClr val="white"/>
              </a:solidFill>
              <a:latin typeface="Century Gothic"/>
            </a:endParaRPr>
          </a:p>
        </p:txBody>
      </p:sp>
      <p:sp>
        <p:nvSpPr>
          <p:cNvPr id="30" name="CuadroTexto 29"/>
          <p:cNvSpPr txBox="1"/>
          <p:nvPr/>
        </p:nvSpPr>
        <p:spPr>
          <a:xfrm>
            <a:off x="5735147" y="4499489"/>
            <a:ext cx="1822268" cy="369332"/>
          </a:xfrm>
          <a:prstGeom prst="rect">
            <a:avLst/>
          </a:prstGeom>
          <a:noFill/>
        </p:spPr>
        <p:txBody>
          <a:bodyPr wrap="none" rtlCol="0">
            <a:spAutoFit/>
          </a:bodyPr>
          <a:lstStyle/>
          <a:p>
            <a:pPr defTabSz="457200"/>
            <a:r>
              <a:rPr lang="es-CO" b="1" i="1" dirty="0" smtClean="0">
                <a:solidFill>
                  <a:prstClr val="white"/>
                </a:solidFill>
                <a:latin typeface="Century Gothic"/>
              </a:rPr>
              <a:t>Testosterona</a:t>
            </a:r>
            <a:r>
              <a:rPr lang="es-CO" b="1" i="1" dirty="0" smtClean="0">
                <a:solidFill>
                  <a:prstClr val="white"/>
                </a:solidFill>
                <a:latin typeface="Wingdings"/>
                <a:ea typeface="Wingdings"/>
                <a:cs typeface="Wingdings"/>
                <a:sym typeface="Wingdings"/>
              </a:rPr>
              <a:t></a:t>
            </a:r>
            <a:endParaRPr lang="es-CO" b="1" i="1" dirty="0">
              <a:solidFill>
                <a:prstClr val="white"/>
              </a:solidFill>
              <a:latin typeface="Century Gothic"/>
            </a:endParaRPr>
          </a:p>
        </p:txBody>
      </p:sp>
      <p:cxnSp>
        <p:nvCxnSpPr>
          <p:cNvPr id="31" name="Conector recto de flecha 30"/>
          <p:cNvCxnSpPr>
            <a:stCxn id="25" idx="3"/>
            <a:endCxn id="26" idx="2"/>
          </p:cNvCxnSpPr>
          <p:nvPr/>
        </p:nvCxnSpPr>
        <p:spPr>
          <a:xfrm flipH="1">
            <a:off x="2228864" y="4890881"/>
            <a:ext cx="229882" cy="542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2" name="Conector recto de flecha 31"/>
          <p:cNvCxnSpPr>
            <a:stCxn id="26" idx="6"/>
            <a:endCxn id="27" idx="2"/>
          </p:cNvCxnSpPr>
          <p:nvPr/>
        </p:nvCxnSpPr>
        <p:spPr>
          <a:xfrm>
            <a:off x="3428707" y="4896303"/>
            <a:ext cx="1054997" cy="971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3" name="Conector recto de flecha 32"/>
          <p:cNvCxnSpPr>
            <a:stCxn id="27" idx="6"/>
            <a:endCxn id="29" idx="2"/>
          </p:cNvCxnSpPr>
          <p:nvPr/>
        </p:nvCxnSpPr>
        <p:spPr>
          <a:xfrm flipV="1">
            <a:off x="5683479" y="4901373"/>
            <a:ext cx="1440286" cy="455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5" name="CuadroTexto 34"/>
          <p:cNvSpPr txBox="1"/>
          <p:nvPr/>
        </p:nvSpPr>
        <p:spPr>
          <a:xfrm>
            <a:off x="2989922" y="3615191"/>
            <a:ext cx="2830807" cy="369332"/>
          </a:xfrm>
          <a:prstGeom prst="rect">
            <a:avLst/>
          </a:prstGeom>
          <a:noFill/>
        </p:spPr>
        <p:txBody>
          <a:bodyPr wrap="none" rtlCol="0">
            <a:spAutoFit/>
          </a:bodyPr>
          <a:lstStyle/>
          <a:p>
            <a:pPr defTabSz="457200"/>
            <a:r>
              <a:rPr lang="es-ES" b="1" i="1" dirty="0" smtClean="0">
                <a:solidFill>
                  <a:srgbClr val="FFFF00"/>
                </a:solidFill>
                <a:latin typeface="Century Gothic"/>
              </a:rPr>
              <a:t>LHRH-R </a:t>
            </a:r>
            <a:r>
              <a:rPr lang="es-ES" b="1" i="1" dirty="0" err="1" smtClean="0">
                <a:solidFill>
                  <a:srgbClr val="FFFF00"/>
                </a:solidFill>
                <a:latin typeface="Century Gothic"/>
              </a:rPr>
              <a:t>Downregulation</a:t>
            </a:r>
            <a:endParaRPr lang="es-ES" b="1" i="1" dirty="0">
              <a:solidFill>
                <a:srgbClr val="FFFF00"/>
              </a:solidFill>
              <a:latin typeface="Century Gothic"/>
            </a:endParaRPr>
          </a:p>
        </p:txBody>
      </p:sp>
    </p:spTree>
    <p:extLst>
      <p:ext uri="{BB962C8B-B14F-4D97-AF65-F5344CB8AC3E}">
        <p14:creationId xmlns:p14="http://schemas.microsoft.com/office/powerpoint/2010/main" val="35124623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80" name="Text Box 4"/>
          <p:cNvSpPr txBox="1">
            <a:spLocks noChangeArrowheads="1"/>
          </p:cNvSpPr>
          <p:nvPr/>
        </p:nvSpPr>
        <p:spPr bwMode="auto">
          <a:xfrm>
            <a:off x="3071120" y="6453231"/>
            <a:ext cx="637703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457200" eaLnBrk="0" hangingPunct="0">
              <a:defRPr/>
            </a:pPr>
            <a:r>
              <a:rPr lang="en-US" sz="1400" dirty="0" err="1">
                <a:solidFill>
                  <a:prstClr val="white"/>
                </a:solidFill>
                <a:latin typeface="Calibri"/>
                <a:cs typeface="Calibri"/>
              </a:rPr>
              <a:t>Boccon-Gibod</a:t>
            </a:r>
            <a:r>
              <a:rPr lang="en-US" sz="1400" dirty="0">
                <a:solidFill>
                  <a:prstClr val="white"/>
                </a:solidFill>
                <a:latin typeface="Calibri"/>
                <a:cs typeface="Calibri"/>
              </a:rPr>
              <a:t> L et al. </a:t>
            </a:r>
            <a:r>
              <a:rPr lang="en-US" sz="1400" dirty="0" err="1">
                <a:solidFill>
                  <a:prstClr val="white"/>
                </a:solidFill>
                <a:latin typeface="Calibri"/>
                <a:cs typeface="Calibri"/>
              </a:rPr>
              <a:t>Presentazione</a:t>
            </a:r>
            <a:r>
              <a:rPr lang="en-US" sz="1400" dirty="0">
                <a:solidFill>
                  <a:prstClr val="white"/>
                </a:solidFill>
                <a:latin typeface="Calibri"/>
                <a:cs typeface="Calibri"/>
              </a:rPr>
              <a:t> poster. 23esimo </a:t>
            </a:r>
            <a:r>
              <a:rPr lang="en-US" sz="1400" dirty="0" err="1">
                <a:solidFill>
                  <a:prstClr val="white"/>
                </a:solidFill>
                <a:latin typeface="Calibri"/>
                <a:cs typeface="Calibri"/>
              </a:rPr>
              <a:t>Congresso</a:t>
            </a:r>
            <a:r>
              <a:rPr lang="en-US" sz="1400" dirty="0">
                <a:solidFill>
                  <a:prstClr val="white"/>
                </a:solidFill>
                <a:latin typeface="Calibri"/>
                <a:cs typeface="Calibri"/>
              </a:rPr>
              <a:t> EAU, Milano, Italia, 2008</a:t>
            </a:r>
          </a:p>
        </p:txBody>
      </p:sp>
      <p:pic>
        <p:nvPicPr>
          <p:cNvPr id="2" name="Immagine 1"/>
          <p:cNvPicPr>
            <a:picLocks noChangeAspect="1"/>
          </p:cNvPicPr>
          <p:nvPr/>
        </p:nvPicPr>
        <p:blipFill>
          <a:blip r:embed="rId3"/>
          <a:stretch>
            <a:fillRect/>
          </a:stretch>
        </p:blipFill>
        <p:spPr>
          <a:xfrm>
            <a:off x="850440" y="1412776"/>
            <a:ext cx="7507369" cy="4752528"/>
          </a:xfrm>
          <a:prstGeom prst="rect">
            <a:avLst/>
          </a:prstGeom>
          <a:ln w="38100" cmpd="sng">
            <a:solidFill>
              <a:srgbClr val="FF0000"/>
            </a:solidFill>
          </a:ln>
          <a:effectLst>
            <a:glow rad="63500">
              <a:schemeClr val="accent1">
                <a:satMod val="175000"/>
                <a:alpha val="40000"/>
              </a:schemeClr>
            </a:glow>
          </a:effectLst>
        </p:spPr>
      </p:pic>
      <p:sp>
        <p:nvSpPr>
          <p:cNvPr id="4" name="Título 3"/>
          <p:cNvSpPr>
            <a:spLocks noGrp="1"/>
          </p:cNvSpPr>
          <p:nvPr>
            <p:ph type="title"/>
          </p:nvPr>
        </p:nvSpPr>
        <p:spPr>
          <a:xfrm>
            <a:off x="813291" y="338573"/>
            <a:ext cx="7429499" cy="831561"/>
          </a:xfrm>
        </p:spPr>
        <p:txBody>
          <a:bodyPr/>
          <a:lstStyle/>
          <a:p>
            <a:pPr algn="ctr"/>
            <a:r>
              <a:rPr lang="es-ES" b="1" i="1" dirty="0" smtClean="0"/>
              <a:t>LHRH </a:t>
            </a:r>
            <a:r>
              <a:rPr lang="es-ES" b="1" i="1" dirty="0" err="1" smtClean="0"/>
              <a:t>agonist</a:t>
            </a:r>
            <a:r>
              <a:rPr lang="es-ES" b="1" i="1" dirty="0" smtClean="0"/>
              <a:t> Vs </a:t>
            </a:r>
            <a:r>
              <a:rPr lang="es-ES" b="1" i="1" dirty="0" err="1" smtClean="0"/>
              <a:t>lhrh</a:t>
            </a:r>
            <a:r>
              <a:rPr lang="es-ES" b="1" i="1" dirty="0" smtClean="0"/>
              <a:t> </a:t>
            </a:r>
            <a:r>
              <a:rPr lang="es-ES" b="1" i="1" dirty="0" err="1" smtClean="0"/>
              <a:t>antagonist</a:t>
            </a:r>
            <a:endParaRPr lang="es-ES" b="1" i="1" dirty="0"/>
          </a:p>
        </p:txBody>
      </p:sp>
    </p:spTree>
    <p:extLst>
      <p:ext uri="{BB962C8B-B14F-4D97-AF65-F5344CB8AC3E}">
        <p14:creationId xmlns:p14="http://schemas.microsoft.com/office/powerpoint/2010/main" val="217007363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LHRH agonistas</a:t>
            </a:r>
            <a:endParaRPr lang="es-ES" dirty="0"/>
          </a:p>
        </p:txBody>
      </p:sp>
      <p:sp>
        <p:nvSpPr>
          <p:cNvPr id="3" name="Marcador de contenido 2"/>
          <p:cNvSpPr>
            <a:spLocks noGrp="1"/>
          </p:cNvSpPr>
          <p:nvPr>
            <p:ph idx="1"/>
          </p:nvPr>
        </p:nvSpPr>
        <p:spPr/>
        <p:txBody>
          <a:bodyPr/>
          <a:lstStyle/>
          <a:p>
            <a:r>
              <a:rPr lang="es-ES" dirty="0" smtClean="0"/>
              <a:t>Pueden causar aumento (transitorio) de la Testosterona</a:t>
            </a:r>
          </a:p>
          <a:p>
            <a:pPr lvl="1"/>
            <a:r>
              <a:rPr lang="es-ES" dirty="0" smtClean="0"/>
              <a:t>Exacerbación del tumor (tumor </a:t>
            </a:r>
            <a:r>
              <a:rPr lang="es-ES" dirty="0" err="1" smtClean="0"/>
              <a:t>flare</a:t>
            </a:r>
            <a:r>
              <a:rPr lang="es-ES" dirty="0" smtClean="0"/>
              <a:t>)</a:t>
            </a:r>
          </a:p>
          <a:p>
            <a:pPr lvl="1"/>
            <a:endParaRPr lang="es-ES" dirty="0"/>
          </a:p>
          <a:p>
            <a:r>
              <a:rPr lang="es-ES" dirty="0" smtClean="0"/>
              <a:t>Considerar el uso de </a:t>
            </a:r>
            <a:r>
              <a:rPr lang="es-ES" dirty="0" err="1" smtClean="0"/>
              <a:t>antiandrógenos</a:t>
            </a:r>
            <a:r>
              <a:rPr lang="es-ES" dirty="0" smtClean="0"/>
              <a:t> (1 semana) ANTES de LHRH agonistas</a:t>
            </a:r>
          </a:p>
          <a:p>
            <a:pPr lvl="1"/>
            <a:endParaRPr lang="es-ES" dirty="0"/>
          </a:p>
        </p:txBody>
      </p:sp>
    </p:spTree>
    <p:extLst>
      <p:ext uri="{BB962C8B-B14F-4D97-AF65-F5344CB8AC3E}">
        <p14:creationId xmlns:p14="http://schemas.microsoft.com/office/powerpoint/2010/main" val="224739023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1"/>
          <p:cNvSpPr txBox="1">
            <a:spLocks noChangeArrowheads="1"/>
          </p:cNvSpPr>
          <p:nvPr/>
        </p:nvSpPr>
        <p:spPr bwMode="auto">
          <a:xfrm>
            <a:off x="284205" y="6354847"/>
            <a:ext cx="85613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kumimoji="1" sz="16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sz="16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sz="16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sz="16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sz="16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buClr>
                <a:srgbClr val="8B3D9A"/>
              </a:buClr>
              <a:buFont typeface="Arial" panose="020B0604020202020204" pitchFamily="34" charset="0"/>
              <a:buNone/>
            </a:pPr>
            <a:r>
              <a:rPr lang="en-GB" altLang="es-CO" sz="1400" b="0" smtClean="0">
                <a:solidFill>
                  <a:srgbClr val="CDCDCF"/>
                </a:solidFill>
                <a:ea typeface="ヒラギノ角ゴ Pro W3" charset="-128"/>
              </a:rPr>
              <a:t>Attard G, et al. </a:t>
            </a:r>
            <a:r>
              <a:rPr lang="en-US" altLang="es-CO" sz="1400" b="0" smtClean="0">
                <a:solidFill>
                  <a:srgbClr val="CDCDCF"/>
                </a:solidFill>
                <a:ea typeface="ヒラギノ角ゴ Pro W3" charset="-128"/>
              </a:rPr>
              <a:t>J Clin Oncol. 2008;26:4563-4571.</a:t>
            </a:r>
            <a:endParaRPr lang="en-GB" altLang="es-CO" sz="1400" b="0" smtClean="0">
              <a:solidFill>
                <a:srgbClr val="CDCDCF"/>
              </a:solidFill>
              <a:ea typeface="ヒラギノ角ゴ Pro W3" charset="-128"/>
            </a:endParaRPr>
          </a:p>
        </p:txBody>
      </p:sp>
      <p:sp>
        <p:nvSpPr>
          <p:cNvPr id="31747" name="Line 51"/>
          <p:cNvSpPr>
            <a:spLocks noChangeShapeType="1"/>
          </p:cNvSpPr>
          <p:nvPr/>
        </p:nvSpPr>
        <p:spPr bwMode="auto">
          <a:xfrm rot="-5400000">
            <a:off x="2624138" y="3375025"/>
            <a:ext cx="0" cy="54927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es-CO" sz="1600" b="1" smtClean="0">
              <a:solidFill>
                <a:srgbClr val="FFFFFF"/>
              </a:solidFill>
              <a:latin typeface="Century Gothic"/>
              <a:ea typeface="ＭＳ Ｐゴシック" panose="020B0600070205080204" pitchFamily="34" charset="-128"/>
            </a:endParaRPr>
          </a:p>
        </p:txBody>
      </p:sp>
      <p:sp>
        <p:nvSpPr>
          <p:cNvPr id="31748" name="TextBox 7"/>
          <p:cNvSpPr txBox="1">
            <a:spLocks noChangeArrowheads="1"/>
          </p:cNvSpPr>
          <p:nvPr/>
        </p:nvSpPr>
        <p:spPr bwMode="auto">
          <a:xfrm>
            <a:off x="392155" y="2141621"/>
            <a:ext cx="1711325" cy="28982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sz="16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sz="16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sz="16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sz="16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9pPr>
          </a:lstStyle>
          <a:p>
            <a:pPr algn="ctr" eaLnBrk="1" fontAlgn="base" hangingPunct="1">
              <a:lnSpc>
                <a:spcPct val="90000"/>
              </a:lnSpc>
              <a:spcBef>
                <a:spcPct val="35000"/>
              </a:spcBef>
              <a:spcAft>
                <a:spcPct val="25000"/>
              </a:spcAft>
              <a:buClr>
                <a:srgbClr val="8B3D9A"/>
              </a:buClr>
              <a:buFont typeface="Arial" panose="020B0604020202020204" pitchFamily="34" charset="0"/>
              <a:buNone/>
            </a:pPr>
            <a:r>
              <a:rPr lang="en-US" altLang="es-CO" sz="1400" smtClean="0">
                <a:solidFill>
                  <a:srgbClr val="000000"/>
                </a:solidFill>
                <a:ea typeface="ヒラギノ角ゴ Pro W3" charset="-128"/>
              </a:rPr>
              <a:t>Pregnenolone</a:t>
            </a:r>
          </a:p>
        </p:txBody>
      </p:sp>
      <p:sp>
        <p:nvSpPr>
          <p:cNvPr id="31749" name="TextBox 8"/>
          <p:cNvSpPr txBox="1">
            <a:spLocks noChangeArrowheads="1"/>
          </p:cNvSpPr>
          <p:nvPr/>
        </p:nvSpPr>
        <p:spPr bwMode="auto">
          <a:xfrm>
            <a:off x="2776539" y="2141621"/>
            <a:ext cx="1974850" cy="28982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sz="16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sz="16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sz="16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sz="16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9pPr>
          </a:lstStyle>
          <a:p>
            <a:pPr algn="ctr" eaLnBrk="1" fontAlgn="base" hangingPunct="1">
              <a:lnSpc>
                <a:spcPct val="90000"/>
              </a:lnSpc>
              <a:spcBef>
                <a:spcPct val="35000"/>
              </a:spcBef>
              <a:spcAft>
                <a:spcPct val="25000"/>
              </a:spcAft>
              <a:buClr>
                <a:srgbClr val="8B3D9A"/>
              </a:buClr>
              <a:buFont typeface="Arial" panose="020B0604020202020204" pitchFamily="34" charset="0"/>
              <a:buNone/>
            </a:pPr>
            <a:r>
              <a:rPr lang="en-US" altLang="es-CO" sz="1400" smtClean="0">
                <a:solidFill>
                  <a:srgbClr val="000000"/>
                </a:solidFill>
                <a:ea typeface="ヒラギノ角ゴ Pro W3" charset="-128"/>
              </a:rPr>
              <a:t>Deoxycorticosterone</a:t>
            </a:r>
          </a:p>
        </p:txBody>
      </p:sp>
      <p:sp>
        <p:nvSpPr>
          <p:cNvPr id="31750" name="TextBox 9"/>
          <p:cNvSpPr txBox="1">
            <a:spLocks noChangeArrowheads="1"/>
          </p:cNvSpPr>
          <p:nvPr/>
        </p:nvSpPr>
        <p:spPr bwMode="auto">
          <a:xfrm>
            <a:off x="5422902" y="2141621"/>
            <a:ext cx="1479550" cy="28982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sz="16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sz="16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sz="16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sz="16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9pPr>
          </a:lstStyle>
          <a:p>
            <a:pPr algn="ctr" eaLnBrk="1" fontAlgn="base" hangingPunct="1">
              <a:lnSpc>
                <a:spcPct val="90000"/>
              </a:lnSpc>
              <a:spcBef>
                <a:spcPct val="35000"/>
              </a:spcBef>
              <a:spcAft>
                <a:spcPct val="25000"/>
              </a:spcAft>
              <a:buClr>
                <a:srgbClr val="8B3D9A"/>
              </a:buClr>
              <a:buFont typeface="Arial" panose="020B0604020202020204" pitchFamily="34" charset="0"/>
              <a:buNone/>
            </a:pPr>
            <a:r>
              <a:rPr lang="en-US" altLang="es-CO" sz="1400" smtClean="0">
                <a:solidFill>
                  <a:srgbClr val="000000"/>
                </a:solidFill>
                <a:ea typeface="ヒラギノ角ゴ Pro W3" charset="-128"/>
              </a:rPr>
              <a:t>Corticosterone</a:t>
            </a:r>
          </a:p>
        </p:txBody>
      </p:sp>
      <p:sp>
        <p:nvSpPr>
          <p:cNvPr id="31751" name="TextBox 10"/>
          <p:cNvSpPr txBox="1">
            <a:spLocks noChangeArrowheads="1"/>
          </p:cNvSpPr>
          <p:nvPr/>
        </p:nvSpPr>
        <p:spPr bwMode="auto">
          <a:xfrm>
            <a:off x="7573965" y="2141621"/>
            <a:ext cx="1262062" cy="28982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sz="16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sz="16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sz="16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sz="16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9pPr>
          </a:lstStyle>
          <a:p>
            <a:pPr algn="ctr" eaLnBrk="1" fontAlgn="base" hangingPunct="1">
              <a:lnSpc>
                <a:spcPct val="90000"/>
              </a:lnSpc>
              <a:spcBef>
                <a:spcPct val="35000"/>
              </a:spcBef>
              <a:spcAft>
                <a:spcPct val="25000"/>
              </a:spcAft>
              <a:buClr>
                <a:srgbClr val="8B3D9A"/>
              </a:buClr>
              <a:buFont typeface="Arial" panose="020B0604020202020204" pitchFamily="34" charset="0"/>
              <a:buNone/>
            </a:pPr>
            <a:r>
              <a:rPr lang="en-US" altLang="es-CO" sz="1400" smtClean="0">
                <a:solidFill>
                  <a:srgbClr val="000000"/>
                </a:solidFill>
                <a:ea typeface="ヒラギノ角ゴ Pro W3" charset="-128"/>
              </a:rPr>
              <a:t>Aldosterone</a:t>
            </a:r>
          </a:p>
        </p:txBody>
      </p:sp>
      <p:sp>
        <p:nvSpPr>
          <p:cNvPr id="31752" name="TextBox 11"/>
          <p:cNvSpPr txBox="1">
            <a:spLocks noChangeArrowheads="1"/>
          </p:cNvSpPr>
          <p:nvPr/>
        </p:nvSpPr>
        <p:spPr bwMode="auto">
          <a:xfrm>
            <a:off x="5211764" y="3506788"/>
            <a:ext cx="1000125" cy="28982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sz="16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sz="16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sz="16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sz="16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9pPr>
          </a:lstStyle>
          <a:p>
            <a:pPr algn="ctr" eaLnBrk="1" fontAlgn="base" hangingPunct="1">
              <a:lnSpc>
                <a:spcPct val="90000"/>
              </a:lnSpc>
              <a:spcBef>
                <a:spcPct val="35000"/>
              </a:spcBef>
              <a:spcAft>
                <a:spcPct val="25000"/>
              </a:spcAft>
              <a:buClr>
                <a:srgbClr val="8B3D9A"/>
              </a:buClr>
              <a:buFont typeface="Arial" panose="020B0604020202020204" pitchFamily="34" charset="0"/>
              <a:buNone/>
            </a:pPr>
            <a:r>
              <a:rPr lang="en-US" altLang="es-CO" sz="1400" smtClean="0">
                <a:solidFill>
                  <a:srgbClr val="000000"/>
                </a:solidFill>
                <a:ea typeface="ヒラギノ角ゴ Pro W3" charset="-128"/>
              </a:rPr>
              <a:t>Cortisol</a:t>
            </a:r>
          </a:p>
        </p:txBody>
      </p:sp>
      <p:sp>
        <p:nvSpPr>
          <p:cNvPr id="31753" name="TextBox 12"/>
          <p:cNvSpPr txBox="1">
            <a:spLocks noChangeArrowheads="1"/>
          </p:cNvSpPr>
          <p:nvPr/>
        </p:nvSpPr>
        <p:spPr bwMode="auto">
          <a:xfrm>
            <a:off x="2946442" y="3506788"/>
            <a:ext cx="1584325" cy="28982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sz="16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sz="16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sz="16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sz="16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9pPr>
          </a:lstStyle>
          <a:p>
            <a:pPr algn="ctr" eaLnBrk="1" fontAlgn="base" hangingPunct="1">
              <a:lnSpc>
                <a:spcPct val="90000"/>
              </a:lnSpc>
              <a:spcBef>
                <a:spcPct val="35000"/>
              </a:spcBef>
              <a:spcAft>
                <a:spcPct val="25000"/>
              </a:spcAft>
              <a:buClr>
                <a:srgbClr val="8B3D9A"/>
              </a:buClr>
              <a:buFont typeface="Arial" panose="020B0604020202020204" pitchFamily="34" charset="0"/>
              <a:buNone/>
            </a:pPr>
            <a:r>
              <a:rPr lang="en-US" altLang="es-CO" sz="1400" smtClean="0">
                <a:solidFill>
                  <a:srgbClr val="000000"/>
                </a:solidFill>
                <a:ea typeface="ヒラギノ角ゴ Pro W3" charset="-128"/>
              </a:rPr>
              <a:t>11-deoxycortisol</a:t>
            </a:r>
          </a:p>
        </p:txBody>
      </p:sp>
      <p:sp>
        <p:nvSpPr>
          <p:cNvPr id="31754" name="TextBox 14"/>
          <p:cNvSpPr txBox="1">
            <a:spLocks noChangeArrowheads="1"/>
          </p:cNvSpPr>
          <p:nvPr/>
        </p:nvSpPr>
        <p:spPr bwMode="auto">
          <a:xfrm>
            <a:off x="392113" y="3506788"/>
            <a:ext cx="1924050" cy="28982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sz="16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sz="16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sz="16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sz="16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9pPr>
          </a:lstStyle>
          <a:p>
            <a:pPr algn="ctr" eaLnBrk="1" fontAlgn="base" hangingPunct="1">
              <a:lnSpc>
                <a:spcPct val="90000"/>
              </a:lnSpc>
              <a:spcBef>
                <a:spcPct val="35000"/>
              </a:spcBef>
              <a:spcAft>
                <a:spcPct val="25000"/>
              </a:spcAft>
              <a:buClr>
                <a:srgbClr val="8B3D9A"/>
              </a:buClr>
              <a:buFont typeface="Arial" panose="020B0604020202020204" pitchFamily="34" charset="0"/>
              <a:buNone/>
            </a:pPr>
            <a:r>
              <a:rPr lang="en-US" altLang="es-CO" sz="1400" smtClean="0">
                <a:solidFill>
                  <a:srgbClr val="000000"/>
                </a:solidFill>
                <a:ea typeface="ヒラギノ角ゴ Pro W3" charset="-128"/>
              </a:rPr>
              <a:t>17OH-Pregnenolone</a:t>
            </a:r>
          </a:p>
        </p:txBody>
      </p:sp>
      <p:sp>
        <p:nvSpPr>
          <p:cNvPr id="31755" name="TextBox 15"/>
          <p:cNvSpPr txBox="1">
            <a:spLocks noChangeArrowheads="1"/>
          </p:cNvSpPr>
          <p:nvPr/>
        </p:nvSpPr>
        <p:spPr bwMode="auto">
          <a:xfrm>
            <a:off x="1249405" y="2716297"/>
            <a:ext cx="1584325" cy="4794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sz="16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sz="16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sz="16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sz="16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9pPr>
          </a:lstStyle>
          <a:p>
            <a:pPr algn="ctr" eaLnBrk="1" fontAlgn="base" hangingPunct="1">
              <a:lnSpc>
                <a:spcPct val="90000"/>
              </a:lnSpc>
              <a:spcBef>
                <a:spcPct val="35000"/>
              </a:spcBef>
              <a:spcAft>
                <a:spcPct val="25000"/>
              </a:spcAft>
              <a:buClr>
                <a:srgbClr val="8B3D9A"/>
              </a:buClr>
              <a:buFont typeface="Arial" panose="020B0604020202020204" pitchFamily="34" charset="0"/>
              <a:buNone/>
            </a:pPr>
            <a:r>
              <a:rPr lang="en-US" altLang="es-CO" sz="1400" smtClean="0">
                <a:solidFill>
                  <a:srgbClr val="000000"/>
                </a:solidFill>
                <a:ea typeface="ヒラギノ角ゴ Pro W3" charset="-128"/>
              </a:rPr>
              <a:t>CYP17:</a:t>
            </a:r>
            <a:br>
              <a:rPr lang="en-US" altLang="es-CO" sz="1400" smtClean="0">
                <a:solidFill>
                  <a:srgbClr val="000000"/>
                </a:solidFill>
                <a:ea typeface="ヒラギノ角ゴ Pro W3" charset="-128"/>
              </a:rPr>
            </a:br>
            <a:r>
              <a:rPr lang="en-US" altLang="es-CO" sz="1400" smtClean="0">
                <a:solidFill>
                  <a:srgbClr val="000000"/>
                </a:solidFill>
                <a:ea typeface="ヒラギノ角ゴ Pro W3" charset="-128"/>
              </a:rPr>
              <a:t>17</a:t>
            </a:r>
            <a:r>
              <a:rPr lang="el-GR" altLang="es-CO" sz="1400" smtClean="0">
                <a:solidFill>
                  <a:srgbClr val="000000"/>
                </a:solidFill>
                <a:ea typeface="ヒラギノ角ゴ Pro W3" charset="-128"/>
              </a:rPr>
              <a:t>α</a:t>
            </a:r>
            <a:r>
              <a:rPr lang="en-US" altLang="es-CO" sz="1400" smtClean="0">
                <a:solidFill>
                  <a:srgbClr val="000000"/>
                </a:solidFill>
                <a:ea typeface="ヒラギノ角ゴ Pro W3" charset="-128"/>
              </a:rPr>
              <a:t>-hydroxylase</a:t>
            </a:r>
          </a:p>
        </p:txBody>
      </p:sp>
      <p:sp>
        <p:nvSpPr>
          <p:cNvPr id="31756" name="TextBox 16"/>
          <p:cNvSpPr txBox="1">
            <a:spLocks noChangeArrowheads="1"/>
          </p:cNvSpPr>
          <p:nvPr/>
        </p:nvSpPr>
        <p:spPr bwMode="auto">
          <a:xfrm>
            <a:off x="1249364" y="4092659"/>
            <a:ext cx="1582737" cy="4794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sz="16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sz="16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sz="16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sz="16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9pPr>
          </a:lstStyle>
          <a:p>
            <a:pPr algn="ctr" eaLnBrk="1" fontAlgn="base" hangingPunct="1">
              <a:lnSpc>
                <a:spcPct val="90000"/>
              </a:lnSpc>
              <a:spcBef>
                <a:spcPct val="35000"/>
              </a:spcBef>
              <a:spcAft>
                <a:spcPct val="25000"/>
              </a:spcAft>
              <a:buClr>
                <a:srgbClr val="8B3D9A"/>
              </a:buClr>
              <a:buFont typeface="Arial" panose="020B0604020202020204" pitchFamily="34" charset="0"/>
              <a:buNone/>
            </a:pPr>
            <a:r>
              <a:rPr lang="en-US" altLang="es-CO" sz="1400" smtClean="0">
                <a:solidFill>
                  <a:srgbClr val="000000"/>
                </a:solidFill>
                <a:ea typeface="ヒラギノ角ゴ Pro W3" charset="-128"/>
              </a:rPr>
              <a:t>CYP17:</a:t>
            </a:r>
            <a:br>
              <a:rPr lang="en-US" altLang="es-CO" sz="1400" smtClean="0">
                <a:solidFill>
                  <a:srgbClr val="000000"/>
                </a:solidFill>
                <a:ea typeface="ヒラギノ角ゴ Pro W3" charset="-128"/>
              </a:rPr>
            </a:br>
            <a:r>
              <a:rPr lang="en-US" altLang="es-CO" sz="1400" smtClean="0">
                <a:solidFill>
                  <a:srgbClr val="000000"/>
                </a:solidFill>
                <a:ea typeface="ヒラギノ角ゴ Pro W3" charset="-128"/>
              </a:rPr>
              <a:t>C17,20-lyase</a:t>
            </a:r>
          </a:p>
        </p:txBody>
      </p:sp>
      <p:grpSp>
        <p:nvGrpSpPr>
          <p:cNvPr id="31757" name="Group 41"/>
          <p:cNvGrpSpPr>
            <a:grpSpLocks/>
          </p:cNvGrpSpPr>
          <p:nvPr/>
        </p:nvGrpSpPr>
        <p:grpSpPr bwMode="auto">
          <a:xfrm>
            <a:off x="1306513" y="2216150"/>
            <a:ext cx="1473200" cy="1473200"/>
            <a:chOff x="1297498" y="2320317"/>
            <a:chExt cx="1473277" cy="1473277"/>
          </a:xfrm>
        </p:grpSpPr>
        <p:sp>
          <p:nvSpPr>
            <p:cNvPr id="20" name="Line 89"/>
            <p:cNvSpPr>
              <a:spLocks noChangeShapeType="1"/>
            </p:cNvSpPr>
            <p:nvPr/>
          </p:nvSpPr>
          <p:spPr bwMode="auto">
            <a:xfrm rot="2700000" flipV="1">
              <a:off x="1297498" y="2617196"/>
              <a:ext cx="1473277" cy="879521"/>
            </a:xfrm>
            <a:prstGeom prst="line">
              <a:avLst/>
            </a:prstGeom>
            <a:noFill/>
            <a:ln w="28575">
              <a:solidFill>
                <a:schemeClr val="accent3"/>
              </a:solidFill>
              <a:round/>
              <a:headEnd/>
              <a:tailEnd/>
            </a:ln>
          </p:spPr>
          <p:txBody>
            <a:bodyPr/>
            <a:lstStyle/>
            <a:p>
              <a:pPr fontAlgn="base">
                <a:lnSpc>
                  <a:spcPct val="90000"/>
                </a:lnSpc>
                <a:spcBef>
                  <a:spcPct val="35000"/>
                </a:spcBef>
                <a:spcAft>
                  <a:spcPct val="25000"/>
                </a:spcAft>
                <a:buClr>
                  <a:srgbClr val="8B3D9A"/>
                </a:buClr>
                <a:buFont typeface="Arial" charset="0"/>
                <a:buChar char="•"/>
                <a:defRPr/>
              </a:pPr>
              <a:endParaRPr kumimoji="1" lang="en-US" sz="1400" b="1" dirty="0">
                <a:solidFill>
                  <a:srgbClr val="FFFFFF"/>
                </a:solidFill>
                <a:latin typeface="Century Gothic"/>
                <a:ea typeface="ヒラギノ角ゴ Pro W3" charset="-128"/>
              </a:endParaRPr>
            </a:p>
          </p:txBody>
        </p:sp>
        <p:sp>
          <p:nvSpPr>
            <p:cNvPr id="21" name="Line 89"/>
            <p:cNvSpPr>
              <a:spLocks noChangeShapeType="1"/>
            </p:cNvSpPr>
            <p:nvPr/>
          </p:nvSpPr>
          <p:spPr bwMode="auto">
            <a:xfrm rot="18900000" flipH="1" flipV="1">
              <a:off x="1297498" y="2617196"/>
              <a:ext cx="1473277" cy="879521"/>
            </a:xfrm>
            <a:prstGeom prst="line">
              <a:avLst/>
            </a:prstGeom>
            <a:noFill/>
            <a:ln w="28575">
              <a:solidFill>
                <a:schemeClr val="accent3"/>
              </a:solidFill>
              <a:round/>
              <a:headEnd/>
              <a:tailEnd/>
            </a:ln>
          </p:spPr>
          <p:txBody>
            <a:bodyPr/>
            <a:lstStyle/>
            <a:p>
              <a:pPr fontAlgn="base">
                <a:lnSpc>
                  <a:spcPct val="90000"/>
                </a:lnSpc>
                <a:spcBef>
                  <a:spcPct val="35000"/>
                </a:spcBef>
                <a:spcAft>
                  <a:spcPct val="25000"/>
                </a:spcAft>
                <a:buClr>
                  <a:srgbClr val="8B3D9A"/>
                </a:buClr>
                <a:buFont typeface="Arial" charset="0"/>
                <a:buChar char="•"/>
                <a:defRPr/>
              </a:pPr>
              <a:endParaRPr kumimoji="1" lang="en-US" sz="1400" b="1" dirty="0">
                <a:solidFill>
                  <a:srgbClr val="FFFFFF"/>
                </a:solidFill>
                <a:latin typeface="Century Gothic"/>
                <a:ea typeface="ヒラギノ角ゴ Pro W3" charset="-128"/>
              </a:endParaRPr>
            </a:p>
          </p:txBody>
        </p:sp>
      </p:grpSp>
      <p:grpSp>
        <p:nvGrpSpPr>
          <p:cNvPr id="31758" name="Group 42"/>
          <p:cNvGrpSpPr>
            <a:grpSpLocks/>
          </p:cNvGrpSpPr>
          <p:nvPr/>
        </p:nvGrpSpPr>
        <p:grpSpPr bwMode="auto">
          <a:xfrm>
            <a:off x="392114" y="4505406"/>
            <a:ext cx="7381875" cy="1148299"/>
            <a:chOff x="392113" y="4505325"/>
            <a:chExt cx="7381875" cy="1148783"/>
          </a:xfrm>
        </p:grpSpPr>
        <p:sp>
          <p:nvSpPr>
            <p:cNvPr id="31783" name="TextBox 21"/>
            <p:cNvSpPr txBox="1">
              <a:spLocks noChangeArrowheads="1"/>
            </p:cNvSpPr>
            <p:nvPr/>
          </p:nvSpPr>
          <p:spPr bwMode="grayWhite">
            <a:xfrm>
              <a:off x="392113" y="4930775"/>
              <a:ext cx="1676400" cy="28994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sz="16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sz="16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sz="16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sz="16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9pPr>
            </a:lstStyle>
            <a:p>
              <a:pPr algn="ctr" eaLnBrk="1" fontAlgn="base" hangingPunct="1">
                <a:lnSpc>
                  <a:spcPct val="90000"/>
                </a:lnSpc>
                <a:spcBef>
                  <a:spcPct val="35000"/>
                </a:spcBef>
                <a:spcAft>
                  <a:spcPct val="25000"/>
                </a:spcAft>
                <a:buClr>
                  <a:srgbClr val="8B3D9A"/>
                </a:buClr>
                <a:buFont typeface="Arial" panose="020B0604020202020204" pitchFamily="34" charset="0"/>
                <a:buNone/>
              </a:pPr>
              <a:r>
                <a:rPr lang="en-US" altLang="es-CO" sz="1400" smtClean="0">
                  <a:solidFill>
                    <a:srgbClr val="000000"/>
                  </a:solidFill>
                  <a:ea typeface="ヒラギノ角ゴ Pro W3" charset="-128"/>
                </a:rPr>
                <a:t>DHEA</a:t>
              </a:r>
            </a:p>
          </p:txBody>
        </p:sp>
        <p:sp>
          <p:nvSpPr>
            <p:cNvPr id="31784" name="TextBox 22"/>
            <p:cNvSpPr txBox="1">
              <a:spLocks noChangeArrowheads="1"/>
            </p:cNvSpPr>
            <p:nvPr/>
          </p:nvSpPr>
          <p:spPr bwMode="grayWhite">
            <a:xfrm>
              <a:off x="2906713" y="4930775"/>
              <a:ext cx="1676400" cy="28994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sz="16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sz="16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sz="16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sz="16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9pPr>
            </a:lstStyle>
            <a:p>
              <a:pPr algn="ctr" eaLnBrk="1" fontAlgn="base" hangingPunct="1">
                <a:lnSpc>
                  <a:spcPct val="90000"/>
                </a:lnSpc>
                <a:spcBef>
                  <a:spcPct val="35000"/>
                </a:spcBef>
                <a:spcAft>
                  <a:spcPct val="25000"/>
                </a:spcAft>
                <a:buClr>
                  <a:srgbClr val="8B3D9A"/>
                </a:buClr>
                <a:buFont typeface="Arial" panose="020B0604020202020204" pitchFamily="34" charset="0"/>
                <a:buNone/>
              </a:pPr>
              <a:r>
                <a:rPr lang="en-US" altLang="es-CO" sz="1400" smtClean="0">
                  <a:solidFill>
                    <a:srgbClr val="000000"/>
                  </a:solidFill>
                  <a:ea typeface="ヒラギノ角ゴ Pro W3" charset="-128"/>
                </a:rPr>
                <a:t>Androstenedione</a:t>
              </a:r>
            </a:p>
          </p:txBody>
        </p:sp>
        <p:sp>
          <p:nvSpPr>
            <p:cNvPr id="31785" name="TextBox 23"/>
            <p:cNvSpPr txBox="1">
              <a:spLocks noChangeArrowheads="1"/>
            </p:cNvSpPr>
            <p:nvPr/>
          </p:nvSpPr>
          <p:spPr bwMode="grayWhite">
            <a:xfrm>
              <a:off x="6299200" y="4505325"/>
              <a:ext cx="1474788" cy="28994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sz="16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sz="16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sz="16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sz="16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9pPr>
            </a:lstStyle>
            <a:p>
              <a:pPr algn="ctr" eaLnBrk="1" fontAlgn="base" hangingPunct="1">
                <a:lnSpc>
                  <a:spcPct val="90000"/>
                </a:lnSpc>
                <a:spcBef>
                  <a:spcPct val="35000"/>
                </a:spcBef>
                <a:spcAft>
                  <a:spcPct val="25000"/>
                </a:spcAft>
                <a:buClr>
                  <a:srgbClr val="8B3D9A"/>
                </a:buClr>
                <a:buFont typeface="Arial" panose="020B0604020202020204" pitchFamily="34" charset="0"/>
                <a:buNone/>
              </a:pPr>
              <a:r>
                <a:rPr lang="en-US" altLang="es-CO" sz="1400" smtClean="0">
                  <a:solidFill>
                    <a:srgbClr val="000000"/>
                  </a:solidFill>
                  <a:ea typeface="ヒラギノ角ゴ Pro W3" charset="-128"/>
                </a:rPr>
                <a:t>Testosterone</a:t>
              </a:r>
            </a:p>
          </p:txBody>
        </p:sp>
        <p:sp>
          <p:nvSpPr>
            <p:cNvPr id="31786" name="TextBox 24"/>
            <p:cNvSpPr txBox="1">
              <a:spLocks noChangeArrowheads="1"/>
            </p:cNvSpPr>
            <p:nvPr/>
          </p:nvSpPr>
          <p:spPr bwMode="grayWhite">
            <a:xfrm>
              <a:off x="6299200" y="5364163"/>
              <a:ext cx="1474788" cy="28994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sz="16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sz="16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sz="16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sz="16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9pPr>
            </a:lstStyle>
            <a:p>
              <a:pPr algn="ctr" eaLnBrk="1" fontAlgn="base" hangingPunct="1">
                <a:lnSpc>
                  <a:spcPct val="90000"/>
                </a:lnSpc>
                <a:spcBef>
                  <a:spcPct val="35000"/>
                </a:spcBef>
                <a:spcAft>
                  <a:spcPct val="25000"/>
                </a:spcAft>
                <a:buClr>
                  <a:srgbClr val="8B3D9A"/>
                </a:buClr>
                <a:buFont typeface="Arial" panose="020B0604020202020204" pitchFamily="34" charset="0"/>
                <a:buNone/>
              </a:pPr>
              <a:r>
                <a:rPr lang="en-US" altLang="es-CO" sz="1400" smtClean="0">
                  <a:solidFill>
                    <a:srgbClr val="000000"/>
                  </a:solidFill>
                  <a:ea typeface="ヒラギノ角ゴ Pro W3" charset="-128"/>
                </a:rPr>
                <a:t>Estradiol</a:t>
              </a:r>
            </a:p>
          </p:txBody>
        </p:sp>
      </p:grpSp>
      <p:sp>
        <p:nvSpPr>
          <p:cNvPr id="31759" name="TextBox 30"/>
          <p:cNvSpPr txBox="1">
            <a:spLocks noChangeArrowheads="1"/>
          </p:cNvSpPr>
          <p:nvPr/>
        </p:nvSpPr>
        <p:spPr bwMode="auto">
          <a:xfrm>
            <a:off x="2236827" y="4930858"/>
            <a:ext cx="492125" cy="289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sz="16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sz="16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sz="16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sz="16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9pPr>
          </a:lstStyle>
          <a:p>
            <a:pPr algn="ctr" eaLnBrk="1" fontAlgn="base" hangingPunct="1">
              <a:lnSpc>
                <a:spcPct val="90000"/>
              </a:lnSpc>
              <a:spcBef>
                <a:spcPct val="35000"/>
              </a:spcBef>
              <a:spcAft>
                <a:spcPct val="25000"/>
              </a:spcAft>
              <a:buClr>
                <a:srgbClr val="8B3D9A"/>
              </a:buClr>
              <a:buFont typeface="Arial" panose="020B0604020202020204" pitchFamily="34" charset="0"/>
              <a:buNone/>
            </a:pPr>
            <a:r>
              <a:rPr lang="en-US" altLang="es-CO" sz="1400" smtClean="0">
                <a:solidFill>
                  <a:srgbClr val="FFFFFF"/>
                </a:solidFill>
                <a:ea typeface="ヒラギノ角ゴ Pro W3" charset="-128"/>
              </a:rPr>
              <a:t>x 3</a:t>
            </a:r>
          </a:p>
        </p:txBody>
      </p:sp>
      <p:sp>
        <p:nvSpPr>
          <p:cNvPr id="31760" name="TextBox 32"/>
          <p:cNvSpPr txBox="1">
            <a:spLocks noChangeArrowheads="1"/>
          </p:cNvSpPr>
          <p:nvPr/>
        </p:nvSpPr>
        <p:spPr bwMode="auto">
          <a:xfrm>
            <a:off x="6384926" y="3489332"/>
            <a:ext cx="493713" cy="289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sz="16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sz="16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sz="16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sz="16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9pPr>
          </a:lstStyle>
          <a:p>
            <a:pPr algn="ctr" eaLnBrk="1" fontAlgn="base" hangingPunct="1">
              <a:lnSpc>
                <a:spcPct val="90000"/>
              </a:lnSpc>
              <a:spcBef>
                <a:spcPct val="35000"/>
              </a:spcBef>
              <a:spcAft>
                <a:spcPct val="25000"/>
              </a:spcAft>
              <a:buClr>
                <a:srgbClr val="8B3D9A"/>
              </a:buClr>
              <a:buFont typeface="Arial" panose="020B0604020202020204" pitchFamily="34" charset="0"/>
              <a:buNone/>
            </a:pPr>
            <a:r>
              <a:rPr lang="en-US" altLang="es-CO" sz="1400" smtClean="0">
                <a:solidFill>
                  <a:srgbClr val="FFFFFF"/>
                </a:solidFill>
                <a:ea typeface="ヒラギノ角ゴ Pro W3" charset="-128"/>
              </a:rPr>
              <a:t>x 2</a:t>
            </a:r>
          </a:p>
        </p:txBody>
      </p:sp>
      <p:sp>
        <p:nvSpPr>
          <p:cNvPr id="31761" name="TextBox 33"/>
          <p:cNvSpPr txBox="1">
            <a:spLocks noChangeArrowheads="1"/>
          </p:cNvSpPr>
          <p:nvPr/>
        </p:nvSpPr>
        <p:spPr bwMode="auto">
          <a:xfrm>
            <a:off x="4702177" y="4930858"/>
            <a:ext cx="1054100" cy="289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sz="16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sz="16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sz="16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sz="16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9pPr>
          </a:lstStyle>
          <a:p>
            <a:pPr algn="ctr" eaLnBrk="1" fontAlgn="base" hangingPunct="1">
              <a:lnSpc>
                <a:spcPct val="90000"/>
              </a:lnSpc>
              <a:spcBef>
                <a:spcPct val="35000"/>
              </a:spcBef>
              <a:spcAft>
                <a:spcPct val="25000"/>
              </a:spcAft>
              <a:buClr>
                <a:srgbClr val="8B3D9A"/>
              </a:buClr>
              <a:buFont typeface="Arial" panose="020B0604020202020204" pitchFamily="34" charset="0"/>
              <a:buNone/>
            </a:pPr>
            <a:r>
              <a:rPr lang="en-US" altLang="es-CO" sz="1400" smtClean="0">
                <a:solidFill>
                  <a:srgbClr val="FFFFFF"/>
                </a:solidFill>
                <a:ea typeface="ヒラギノ角ゴ Pro W3" charset="-128"/>
              </a:rPr>
              <a:t>&lt; 2 ng/dL</a:t>
            </a:r>
          </a:p>
        </p:txBody>
      </p:sp>
      <p:sp>
        <p:nvSpPr>
          <p:cNvPr id="31762" name="TextBox 34"/>
          <p:cNvSpPr txBox="1">
            <a:spLocks noChangeArrowheads="1"/>
          </p:cNvSpPr>
          <p:nvPr/>
        </p:nvSpPr>
        <p:spPr bwMode="auto">
          <a:xfrm>
            <a:off x="7977189" y="4505408"/>
            <a:ext cx="1166812" cy="289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sz="16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sz="16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sz="16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sz="16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9pPr>
          </a:lstStyle>
          <a:p>
            <a:pPr eaLnBrk="1" fontAlgn="base" hangingPunct="1">
              <a:lnSpc>
                <a:spcPct val="90000"/>
              </a:lnSpc>
              <a:spcBef>
                <a:spcPct val="35000"/>
              </a:spcBef>
              <a:spcAft>
                <a:spcPct val="25000"/>
              </a:spcAft>
              <a:buClr>
                <a:srgbClr val="8B3D9A"/>
              </a:buClr>
              <a:buFont typeface="Arial" panose="020B0604020202020204" pitchFamily="34" charset="0"/>
              <a:buNone/>
            </a:pPr>
            <a:r>
              <a:rPr lang="en-US" altLang="es-CO" sz="1400" smtClean="0">
                <a:solidFill>
                  <a:srgbClr val="FFFFFF"/>
                </a:solidFill>
                <a:ea typeface="ヒラギノ角ゴ Pro W3" charset="-128"/>
              </a:rPr>
              <a:t>&lt; 1 ng/dL</a:t>
            </a:r>
          </a:p>
        </p:txBody>
      </p:sp>
      <p:sp>
        <p:nvSpPr>
          <p:cNvPr id="31763" name="TextBox 35"/>
          <p:cNvSpPr txBox="1">
            <a:spLocks noChangeArrowheads="1"/>
          </p:cNvSpPr>
          <p:nvPr/>
        </p:nvSpPr>
        <p:spPr bwMode="auto">
          <a:xfrm>
            <a:off x="7977189" y="5364246"/>
            <a:ext cx="1166812" cy="289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sz="16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sz="16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sz="16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sz="16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sz="1600" b="1">
                <a:solidFill>
                  <a:schemeClr val="tx1"/>
                </a:solidFill>
                <a:latin typeface="Arial" panose="020B0604020202020204" pitchFamily="34" charset="0"/>
                <a:ea typeface="ＭＳ Ｐゴシック" panose="020B0600070205080204" pitchFamily="34" charset="-128"/>
              </a:defRPr>
            </a:lvl9pPr>
          </a:lstStyle>
          <a:p>
            <a:pPr eaLnBrk="1" fontAlgn="base" hangingPunct="1">
              <a:lnSpc>
                <a:spcPct val="90000"/>
              </a:lnSpc>
              <a:spcBef>
                <a:spcPct val="35000"/>
              </a:spcBef>
              <a:spcAft>
                <a:spcPct val="25000"/>
              </a:spcAft>
              <a:buClr>
                <a:srgbClr val="8B3D9A"/>
              </a:buClr>
              <a:buFont typeface="Arial" panose="020B0604020202020204" pitchFamily="34" charset="0"/>
              <a:buNone/>
            </a:pPr>
            <a:r>
              <a:rPr lang="en-US" altLang="es-CO" sz="1400" smtClean="0">
                <a:solidFill>
                  <a:srgbClr val="FFFFFF"/>
                </a:solidFill>
                <a:ea typeface="ヒラギノ角ゴ Pro W3" charset="-128"/>
              </a:rPr>
              <a:t>&lt; 80 ng/dL</a:t>
            </a:r>
          </a:p>
        </p:txBody>
      </p:sp>
      <p:sp>
        <p:nvSpPr>
          <p:cNvPr id="31764" name="Line 53"/>
          <p:cNvSpPr>
            <a:spLocks noChangeShapeType="1"/>
          </p:cNvSpPr>
          <p:nvPr/>
        </p:nvSpPr>
        <p:spPr bwMode="auto">
          <a:xfrm>
            <a:off x="5672140" y="5126122"/>
            <a:ext cx="520700" cy="39687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es-CO" sz="1600" b="1" smtClean="0">
              <a:solidFill>
                <a:srgbClr val="FFFFFF"/>
              </a:solidFill>
              <a:latin typeface="Century Gothic"/>
              <a:ea typeface="ＭＳ Ｐゴシック" panose="020B0600070205080204" pitchFamily="34" charset="-128"/>
            </a:endParaRPr>
          </a:p>
        </p:txBody>
      </p:sp>
      <p:sp>
        <p:nvSpPr>
          <p:cNvPr id="31765" name="Line 54"/>
          <p:cNvSpPr>
            <a:spLocks noChangeShapeType="1"/>
          </p:cNvSpPr>
          <p:nvPr/>
        </p:nvSpPr>
        <p:spPr bwMode="auto">
          <a:xfrm flipV="1">
            <a:off x="5672140" y="4640347"/>
            <a:ext cx="520700" cy="39687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es-CO" sz="1600" b="1" smtClean="0">
              <a:solidFill>
                <a:srgbClr val="FFFFFF"/>
              </a:solidFill>
              <a:latin typeface="Century Gothic"/>
              <a:ea typeface="ＭＳ Ｐゴシック" panose="020B0600070205080204" pitchFamily="34" charset="-128"/>
            </a:endParaRPr>
          </a:p>
        </p:txBody>
      </p:sp>
      <p:grpSp>
        <p:nvGrpSpPr>
          <p:cNvPr id="31766" name="Group 50"/>
          <p:cNvGrpSpPr>
            <a:grpSpLocks/>
          </p:cNvGrpSpPr>
          <p:nvPr/>
        </p:nvGrpSpPr>
        <p:grpSpPr bwMode="auto">
          <a:xfrm>
            <a:off x="2214563" y="3444875"/>
            <a:ext cx="5724525" cy="2336800"/>
            <a:chOff x="2214563" y="3444875"/>
            <a:chExt cx="5724525" cy="2336800"/>
          </a:xfrm>
        </p:grpSpPr>
        <p:sp>
          <p:nvSpPr>
            <p:cNvPr id="45" name="Line 51"/>
            <p:cNvSpPr>
              <a:spLocks noChangeShapeType="1"/>
            </p:cNvSpPr>
            <p:nvPr/>
          </p:nvSpPr>
          <p:spPr bwMode="auto">
            <a:xfrm rot="10800000" flipV="1">
              <a:off x="6380163" y="3444875"/>
              <a:ext cx="1587" cy="461963"/>
            </a:xfrm>
            <a:prstGeom prst="line">
              <a:avLst/>
            </a:prstGeom>
            <a:noFill/>
            <a:ln w="57150">
              <a:solidFill>
                <a:schemeClr val="accent3"/>
              </a:solidFill>
              <a:round/>
              <a:headEnd/>
              <a:tailEnd type="triangle" w="med" len="med"/>
            </a:ln>
          </p:spPr>
          <p:txBody>
            <a:bodyPr/>
            <a:lstStyle/>
            <a:p>
              <a:pPr fontAlgn="base">
                <a:lnSpc>
                  <a:spcPct val="90000"/>
                </a:lnSpc>
                <a:spcBef>
                  <a:spcPct val="35000"/>
                </a:spcBef>
                <a:spcAft>
                  <a:spcPct val="25000"/>
                </a:spcAft>
                <a:buClr>
                  <a:srgbClr val="8B3D9A"/>
                </a:buClr>
                <a:buFont typeface="Arial" charset="0"/>
                <a:buChar char="•"/>
                <a:defRPr/>
              </a:pPr>
              <a:endParaRPr kumimoji="1" lang="en-US" sz="1400" b="1" dirty="0">
                <a:solidFill>
                  <a:srgbClr val="FFFFFF"/>
                </a:solidFill>
                <a:latin typeface="Century Gothic"/>
                <a:ea typeface="ヒラギノ角ゴ Pro W3" charset="-128"/>
              </a:endParaRPr>
            </a:p>
          </p:txBody>
        </p:sp>
        <p:sp>
          <p:nvSpPr>
            <p:cNvPr id="46" name="Line 51"/>
            <p:cNvSpPr>
              <a:spLocks noChangeShapeType="1"/>
            </p:cNvSpPr>
            <p:nvPr/>
          </p:nvSpPr>
          <p:spPr bwMode="auto">
            <a:xfrm rot="10800000" flipV="1">
              <a:off x="7937500" y="4460875"/>
              <a:ext cx="1588" cy="463550"/>
            </a:xfrm>
            <a:prstGeom prst="line">
              <a:avLst/>
            </a:prstGeom>
            <a:noFill/>
            <a:ln w="57150">
              <a:solidFill>
                <a:schemeClr val="accent3"/>
              </a:solidFill>
              <a:round/>
              <a:headEnd/>
              <a:tailEnd type="triangle" w="med" len="med"/>
            </a:ln>
          </p:spPr>
          <p:txBody>
            <a:bodyPr/>
            <a:lstStyle/>
            <a:p>
              <a:pPr fontAlgn="base">
                <a:lnSpc>
                  <a:spcPct val="90000"/>
                </a:lnSpc>
                <a:spcBef>
                  <a:spcPct val="35000"/>
                </a:spcBef>
                <a:spcAft>
                  <a:spcPct val="25000"/>
                </a:spcAft>
                <a:buClr>
                  <a:srgbClr val="8B3D9A"/>
                </a:buClr>
                <a:buFont typeface="Arial" charset="0"/>
                <a:buChar char="•"/>
                <a:defRPr/>
              </a:pPr>
              <a:endParaRPr kumimoji="1" lang="en-US" sz="1400" b="1" dirty="0">
                <a:solidFill>
                  <a:srgbClr val="FFFFFF"/>
                </a:solidFill>
                <a:latin typeface="Century Gothic"/>
                <a:ea typeface="ヒラギノ角ゴ Pro W3" charset="-128"/>
              </a:endParaRPr>
            </a:p>
          </p:txBody>
        </p:sp>
        <p:sp>
          <p:nvSpPr>
            <p:cNvPr id="47" name="Line 51"/>
            <p:cNvSpPr>
              <a:spLocks noChangeShapeType="1"/>
            </p:cNvSpPr>
            <p:nvPr/>
          </p:nvSpPr>
          <p:spPr bwMode="auto">
            <a:xfrm rot="10800000" flipV="1">
              <a:off x="7937500" y="5318125"/>
              <a:ext cx="1588" cy="463550"/>
            </a:xfrm>
            <a:prstGeom prst="line">
              <a:avLst/>
            </a:prstGeom>
            <a:noFill/>
            <a:ln w="57150">
              <a:solidFill>
                <a:schemeClr val="accent3"/>
              </a:solidFill>
              <a:round/>
              <a:headEnd/>
              <a:tailEnd type="triangle" w="med" len="med"/>
            </a:ln>
          </p:spPr>
          <p:txBody>
            <a:bodyPr/>
            <a:lstStyle/>
            <a:p>
              <a:pPr fontAlgn="base">
                <a:lnSpc>
                  <a:spcPct val="90000"/>
                </a:lnSpc>
                <a:spcBef>
                  <a:spcPct val="35000"/>
                </a:spcBef>
                <a:spcAft>
                  <a:spcPct val="25000"/>
                </a:spcAft>
                <a:buClr>
                  <a:srgbClr val="8B3D9A"/>
                </a:buClr>
                <a:buFont typeface="Arial" charset="0"/>
                <a:buChar char="•"/>
                <a:defRPr/>
              </a:pPr>
              <a:endParaRPr kumimoji="1" lang="en-US" sz="1400" b="1" dirty="0">
                <a:solidFill>
                  <a:srgbClr val="FFFFFF"/>
                </a:solidFill>
                <a:latin typeface="Century Gothic"/>
                <a:ea typeface="ヒラギノ角ゴ Pro W3" charset="-128"/>
              </a:endParaRPr>
            </a:p>
          </p:txBody>
        </p:sp>
        <p:sp>
          <p:nvSpPr>
            <p:cNvPr id="48" name="Line 51"/>
            <p:cNvSpPr>
              <a:spLocks noChangeShapeType="1"/>
            </p:cNvSpPr>
            <p:nvPr/>
          </p:nvSpPr>
          <p:spPr bwMode="auto">
            <a:xfrm rot="10800000" flipV="1">
              <a:off x="4711700" y="4884738"/>
              <a:ext cx="1588" cy="463550"/>
            </a:xfrm>
            <a:prstGeom prst="line">
              <a:avLst/>
            </a:prstGeom>
            <a:noFill/>
            <a:ln w="57150">
              <a:solidFill>
                <a:schemeClr val="accent3"/>
              </a:solidFill>
              <a:round/>
              <a:headEnd/>
              <a:tailEnd type="triangle" w="med" len="med"/>
            </a:ln>
          </p:spPr>
          <p:txBody>
            <a:bodyPr/>
            <a:lstStyle/>
            <a:p>
              <a:pPr fontAlgn="base">
                <a:lnSpc>
                  <a:spcPct val="90000"/>
                </a:lnSpc>
                <a:spcBef>
                  <a:spcPct val="35000"/>
                </a:spcBef>
                <a:spcAft>
                  <a:spcPct val="25000"/>
                </a:spcAft>
                <a:buClr>
                  <a:srgbClr val="8B3D9A"/>
                </a:buClr>
                <a:buFont typeface="Arial" charset="0"/>
                <a:buChar char="•"/>
                <a:defRPr/>
              </a:pPr>
              <a:endParaRPr kumimoji="1" lang="en-US" sz="1400" b="1" dirty="0">
                <a:solidFill>
                  <a:srgbClr val="FFFFFF"/>
                </a:solidFill>
                <a:latin typeface="Century Gothic"/>
                <a:ea typeface="ヒラギノ角ゴ Pro W3" charset="-128"/>
              </a:endParaRPr>
            </a:p>
          </p:txBody>
        </p:sp>
        <p:sp>
          <p:nvSpPr>
            <p:cNvPr id="49" name="Line 51"/>
            <p:cNvSpPr>
              <a:spLocks noChangeShapeType="1"/>
            </p:cNvSpPr>
            <p:nvPr/>
          </p:nvSpPr>
          <p:spPr bwMode="auto">
            <a:xfrm rot="10800000" flipV="1">
              <a:off x="2214563" y="4884738"/>
              <a:ext cx="1587" cy="463550"/>
            </a:xfrm>
            <a:prstGeom prst="line">
              <a:avLst/>
            </a:prstGeom>
            <a:noFill/>
            <a:ln w="57150">
              <a:solidFill>
                <a:schemeClr val="accent3"/>
              </a:solidFill>
              <a:round/>
              <a:headEnd/>
              <a:tailEnd type="triangle" w="med" len="med"/>
            </a:ln>
          </p:spPr>
          <p:txBody>
            <a:bodyPr/>
            <a:lstStyle/>
            <a:p>
              <a:pPr fontAlgn="base">
                <a:lnSpc>
                  <a:spcPct val="90000"/>
                </a:lnSpc>
                <a:spcBef>
                  <a:spcPct val="35000"/>
                </a:spcBef>
                <a:spcAft>
                  <a:spcPct val="25000"/>
                </a:spcAft>
                <a:buClr>
                  <a:srgbClr val="8B3D9A"/>
                </a:buClr>
                <a:buFont typeface="Arial" charset="0"/>
                <a:buChar char="•"/>
                <a:defRPr/>
              </a:pPr>
              <a:endParaRPr kumimoji="1" lang="en-US" sz="1400" b="1" dirty="0">
                <a:solidFill>
                  <a:srgbClr val="FFFFFF"/>
                </a:solidFill>
                <a:latin typeface="Century Gothic"/>
                <a:ea typeface="ヒラギノ角ゴ Pro W3" charset="-128"/>
              </a:endParaRPr>
            </a:p>
          </p:txBody>
        </p:sp>
      </p:grpSp>
      <p:sp>
        <p:nvSpPr>
          <p:cNvPr id="31767" name="Line 51"/>
          <p:cNvSpPr>
            <a:spLocks noChangeShapeType="1"/>
          </p:cNvSpPr>
          <p:nvPr/>
        </p:nvSpPr>
        <p:spPr bwMode="auto">
          <a:xfrm rot="-5400000">
            <a:off x="4868069" y="3375819"/>
            <a:ext cx="0" cy="5476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es-CO" sz="1600" b="1" smtClean="0">
              <a:solidFill>
                <a:srgbClr val="FFFFFF"/>
              </a:solidFill>
              <a:latin typeface="Century Gothic"/>
              <a:ea typeface="ＭＳ Ｐゴシック" panose="020B0600070205080204" pitchFamily="34" charset="-128"/>
            </a:endParaRPr>
          </a:p>
        </p:txBody>
      </p:sp>
      <p:sp>
        <p:nvSpPr>
          <p:cNvPr id="31768" name="Line 51"/>
          <p:cNvSpPr>
            <a:spLocks noChangeShapeType="1"/>
          </p:cNvSpPr>
          <p:nvPr/>
        </p:nvSpPr>
        <p:spPr bwMode="auto">
          <a:xfrm rot="-5400000">
            <a:off x="2749550" y="4968917"/>
            <a:ext cx="1588" cy="21113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es-CO" sz="1600" b="1" smtClean="0">
              <a:solidFill>
                <a:srgbClr val="FFFFFF"/>
              </a:solidFill>
              <a:latin typeface="Century Gothic"/>
              <a:ea typeface="ＭＳ Ｐゴシック" panose="020B0600070205080204" pitchFamily="34" charset="-128"/>
            </a:endParaRPr>
          </a:p>
        </p:txBody>
      </p:sp>
      <p:sp>
        <p:nvSpPr>
          <p:cNvPr id="31769" name="Line 51"/>
          <p:cNvSpPr>
            <a:spLocks noChangeShapeType="1"/>
          </p:cNvSpPr>
          <p:nvPr/>
        </p:nvSpPr>
        <p:spPr bwMode="auto">
          <a:xfrm>
            <a:off x="1152525" y="2565484"/>
            <a:ext cx="1588" cy="79057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es-CO" sz="1600" b="1" smtClean="0">
              <a:solidFill>
                <a:srgbClr val="FFFFFF"/>
              </a:solidFill>
              <a:latin typeface="Century Gothic"/>
              <a:ea typeface="ＭＳ Ｐゴシック" panose="020B0600070205080204" pitchFamily="34" charset="-128"/>
            </a:endParaRPr>
          </a:p>
        </p:txBody>
      </p:sp>
      <p:sp>
        <p:nvSpPr>
          <p:cNvPr id="31770" name="Line 51"/>
          <p:cNvSpPr>
            <a:spLocks noChangeShapeType="1"/>
          </p:cNvSpPr>
          <p:nvPr/>
        </p:nvSpPr>
        <p:spPr bwMode="auto">
          <a:xfrm>
            <a:off x="1160489" y="3973513"/>
            <a:ext cx="3175" cy="79216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es-CO" sz="1600" b="1" smtClean="0">
              <a:solidFill>
                <a:srgbClr val="FFFFFF"/>
              </a:solidFill>
              <a:latin typeface="Century Gothic"/>
              <a:ea typeface="ＭＳ Ｐゴシック" panose="020B0600070205080204" pitchFamily="34" charset="-128"/>
            </a:endParaRPr>
          </a:p>
        </p:txBody>
      </p:sp>
      <p:sp>
        <p:nvSpPr>
          <p:cNvPr id="31771" name="Line 51"/>
          <p:cNvSpPr>
            <a:spLocks noChangeShapeType="1"/>
          </p:cNvSpPr>
          <p:nvPr/>
        </p:nvSpPr>
        <p:spPr bwMode="auto">
          <a:xfrm rot="-5400000">
            <a:off x="2439988" y="2009859"/>
            <a:ext cx="0" cy="54927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es-CO" sz="1600" b="1" smtClean="0">
              <a:solidFill>
                <a:srgbClr val="FFFFFF"/>
              </a:solidFill>
              <a:latin typeface="Century Gothic"/>
              <a:ea typeface="ＭＳ Ｐゴシック" panose="020B0600070205080204" pitchFamily="34" charset="-128"/>
            </a:endParaRPr>
          </a:p>
        </p:txBody>
      </p:sp>
      <p:sp>
        <p:nvSpPr>
          <p:cNvPr id="31772" name="Line 51"/>
          <p:cNvSpPr>
            <a:spLocks noChangeShapeType="1"/>
          </p:cNvSpPr>
          <p:nvPr/>
        </p:nvSpPr>
        <p:spPr bwMode="auto">
          <a:xfrm rot="-5400000">
            <a:off x="5085557" y="2010653"/>
            <a:ext cx="0" cy="54768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es-CO" sz="1600" b="1" smtClean="0">
              <a:solidFill>
                <a:srgbClr val="FFFFFF"/>
              </a:solidFill>
              <a:latin typeface="Century Gothic"/>
              <a:ea typeface="ＭＳ Ｐゴシック" panose="020B0600070205080204" pitchFamily="34" charset="-128"/>
            </a:endParaRPr>
          </a:p>
        </p:txBody>
      </p:sp>
      <p:sp>
        <p:nvSpPr>
          <p:cNvPr id="31773" name="Line 51"/>
          <p:cNvSpPr>
            <a:spLocks noChangeShapeType="1"/>
          </p:cNvSpPr>
          <p:nvPr/>
        </p:nvSpPr>
        <p:spPr bwMode="auto">
          <a:xfrm rot="-5400000">
            <a:off x="7239001" y="2009859"/>
            <a:ext cx="0" cy="54927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es-CO" sz="1600" b="1" smtClean="0">
              <a:solidFill>
                <a:srgbClr val="FFFFFF"/>
              </a:solidFill>
              <a:latin typeface="Century Gothic"/>
              <a:ea typeface="ＭＳ Ｐゴシック" panose="020B0600070205080204" pitchFamily="34" charset="-128"/>
            </a:endParaRPr>
          </a:p>
        </p:txBody>
      </p:sp>
      <p:grpSp>
        <p:nvGrpSpPr>
          <p:cNvPr id="31774" name="Group 42"/>
          <p:cNvGrpSpPr>
            <a:grpSpLocks/>
          </p:cNvGrpSpPr>
          <p:nvPr/>
        </p:nvGrpSpPr>
        <p:grpSpPr bwMode="auto">
          <a:xfrm>
            <a:off x="1306513" y="3594100"/>
            <a:ext cx="1473200" cy="1473200"/>
            <a:chOff x="1297498" y="2320317"/>
            <a:chExt cx="1473277" cy="1473277"/>
          </a:xfrm>
        </p:grpSpPr>
        <p:sp>
          <p:nvSpPr>
            <p:cNvPr id="44" name="Line 89"/>
            <p:cNvSpPr>
              <a:spLocks noChangeShapeType="1"/>
            </p:cNvSpPr>
            <p:nvPr/>
          </p:nvSpPr>
          <p:spPr bwMode="auto">
            <a:xfrm rot="2700000" flipV="1">
              <a:off x="1297498" y="2617196"/>
              <a:ext cx="1473277" cy="879521"/>
            </a:xfrm>
            <a:prstGeom prst="line">
              <a:avLst/>
            </a:prstGeom>
            <a:noFill/>
            <a:ln w="28575">
              <a:solidFill>
                <a:schemeClr val="accent3"/>
              </a:solidFill>
              <a:round/>
              <a:headEnd/>
              <a:tailEnd/>
            </a:ln>
          </p:spPr>
          <p:txBody>
            <a:bodyPr/>
            <a:lstStyle/>
            <a:p>
              <a:pPr fontAlgn="base">
                <a:lnSpc>
                  <a:spcPct val="90000"/>
                </a:lnSpc>
                <a:spcBef>
                  <a:spcPct val="35000"/>
                </a:spcBef>
                <a:spcAft>
                  <a:spcPct val="25000"/>
                </a:spcAft>
                <a:buClr>
                  <a:srgbClr val="8B3D9A"/>
                </a:buClr>
                <a:buFont typeface="Arial" charset="0"/>
                <a:buChar char="•"/>
                <a:defRPr/>
              </a:pPr>
              <a:endParaRPr kumimoji="1" lang="en-US" sz="1400" b="1" dirty="0">
                <a:solidFill>
                  <a:srgbClr val="FFFFFF"/>
                </a:solidFill>
                <a:latin typeface="Century Gothic"/>
                <a:ea typeface="ヒラギノ角ゴ Pro W3" charset="-128"/>
              </a:endParaRPr>
            </a:p>
          </p:txBody>
        </p:sp>
        <p:sp>
          <p:nvSpPr>
            <p:cNvPr id="50" name="Line 89"/>
            <p:cNvSpPr>
              <a:spLocks noChangeShapeType="1"/>
            </p:cNvSpPr>
            <p:nvPr/>
          </p:nvSpPr>
          <p:spPr bwMode="auto">
            <a:xfrm rot="18900000" flipH="1" flipV="1">
              <a:off x="1297498" y="2617196"/>
              <a:ext cx="1473277" cy="879521"/>
            </a:xfrm>
            <a:prstGeom prst="line">
              <a:avLst/>
            </a:prstGeom>
            <a:noFill/>
            <a:ln w="28575">
              <a:solidFill>
                <a:schemeClr val="accent3"/>
              </a:solidFill>
              <a:round/>
              <a:headEnd/>
              <a:tailEnd/>
            </a:ln>
          </p:spPr>
          <p:txBody>
            <a:bodyPr/>
            <a:lstStyle/>
            <a:p>
              <a:pPr fontAlgn="base">
                <a:lnSpc>
                  <a:spcPct val="90000"/>
                </a:lnSpc>
                <a:spcBef>
                  <a:spcPct val="35000"/>
                </a:spcBef>
                <a:spcAft>
                  <a:spcPct val="25000"/>
                </a:spcAft>
                <a:buClr>
                  <a:srgbClr val="8B3D9A"/>
                </a:buClr>
                <a:buFont typeface="Arial" charset="0"/>
                <a:buChar char="•"/>
                <a:defRPr/>
              </a:pPr>
              <a:endParaRPr kumimoji="1" lang="en-US" sz="1400" b="1" dirty="0">
                <a:solidFill>
                  <a:srgbClr val="FFFFFF"/>
                </a:solidFill>
                <a:latin typeface="Century Gothic"/>
                <a:ea typeface="ヒラギノ角ゴ Pro W3" charset="-128"/>
              </a:endParaRPr>
            </a:p>
          </p:txBody>
        </p:sp>
      </p:grpSp>
      <p:sp>
        <p:nvSpPr>
          <p:cNvPr id="31775" name="Title 42"/>
          <p:cNvSpPr>
            <a:spLocks noGrp="1"/>
          </p:cNvSpPr>
          <p:nvPr>
            <p:ph type="title"/>
          </p:nvPr>
        </p:nvSpPr>
        <p:spPr>
          <a:xfrm>
            <a:off x="856101" y="609603"/>
            <a:ext cx="7429499" cy="803023"/>
          </a:xfrm>
        </p:spPr>
        <p:txBody>
          <a:bodyPr>
            <a:normAutofit fontScale="90000"/>
          </a:bodyPr>
          <a:lstStyle/>
          <a:p>
            <a:r>
              <a:rPr lang="en-US" altLang="es-CO" b="1" i="1" dirty="0" err="1" smtClean="0"/>
              <a:t>Abiraterone</a:t>
            </a:r>
            <a:r>
              <a:rPr lang="en-US" altLang="es-CO" b="1" i="1" dirty="0" smtClean="0"/>
              <a:t>: Mechanism of Action</a:t>
            </a:r>
          </a:p>
        </p:txBody>
      </p:sp>
    </p:spTree>
    <p:extLst>
      <p:ext uri="{BB962C8B-B14F-4D97-AF65-F5344CB8AC3E}">
        <p14:creationId xmlns:p14="http://schemas.microsoft.com/office/powerpoint/2010/main" val="222942115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3"/>
          <p:cNvSpPr>
            <a:spLocks noGrp="1" noChangeArrowheads="1"/>
          </p:cNvSpPr>
          <p:nvPr>
            <p:ph type="title"/>
          </p:nvPr>
        </p:nvSpPr>
        <p:spPr/>
        <p:txBody>
          <a:bodyPr/>
          <a:lstStyle/>
          <a:p>
            <a:pPr eaLnBrk="1" hangingPunct="1"/>
            <a:r>
              <a:rPr lang="es-MX"/>
              <a:t>Tamizaje Recomendado</a:t>
            </a:r>
            <a:endParaRPr lang="es-ES"/>
          </a:p>
        </p:txBody>
      </p:sp>
      <p:sp>
        <p:nvSpPr>
          <p:cNvPr id="109572" name="Rectangle 4"/>
          <p:cNvSpPr>
            <a:spLocks noGrp="1" noChangeArrowheads="1"/>
          </p:cNvSpPr>
          <p:nvPr>
            <p:ph type="body" idx="1"/>
          </p:nvPr>
        </p:nvSpPr>
        <p:spPr>
          <a:xfrm>
            <a:off x="755650" y="2205038"/>
            <a:ext cx="7772400" cy="3960812"/>
          </a:xfrm>
        </p:spPr>
        <p:txBody>
          <a:bodyPr/>
          <a:lstStyle/>
          <a:p>
            <a:pPr eaLnBrk="1" hangingPunct="1"/>
            <a:r>
              <a:rPr lang="es-MX"/>
              <a:t>Cáncer próstata </a:t>
            </a:r>
            <a:r>
              <a:rPr lang="es-MX" sz="4000" b="1"/>
              <a:t>♂</a:t>
            </a:r>
          </a:p>
          <a:p>
            <a:pPr eaLnBrk="1" hangingPunct="1"/>
            <a:endParaRPr lang="es-MX"/>
          </a:p>
          <a:p>
            <a:pPr lvl="1" eaLnBrk="1" hangingPunct="1"/>
            <a:r>
              <a:rPr lang="es-MX"/>
              <a:t>Tacto rectal ≥ 40, cada año</a:t>
            </a:r>
          </a:p>
          <a:p>
            <a:pPr lvl="1" eaLnBrk="1" hangingPunct="1"/>
            <a:r>
              <a:rPr lang="es-MX"/>
              <a:t>PSA ≥ 50, cada año</a:t>
            </a:r>
          </a:p>
          <a:p>
            <a:pPr lvl="1" eaLnBrk="1" hangingPunct="1"/>
            <a:endParaRPr lang="es-MX"/>
          </a:p>
          <a:p>
            <a:pPr lvl="1" eaLnBrk="1" hangingPunct="1"/>
            <a:endParaRPr lang="es-MX"/>
          </a:p>
          <a:p>
            <a:pPr lvl="1" algn="r" eaLnBrk="1" hangingPunct="1">
              <a:buFontTx/>
              <a:buNone/>
            </a:pPr>
            <a:r>
              <a:rPr lang="es-MX"/>
              <a:t>American Cancer Society</a:t>
            </a:r>
          </a:p>
        </p:txBody>
      </p:sp>
      <p:sp>
        <p:nvSpPr>
          <p:cNvPr id="109573" name="Text Box 5"/>
          <p:cNvSpPr txBox="1">
            <a:spLocks noChangeArrowheads="1"/>
          </p:cNvSpPr>
          <p:nvPr/>
        </p:nvSpPr>
        <p:spPr bwMode="auto">
          <a:xfrm>
            <a:off x="5867400" y="6491288"/>
            <a:ext cx="3276600" cy="366712"/>
          </a:xfrm>
          <a:prstGeom prst="rect">
            <a:avLst/>
          </a:prstGeom>
          <a:noFill/>
          <a:ln w="9525">
            <a:noFill/>
            <a:miter lim="800000"/>
            <a:headEnd/>
            <a:tailEnd/>
          </a:ln>
        </p:spPr>
        <p:txBody>
          <a:bodyPr>
            <a:prstTxWarp prst="textNoShape">
              <a:avLst/>
            </a:prstTxWarp>
            <a:spAutoFit/>
          </a:bodyPr>
          <a:lstStyle/>
          <a:p>
            <a:pPr>
              <a:spcBef>
                <a:spcPct val="50000"/>
              </a:spcBef>
            </a:pPr>
            <a:r>
              <a:rPr lang="es-MX" sz="900">
                <a:latin typeface="Arial Narrow" charset="0"/>
              </a:rPr>
              <a:t>Creado por: Mauricio Lema Medina - LemaTeachFiles</a:t>
            </a:r>
            <a:r>
              <a:rPr lang="es-ES_tradnl" sz="900">
                <a:latin typeface="Arial Narrow" charset="0"/>
              </a:rPr>
              <a:t>© - 2004</a:t>
            </a:r>
            <a:r>
              <a:rPr lang="es-ES">
                <a:latin typeface="Arial Narrow" charset="0"/>
              </a:rPr>
              <a:t> </a:t>
            </a:r>
          </a:p>
        </p:txBody>
      </p:sp>
      <p:pic>
        <p:nvPicPr>
          <p:cNvPr id="6" name="Picture 3"/>
          <p:cNvPicPr>
            <a:picLocks noChangeAspect="1" noChangeArrowheads="1"/>
          </p:cNvPicPr>
          <p:nvPr/>
        </p:nvPicPr>
        <p:blipFill>
          <a:blip r:embed="rId3"/>
          <a:srcRect/>
          <a:stretch>
            <a:fillRect/>
          </a:stretch>
        </p:blipFill>
        <p:spPr bwMode="auto">
          <a:xfrm>
            <a:off x="7188689" y="5955625"/>
            <a:ext cx="1634637" cy="602549"/>
          </a:xfrm>
          <a:prstGeom prst="rect">
            <a:avLst/>
          </a:prstGeom>
          <a:noFill/>
          <a:ln w="15875">
            <a:solidFill>
              <a:schemeClr val="tx1"/>
            </a:solidFill>
            <a:miter lim="800000"/>
            <a:headEnd/>
            <a:tailEnd/>
          </a:ln>
        </p:spPr>
      </p:pic>
    </p:spTree>
    <p:extLst>
      <p:ext uri="{BB962C8B-B14F-4D97-AF65-F5344CB8AC3E}">
        <p14:creationId xmlns:p14="http://schemas.microsoft.com/office/powerpoint/2010/main" val="4083724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7" name="Text Box 7"/>
          <p:cNvSpPr txBox="1">
            <a:spLocks noChangeArrowheads="1"/>
          </p:cNvSpPr>
          <p:nvPr/>
        </p:nvSpPr>
        <p:spPr bwMode="auto">
          <a:xfrm>
            <a:off x="251841" y="333379"/>
            <a:ext cx="7272479"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457200">
              <a:spcBef>
                <a:spcPct val="50000"/>
              </a:spcBef>
              <a:defRPr/>
            </a:pPr>
            <a:r>
              <a:rPr lang="it-IT" sz="4000" b="1" dirty="0" err="1" smtClean="0">
                <a:solidFill>
                  <a:srgbClr val="FAFD00"/>
                </a:solidFill>
                <a:latin typeface="Calibri"/>
                <a:cs typeface="Calibri"/>
              </a:rPr>
              <a:t>Efectos</a:t>
            </a:r>
            <a:r>
              <a:rPr lang="it-IT" sz="4000" b="1" dirty="0" smtClean="0">
                <a:solidFill>
                  <a:srgbClr val="FAFD00"/>
                </a:solidFill>
                <a:latin typeface="Calibri"/>
                <a:cs typeface="Calibri"/>
              </a:rPr>
              <a:t> </a:t>
            </a:r>
            <a:r>
              <a:rPr lang="it-IT" sz="4000" b="1" dirty="0" err="1" smtClean="0">
                <a:solidFill>
                  <a:srgbClr val="FAFD00"/>
                </a:solidFill>
                <a:latin typeface="Calibri"/>
                <a:cs typeface="Calibri"/>
              </a:rPr>
              <a:t>secundarios</a:t>
            </a:r>
            <a:r>
              <a:rPr lang="it-IT" sz="4000" b="1" dirty="0" smtClean="0">
                <a:solidFill>
                  <a:srgbClr val="FAFD00"/>
                </a:solidFill>
                <a:latin typeface="Calibri"/>
                <a:cs typeface="Calibri"/>
              </a:rPr>
              <a:t> de la </a:t>
            </a:r>
            <a:r>
              <a:rPr lang="it-IT" sz="4000" b="1" dirty="0" err="1" smtClean="0">
                <a:solidFill>
                  <a:srgbClr val="FAFD00"/>
                </a:solidFill>
                <a:latin typeface="Calibri"/>
                <a:cs typeface="Calibri"/>
              </a:rPr>
              <a:t>hormonoterapia</a:t>
            </a:r>
            <a:endParaRPr lang="it-IT" sz="4000" b="1" dirty="0">
              <a:solidFill>
                <a:srgbClr val="FAFD00"/>
              </a:solidFill>
              <a:latin typeface="Calibri"/>
              <a:cs typeface="Calibri"/>
            </a:endParaRPr>
          </a:p>
        </p:txBody>
      </p:sp>
      <p:pic>
        <p:nvPicPr>
          <p:cNvPr id="645128" name="Picture 8" descr="obesit"/>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86084" y="1916113"/>
            <a:ext cx="3809528" cy="4176712"/>
          </a:xfrm>
          <a:ln w="38100">
            <a:solidFill>
              <a:srgbClr val="FF0000"/>
            </a:solidFill>
            <a:miter lim="800000"/>
            <a:headEnd/>
            <a:tailEnd/>
          </a:ln>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9" name="Rectangle 6"/>
          <p:cNvSpPr>
            <a:spLocks noGrp="1" noChangeArrowheads="1"/>
          </p:cNvSpPr>
          <p:nvPr>
            <p:ph type="body" sz="half" idx="2"/>
          </p:nvPr>
        </p:nvSpPr>
        <p:spPr>
          <a:xfrm>
            <a:off x="4791938" y="1457572"/>
            <a:ext cx="3791555" cy="4720870"/>
          </a:xfrm>
        </p:spPr>
        <p:txBody>
          <a:bodyPr>
            <a:normAutofit fontScale="92500" lnSpcReduction="20000"/>
          </a:bodyPr>
          <a:lstStyle/>
          <a:p>
            <a:pPr>
              <a:lnSpc>
                <a:spcPct val="80000"/>
              </a:lnSpc>
              <a:buFontTx/>
              <a:buChar char="•"/>
            </a:pPr>
            <a:endParaRPr lang="it-IT" sz="2400" i="1" dirty="0" smtClean="0">
              <a:solidFill>
                <a:srgbClr val="FFFFFF"/>
              </a:solidFill>
              <a:latin typeface="Calibri" charset="0"/>
              <a:cs typeface="Calibri" charset="0"/>
            </a:endParaRPr>
          </a:p>
          <a:p>
            <a:pPr>
              <a:lnSpc>
                <a:spcPct val="80000"/>
              </a:lnSpc>
              <a:buFontTx/>
              <a:buChar char="•"/>
            </a:pPr>
            <a:r>
              <a:rPr lang="it-IT" sz="2400" i="1" dirty="0" err="1" smtClean="0">
                <a:solidFill>
                  <a:srgbClr val="FFFFFF"/>
                </a:solidFill>
                <a:latin typeface="Calibri" charset="0"/>
                <a:cs typeface="Calibri" charset="0"/>
              </a:rPr>
              <a:t>Pérdida</a:t>
            </a:r>
            <a:r>
              <a:rPr lang="it-IT" sz="2400" i="1" dirty="0" smtClean="0">
                <a:solidFill>
                  <a:srgbClr val="FFFFFF"/>
                </a:solidFill>
                <a:latin typeface="Calibri" charset="0"/>
                <a:cs typeface="Calibri" charset="0"/>
              </a:rPr>
              <a:t> de la libido y del </a:t>
            </a:r>
            <a:r>
              <a:rPr lang="it-IT" sz="2400" i="1" dirty="0" err="1" smtClean="0">
                <a:solidFill>
                  <a:srgbClr val="FFFFFF"/>
                </a:solidFill>
                <a:latin typeface="Calibri" charset="0"/>
                <a:cs typeface="Calibri" charset="0"/>
              </a:rPr>
              <a:t>interés</a:t>
            </a:r>
            <a:r>
              <a:rPr lang="it-IT" sz="2400" i="1" dirty="0" smtClean="0">
                <a:solidFill>
                  <a:srgbClr val="FFFFFF"/>
                </a:solidFill>
                <a:latin typeface="Calibri" charset="0"/>
                <a:cs typeface="Calibri" charset="0"/>
              </a:rPr>
              <a:t> </a:t>
            </a:r>
            <a:r>
              <a:rPr lang="it-IT" sz="2400" i="1" dirty="0" err="1" smtClean="0">
                <a:solidFill>
                  <a:srgbClr val="FFFFFF"/>
                </a:solidFill>
                <a:latin typeface="Calibri" charset="0"/>
                <a:cs typeface="Calibri" charset="0"/>
              </a:rPr>
              <a:t>sexual</a:t>
            </a:r>
            <a:r>
              <a:rPr lang="it-IT" sz="2400" i="1" dirty="0" smtClean="0">
                <a:solidFill>
                  <a:srgbClr val="FFFFFF"/>
                </a:solidFill>
                <a:latin typeface="Calibri" charset="0"/>
                <a:cs typeface="Calibri" charset="0"/>
              </a:rPr>
              <a:t>, </a:t>
            </a:r>
            <a:r>
              <a:rPr lang="it-IT" sz="2400" i="1" dirty="0" err="1" smtClean="0">
                <a:solidFill>
                  <a:srgbClr val="FFFFFF"/>
                </a:solidFill>
                <a:latin typeface="Calibri" charset="0"/>
                <a:cs typeface="Calibri" charset="0"/>
              </a:rPr>
              <a:t>disfunción</a:t>
            </a:r>
            <a:r>
              <a:rPr lang="it-IT" sz="2400" i="1" dirty="0" smtClean="0">
                <a:solidFill>
                  <a:srgbClr val="FFFFFF"/>
                </a:solidFill>
                <a:latin typeface="Calibri" charset="0"/>
                <a:cs typeface="Calibri" charset="0"/>
              </a:rPr>
              <a:t> </a:t>
            </a:r>
            <a:r>
              <a:rPr lang="it-IT" sz="2400" i="1" dirty="0" err="1" smtClean="0">
                <a:solidFill>
                  <a:srgbClr val="FFFFFF"/>
                </a:solidFill>
                <a:latin typeface="Calibri" charset="0"/>
                <a:cs typeface="Calibri" charset="0"/>
              </a:rPr>
              <a:t>eréctil</a:t>
            </a:r>
            <a:r>
              <a:rPr lang="it-IT" sz="2400" i="1" dirty="0" smtClean="0">
                <a:solidFill>
                  <a:srgbClr val="FFFFFF"/>
                </a:solidFill>
                <a:latin typeface="Calibri" charset="0"/>
                <a:cs typeface="Calibri" charset="0"/>
              </a:rPr>
              <a:t>, </a:t>
            </a:r>
            <a:r>
              <a:rPr lang="it-IT" sz="2400" i="1" dirty="0" err="1" smtClean="0">
                <a:solidFill>
                  <a:srgbClr val="FFFFFF"/>
                </a:solidFill>
                <a:latin typeface="Calibri" charset="0"/>
                <a:cs typeface="Calibri" charset="0"/>
              </a:rPr>
              <a:t>impotencia</a:t>
            </a:r>
            <a:endParaRPr lang="it-IT" sz="2400" i="1" dirty="0" smtClean="0">
              <a:solidFill>
                <a:srgbClr val="FFFFFF"/>
              </a:solidFill>
              <a:latin typeface="Calibri" charset="0"/>
              <a:cs typeface="Calibri" charset="0"/>
            </a:endParaRPr>
          </a:p>
          <a:p>
            <a:pPr>
              <a:lnSpc>
                <a:spcPct val="80000"/>
              </a:lnSpc>
              <a:buFontTx/>
              <a:buChar char="•"/>
            </a:pPr>
            <a:r>
              <a:rPr lang="it-IT" sz="2400" i="1" dirty="0" err="1" smtClean="0">
                <a:solidFill>
                  <a:srgbClr val="FFFFFF"/>
                </a:solidFill>
                <a:latin typeface="Calibri" charset="0"/>
                <a:cs typeface="Calibri" charset="0"/>
              </a:rPr>
              <a:t>Fatiga</a:t>
            </a:r>
            <a:endParaRPr lang="it-IT" sz="2400" i="1" dirty="0" smtClean="0">
              <a:solidFill>
                <a:srgbClr val="FFFFFF"/>
              </a:solidFill>
              <a:latin typeface="Calibri" charset="0"/>
              <a:cs typeface="Calibri" charset="0"/>
            </a:endParaRPr>
          </a:p>
          <a:p>
            <a:pPr>
              <a:lnSpc>
                <a:spcPct val="80000"/>
              </a:lnSpc>
              <a:buFontTx/>
              <a:buChar char="•"/>
            </a:pPr>
            <a:r>
              <a:rPr lang="it-IT" sz="2400" i="1" dirty="0" err="1" smtClean="0">
                <a:solidFill>
                  <a:srgbClr val="FFFFFF"/>
                </a:solidFill>
                <a:latin typeface="Calibri" charset="0"/>
                <a:cs typeface="Calibri" charset="0"/>
              </a:rPr>
              <a:t>Calores</a:t>
            </a:r>
            <a:r>
              <a:rPr lang="it-IT" sz="2400" i="1" dirty="0" smtClean="0">
                <a:solidFill>
                  <a:srgbClr val="FFFFFF"/>
                </a:solidFill>
                <a:latin typeface="Calibri" charset="0"/>
                <a:cs typeface="Calibri" charset="0"/>
              </a:rPr>
              <a:t> (</a:t>
            </a:r>
            <a:r>
              <a:rPr lang="it-IT" sz="2400" i="1" dirty="0" err="1" smtClean="0">
                <a:solidFill>
                  <a:srgbClr val="FFFFFF"/>
                </a:solidFill>
                <a:latin typeface="Calibri" charset="0"/>
                <a:cs typeface="Calibri" charset="0"/>
              </a:rPr>
              <a:t>vasomotores</a:t>
            </a:r>
            <a:r>
              <a:rPr lang="it-IT" sz="2400" i="1" dirty="0" smtClean="0">
                <a:solidFill>
                  <a:srgbClr val="FFFFFF"/>
                </a:solidFill>
                <a:latin typeface="Calibri" charset="0"/>
                <a:cs typeface="Calibri" charset="0"/>
              </a:rPr>
              <a:t>)</a:t>
            </a:r>
          </a:p>
          <a:p>
            <a:pPr>
              <a:lnSpc>
                <a:spcPct val="80000"/>
              </a:lnSpc>
              <a:buFontTx/>
              <a:buChar char="•"/>
            </a:pPr>
            <a:r>
              <a:rPr lang="it-IT" sz="2400" i="1" dirty="0" smtClean="0">
                <a:solidFill>
                  <a:srgbClr val="FFFFFF"/>
                </a:solidFill>
                <a:latin typeface="Calibri" charset="0"/>
                <a:cs typeface="Calibri" charset="0"/>
              </a:rPr>
              <a:t>Declinar en la </a:t>
            </a:r>
            <a:r>
              <a:rPr lang="it-IT" sz="2400" i="1" dirty="0" err="1" smtClean="0">
                <a:solidFill>
                  <a:srgbClr val="FFFFFF"/>
                </a:solidFill>
                <a:latin typeface="Calibri" charset="0"/>
                <a:cs typeface="Calibri" charset="0"/>
              </a:rPr>
              <a:t>capacidad</a:t>
            </a:r>
            <a:r>
              <a:rPr lang="it-IT" sz="2400" i="1" dirty="0" smtClean="0">
                <a:solidFill>
                  <a:srgbClr val="FFFFFF"/>
                </a:solidFill>
                <a:latin typeface="Calibri" charset="0"/>
                <a:cs typeface="Calibri" charset="0"/>
              </a:rPr>
              <a:t> </a:t>
            </a:r>
            <a:r>
              <a:rPr lang="it-IT" sz="2400" i="1" dirty="0" err="1" smtClean="0">
                <a:solidFill>
                  <a:srgbClr val="FFFFFF"/>
                </a:solidFill>
                <a:latin typeface="Calibri" charset="0"/>
                <a:cs typeface="Calibri" charset="0"/>
              </a:rPr>
              <a:t>intelectual</a:t>
            </a:r>
            <a:r>
              <a:rPr lang="it-IT" sz="2400" i="1" dirty="0" smtClean="0">
                <a:solidFill>
                  <a:srgbClr val="FFFFFF"/>
                </a:solidFill>
                <a:latin typeface="Calibri" charset="0"/>
                <a:cs typeface="Calibri" charset="0"/>
              </a:rPr>
              <a:t>, </a:t>
            </a:r>
            <a:r>
              <a:rPr lang="it-IT" sz="2400" i="1" dirty="0" err="1" smtClean="0">
                <a:solidFill>
                  <a:srgbClr val="FFFFFF"/>
                </a:solidFill>
                <a:latin typeface="Calibri" charset="0"/>
                <a:cs typeface="Calibri" charset="0"/>
              </a:rPr>
              <a:t>depresión</a:t>
            </a:r>
            <a:endParaRPr lang="it-IT" sz="2400" i="1" dirty="0" smtClean="0">
              <a:solidFill>
                <a:srgbClr val="FFFFFF"/>
              </a:solidFill>
              <a:latin typeface="Calibri" charset="0"/>
              <a:cs typeface="Calibri" charset="0"/>
            </a:endParaRPr>
          </a:p>
          <a:p>
            <a:pPr>
              <a:lnSpc>
                <a:spcPct val="80000"/>
              </a:lnSpc>
              <a:buFontTx/>
              <a:buChar char="•"/>
            </a:pPr>
            <a:r>
              <a:rPr lang="it-IT" sz="2400" i="1" dirty="0" err="1" smtClean="0">
                <a:solidFill>
                  <a:srgbClr val="FFFFFF"/>
                </a:solidFill>
                <a:latin typeface="Calibri" charset="0"/>
                <a:cs typeface="Calibri" charset="0"/>
              </a:rPr>
              <a:t>Disminución</a:t>
            </a:r>
            <a:r>
              <a:rPr lang="it-IT" sz="2400" i="1" dirty="0" smtClean="0">
                <a:solidFill>
                  <a:srgbClr val="FFFFFF"/>
                </a:solidFill>
                <a:latin typeface="Calibri" charset="0"/>
                <a:cs typeface="Calibri" charset="0"/>
              </a:rPr>
              <a:t> de la </a:t>
            </a:r>
            <a:r>
              <a:rPr lang="it-IT" sz="2400" i="1" dirty="0" err="1" smtClean="0">
                <a:solidFill>
                  <a:srgbClr val="FFFFFF"/>
                </a:solidFill>
                <a:latin typeface="Calibri" charset="0"/>
                <a:cs typeface="Calibri" charset="0"/>
              </a:rPr>
              <a:t>fuerza</a:t>
            </a:r>
            <a:r>
              <a:rPr lang="it-IT" sz="2400" i="1" dirty="0" smtClean="0">
                <a:solidFill>
                  <a:srgbClr val="FFFFFF"/>
                </a:solidFill>
                <a:latin typeface="Calibri" charset="0"/>
                <a:cs typeface="Calibri" charset="0"/>
              </a:rPr>
              <a:t> </a:t>
            </a:r>
            <a:r>
              <a:rPr lang="it-IT" sz="2400" i="1" dirty="0" err="1" smtClean="0">
                <a:solidFill>
                  <a:srgbClr val="FFFFFF"/>
                </a:solidFill>
                <a:latin typeface="Calibri" charset="0"/>
                <a:cs typeface="Calibri" charset="0"/>
              </a:rPr>
              <a:t>muscular</a:t>
            </a:r>
            <a:endParaRPr lang="it-IT" sz="2400" i="1" dirty="0" smtClean="0">
              <a:solidFill>
                <a:srgbClr val="FFFFFF"/>
              </a:solidFill>
              <a:latin typeface="Calibri" charset="0"/>
              <a:cs typeface="Calibri" charset="0"/>
            </a:endParaRPr>
          </a:p>
          <a:p>
            <a:pPr>
              <a:lnSpc>
                <a:spcPct val="80000"/>
              </a:lnSpc>
              <a:buFontTx/>
              <a:buChar char="•"/>
            </a:pPr>
            <a:r>
              <a:rPr lang="it-IT" sz="2400" i="1" dirty="0" smtClean="0">
                <a:solidFill>
                  <a:srgbClr val="FFFFFF"/>
                </a:solidFill>
                <a:latin typeface="Calibri" charset="0"/>
                <a:cs typeface="Calibri" charset="0"/>
              </a:rPr>
              <a:t>Incremento en la </a:t>
            </a:r>
            <a:r>
              <a:rPr lang="it-IT" sz="2400" i="1" dirty="0" err="1" smtClean="0">
                <a:solidFill>
                  <a:srgbClr val="FFFFFF"/>
                </a:solidFill>
                <a:latin typeface="Calibri" charset="0"/>
                <a:cs typeface="Calibri" charset="0"/>
              </a:rPr>
              <a:t>aposición</a:t>
            </a:r>
            <a:r>
              <a:rPr lang="it-IT" sz="2400" i="1" dirty="0" smtClean="0">
                <a:solidFill>
                  <a:srgbClr val="FFFFFF"/>
                </a:solidFill>
                <a:latin typeface="Calibri" charset="0"/>
                <a:cs typeface="Calibri" charset="0"/>
              </a:rPr>
              <a:t> </a:t>
            </a:r>
            <a:r>
              <a:rPr lang="it-IT" sz="2400" i="1" dirty="0" err="1" smtClean="0">
                <a:solidFill>
                  <a:srgbClr val="FFFFFF"/>
                </a:solidFill>
                <a:latin typeface="Calibri" charset="0"/>
                <a:cs typeface="Calibri" charset="0"/>
              </a:rPr>
              <a:t>abdominal</a:t>
            </a:r>
            <a:r>
              <a:rPr lang="it-IT" sz="2400" i="1" dirty="0" smtClean="0">
                <a:solidFill>
                  <a:srgbClr val="FFFFFF"/>
                </a:solidFill>
                <a:latin typeface="Calibri" charset="0"/>
                <a:cs typeface="Calibri" charset="0"/>
              </a:rPr>
              <a:t> </a:t>
            </a:r>
            <a:r>
              <a:rPr lang="it-IT" sz="2400" i="1" dirty="0" err="1" smtClean="0">
                <a:solidFill>
                  <a:srgbClr val="FFFFFF"/>
                </a:solidFill>
                <a:latin typeface="Calibri" charset="0"/>
                <a:cs typeface="Calibri" charset="0"/>
              </a:rPr>
              <a:t>grasa</a:t>
            </a:r>
            <a:endParaRPr lang="it-IT" sz="2400" i="1" dirty="0" smtClean="0">
              <a:solidFill>
                <a:srgbClr val="FFFFFF"/>
              </a:solidFill>
              <a:latin typeface="Calibri" charset="0"/>
              <a:cs typeface="Calibri" charset="0"/>
            </a:endParaRPr>
          </a:p>
          <a:p>
            <a:pPr>
              <a:lnSpc>
                <a:spcPct val="80000"/>
              </a:lnSpc>
              <a:buFontTx/>
              <a:buChar char="•"/>
            </a:pPr>
            <a:r>
              <a:rPr lang="it-IT" sz="2400" i="1" dirty="0" err="1" smtClean="0">
                <a:solidFill>
                  <a:srgbClr val="FFFFFF"/>
                </a:solidFill>
                <a:latin typeface="Calibri" charset="0"/>
                <a:cs typeface="Calibri" charset="0"/>
              </a:rPr>
              <a:t>Menor</a:t>
            </a:r>
            <a:r>
              <a:rPr lang="it-IT" sz="2400" i="1" dirty="0" smtClean="0">
                <a:solidFill>
                  <a:srgbClr val="FFFFFF"/>
                </a:solidFill>
                <a:latin typeface="Calibri" charset="0"/>
                <a:cs typeface="Calibri" charset="0"/>
              </a:rPr>
              <a:t> </a:t>
            </a:r>
            <a:r>
              <a:rPr lang="it-IT" sz="2400" i="1" dirty="0" err="1" smtClean="0">
                <a:solidFill>
                  <a:srgbClr val="FFFFFF"/>
                </a:solidFill>
                <a:latin typeface="Calibri" charset="0"/>
                <a:cs typeface="Calibri" charset="0"/>
              </a:rPr>
              <a:t>actividad</a:t>
            </a:r>
            <a:r>
              <a:rPr lang="it-IT" sz="2400" i="1" dirty="0" smtClean="0">
                <a:solidFill>
                  <a:srgbClr val="FFFFFF"/>
                </a:solidFill>
                <a:latin typeface="Calibri" charset="0"/>
                <a:cs typeface="Calibri" charset="0"/>
              </a:rPr>
              <a:t> </a:t>
            </a:r>
            <a:r>
              <a:rPr lang="it-IT" sz="2400" i="1" dirty="0" err="1" smtClean="0">
                <a:solidFill>
                  <a:srgbClr val="FFFFFF"/>
                </a:solidFill>
                <a:latin typeface="Calibri" charset="0"/>
                <a:cs typeface="Calibri" charset="0"/>
              </a:rPr>
              <a:t>física</a:t>
            </a:r>
            <a:r>
              <a:rPr lang="it-IT" sz="2400" i="1" dirty="0" smtClean="0">
                <a:solidFill>
                  <a:srgbClr val="FFFFFF"/>
                </a:solidFill>
                <a:latin typeface="Calibri" charset="0"/>
                <a:cs typeface="Calibri" charset="0"/>
              </a:rPr>
              <a:t> y </a:t>
            </a:r>
            <a:r>
              <a:rPr lang="it-IT" sz="2400" i="1" dirty="0" err="1" smtClean="0">
                <a:solidFill>
                  <a:srgbClr val="FFFFFF"/>
                </a:solidFill>
                <a:latin typeface="Calibri" charset="0"/>
                <a:cs typeface="Calibri" charset="0"/>
              </a:rPr>
              <a:t>vitalidad</a:t>
            </a:r>
            <a:endParaRPr lang="it-IT" sz="2400" i="1" dirty="0" smtClean="0">
              <a:solidFill>
                <a:srgbClr val="FFFFFF"/>
              </a:solidFill>
              <a:latin typeface="Calibri" charset="0"/>
              <a:cs typeface="Calibri" charset="0"/>
            </a:endParaRPr>
          </a:p>
          <a:p>
            <a:pPr>
              <a:lnSpc>
                <a:spcPct val="80000"/>
              </a:lnSpc>
              <a:buFontTx/>
              <a:buChar char="•"/>
            </a:pPr>
            <a:r>
              <a:rPr lang="it-IT" sz="2400" i="1" dirty="0" err="1" smtClean="0">
                <a:solidFill>
                  <a:srgbClr val="FFFFFF"/>
                </a:solidFill>
                <a:latin typeface="Calibri" charset="0"/>
                <a:cs typeface="Calibri" charset="0"/>
              </a:rPr>
              <a:t>Osteoporosis</a:t>
            </a:r>
            <a:endParaRPr lang="it-IT" sz="2400" i="1" dirty="0">
              <a:solidFill>
                <a:srgbClr val="FFFFFF"/>
              </a:solidFill>
              <a:latin typeface="Calibri" charset="0"/>
              <a:cs typeface="Calibri" charset="0"/>
            </a:endParaRPr>
          </a:p>
          <a:p>
            <a:pPr>
              <a:lnSpc>
                <a:spcPct val="80000"/>
              </a:lnSpc>
              <a:buFontTx/>
              <a:buChar char="•"/>
            </a:pPr>
            <a:r>
              <a:rPr lang="it-IT" sz="2400" i="1" dirty="0" err="1" smtClean="0">
                <a:solidFill>
                  <a:srgbClr val="FFFFFF"/>
                </a:solidFill>
                <a:latin typeface="Calibri" charset="0"/>
                <a:cs typeface="Calibri" charset="0"/>
              </a:rPr>
              <a:t>Enfermedad</a:t>
            </a:r>
            <a:r>
              <a:rPr lang="it-IT" sz="2400" i="1" dirty="0" smtClean="0">
                <a:solidFill>
                  <a:srgbClr val="FFFFFF"/>
                </a:solidFill>
                <a:latin typeface="Calibri" charset="0"/>
                <a:cs typeface="Calibri" charset="0"/>
              </a:rPr>
              <a:t> </a:t>
            </a:r>
            <a:r>
              <a:rPr lang="it-IT" sz="2400" i="1" dirty="0" err="1" smtClean="0">
                <a:solidFill>
                  <a:srgbClr val="FFFFFF"/>
                </a:solidFill>
                <a:latin typeface="Calibri" charset="0"/>
                <a:cs typeface="Calibri" charset="0"/>
              </a:rPr>
              <a:t>cardiovascular</a:t>
            </a:r>
            <a:endParaRPr lang="it-IT" sz="2400" i="1" dirty="0">
              <a:solidFill>
                <a:srgbClr val="FFFFFF"/>
              </a:solidFill>
              <a:latin typeface="Calibri" charset="0"/>
              <a:cs typeface="Calibri" charset="0"/>
            </a:endParaRPr>
          </a:p>
        </p:txBody>
      </p:sp>
    </p:spTree>
    <p:extLst>
      <p:ext uri="{BB962C8B-B14F-4D97-AF65-F5344CB8AC3E}">
        <p14:creationId xmlns:p14="http://schemas.microsoft.com/office/powerpoint/2010/main" val="2994387065"/>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346200" y="1874157"/>
            <a:ext cx="6438900" cy="3695700"/>
          </a:xfrm>
          <a:prstGeom prst="rect">
            <a:avLst/>
          </a:prstGeom>
        </p:spPr>
      </p:pic>
      <p:sp>
        <p:nvSpPr>
          <p:cNvPr id="6" name="Título 5"/>
          <p:cNvSpPr>
            <a:spLocks noGrp="1"/>
          </p:cNvSpPr>
          <p:nvPr>
            <p:ph type="title"/>
          </p:nvPr>
        </p:nvSpPr>
        <p:spPr/>
        <p:txBody>
          <a:bodyPr>
            <a:normAutofit fontScale="90000"/>
          </a:bodyPr>
          <a:lstStyle/>
          <a:p>
            <a:r>
              <a:rPr lang="es-ES" dirty="0" smtClean="0"/>
              <a:t>Ginecomastia inducida por </a:t>
            </a:r>
            <a:r>
              <a:rPr lang="es-ES" dirty="0" err="1" smtClean="0"/>
              <a:t>antiandrógenos</a:t>
            </a:r>
            <a:endParaRPr lang="es-ES" dirty="0"/>
          </a:p>
        </p:txBody>
      </p:sp>
      <p:sp>
        <p:nvSpPr>
          <p:cNvPr id="7" name="CuadroTexto 6"/>
          <p:cNvSpPr txBox="1"/>
          <p:nvPr/>
        </p:nvSpPr>
        <p:spPr>
          <a:xfrm>
            <a:off x="5913506" y="6400299"/>
            <a:ext cx="3018775" cy="276999"/>
          </a:xfrm>
          <a:prstGeom prst="rect">
            <a:avLst/>
          </a:prstGeom>
          <a:noFill/>
        </p:spPr>
        <p:txBody>
          <a:bodyPr wrap="none" rtlCol="0">
            <a:spAutoFit/>
          </a:bodyPr>
          <a:lstStyle/>
          <a:p>
            <a:r>
              <a:rPr lang="es-ES" sz="1200" dirty="0" err="1" smtClean="0">
                <a:solidFill>
                  <a:prstClr val="white"/>
                </a:solidFill>
                <a:latin typeface="Calibri"/>
              </a:rPr>
              <a:t>Michalopoulus</a:t>
            </a:r>
            <a:r>
              <a:rPr lang="es-ES" sz="1200" dirty="0" smtClean="0">
                <a:solidFill>
                  <a:prstClr val="white"/>
                </a:solidFill>
                <a:latin typeface="Calibri"/>
              </a:rPr>
              <a:t> VN, </a:t>
            </a:r>
            <a:r>
              <a:rPr lang="es-ES" sz="1200" dirty="0" err="1" smtClean="0">
                <a:solidFill>
                  <a:prstClr val="white"/>
                </a:solidFill>
                <a:latin typeface="Calibri"/>
              </a:rPr>
              <a:t>Keshtgar</a:t>
            </a:r>
            <a:r>
              <a:rPr lang="es-ES" sz="1200" dirty="0" smtClean="0">
                <a:solidFill>
                  <a:prstClr val="white"/>
                </a:solidFill>
                <a:latin typeface="Calibri"/>
              </a:rPr>
              <a:t> MR, NEJM, 2012</a:t>
            </a:r>
            <a:endParaRPr lang="es-ES" sz="1200" dirty="0">
              <a:solidFill>
                <a:prstClr val="white"/>
              </a:solidFill>
              <a:latin typeface="Calibri"/>
            </a:endParaRPr>
          </a:p>
        </p:txBody>
      </p:sp>
    </p:spTree>
    <p:extLst>
      <p:ext uri="{BB962C8B-B14F-4D97-AF65-F5344CB8AC3E}">
        <p14:creationId xmlns:p14="http://schemas.microsoft.com/office/powerpoint/2010/main" val="295247319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3472521311"/>
              </p:ext>
            </p:extLst>
          </p:nvPr>
        </p:nvGraphicFramePr>
        <p:xfrm>
          <a:off x="321077" y="462895"/>
          <a:ext cx="8455023" cy="6507479"/>
        </p:xfrm>
        <a:graphic>
          <a:graphicData uri="http://schemas.openxmlformats.org/drawingml/2006/table">
            <a:tbl>
              <a:tblPr firstRow="1" bandRow="1">
                <a:tableStyleId>{9D7B26C5-4107-4FEC-AEDC-1716B250A1EF}</a:tableStyleId>
              </a:tblPr>
              <a:tblGrid>
                <a:gridCol w="2900395"/>
                <a:gridCol w="5554628"/>
              </a:tblGrid>
              <a:tr h="370840">
                <a:tc>
                  <a:txBody>
                    <a:bodyPr/>
                    <a:lstStyle/>
                    <a:p>
                      <a:r>
                        <a:rPr lang="es-ES" dirty="0" smtClean="0"/>
                        <a:t>Medicamentos</a:t>
                      </a:r>
                      <a:endParaRPr lang="es-ES" dirty="0"/>
                    </a:p>
                  </a:txBody>
                  <a:tcPr marL="68580" marR="68580"/>
                </a:tc>
                <a:tc>
                  <a:txBody>
                    <a:bodyPr/>
                    <a:lstStyle/>
                    <a:p>
                      <a:r>
                        <a:rPr lang="es-ES" dirty="0" smtClean="0"/>
                        <a:t>Efectos secundarios</a:t>
                      </a:r>
                      <a:endParaRPr lang="es-ES" dirty="0"/>
                    </a:p>
                  </a:txBody>
                  <a:tcPr marL="68580" marR="68580"/>
                </a:tc>
              </a:tr>
              <a:tr h="370840">
                <a:tc>
                  <a:txBody>
                    <a:bodyPr/>
                    <a:lstStyle/>
                    <a:p>
                      <a:r>
                        <a:rPr lang="es-ES" dirty="0" smtClean="0"/>
                        <a:t>LHRH agonistas</a:t>
                      </a:r>
                      <a:endParaRPr lang="es-ES" dirty="0"/>
                    </a:p>
                  </a:txBody>
                  <a:tcPr marL="68580" marR="68580"/>
                </a:tc>
                <a:tc>
                  <a:txBody>
                    <a:bodyPr/>
                    <a:lstStyle/>
                    <a:p>
                      <a:r>
                        <a:rPr lang="es-ES" dirty="0" smtClean="0"/>
                        <a:t>Tumor</a:t>
                      </a:r>
                      <a:r>
                        <a:rPr lang="es-ES" baseline="0" dirty="0" smtClean="0"/>
                        <a:t> </a:t>
                      </a:r>
                      <a:r>
                        <a:rPr lang="es-ES" baseline="0" dirty="0" err="1" smtClean="0"/>
                        <a:t>flare</a:t>
                      </a:r>
                      <a:endParaRPr lang="es-ES" baseline="0" dirty="0" smtClean="0"/>
                    </a:p>
                    <a:p>
                      <a:r>
                        <a:rPr lang="es-ES" baseline="0" dirty="0" smtClean="0"/>
                        <a:t>Síntomas vasomotores</a:t>
                      </a:r>
                    </a:p>
                    <a:p>
                      <a:r>
                        <a:rPr lang="es-ES" baseline="0" dirty="0" smtClean="0"/>
                        <a:t>Síntomas sexuales</a:t>
                      </a:r>
                    </a:p>
                    <a:p>
                      <a:r>
                        <a:rPr lang="es-ES" baseline="0" dirty="0" smtClean="0"/>
                        <a:t>Incremento de peso &amp; adiposidad</a:t>
                      </a:r>
                    </a:p>
                    <a:p>
                      <a:r>
                        <a:rPr lang="es-ES" baseline="0" dirty="0" smtClean="0"/>
                        <a:t>Ginecomastia</a:t>
                      </a:r>
                    </a:p>
                    <a:p>
                      <a:r>
                        <a:rPr lang="es-ES" baseline="0" dirty="0" err="1" smtClean="0"/>
                        <a:t>Ostoporosis</a:t>
                      </a:r>
                      <a:endParaRPr lang="es-ES" baseline="0" dirty="0" smtClean="0"/>
                    </a:p>
                    <a:p>
                      <a:r>
                        <a:rPr lang="es-ES" baseline="0" dirty="0" smtClean="0"/>
                        <a:t>Cardiovascular</a:t>
                      </a:r>
                    </a:p>
                  </a:txBody>
                  <a:tcPr marL="68580" marR="68580"/>
                </a:tc>
              </a:tr>
              <a:tr h="370840">
                <a:tc>
                  <a:txBody>
                    <a:bodyPr/>
                    <a:lstStyle/>
                    <a:p>
                      <a:r>
                        <a:rPr lang="es-ES" dirty="0" smtClean="0"/>
                        <a:t>LHRH antagonistas</a:t>
                      </a:r>
                      <a:endParaRPr lang="es-ES" dirty="0"/>
                    </a:p>
                  </a:txBody>
                  <a:tcPr marL="68580" marR="68580"/>
                </a:tc>
                <a:tc>
                  <a:txBody>
                    <a:bodyPr/>
                    <a:lstStyle/>
                    <a:p>
                      <a:r>
                        <a:rPr lang="es-ES" baseline="0" dirty="0" smtClean="0"/>
                        <a:t>Igual a los LHRH agonistas menos el Tumor </a:t>
                      </a:r>
                      <a:r>
                        <a:rPr lang="es-ES" baseline="0" dirty="0" err="1" smtClean="0"/>
                        <a:t>flare</a:t>
                      </a:r>
                      <a:endParaRPr lang="es-ES" baseline="0" dirty="0" smtClean="0"/>
                    </a:p>
                  </a:txBody>
                  <a:tcPr marL="68580" marR="68580"/>
                </a:tc>
              </a:tr>
              <a:tr h="370840">
                <a:tc>
                  <a:txBody>
                    <a:bodyPr/>
                    <a:lstStyle/>
                    <a:p>
                      <a:r>
                        <a:rPr lang="es-ES" dirty="0" err="1" smtClean="0"/>
                        <a:t>Antiandrógenos</a:t>
                      </a:r>
                      <a:r>
                        <a:rPr lang="es-ES" dirty="0" smtClean="0"/>
                        <a:t> esteroideos</a:t>
                      </a:r>
                      <a:endParaRPr lang="es-ES" dirty="0"/>
                    </a:p>
                  </a:txBody>
                  <a:tcPr marL="68580" marR="68580"/>
                </a:tc>
                <a:tc>
                  <a:txBody>
                    <a:bodyPr/>
                    <a:lstStyle/>
                    <a:p>
                      <a:r>
                        <a:rPr lang="es-ES" baseline="0" dirty="0" smtClean="0"/>
                        <a:t>Igual a LHRH agonistas, aumenta la mortalidad</a:t>
                      </a:r>
                    </a:p>
                  </a:txBody>
                  <a:tcPr marL="68580" marR="68580"/>
                </a:tc>
              </a:tr>
              <a:tr h="370840">
                <a:tc>
                  <a:txBody>
                    <a:bodyPr/>
                    <a:lstStyle/>
                    <a:p>
                      <a:r>
                        <a:rPr lang="es-ES" dirty="0" err="1" smtClean="0"/>
                        <a:t>Antiandrógenos</a:t>
                      </a:r>
                      <a:r>
                        <a:rPr lang="es-ES" dirty="0" smtClean="0"/>
                        <a:t> no esteroideos</a:t>
                      </a:r>
                      <a:endParaRPr lang="es-ES" dirty="0"/>
                    </a:p>
                  </a:txBody>
                  <a:tcPr marL="68580" marR="68580"/>
                </a:tc>
                <a:tc>
                  <a:txBody>
                    <a:bodyPr/>
                    <a:lstStyle/>
                    <a:p>
                      <a:r>
                        <a:rPr lang="es-ES" baseline="0" dirty="0" smtClean="0"/>
                        <a:t>Igual a LHRH sin el tumor </a:t>
                      </a:r>
                      <a:r>
                        <a:rPr lang="es-ES" baseline="0" dirty="0" err="1" smtClean="0"/>
                        <a:t>flare</a:t>
                      </a:r>
                      <a:r>
                        <a:rPr lang="es-ES" baseline="0" dirty="0" smtClean="0"/>
                        <a:t> (requieren de castración</a:t>
                      </a:r>
                    </a:p>
                  </a:txBody>
                  <a:tcPr marL="68580" marR="68580"/>
                </a:tc>
              </a:tr>
              <a:tr h="370840">
                <a:tc>
                  <a:txBody>
                    <a:bodyPr/>
                    <a:lstStyle/>
                    <a:p>
                      <a:r>
                        <a:rPr lang="es-ES" dirty="0" err="1" smtClean="0"/>
                        <a:t>Abiraterona</a:t>
                      </a:r>
                      <a:endParaRPr lang="es-ES" dirty="0"/>
                    </a:p>
                  </a:txBody>
                  <a:tcPr marL="68580" marR="68580"/>
                </a:tc>
                <a:tc>
                  <a:txBody>
                    <a:bodyPr/>
                    <a:lstStyle/>
                    <a:p>
                      <a:r>
                        <a:rPr lang="es-ES" baseline="0" dirty="0" smtClean="0"/>
                        <a:t>Hipertensión / </a:t>
                      </a:r>
                      <a:r>
                        <a:rPr lang="es-ES" baseline="0" dirty="0" err="1" smtClean="0"/>
                        <a:t>hipokalemia</a:t>
                      </a:r>
                      <a:r>
                        <a:rPr lang="es-ES" baseline="0" dirty="0" smtClean="0"/>
                        <a:t> &amp; retención de líquido (requiere de castración para complementar su eficacia, requiere de suplemento de glucocorticoide para evitar Addison)</a:t>
                      </a:r>
                    </a:p>
                  </a:txBody>
                  <a:tcPr marL="68580" marR="68580"/>
                </a:tc>
              </a:tr>
              <a:tr h="370840">
                <a:tc>
                  <a:txBody>
                    <a:bodyPr/>
                    <a:lstStyle/>
                    <a:p>
                      <a:r>
                        <a:rPr lang="es-ES" dirty="0" err="1" smtClean="0"/>
                        <a:t>Orquiectomía</a:t>
                      </a:r>
                      <a:endParaRPr lang="es-ES" dirty="0"/>
                    </a:p>
                  </a:txBody>
                  <a:tcPr marL="68580" marR="68580"/>
                </a:tc>
                <a:tc>
                  <a:txBody>
                    <a:bodyPr/>
                    <a:lstStyle/>
                    <a:p>
                      <a:r>
                        <a:rPr lang="es-ES" baseline="0" dirty="0" smtClean="0"/>
                        <a:t>Definitiva / menos aceptable para los pacientes</a:t>
                      </a:r>
                    </a:p>
                  </a:txBody>
                  <a:tcPr marL="68580" marR="68580"/>
                </a:tc>
              </a:tr>
              <a:tr h="370840">
                <a:tc>
                  <a:txBody>
                    <a:bodyPr/>
                    <a:lstStyle/>
                    <a:p>
                      <a:r>
                        <a:rPr lang="es-ES" dirty="0" err="1" smtClean="0"/>
                        <a:t>E</a:t>
                      </a:r>
                      <a:r>
                        <a:rPr lang="es-ES" baseline="0" dirty="0" err="1" smtClean="0"/>
                        <a:t>nzalutamida</a:t>
                      </a:r>
                      <a:endParaRPr lang="es-ES" dirty="0"/>
                    </a:p>
                  </a:txBody>
                  <a:tcPr marL="68580" marR="68580"/>
                </a:tc>
                <a:tc>
                  <a:txBody>
                    <a:bodyPr/>
                    <a:lstStyle/>
                    <a:p>
                      <a:r>
                        <a:rPr lang="es-ES" baseline="0" dirty="0" smtClean="0"/>
                        <a:t>Astenia / diarrea / dolor de espalda &amp; articular / síntomas vasomotores / edema / convulsiones</a:t>
                      </a:r>
                    </a:p>
                  </a:txBody>
                  <a:tcPr marL="68580" marR="68580"/>
                </a:tc>
              </a:tr>
            </a:tbl>
          </a:graphicData>
        </a:graphic>
      </p:graphicFrame>
    </p:spTree>
    <p:extLst>
      <p:ext uri="{BB962C8B-B14F-4D97-AF65-F5344CB8AC3E}">
        <p14:creationId xmlns:p14="http://schemas.microsoft.com/office/powerpoint/2010/main" val="319217184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smtClean="0"/>
              <a:t>Manejo de enfermedad ósea en cáncer de próstata</a:t>
            </a:r>
            <a:endParaRPr lang="es-ES" dirty="0"/>
          </a:p>
        </p:txBody>
      </p:sp>
      <p:sp>
        <p:nvSpPr>
          <p:cNvPr id="3" name="Marcador de texto 2"/>
          <p:cNvSpPr>
            <a:spLocks noGrp="1"/>
          </p:cNvSpPr>
          <p:nvPr>
            <p:ph type="body" idx="1"/>
          </p:nvPr>
        </p:nvSpPr>
        <p:spPr/>
        <p:txBody>
          <a:bodyPr/>
          <a:lstStyle/>
          <a:p>
            <a:endParaRPr lang="es-ES"/>
          </a:p>
        </p:txBody>
      </p:sp>
    </p:spTree>
    <p:extLst>
      <p:ext uri="{BB962C8B-B14F-4D97-AF65-F5344CB8AC3E}">
        <p14:creationId xmlns:p14="http://schemas.microsoft.com/office/powerpoint/2010/main" val="29406490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ES" dirty="0" smtClean="0"/>
              <a:t>Ácido </a:t>
            </a:r>
            <a:r>
              <a:rPr lang="es-ES" dirty="0" err="1" smtClean="0"/>
              <a:t>zoledrónico</a:t>
            </a:r>
            <a:r>
              <a:rPr lang="es-ES" dirty="0" smtClean="0"/>
              <a:t> / </a:t>
            </a:r>
            <a:r>
              <a:rPr lang="es-ES" dirty="0" err="1" smtClean="0"/>
              <a:t>denosumab</a:t>
            </a:r>
            <a:r>
              <a:rPr lang="es-ES" dirty="0" smtClean="0"/>
              <a:t> / Radio 221</a:t>
            </a:r>
            <a:endParaRPr lang="es-ES" dirty="0"/>
          </a:p>
        </p:txBody>
      </p:sp>
      <p:sp>
        <p:nvSpPr>
          <p:cNvPr id="5" name="Marcador de texto 4"/>
          <p:cNvSpPr>
            <a:spLocks noGrp="1"/>
          </p:cNvSpPr>
          <p:nvPr>
            <p:ph type="body" idx="1"/>
          </p:nvPr>
        </p:nvSpPr>
        <p:spPr/>
        <p:txBody>
          <a:bodyPr/>
          <a:lstStyle/>
          <a:p>
            <a:endParaRPr lang="es-ES"/>
          </a:p>
        </p:txBody>
      </p:sp>
    </p:spTree>
    <p:extLst>
      <p:ext uri="{BB962C8B-B14F-4D97-AF65-F5344CB8AC3E}">
        <p14:creationId xmlns:p14="http://schemas.microsoft.com/office/powerpoint/2010/main" val="42544571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320802" y="1511300"/>
            <a:ext cx="6502400" cy="3822700"/>
          </a:xfrm>
          <a:prstGeom prst="rect">
            <a:avLst/>
          </a:prstGeom>
        </p:spPr>
      </p:pic>
    </p:spTree>
    <p:extLst>
      <p:ext uri="{BB962C8B-B14F-4D97-AF65-F5344CB8AC3E}">
        <p14:creationId xmlns:p14="http://schemas.microsoft.com/office/powerpoint/2010/main" val="122340253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normAutofit fontScale="90000"/>
          </a:bodyPr>
          <a:lstStyle/>
          <a:p>
            <a:r>
              <a:rPr lang="en-US" altLang="es-CO" smtClean="0">
                <a:ea typeface="ＭＳ Ｐゴシック" panose="020B0600070205080204" pitchFamily="34" charset="-128"/>
              </a:rPr>
              <a:t>Denosumab and Zoledronic Acid: Indications in Advanced Prostate Cancer</a:t>
            </a:r>
          </a:p>
        </p:txBody>
      </p:sp>
      <p:graphicFrame>
        <p:nvGraphicFramePr>
          <p:cNvPr id="2" name="Table 1"/>
          <p:cNvGraphicFramePr>
            <a:graphicFrameLocks noGrp="1"/>
          </p:cNvGraphicFramePr>
          <p:nvPr>
            <p:extLst>
              <p:ext uri="{D42A27DB-BD31-4B8C-83A1-F6EECF244321}">
                <p14:modId xmlns:p14="http://schemas.microsoft.com/office/powerpoint/2010/main" val="3530436378"/>
              </p:ext>
            </p:extLst>
          </p:nvPr>
        </p:nvGraphicFramePr>
        <p:xfrm>
          <a:off x="388958" y="1914569"/>
          <a:ext cx="8461374" cy="2195513"/>
        </p:xfrm>
        <a:graphic>
          <a:graphicData uri="http://schemas.openxmlformats.org/drawingml/2006/table">
            <a:tbl>
              <a:tblPr firstRow="1" bandRow="1">
                <a:tableStyleId>{6E25E649-3F16-4E02-A733-19D2CDBF48F0}</a:tableStyleId>
              </a:tblPr>
              <a:tblGrid>
                <a:gridCol w="2425916"/>
                <a:gridCol w="3017729"/>
                <a:gridCol w="3017729"/>
              </a:tblGrid>
              <a:tr h="640358">
                <a:tc>
                  <a:txBody>
                    <a:bodyPr/>
                    <a:lstStyle/>
                    <a:p>
                      <a:r>
                        <a:rPr lang="en-US" sz="1800" dirty="0" smtClean="0"/>
                        <a:t>Indication</a:t>
                      </a:r>
                      <a:endParaRPr lang="en-US" sz="1800" dirty="0"/>
                    </a:p>
                  </a:txBody>
                  <a:tcPr marL="91451" marR="91451" marT="45740" marB="45740"/>
                </a:tc>
                <a:tc>
                  <a:txBody>
                    <a:bodyPr/>
                    <a:lstStyle/>
                    <a:p>
                      <a:pPr algn="ctr"/>
                      <a:r>
                        <a:rPr lang="en-US" sz="1800" dirty="0" smtClean="0"/>
                        <a:t>Denosumab </a:t>
                      </a:r>
                      <a:br>
                        <a:rPr lang="en-US" sz="1800" dirty="0" smtClean="0"/>
                      </a:br>
                      <a:r>
                        <a:rPr lang="en-US" sz="1800" dirty="0" smtClean="0"/>
                        <a:t>120</a:t>
                      </a:r>
                      <a:r>
                        <a:rPr lang="en-US" sz="1800" baseline="0" dirty="0" smtClean="0"/>
                        <a:t> mg SC Monthly</a:t>
                      </a:r>
                      <a:endParaRPr lang="en-US" sz="1800" dirty="0"/>
                    </a:p>
                  </a:txBody>
                  <a:tcPr marL="91451" marR="91451" marT="45740" marB="45740"/>
                </a:tc>
                <a:tc>
                  <a:txBody>
                    <a:bodyPr/>
                    <a:lstStyle/>
                    <a:p>
                      <a:pPr algn="ctr"/>
                      <a:r>
                        <a:rPr lang="en-US" sz="1800" dirty="0" smtClean="0"/>
                        <a:t>Zoledronic Acid</a:t>
                      </a:r>
                      <a:r>
                        <a:rPr lang="en-US" sz="1800" baseline="0" dirty="0" smtClean="0"/>
                        <a:t> </a:t>
                      </a:r>
                      <a:br>
                        <a:rPr lang="en-US" sz="1800" baseline="0" dirty="0" smtClean="0"/>
                      </a:br>
                      <a:r>
                        <a:rPr lang="en-US" sz="1800" baseline="0" dirty="0" smtClean="0"/>
                        <a:t>4 mg IV Monthly</a:t>
                      </a:r>
                      <a:endParaRPr lang="en-US" sz="1800" dirty="0"/>
                    </a:p>
                  </a:txBody>
                  <a:tcPr marL="91451" marR="91451" marT="45740" marB="45740"/>
                </a:tc>
              </a:tr>
              <a:tr h="914797">
                <a:tc>
                  <a:txBody>
                    <a:bodyPr/>
                    <a:lstStyle/>
                    <a:p>
                      <a:r>
                        <a:rPr lang="en-US" sz="1800" dirty="0" smtClean="0"/>
                        <a:t>Bone</a:t>
                      </a:r>
                      <a:r>
                        <a:rPr lang="en-US" sz="1800" baseline="0" dirty="0" smtClean="0"/>
                        <a:t> metastases from hormone-sensitive disease</a:t>
                      </a:r>
                      <a:endParaRPr lang="en-US" sz="1800" dirty="0">
                        <a:solidFill>
                          <a:schemeClr val="bg2">
                            <a:lumMod val="10000"/>
                          </a:schemeClr>
                        </a:solidFill>
                      </a:endParaRPr>
                    </a:p>
                  </a:txBody>
                  <a:tcPr marL="91451" marR="91451" marT="45740" marB="45740"/>
                </a:tc>
                <a:tc>
                  <a:txBody>
                    <a:bodyPr/>
                    <a:lstStyle/>
                    <a:p>
                      <a:pPr algn="ctr"/>
                      <a:r>
                        <a:rPr lang="en-US" sz="1800" dirty="0" smtClean="0"/>
                        <a:t>Yes</a:t>
                      </a:r>
                      <a:endParaRPr lang="en-US" sz="1800" dirty="0">
                        <a:solidFill>
                          <a:schemeClr val="bg2">
                            <a:lumMod val="10000"/>
                          </a:schemeClr>
                        </a:solidFill>
                      </a:endParaRPr>
                    </a:p>
                  </a:txBody>
                  <a:tcPr marL="91451" marR="91451" marT="45740" marB="45740"/>
                </a:tc>
                <a:tc>
                  <a:txBody>
                    <a:bodyPr/>
                    <a:lstStyle/>
                    <a:p>
                      <a:pPr algn="ctr"/>
                      <a:r>
                        <a:rPr lang="en-US" sz="1800" dirty="0" smtClean="0"/>
                        <a:t>No</a:t>
                      </a:r>
                      <a:endParaRPr lang="en-US" sz="1800" dirty="0">
                        <a:solidFill>
                          <a:schemeClr val="bg2">
                            <a:lumMod val="10000"/>
                          </a:schemeClr>
                        </a:solidFill>
                      </a:endParaRPr>
                    </a:p>
                  </a:txBody>
                  <a:tcPr marL="91451" marR="91451" marT="45740" marB="45740"/>
                </a:tc>
              </a:tr>
              <a:tr h="6403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Bone</a:t>
                      </a:r>
                      <a:r>
                        <a:rPr lang="en-US" sz="1800" baseline="0" dirty="0" smtClean="0"/>
                        <a:t> metastases from CRPC</a:t>
                      </a:r>
                      <a:endParaRPr lang="en-US" sz="1800" dirty="0" smtClean="0">
                        <a:solidFill>
                          <a:schemeClr val="bg2">
                            <a:lumMod val="10000"/>
                          </a:schemeClr>
                        </a:solidFill>
                      </a:endParaRPr>
                    </a:p>
                  </a:txBody>
                  <a:tcPr marL="91451" marR="91451" marT="45740" marB="45740"/>
                </a:tc>
                <a:tc>
                  <a:txBody>
                    <a:bodyPr/>
                    <a:lstStyle/>
                    <a:p>
                      <a:pPr algn="ctr"/>
                      <a:r>
                        <a:rPr lang="en-US" sz="1800" dirty="0" smtClean="0"/>
                        <a:t>Yes</a:t>
                      </a:r>
                      <a:endParaRPr lang="en-US" sz="1800" dirty="0">
                        <a:solidFill>
                          <a:schemeClr val="bg2">
                            <a:lumMod val="10000"/>
                          </a:schemeClr>
                        </a:solidFill>
                      </a:endParaRPr>
                    </a:p>
                  </a:txBody>
                  <a:tcPr marL="91451" marR="91451" marT="45740" marB="45740"/>
                </a:tc>
                <a:tc>
                  <a:txBody>
                    <a:bodyPr/>
                    <a:lstStyle/>
                    <a:p>
                      <a:pPr algn="ctr"/>
                      <a:r>
                        <a:rPr lang="en-US" sz="1800" dirty="0" smtClean="0"/>
                        <a:t>Yes</a:t>
                      </a:r>
                      <a:endParaRPr lang="en-US" sz="1800" dirty="0">
                        <a:solidFill>
                          <a:schemeClr val="bg2">
                            <a:lumMod val="10000"/>
                          </a:schemeClr>
                        </a:solidFill>
                      </a:endParaRPr>
                    </a:p>
                  </a:txBody>
                  <a:tcPr marL="91451" marR="91451" marT="45740" marB="45740"/>
                </a:tc>
              </a:tr>
            </a:tbl>
          </a:graphicData>
        </a:graphic>
      </p:graphicFrame>
    </p:spTree>
    <p:extLst>
      <p:ext uri="{BB962C8B-B14F-4D97-AF65-F5344CB8AC3E}">
        <p14:creationId xmlns:p14="http://schemas.microsoft.com/office/powerpoint/2010/main" val="42957345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162" y="2514666"/>
            <a:ext cx="7805737" cy="344487"/>
          </a:xfrm>
        </p:spPr>
        <p:txBody>
          <a:bodyPr/>
          <a:lstStyle/>
          <a:p>
            <a:r>
              <a:rPr lang="en-US" sz="700" b="1" kern="1200" dirty="0" smtClean="0">
                <a:solidFill>
                  <a:schemeClr val="tx1"/>
                </a:solidFill>
                <a:latin typeface="Arial" charset="0"/>
                <a:ea typeface="+mn-ea"/>
                <a:cs typeface="+mn-cs"/>
              </a:rPr>
              <a:t>α and β Particles</a:t>
            </a:r>
            <a:endParaRPr lang="en-US" sz="700" b="1" kern="1200" dirty="0">
              <a:solidFill>
                <a:schemeClr val="tx1"/>
              </a:solidFill>
              <a:latin typeface="Arial" charset="0"/>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729" y="79891"/>
            <a:ext cx="8624605" cy="646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80114" y="6477000"/>
            <a:ext cx="8839199"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200" dirty="0" smtClean="0">
                <a:solidFill>
                  <a:prstClr val="white"/>
                </a:solidFill>
                <a:latin typeface="Arial" charset="0"/>
              </a:rPr>
              <a:t>Presented By Chris Parker at 2014 ASCO Annual Meeting</a:t>
            </a:r>
            <a:endParaRPr lang="en-US" sz="1200" dirty="0">
              <a:solidFill>
                <a:prstClr val="white"/>
              </a:solidFill>
              <a:latin typeface="Arial" charset="0"/>
            </a:endParaRPr>
          </a:p>
        </p:txBody>
      </p:sp>
    </p:spTree>
    <p:extLst>
      <p:ext uri="{BB962C8B-B14F-4D97-AF65-F5344CB8AC3E}">
        <p14:creationId xmlns:p14="http://schemas.microsoft.com/office/powerpoint/2010/main" val="302779921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162" y="2514666"/>
            <a:ext cx="7805737" cy="344487"/>
          </a:xfrm>
        </p:spPr>
        <p:txBody>
          <a:bodyPr/>
          <a:lstStyle/>
          <a:p>
            <a:r>
              <a:rPr lang="en-US" sz="700" b="1" kern="1200" dirty="0" smtClean="0">
                <a:solidFill>
                  <a:schemeClr val="tx1"/>
                </a:solidFill>
                <a:latin typeface="Arial" charset="0"/>
                <a:ea typeface="+mn-ea"/>
                <a:cs typeface="+mn-cs"/>
              </a:rPr>
              <a:t>Radium acts as a Calcium Mimetic</a:t>
            </a:r>
            <a:endParaRPr lang="en-US" sz="700" b="1" kern="1200" dirty="0">
              <a:solidFill>
                <a:schemeClr val="tx1"/>
              </a:solidFill>
              <a:latin typeface="Arial" charset="0"/>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729" y="8546"/>
            <a:ext cx="8624605" cy="646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80114" y="6477000"/>
            <a:ext cx="8839199"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200" dirty="0" smtClean="0">
                <a:solidFill>
                  <a:prstClr val="white"/>
                </a:solidFill>
                <a:latin typeface="Arial" charset="0"/>
              </a:rPr>
              <a:t>Presented By Chris Parker at 2014 ASCO Annual Meeting</a:t>
            </a:r>
            <a:endParaRPr lang="en-US" sz="1200" dirty="0">
              <a:solidFill>
                <a:prstClr val="white"/>
              </a:solidFill>
              <a:latin typeface="Arial" charset="0"/>
            </a:endParaRPr>
          </a:p>
        </p:txBody>
      </p:sp>
    </p:spTree>
    <p:extLst>
      <p:ext uri="{BB962C8B-B14F-4D97-AF65-F5344CB8AC3E}">
        <p14:creationId xmlns:p14="http://schemas.microsoft.com/office/powerpoint/2010/main" val="253420839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ES" dirty="0" err="1" smtClean="0"/>
              <a:t>QUimioterapia</a:t>
            </a:r>
            <a:endParaRPr lang="es-ES" dirty="0"/>
          </a:p>
        </p:txBody>
      </p:sp>
      <p:sp>
        <p:nvSpPr>
          <p:cNvPr id="5" name="Marcador de texto 4"/>
          <p:cNvSpPr>
            <a:spLocks noGrp="1"/>
          </p:cNvSpPr>
          <p:nvPr>
            <p:ph type="body" idx="1"/>
          </p:nvPr>
        </p:nvSpPr>
        <p:spPr/>
        <p:txBody>
          <a:bodyPr/>
          <a:lstStyle/>
          <a:p>
            <a:endParaRPr lang="es-ES"/>
          </a:p>
        </p:txBody>
      </p:sp>
    </p:spTree>
    <p:extLst>
      <p:ext uri="{BB962C8B-B14F-4D97-AF65-F5344CB8AC3E}">
        <p14:creationId xmlns:p14="http://schemas.microsoft.com/office/powerpoint/2010/main" val="3333475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Rectangle 2"/>
          <p:cNvSpPr>
            <a:spLocks noChangeArrowheads="1"/>
          </p:cNvSpPr>
          <p:nvPr/>
        </p:nvSpPr>
        <p:spPr bwMode="auto">
          <a:xfrm>
            <a:off x="1547813" y="692150"/>
            <a:ext cx="6048375" cy="5545138"/>
          </a:xfrm>
          <a:prstGeom prst="rect">
            <a:avLst/>
          </a:prstGeom>
          <a:solidFill>
            <a:srgbClr val="000000"/>
          </a:solidFill>
          <a:ln w="9525">
            <a:solidFill>
              <a:schemeClr val="tx1"/>
            </a:solidFill>
            <a:miter lim="800000"/>
            <a:headEnd/>
            <a:tailEnd/>
          </a:ln>
        </p:spPr>
        <p:txBody>
          <a:bodyPr wrap="none" anchor="ctr">
            <a:prstTxWarp prst="textNoShape">
              <a:avLst/>
            </a:prstTxWarp>
          </a:bodyPr>
          <a:lstStyle/>
          <a:p>
            <a:endParaRPr lang="es-ES"/>
          </a:p>
        </p:txBody>
      </p:sp>
      <p:pic>
        <p:nvPicPr>
          <p:cNvPr id="656387" name="Picture 3" descr="PSA ROC"/>
          <p:cNvPicPr>
            <a:picLocks noChangeAspect="1" noChangeArrowheads="1"/>
          </p:cNvPicPr>
          <p:nvPr/>
        </p:nvPicPr>
        <p:blipFill>
          <a:blip r:embed="rId3"/>
          <a:srcRect/>
          <a:stretch>
            <a:fillRect/>
          </a:stretch>
        </p:blipFill>
        <p:spPr bwMode="auto">
          <a:xfrm>
            <a:off x="1714500" y="842989"/>
            <a:ext cx="5715000" cy="5170487"/>
          </a:xfrm>
          <a:prstGeom prst="rect">
            <a:avLst/>
          </a:prstGeom>
          <a:noFill/>
          <a:ln w="9525">
            <a:noFill/>
            <a:miter lim="800000"/>
            <a:headEnd/>
            <a:tailEnd/>
          </a:ln>
        </p:spPr>
      </p:pic>
      <p:sp>
        <p:nvSpPr>
          <p:cNvPr id="656388" name="Text Box 4"/>
          <p:cNvSpPr txBox="1">
            <a:spLocks noChangeArrowheads="1"/>
          </p:cNvSpPr>
          <p:nvPr/>
        </p:nvSpPr>
        <p:spPr bwMode="auto">
          <a:xfrm>
            <a:off x="5867400" y="6491288"/>
            <a:ext cx="3276600" cy="366712"/>
          </a:xfrm>
          <a:prstGeom prst="rect">
            <a:avLst/>
          </a:prstGeom>
          <a:noFill/>
          <a:ln w="9525">
            <a:noFill/>
            <a:miter lim="800000"/>
            <a:headEnd/>
            <a:tailEnd/>
          </a:ln>
        </p:spPr>
        <p:txBody>
          <a:bodyPr>
            <a:prstTxWarp prst="textNoShape">
              <a:avLst/>
            </a:prstTxWarp>
            <a:spAutoFit/>
          </a:bodyPr>
          <a:lstStyle/>
          <a:p>
            <a:pPr>
              <a:spcBef>
                <a:spcPct val="50000"/>
              </a:spcBef>
            </a:pPr>
            <a:r>
              <a:rPr lang="es-MX" sz="900">
                <a:latin typeface="Arial Narrow" charset="0"/>
              </a:rPr>
              <a:t>Creado por: Mauricio Lema Medina - LemaTeachFiles</a:t>
            </a:r>
            <a:r>
              <a:rPr lang="es-ES_tradnl" sz="900">
                <a:latin typeface="Arial Narrow" charset="0"/>
              </a:rPr>
              <a:t>© - 2004</a:t>
            </a:r>
            <a:r>
              <a:rPr lang="es-ES">
                <a:latin typeface="Arial Narrow" charset="0"/>
              </a:rPr>
              <a:t> </a:t>
            </a:r>
          </a:p>
        </p:txBody>
      </p:sp>
      <p:pic>
        <p:nvPicPr>
          <p:cNvPr id="6" name="Imagen 5"/>
          <p:cNvPicPr>
            <a:picLocks noChangeAspect="1"/>
          </p:cNvPicPr>
          <p:nvPr/>
        </p:nvPicPr>
        <p:blipFill>
          <a:blip r:embed="rId4"/>
          <a:stretch>
            <a:fillRect/>
          </a:stretch>
        </p:blipFill>
        <p:spPr>
          <a:xfrm>
            <a:off x="7812360" y="6155676"/>
            <a:ext cx="1077516" cy="425573"/>
          </a:xfrm>
          <a:prstGeom prst="rect">
            <a:avLst/>
          </a:prstGeom>
        </p:spPr>
      </p:pic>
    </p:spTree>
    <p:extLst>
      <p:ext uri="{BB962C8B-B14F-4D97-AF65-F5344CB8AC3E}">
        <p14:creationId xmlns:p14="http://schemas.microsoft.com/office/powerpoint/2010/main" val="2653131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smtClean="0"/>
              <a:t>Docetaxel</a:t>
            </a:r>
            <a:endParaRPr lang="es-ES" dirty="0"/>
          </a:p>
        </p:txBody>
      </p:sp>
      <p:sp>
        <p:nvSpPr>
          <p:cNvPr id="3" name="Marcador de contenido 2"/>
          <p:cNvSpPr>
            <a:spLocks noGrp="1"/>
          </p:cNvSpPr>
          <p:nvPr>
            <p:ph idx="1"/>
          </p:nvPr>
        </p:nvSpPr>
        <p:spPr/>
        <p:txBody>
          <a:bodyPr>
            <a:normAutofit fontScale="92500" lnSpcReduction="10000"/>
          </a:bodyPr>
          <a:lstStyle/>
          <a:p>
            <a:r>
              <a:rPr lang="es-ES" dirty="0" smtClean="0"/>
              <a:t>Droga contra el cáncer</a:t>
            </a:r>
          </a:p>
          <a:p>
            <a:pPr lvl="1"/>
            <a:r>
              <a:rPr lang="es-ES" dirty="0" smtClean="0"/>
              <a:t>Veneno de los microtúbulos (inhibe la despolimerización)</a:t>
            </a:r>
          </a:p>
          <a:p>
            <a:r>
              <a:rPr lang="es-ES" dirty="0" smtClean="0"/>
              <a:t>Se administra por la vena</a:t>
            </a:r>
          </a:p>
          <a:p>
            <a:pPr lvl="1"/>
            <a:r>
              <a:rPr lang="es-ES" dirty="0" smtClean="0"/>
              <a:t>Lentamente</a:t>
            </a:r>
          </a:p>
          <a:p>
            <a:r>
              <a:rPr lang="es-ES" dirty="0" smtClean="0"/>
              <a:t>Requiere de </a:t>
            </a:r>
            <a:r>
              <a:rPr lang="es-ES" dirty="0" err="1" smtClean="0"/>
              <a:t>premedicación</a:t>
            </a:r>
            <a:r>
              <a:rPr lang="es-ES" dirty="0"/>
              <a:t> </a:t>
            </a:r>
            <a:r>
              <a:rPr lang="es-ES" dirty="0" smtClean="0"/>
              <a:t>para evitar reacciones durante la administración</a:t>
            </a:r>
          </a:p>
          <a:p>
            <a:pPr lvl="1"/>
            <a:r>
              <a:rPr lang="es-ES" dirty="0" smtClean="0"/>
              <a:t>Esteroides (</a:t>
            </a:r>
            <a:r>
              <a:rPr lang="es-ES" dirty="0" err="1" smtClean="0"/>
              <a:t>ie</a:t>
            </a:r>
            <a:r>
              <a:rPr lang="es-ES" dirty="0" smtClean="0"/>
              <a:t>, </a:t>
            </a:r>
            <a:r>
              <a:rPr lang="es-ES" dirty="0" err="1" smtClean="0"/>
              <a:t>Dexametasona</a:t>
            </a:r>
            <a:r>
              <a:rPr lang="es-ES" dirty="0" smtClean="0"/>
              <a:t>)</a:t>
            </a:r>
          </a:p>
          <a:p>
            <a:pPr lvl="1"/>
            <a:r>
              <a:rPr lang="es-ES" dirty="0" smtClean="0"/>
              <a:t>Antihistamínicos H1 (</a:t>
            </a:r>
            <a:r>
              <a:rPr lang="es-ES" dirty="0" err="1" smtClean="0"/>
              <a:t>ie</a:t>
            </a:r>
            <a:r>
              <a:rPr lang="es-ES" dirty="0" smtClean="0"/>
              <a:t>, </a:t>
            </a:r>
            <a:r>
              <a:rPr lang="es-ES" dirty="0" err="1" smtClean="0"/>
              <a:t>Hidroxicina</a:t>
            </a:r>
            <a:r>
              <a:rPr lang="es-ES" dirty="0" smtClean="0"/>
              <a:t>)</a:t>
            </a:r>
          </a:p>
          <a:p>
            <a:pPr lvl="1"/>
            <a:r>
              <a:rPr lang="es-ES" dirty="0" smtClean="0"/>
              <a:t>Antihistamínicos H2 (</a:t>
            </a:r>
            <a:r>
              <a:rPr lang="es-ES" dirty="0" err="1" smtClean="0"/>
              <a:t>ie</a:t>
            </a:r>
            <a:r>
              <a:rPr lang="es-ES" dirty="0" smtClean="0"/>
              <a:t>, </a:t>
            </a:r>
            <a:r>
              <a:rPr lang="es-ES" dirty="0" err="1" smtClean="0"/>
              <a:t>Ranitidina</a:t>
            </a:r>
            <a:r>
              <a:rPr lang="es-ES" dirty="0" smtClean="0"/>
              <a:t>)</a:t>
            </a:r>
            <a:endParaRPr lang="es-ES" dirty="0"/>
          </a:p>
        </p:txBody>
      </p:sp>
    </p:spTree>
    <p:extLst>
      <p:ext uri="{BB962C8B-B14F-4D97-AF65-F5344CB8AC3E}">
        <p14:creationId xmlns:p14="http://schemas.microsoft.com/office/powerpoint/2010/main" val="16051443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smtClean="0"/>
              <a:t>Docetaxel</a:t>
            </a:r>
            <a:endParaRPr lang="es-ES" dirty="0"/>
          </a:p>
        </p:txBody>
      </p:sp>
      <p:sp>
        <p:nvSpPr>
          <p:cNvPr id="3" name="Marcador de contenido 2"/>
          <p:cNvSpPr>
            <a:spLocks noGrp="1"/>
          </p:cNvSpPr>
          <p:nvPr>
            <p:ph idx="1"/>
          </p:nvPr>
        </p:nvSpPr>
        <p:spPr/>
        <p:txBody>
          <a:bodyPr>
            <a:normAutofit fontScale="92500" lnSpcReduction="20000"/>
          </a:bodyPr>
          <a:lstStyle/>
          <a:p>
            <a:r>
              <a:rPr lang="es-ES_tradnl" dirty="0" smtClean="0"/>
              <a:t>Efectos secundarios más comunes (Generalidades)</a:t>
            </a:r>
          </a:p>
          <a:p>
            <a:endParaRPr lang="es-ES_tradnl" dirty="0" smtClean="0"/>
          </a:p>
          <a:p>
            <a:r>
              <a:rPr lang="es-ES_tradnl" dirty="0" smtClean="0"/>
              <a:t>1</a:t>
            </a:r>
            <a:r>
              <a:rPr lang="es-ES_tradnl" dirty="0"/>
              <a:t>. </a:t>
            </a:r>
            <a:r>
              <a:rPr lang="es-ES_tradnl" dirty="0" smtClean="0"/>
              <a:t>Disminución de las defensas (neutropenia)</a:t>
            </a:r>
          </a:p>
          <a:p>
            <a:r>
              <a:rPr lang="es-ES_tradnl" dirty="0" smtClean="0"/>
              <a:t>2. Caída del cabello (alopecia)</a:t>
            </a:r>
            <a:endParaRPr lang="es-ES_tradnl" dirty="0"/>
          </a:p>
          <a:p>
            <a:r>
              <a:rPr lang="es-ES_tradnl" dirty="0"/>
              <a:t>3</a:t>
            </a:r>
            <a:r>
              <a:rPr lang="es-ES_tradnl" dirty="0" smtClean="0"/>
              <a:t>. Reacciones de hipersensibilidad</a:t>
            </a:r>
          </a:p>
          <a:p>
            <a:r>
              <a:rPr lang="es-ES_tradnl" dirty="0"/>
              <a:t>4</a:t>
            </a:r>
            <a:r>
              <a:rPr lang="es-ES_tradnl" dirty="0" smtClean="0"/>
              <a:t>. Retención de líquidos</a:t>
            </a:r>
            <a:endParaRPr lang="es-ES_tradnl" dirty="0"/>
          </a:p>
          <a:p>
            <a:r>
              <a:rPr lang="pt-BR" dirty="0"/>
              <a:t>5</a:t>
            </a:r>
            <a:r>
              <a:rPr lang="pt-BR" dirty="0" smtClean="0"/>
              <a:t>. </a:t>
            </a:r>
            <a:r>
              <a:rPr lang="pt-BR" dirty="0" err="1" smtClean="0"/>
              <a:t>Toxicidad</a:t>
            </a:r>
            <a:r>
              <a:rPr lang="pt-BR" dirty="0" smtClean="0"/>
              <a:t> </a:t>
            </a:r>
            <a:r>
              <a:rPr lang="pt-BR" dirty="0" err="1" smtClean="0"/>
              <a:t>en</a:t>
            </a:r>
            <a:r>
              <a:rPr lang="pt-BR" dirty="0" smtClean="0"/>
              <a:t> </a:t>
            </a:r>
            <a:r>
              <a:rPr lang="pt-BR" dirty="0" err="1" smtClean="0"/>
              <a:t>la</a:t>
            </a:r>
            <a:r>
              <a:rPr lang="pt-BR" dirty="0" smtClean="0"/>
              <a:t> </a:t>
            </a:r>
            <a:r>
              <a:rPr lang="pt-BR" dirty="0" err="1" smtClean="0"/>
              <a:t>piel</a:t>
            </a:r>
            <a:endParaRPr lang="pt-BR" dirty="0"/>
          </a:p>
          <a:p>
            <a:r>
              <a:rPr lang="es-ES_tradnl" dirty="0"/>
              <a:t>6</a:t>
            </a:r>
            <a:r>
              <a:rPr lang="es-ES_tradnl" dirty="0" smtClean="0"/>
              <a:t>. </a:t>
            </a:r>
            <a:r>
              <a:rPr lang="es-ES_tradnl" dirty="0" err="1" smtClean="0"/>
              <a:t>Neurotoxicidad</a:t>
            </a:r>
            <a:endParaRPr lang="es-ES_tradnl" dirty="0"/>
          </a:p>
          <a:p>
            <a:r>
              <a:rPr lang="es-ES_tradnl" dirty="0"/>
              <a:t>7</a:t>
            </a:r>
            <a:r>
              <a:rPr lang="es-ES_tradnl" dirty="0" smtClean="0"/>
              <a:t>. Misceláneos</a:t>
            </a:r>
            <a:endParaRPr lang="es-ES_tradnl" dirty="0"/>
          </a:p>
          <a:p>
            <a:endParaRPr lang="es-ES" dirty="0"/>
          </a:p>
        </p:txBody>
      </p:sp>
    </p:spTree>
    <p:extLst>
      <p:ext uri="{BB962C8B-B14F-4D97-AF65-F5344CB8AC3E}">
        <p14:creationId xmlns:p14="http://schemas.microsoft.com/office/powerpoint/2010/main" val="223930864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Conector recto 23"/>
          <p:cNvCxnSpPr/>
          <p:nvPr/>
        </p:nvCxnSpPr>
        <p:spPr>
          <a:xfrm flipV="1">
            <a:off x="1262856" y="2827471"/>
            <a:ext cx="6925096" cy="30237"/>
          </a:xfrm>
          <a:prstGeom prst="line">
            <a:avLst/>
          </a:prstGeom>
          <a:ln w="508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Conector recto 24"/>
          <p:cNvCxnSpPr/>
          <p:nvPr/>
        </p:nvCxnSpPr>
        <p:spPr>
          <a:xfrm flipV="1">
            <a:off x="1444299" y="2252981"/>
            <a:ext cx="0" cy="604727"/>
          </a:xfrm>
          <a:prstGeom prst="line">
            <a:avLst/>
          </a:prstGeom>
          <a:ln w="76200">
            <a:solidFill>
              <a:schemeClr val="tx1"/>
            </a:solidFill>
            <a:headEnd type="triangle"/>
            <a:tailEnd type="oval"/>
          </a:ln>
        </p:spPr>
        <p:style>
          <a:lnRef idx="2">
            <a:schemeClr val="accent1"/>
          </a:lnRef>
          <a:fillRef idx="0">
            <a:schemeClr val="accent1"/>
          </a:fillRef>
          <a:effectRef idx="1">
            <a:schemeClr val="accent1"/>
          </a:effectRef>
          <a:fontRef idx="minor">
            <a:schemeClr val="tx1"/>
          </a:fontRef>
        </p:style>
      </p:cxnSp>
      <p:cxnSp>
        <p:nvCxnSpPr>
          <p:cNvPr id="28" name="Conector recto 27"/>
          <p:cNvCxnSpPr/>
          <p:nvPr/>
        </p:nvCxnSpPr>
        <p:spPr>
          <a:xfrm flipV="1">
            <a:off x="4867473" y="2252981"/>
            <a:ext cx="0" cy="604727"/>
          </a:xfrm>
          <a:prstGeom prst="line">
            <a:avLst/>
          </a:prstGeom>
          <a:ln w="76200">
            <a:solidFill>
              <a:schemeClr val="tx1"/>
            </a:solidFill>
            <a:headEnd type="triangle"/>
            <a:tailEnd type="oval"/>
          </a:ln>
        </p:spPr>
        <p:style>
          <a:lnRef idx="2">
            <a:schemeClr val="accent1"/>
          </a:lnRef>
          <a:fillRef idx="0">
            <a:schemeClr val="accent1"/>
          </a:fillRef>
          <a:effectRef idx="1">
            <a:schemeClr val="accent1"/>
          </a:effectRef>
          <a:fontRef idx="minor">
            <a:schemeClr val="tx1"/>
          </a:fontRef>
        </p:style>
      </p:cxnSp>
      <p:sp>
        <p:nvSpPr>
          <p:cNvPr id="31" name="CuadroTexto 30"/>
          <p:cNvSpPr txBox="1"/>
          <p:nvPr/>
        </p:nvSpPr>
        <p:spPr>
          <a:xfrm>
            <a:off x="1262858" y="3066083"/>
            <a:ext cx="5700351" cy="369332"/>
          </a:xfrm>
          <a:prstGeom prst="rect">
            <a:avLst/>
          </a:prstGeom>
          <a:noFill/>
        </p:spPr>
        <p:txBody>
          <a:bodyPr wrap="square" rtlCol="0">
            <a:spAutoFit/>
          </a:bodyPr>
          <a:lstStyle/>
          <a:p>
            <a:r>
              <a:rPr lang="es-ES" dirty="0" smtClean="0">
                <a:solidFill>
                  <a:prstClr val="white"/>
                </a:solidFill>
                <a:latin typeface="Calibri"/>
              </a:rPr>
              <a:t>Día 1              8                    15                  *                  </a:t>
            </a:r>
            <a:endParaRPr lang="es-ES" dirty="0">
              <a:solidFill>
                <a:prstClr val="white"/>
              </a:solidFill>
              <a:latin typeface="Calibri"/>
            </a:endParaRPr>
          </a:p>
        </p:txBody>
      </p:sp>
      <p:sp>
        <p:nvSpPr>
          <p:cNvPr id="32" name="CuadroTexto 31"/>
          <p:cNvSpPr txBox="1"/>
          <p:nvPr/>
        </p:nvSpPr>
        <p:spPr>
          <a:xfrm>
            <a:off x="4748038" y="3435415"/>
            <a:ext cx="3439916" cy="369332"/>
          </a:xfrm>
          <a:prstGeom prst="rect">
            <a:avLst/>
          </a:prstGeom>
          <a:noFill/>
        </p:spPr>
        <p:txBody>
          <a:bodyPr wrap="square" rtlCol="0">
            <a:spAutoFit/>
          </a:bodyPr>
          <a:lstStyle/>
          <a:p>
            <a:r>
              <a:rPr lang="es-ES" dirty="0" smtClean="0">
                <a:solidFill>
                  <a:prstClr val="white"/>
                </a:solidFill>
                <a:latin typeface="Calibri"/>
              </a:rPr>
              <a:t>1                   8                   15…</a:t>
            </a:r>
            <a:endParaRPr lang="es-ES" dirty="0">
              <a:solidFill>
                <a:prstClr val="white"/>
              </a:solidFill>
              <a:latin typeface="Calibri"/>
            </a:endParaRPr>
          </a:p>
        </p:txBody>
      </p:sp>
      <p:sp>
        <p:nvSpPr>
          <p:cNvPr id="33" name="CuadroTexto 32"/>
          <p:cNvSpPr txBox="1"/>
          <p:nvPr/>
        </p:nvSpPr>
        <p:spPr>
          <a:xfrm>
            <a:off x="1262856" y="1627534"/>
            <a:ext cx="1116562" cy="369332"/>
          </a:xfrm>
          <a:prstGeom prst="rect">
            <a:avLst/>
          </a:prstGeom>
          <a:noFill/>
        </p:spPr>
        <p:txBody>
          <a:bodyPr wrap="none" rtlCol="0">
            <a:spAutoFit/>
          </a:bodyPr>
          <a:lstStyle/>
          <a:p>
            <a:r>
              <a:rPr lang="es-ES" dirty="0" err="1" smtClean="0">
                <a:solidFill>
                  <a:prstClr val="white"/>
                </a:solidFill>
                <a:latin typeface="Calibri"/>
              </a:rPr>
              <a:t>Docetaxel</a:t>
            </a:r>
            <a:r>
              <a:rPr lang="es-ES" dirty="0" smtClean="0">
                <a:solidFill>
                  <a:prstClr val="white"/>
                </a:solidFill>
                <a:latin typeface="Calibri"/>
              </a:rPr>
              <a:t> </a:t>
            </a:r>
            <a:endParaRPr lang="es-ES" dirty="0">
              <a:solidFill>
                <a:prstClr val="white"/>
              </a:solidFill>
              <a:latin typeface="Calibri"/>
            </a:endParaRPr>
          </a:p>
        </p:txBody>
      </p:sp>
      <p:sp>
        <p:nvSpPr>
          <p:cNvPr id="34" name="CuadroTexto 33"/>
          <p:cNvSpPr txBox="1"/>
          <p:nvPr/>
        </p:nvSpPr>
        <p:spPr>
          <a:xfrm>
            <a:off x="7509946" y="2411637"/>
            <a:ext cx="936575" cy="369332"/>
          </a:xfrm>
          <a:prstGeom prst="rect">
            <a:avLst/>
          </a:prstGeom>
          <a:noFill/>
        </p:spPr>
        <p:txBody>
          <a:bodyPr wrap="none" rtlCol="0">
            <a:spAutoFit/>
          </a:bodyPr>
          <a:lstStyle/>
          <a:p>
            <a:r>
              <a:rPr lang="es-ES" i="1" dirty="0" smtClean="0">
                <a:solidFill>
                  <a:srgbClr val="FFFF00"/>
                </a:solidFill>
                <a:latin typeface="Calibri"/>
              </a:rPr>
              <a:t>Tiempo</a:t>
            </a:r>
            <a:endParaRPr lang="es-ES" i="1" dirty="0">
              <a:solidFill>
                <a:srgbClr val="FFFF00"/>
              </a:solidFill>
              <a:latin typeface="Calibri"/>
            </a:endParaRPr>
          </a:p>
        </p:txBody>
      </p:sp>
      <p:sp>
        <p:nvSpPr>
          <p:cNvPr id="35" name="CuadroTexto 34"/>
          <p:cNvSpPr txBox="1"/>
          <p:nvPr/>
        </p:nvSpPr>
        <p:spPr>
          <a:xfrm>
            <a:off x="268598" y="3066083"/>
            <a:ext cx="860156" cy="369332"/>
          </a:xfrm>
          <a:prstGeom prst="rect">
            <a:avLst/>
          </a:prstGeom>
          <a:noFill/>
        </p:spPr>
        <p:txBody>
          <a:bodyPr wrap="none" rtlCol="0">
            <a:spAutoFit/>
          </a:bodyPr>
          <a:lstStyle/>
          <a:p>
            <a:r>
              <a:rPr lang="es-ES" b="1" i="1" dirty="0" smtClean="0">
                <a:solidFill>
                  <a:prstClr val="white"/>
                </a:solidFill>
                <a:latin typeface="Calibri"/>
              </a:rPr>
              <a:t>Ciclo 1</a:t>
            </a:r>
            <a:endParaRPr lang="es-ES" b="1" i="1" dirty="0">
              <a:solidFill>
                <a:prstClr val="white"/>
              </a:solidFill>
              <a:latin typeface="Calibri"/>
            </a:endParaRPr>
          </a:p>
        </p:txBody>
      </p:sp>
      <p:sp>
        <p:nvSpPr>
          <p:cNvPr id="36" name="CuadroTexto 35"/>
          <p:cNvSpPr txBox="1"/>
          <p:nvPr/>
        </p:nvSpPr>
        <p:spPr>
          <a:xfrm>
            <a:off x="3441156" y="3435415"/>
            <a:ext cx="860156" cy="369332"/>
          </a:xfrm>
          <a:prstGeom prst="rect">
            <a:avLst/>
          </a:prstGeom>
          <a:noFill/>
        </p:spPr>
        <p:txBody>
          <a:bodyPr wrap="none" rtlCol="0">
            <a:spAutoFit/>
          </a:bodyPr>
          <a:lstStyle/>
          <a:p>
            <a:r>
              <a:rPr lang="es-ES" b="1" i="1" dirty="0" smtClean="0">
                <a:solidFill>
                  <a:prstClr val="white"/>
                </a:solidFill>
                <a:latin typeface="Calibri"/>
              </a:rPr>
              <a:t>Ciclo 2</a:t>
            </a:r>
            <a:endParaRPr lang="es-ES" b="1" i="1" dirty="0">
              <a:solidFill>
                <a:prstClr val="white"/>
              </a:solidFill>
              <a:latin typeface="Calibri"/>
            </a:endParaRPr>
          </a:p>
        </p:txBody>
      </p:sp>
      <p:sp>
        <p:nvSpPr>
          <p:cNvPr id="2" name="CuadroTexto 1"/>
          <p:cNvSpPr txBox="1"/>
          <p:nvPr/>
        </p:nvSpPr>
        <p:spPr>
          <a:xfrm>
            <a:off x="1048872" y="5236694"/>
            <a:ext cx="9610147" cy="523220"/>
          </a:xfrm>
          <a:prstGeom prst="rect">
            <a:avLst/>
          </a:prstGeom>
          <a:noFill/>
        </p:spPr>
        <p:txBody>
          <a:bodyPr wrap="none" rtlCol="0">
            <a:spAutoFit/>
          </a:bodyPr>
          <a:lstStyle/>
          <a:p>
            <a:pPr defTabSz="457200"/>
            <a:r>
              <a:rPr lang="es-ES" sz="2800" dirty="0" err="1" smtClean="0">
                <a:solidFill>
                  <a:prstClr val="white"/>
                </a:solidFill>
                <a:latin typeface="Calibri"/>
              </a:rPr>
              <a:t>Prednisolona</a:t>
            </a:r>
            <a:r>
              <a:rPr lang="es-ES" sz="2800" dirty="0" smtClean="0">
                <a:solidFill>
                  <a:prstClr val="white"/>
                </a:solidFill>
                <a:latin typeface="Calibri"/>
              </a:rPr>
              <a:t> 5 mg vía oral cada 12 horas + Bloqueo androgénico</a:t>
            </a:r>
            <a:endParaRPr lang="es-ES" sz="2800" dirty="0">
              <a:solidFill>
                <a:prstClr val="white"/>
              </a:solidFill>
              <a:latin typeface="Calibri"/>
            </a:endParaRPr>
          </a:p>
        </p:txBody>
      </p:sp>
    </p:spTree>
    <p:extLst>
      <p:ext uri="{BB962C8B-B14F-4D97-AF65-F5344CB8AC3E}">
        <p14:creationId xmlns:p14="http://schemas.microsoft.com/office/powerpoint/2010/main" val="17449645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smtClean="0"/>
              <a:t>Cabazitaxel</a:t>
            </a:r>
            <a:endParaRPr lang="es-ES" dirty="0"/>
          </a:p>
        </p:txBody>
      </p:sp>
      <p:sp>
        <p:nvSpPr>
          <p:cNvPr id="3" name="Marcador de contenido 2"/>
          <p:cNvSpPr>
            <a:spLocks noGrp="1"/>
          </p:cNvSpPr>
          <p:nvPr>
            <p:ph idx="1"/>
          </p:nvPr>
        </p:nvSpPr>
        <p:spPr/>
        <p:txBody>
          <a:bodyPr>
            <a:normAutofit lnSpcReduction="10000"/>
          </a:bodyPr>
          <a:lstStyle/>
          <a:p>
            <a:r>
              <a:rPr lang="es-ES" dirty="0" smtClean="0"/>
              <a:t>Droga contra el cáncer</a:t>
            </a:r>
          </a:p>
          <a:p>
            <a:pPr lvl="1"/>
            <a:r>
              <a:rPr lang="es-ES" dirty="0" smtClean="0"/>
              <a:t>Veneno de los microtúbulos</a:t>
            </a:r>
          </a:p>
          <a:p>
            <a:r>
              <a:rPr lang="es-ES" dirty="0" smtClean="0"/>
              <a:t>Se administra por la vena</a:t>
            </a:r>
          </a:p>
          <a:p>
            <a:pPr lvl="1"/>
            <a:r>
              <a:rPr lang="es-ES" dirty="0" smtClean="0"/>
              <a:t>Lentamente (durante 1 hora)</a:t>
            </a:r>
          </a:p>
          <a:p>
            <a:r>
              <a:rPr lang="es-ES" dirty="0" smtClean="0"/>
              <a:t>Requiere de </a:t>
            </a:r>
            <a:r>
              <a:rPr lang="es-ES" dirty="0" err="1" smtClean="0"/>
              <a:t>premedicación</a:t>
            </a:r>
            <a:r>
              <a:rPr lang="es-ES" dirty="0"/>
              <a:t> </a:t>
            </a:r>
            <a:r>
              <a:rPr lang="es-ES" dirty="0" smtClean="0"/>
              <a:t>para evitar reacciones durante la administración</a:t>
            </a:r>
          </a:p>
          <a:p>
            <a:pPr lvl="1"/>
            <a:r>
              <a:rPr lang="es-ES" dirty="0" smtClean="0"/>
              <a:t>Esteroides (</a:t>
            </a:r>
            <a:r>
              <a:rPr lang="es-ES" dirty="0" err="1" smtClean="0"/>
              <a:t>ie</a:t>
            </a:r>
            <a:r>
              <a:rPr lang="es-ES" dirty="0" smtClean="0"/>
              <a:t>, </a:t>
            </a:r>
            <a:r>
              <a:rPr lang="es-ES" dirty="0" err="1" smtClean="0"/>
              <a:t>Dexametasona</a:t>
            </a:r>
            <a:r>
              <a:rPr lang="es-ES" dirty="0" smtClean="0"/>
              <a:t>)</a:t>
            </a:r>
          </a:p>
          <a:p>
            <a:pPr lvl="1"/>
            <a:r>
              <a:rPr lang="es-ES" dirty="0" smtClean="0"/>
              <a:t>Antihistamínicos H1 (</a:t>
            </a:r>
            <a:r>
              <a:rPr lang="es-ES" dirty="0" err="1" smtClean="0"/>
              <a:t>ie</a:t>
            </a:r>
            <a:r>
              <a:rPr lang="es-ES" dirty="0" smtClean="0"/>
              <a:t>, </a:t>
            </a:r>
            <a:r>
              <a:rPr lang="es-ES" dirty="0" err="1" smtClean="0"/>
              <a:t>Hidroxicina</a:t>
            </a:r>
            <a:r>
              <a:rPr lang="es-ES" dirty="0" smtClean="0"/>
              <a:t>)</a:t>
            </a:r>
          </a:p>
          <a:p>
            <a:pPr lvl="1"/>
            <a:r>
              <a:rPr lang="es-ES" dirty="0" smtClean="0"/>
              <a:t>Antihistamínicos H2 (</a:t>
            </a:r>
            <a:r>
              <a:rPr lang="es-ES" dirty="0" err="1" smtClean="0"/>
              <a:t>ie</a:t>
            </a:r>
            <a:r>
              <a:rPr lang="es-ES" dirty="0" smtClean="0"/>
              <a:t>, </a:t>
            </a:r>
            <a:r>
              <a:rPr lang="es-ES" dirty="0" err="1" smtClean="0"/>
              <a:t>Ranitidina</a:t>
            </a:r>
            <a:r>
              <a:rPr lang="es-ES" dirty="0" smtClean="0"/>
              <a:t>)</a:t>
            </a:r>
            <a:endParaRPr lang="es-ES" dirty="0"/>
          </a:p>
        </p:txBody>
      </p:sp>
    </p:spTree>
    <p:extLst>
      <p:ext uri="{BB962C8B-B14F-4D97-AF65-F5344CB8AC3E}">
        <p14:creationId xmlns:p14="http://schemas.microsoft.com/office/powerpoint/2010/main" val="28157802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smtClean="0"/>
              <a:t>Cabazitaxel</a:t>
            </a:r>
            <a:endParaRPr lang="es-ES" dirty="0"/>
          </a:p>
        </p:txBody>
      </p:sp>
      <p:sp>
        <p:nvSpPr>
          <p:cNvPr id="3" name="Marcador de contenido 2"/>
          <p:cNvSpPr>
            <a:spLocks noGrp="1"/>
          </p:cNvSpPr>
          <p:nvPr>
            <p:ph idx="1"/>
          </p:nvPr>
        </p:nvSpPr>
        <p:spPr/>
        <p:txBody>
          <a:bodyPr>
            <a:normAutofit fontScale="92500" lnSpcReduction="20000"/>
          </a:bodyPr>
          <a:lstStyle/>
          <a:p>
            <a:r>
              <a:rPr lang="es-ES_tradnl" dirty="0" smtClean="0"/>
              <a:t>Efectos secundarios más comunes (Generalidades)</a:t>
            </a:r>
          </a:p>
          <a:p>
            <a:endParaRPr lang="es-ES_tradnl" dirty="0" smtClean="0"/>
          </a:p>
          <a:p>
            <a:r>
              <a:rPr lang="es-ES_tradnl" dirty="0" smtClean="0"/>
              <a:t>1</a:t>
            </a:r>
            <a:r>
              <a:rPr lang="es-ES_tradnl" dirty="0"/>
              <a:t>. </a:t>
            </a:r>
            <a:r>
              <a:rPr lang="es-ES_tradnl" dirty="0" smtClean="0"/>
              <a:t>Disminución de las defensas (neutropenia)</a:t>
            </a:r>
          </a:p>
          <a:p>
            <a:r>
              <a:rPr lang="es-ES_tradnl" dirty="0" smtClean="0"/>
              <a:t>2. Caída del cabello (alopecia)</a:t>
            </a:r>
            <a:endParaRPr lang="es-ES_tradnl" dirty="0"/>
          </a:p>
          <a:p>
            <a:r>
              <a:rPr lang="es-ES_tradnl" dirty="0"/>
              <a:t>3</a:t>
            </a:r>
            <a:r>
              <a:rPr lang="es-ES_tradnl" dirty="0" smtClean="0"/>
              <a:t>. Diarrea</a:t>
            </a:r>
          </a:p>
          <a:p>
            <a:r>
              <a:rPr lang="es-ES_tradnl" dirty="0"/>
              <a:t>4</a:t>
            </a:r>
            <a:r>
              <a:rPr lang="es-ES_tradnl" dirty="0" smtClean="0"/>
              <a:t>. Retención de líquidos</a:t>
            </a:r>
            <a:endParaRPr lang="es-ES_tradnl" dirty="0"/>
          </a:p>
          <a:p>
            <a:r>
              <a:rPr lang="pt-BR" dirty="0"/>
              <a:t>5</a:t>
            </a:r>
            <a:r>
              <a:rPr lang="pt-BR" dirty="0" smtClean="0"/>
              <a:t>. Astenia o fatiga</a:t>
            </a:r>
            <a:endParaRPr lang="pt-BR" dirty="0"/>
          </a:p>
          <a:p>
            <a:r>
              <a:rPr lang="es-ES_tradnl" dirty="0"/>
              <a:t>6</a:t>
            </a:r>
            <a:r>
              <a:rPr lang="es-ES_tradnl" dirty="0" smtClean="0"/>
              <a:t>. </a:t>
            </a:r>
            <a:r>
              <a:rPr lang="es-ES_tradnl" dirty="0" err="1" smtClean="0"/>
              <a:t>Neurotoxicidad</a:t>
            </a:r>
            <a:endParaRPr lang="es-ES_tradnl" dirty="0"/>
          </a:p>
          <a:p>
            <a:r>
              <a:rPr lang="es-ES_tradnl" dirty="0"/>
              <a:t>7</a:t>
            </a:r>
            <a:r>
              <a:rPr lang="es-ES_tradnl" dirty="0" smtClean="0"/>
              <a:t>. Misceláneos</a:t>
            </a:r>
            <a:endParaRPr lang="es-ES_tradnl" dirty="0"/>
          </a:p>
          <a:p>
            <a:endParaRPr lang="es-ES" dirty="0"/>
          </a:p>
        </p:txBody>
      </p:sp>
    </p:spTree>
    <p:extLst>
      <p:ext uri="{BB962C8B-B14F-4D97-AF65-F5344CB8AC3E}">
        <p14:creationId xmlns:p14="http://schemas.microsoft.com/office/powerpoint/2010/main" val="24814387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smtClean="0"/>
              <a:t>Cabazitaxel</a:t>
            </a:r>
            <a:r>
              <a:rPr lang="es-ES" dirty="0" smtClean="0"/>
              <a:t> (indicaciones)</a:t>
            </a:r>
            <a:endParaRPr lang="es-ES" dirty="0"/>
          </a:p>
        </p:txBody>
      </p:sp>
      <p:sp>
        <p:nvSpPr>
          <p:cNvPr id="3" name="Marcador de contenido 2"/>
          <p:cNvSpPr>
            <a:spLocks noGrp="1"/>
          </p:cNvSpPr>
          <p:nvPr>
            <p:ph idx="1"/>
          </p:nvPr>
        </p:nvSpPr>
        <p:spPr/>
        <p:txBody>
          <a:bodyPr>
            <a:normAutofit/>
          </a:bodyPr>
          <a:lstStyle/>
          <a:p>
            <a:r>
              <a:rPr lang="es-ES" dirty="0" smtClean="0"/>
              <a:t>Carcinoma de próstata refractario a la castración y que ha recibido </a:t>
            </a:r>
            <a:r>
              <a:rPr lang="es-ES" dirty="0" err="1" smtClean="0"/>
              <a:t>docetaxel</a:t>
            </a:r>
            <a:endParaRPr lang="es-ES" dirty="0" smtClean="0"/>
          </a:p>
        </p:txBody>
      </p:sp>
    </p:spTree>
    <p:extLst>
      <p:ext uri="{BB962C8B-B14F-4D97-AF65-F5344CB8AC3E}">
        <p14:creationId xmlns:p14="http://schemas.microsoft.com/office/powerpoint/2010/main" val="407029212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4"/>
          <p:cNvSpPr>
            <a:spLocks noGrp="1" noChangeArrowheads="1"/>
          </p:cNvSpPr>
          <p:nvPr>
            <p:ph type="ctrTitle"/>
          </p:nvPr>
        </p:nvSpPr>
        <p:spPr>
          <a:xfrm>
            <a:off x="863600" y="4127272"/>
            <a:ext cx="7485063" cy="687615"/>
          </a:xfrm>
        </p:spPr>
        <p:txBody>
          <a:bodyPr/>
          <a:lstStyle/>
          <a:p>
            <a:r>
              <a:rPr lang="es-ES_tradnl" noProof="1" smtClean="0">
                <a:latin typeface="Arial" charset="0"/>
              </a:rPr>
              <a:t>Carcinoma de células renales</a:t>
            </a:r>
            <a:endParaRPr noProof="1">
              <a:latin typeface="Arial" charset="0"/>
            </a:endParaRPr>
          </a:p>
        </p:txBody>
      </p:sp>
      <p:sp>
        <p:nvSpPr>
          <p:cNvPr id="15363" name="Rectangle 5"/>
          <p:cNvSpPr>
            <a:spLocks noGrp="1" noChangeArrowheads="1"/>
          </p:cNvSpPr>
          <p:nvPr>
            <p:ph type="subTitle" idx="1"/>
          </p:nvPr>
        </p:nvSpPr>
        <p:spPr/>
        <p:txBody>
          <a:bodyPr/>
          <a:lstStyle/>
          <a:p>
            <a:pPr>
              <a:buFont typeface="Wingdings" charset="0"/>
              <a:buNone/>
            </a:pPr>
            <a:r>
              <a:rPr lang="es-ES_tradnl" noProof="1" smtClean="0">
                <a:latin typeface="Arial" charset="0"/>
              </a:rPr>
              <a:t>Conceptos generales</a:t>
            </a:r>
            <a:endParaRPr noProof="1">
              <a:latin typeface="Arial" charset="0"/>
            </a:endParaRPr>
          </a:p>
        </p:txBody>
      </p:sp>
      <p:pic>
        <p:nvPicPr>
          <p:cNvPr id="2" name="Imagen 1"/>
          <p:cNvPicPr>
            <a:picLocks noChangeAspect="1"/>
          </p:cNvPicPr>
          <p:nvPr/>
        </p:nvPicPr>
        <p:blipFill>
          <a:blip r:embed="rId3"/>
          <a:stretch>
            <a:fillRect/>
          </a:stretch>
        </p:blipFill>
        <p:spPr>
          <a:xfrm>
            <a:off x="7287984" y="6189125"/>
            <a:ext cx="1258466" cy="497041"/>
          </a:xfrm>
          <a:prstGeom prst="rect">
            <a:avLst/>
          </a:prstGeom>
        </p:spPr>
      </p:pic>
      <p:sp>
        <p:nvSpPr>
          <p:cNvPr id="3" name="CuadroTexto 2"/>
          <p:cNvSpPr txBox="1"/>
          <p:nvPr/>
        </p:nvSpPr>
        <p:spPr>
          <a:xfrm>
            <a:off x="6756679" y="6561305"/>
            <a:ext cx="2326841" cy="276999"/>
          </a:xfrm>
          <a:prstGeom prst="rect">
            <a:avLst/>
          </a:prstGeom>
          <a:noFill/>
        </p:spPr>
        <p:txBody>
          <a:bodyPr wrap="none" rtlCol="0">
            <a:spAutoFit/>
          </a:bodyPr>
          <a:lstStyle/>
          <a:p>
            <a:pPr defTabSz="457200"/>
            <a:r>
              <a:rPr lang="es-ES" sz="1200" b="1" i="1" dirty="0" smtClean="0">
                <a:solidFill>
                  <a:srgbClr val="000000"/>
                </a:solidFill>
                <a:latin typeface="Arial"/>
              </a:rPr>
              <a:t>Creado para curso CES 2013</a:t>
            </a:r>
            <a:endParaRPr lang="es-ES" sz="1200" b="1" i="1" dirty="0">
              <a:solidFill>
                <a:srgbClr val="000000"/>
              </a:solidFill>
              <a:latin typeface="Arial"/>
            </a:endParaRPr>
          </a:p>
        </p:txBody>
      </p:sp>
    </p:spTree>
    <p:extLst>
      <p:ext uri="{BB962C8B-B14F-4D97-AF65-F5344CB8AC3E}">
        <p14:creationId xmlns:p14="http://schemas.microsoft.com/office/powerpoint/2010/main" val="93864826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Footer Placeholder 2"/>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de-DE" sz="1000">
                <a:solidFill>
                  <a:srgbClr val="000000"/>
                </a:solidFill>
              </a:rPr>
              <a:t>Page </a:t>
            </a:r>
            <a:r>
              <a:rPr lang="de-DE" sz="1000">
                <a:solidFill>
                  <a:srgbClr val="000000"/>
                </a:solidFill>
                <a:sym typeface="Wingdings" charset="0"/>
              </a:rPr>
              <a:t></a:t>
            </a:r>
            <a:r>
              <a:rPr lang="de-DE" sz="1000">
                <a:solidFill>
                  <a:srgbClr val="000000"/>
                </a:solidFill>
              </a:rPr>
              <a:t> </a:t>
            </a:r>
            <a:fld id="{94A06EE0-2517-4746-A592-270B1FD5B64C}" type="slidenum">
              <a:rPr lang="de-DE" sz="1000">
                <a:solidFill>
                  <a:srgbClr val="000000"/>
                </a:solidFill>
              </a:rPr>
              <a:pPr eaLnBrk="1" hangingPunct="1"/>
              <a:t>67</a:t>
            </a:fld>
            <a:endParaRPr lang="de-DE" sz="1000">
              <a:solidFill>
                <a:srgbClr val="000000"/>
              </a:solidFill>
            </a:endParaRPr>
          </a:p>
        </p:txBody>
      </p:sp>
      <p:sp>
        <p:nvSpPr>
          <p:cNvPr id="21507" name="Rectangle 16"/>
          <p:cNvSpPr>
            <a:spLocks noGrp="1" noChangeArrowheads="1"/>
          </p:cNvSpPr>
          <p:nvPr>
            <p:ph type="title"/>
          </p:nvPr>
        </p:nvSpPr>
        <p:spPr/>
        <p:txBody>
          <a:bodyPr/>
          <a:lstStyle/>
          <a:p>
            <a:r>
              <a:rPr lang="es-ES_tradnl" noProof="1" smtClean="0">
                <a:latin typeface="Arial" charset="0"/>
              </a:rPr>
              <a:t>Carcinoma de células renals</a:t>
            </a:r>
            <a:endParaRPr noProof="1">
              <a:latin typeface="Arial" charset="0"/>
            </a:endParaRPr>
          </a:p>
        </p:txBody>
      </p:sp>
      <p:sp>
        <p:nvSpPr>
          <p:cNvPr id="21508" name="Rectangle 7"/>
          <p:cNvSpPr>
            <a:spLocks noChangeArrowheads="1"/>
          </p:cNvSpPr>
          <p:nvPr/>
        </p:nvSpPr>
        <p:spPr bwMode="gray">
          <a:xfrm>
            <a:off x="314325" y="1038225"/>
            <a:ext cx="57531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defTabSz="801688" eaLnBrk="0" hangingPunct="0"/>
            <a:r>
              <a:rPr lang="es-ES_tradnl" noProof="1" smtClean="0">
                <a:solidFill>
                  <a:srgbClr val="000000"/>
                </a:solidFill>
                <a:latin typeface="Arial"/>
              </a:rPr>
              <a:t>Generalidades</a:t>
            </a:r>
            <a:endParaRPr noProof="1">
              <a:solidFill>
                <a:srgbClr val="000000"/>
              </a:solidFill>
              <a:latin typeface="Arial"/>
            </a:endParaRPr>
          </a:p>
        </p:txBody>
      </p:sp>
      <p:sp>
        <p:nvSpPr>
          <p:cNvPr id="21509" name="Rectangle 27"/>
          <p:cNvSpPr>
            <a:spLocks noChangeArrowheads="1"/>
          </p:cNvSpPr>
          <p:nvPr/>
        </p:nvSpPr>
        <p:spPr bwMode="gray">
          <a:xfrm>
            <a:off x="787400" y="1555750"/>
            <a:ext cx="8047038" cy="446088"/>
          </a:xfrm>
          <a:prstGeom prst="rect">
            <a:avLst/>
          </a:prstGeom>
          <a:solidFill>
            <a:schemeClr val="folHlink"/>
          </a:solidFill>
          <a:ln w="12700">
            <a:solidFill>
              <a:srgbClr val="C0C0C0"/>
            </a:solidFill>
            <a:miter lim="800000"/>
            <a:headEnd/>
            <a:tailEnd/>
          </a:ln>
        </p:spPr>
        <p:txBody>
          <a:bodyPr lIns="252000" tIns="72000" rIns="72000" bIns="72000" anchor="ctr"/>
          <a:lstStyle/>
          <a:p>
            <a:pPr defTabSz="457200">
              <a:spcBef>
                <a:spcPct val="25000"/>
              </a:spcBef>
            </a:pPr>
            <a:r>
              <a:rPr lang="es-ES_tradnl" noProof="1" smtClean="0">
                <a:solidFill>
                  <a:srgbClr val="000000"/>
                </a:solidFill>
                <a:latin typeface="Arial"/>
              </a:rPr>
              <a:t>Constituye </a:t>
            </a:r>
            <a:r>
              <a:rPr lang="es-ES_tradnl" noProof="1" smtClean="0">
                <a:solidFill>
                  <a:srgbClr val="000000"/>
                </a:solidFill>
                <a:latin typeface="Arial"/>
              </a:rPr>
              <a:t>el </a:t>
            </a:r>
            <a:r>
              <a:rPr lang="es-ES_tradnl" noProof="1" smtClean="0">
                <a:solidFill>
                  <a:srgbClr val="000000"/>
                </a:solidFill>
                <a:latin typeface="Arial"/>
              </a:rPr>
              <a:t>90-95</a:t>
            </a:r>
            <a:r>
              <a:rPr lang="es-ES_tradnl" noProof="1" smtClean="0">
                <a:solidFill>
                  <a:srgbClr val="000000"/>
                </a:solidFill>
                <a:latin typeface="Arial"/>
              </a:rPr>
              <a:t>% de los tumores primarios de riñón</a:t>
            </a:r>
            <a:endParaRPr noProof="1">
              <a:solidFill>
                <a:srgbClr val="000000"/>
              </a:solidFill>
              <a:latin typeface="Arial"/>
            </a:endParaRPr>
          </a:p>
        </p:txBody>
      </p:sp>
      <p:sp>
        <p:nvSpPr>
          <p:cNvPr id="21510" name="Rectangle 28"/>
          <p:cNvSpPr>
            <a:spLocks noChangeArrowheads="1"/>
          </p:cNvSpPr>
          <p:nvPr/>
        </p:nvSpPr>
        <p:spPr bwMode="gray">
          <a:xfrm>
            <a:off x="787400" y="2098675"/>
            <a:ext cx="8047038" cy="446088"/>
          </a:xfrm>
          <a:prstGeom prst="rect">
            <a:avLst/>
          </a:prstGeom>
          <a:noFill/>
          <a:ln w="127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252000" tIns="72000" rIns="72000" bIns="72000" anchor="ctr"/>
          <a:lstStyle/>
          <a:p>
            <a:pPr defTabSz="457200">
              <a:spcBef>
                <a:spcPct val="25000"/>
              </a:spcBef>
            </a:pPr>
            <a:r>
              <a:rPr lang="es-ES_tradnl" noProof="1" smtClean="0">
                <a:solidFill>
                  <a:srgbClr val="000000"/>
                </a:solidFill>
                <a:latin typeface="Arial"/>
              </a:rPr>
              <a:t>Altamente resistente a la quimioterapia citotóxica</a:t>
            </a:r>
            <a:endParaRPr noProof="1">
              <a:solidFill>
                <a:srgbClr val="000000"/>
              </a:solidFill>
              <a:latin typeface="Arial"/>
            </a:endParaRPr>
          </a:p>
        </p:txBody>
      </p:sp>
      <p:sp>
        <p:nvSpPr>
          <p:cNvPr id="21511" name="Rectangle 29"/>
          <p:cNvSpPr>
            <a:spLocks noChangeArrowheads="1"/>
          </p:cNvSpPr>
          <p:nvPr/>
        </p:nvSpPr>
        <p:spPr bwMode="gray">
          <a:xfrm>
            <a:off x="787400" y="2640013"/>
            <a:ext cx="8047038" cy="449262"/>
          </a:xfrm>
          <a:prstGeom prst="rect">
            <a:avLst/>
          </a:prstGeom>
          <a:noFill/>
          <a:ln w="127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252000" tIns="72000" rIns="72000" bIns="72000" anchor="ctr"/>
          <a:lstStyle/>
          <a:p>
            <a:pPr defTabSz="457200">
              <a:spcBef>
                <a:spcPct val="25000"/>
              </a:spcBef>
            </a:pPr>
            <a:r>
              <a:rPr lang="es-ES_tradnl" noProof="1" smtClean="0">
                <a:solidFill>
                  <a:srgbClr val="000000"/>
                </a:solidFill>
                <a:latin typeface="Arial"/>
              </a:rPr>
              <a:t>Puede responder a inmunoterapia como IFN/IL-2 en 5-15%</a:t>
            </a:r>
            <a:endParaRPr noProof="1">
              <a:solidFill>
                <a:srgbClr val="000000"/>
              </a:solidFill>
              <a:latin typeface="Arial"/>
            </a:endParaRPr>
          </a:p>
        </p:txBody>
      </p:sp>
      <p:sp>
        <p:nvSpPr>
          <p:cNvPr id="21512" name="Rectangle 30"/>
          <p:cNvSpPr>
            <a:spLocks noChangeArrowheads="1"/>
          </p:cNvSpPr>
          <p:nvPr/>
        </p:nvSpPr>
        <p:spPr bwMode="gray">
          <a:xfrm>
            <a:off x="787400" y="3184525"/>
            <a:ext cx="8047038" cy="447675"/>
          </a:xfrm>
          <a:prstGeom prst="rect">
            <a:avLst/>
          </a:prstGeom>
          <a:noFill/>
          <a:ln w="127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252000" tIns="72000" rIns="72000" bIns="72000" anchor="ctr"/>
          <a:lstStyle/>
          <a:p>
            <a:pPr defTabSz="457200">
              <a:spcBef>
                <a:spcPct val="25000"/>
              </a:spcBef>
            </a:pPr>
            <a:r>
              <a:rPr lang="es-ES_tradnl" noProof="1" smtClean="0">
                <a:solidFill>
                  <a:srgbClr val="000000"/>
                </a:solidFill>
                <a:latin typeface="Arial"/>
              </a:rPr>
              <a:t>Responde a terapia antiangiogénica</a:t>
            </a:r>
            <a:endParaRPr noProof="1">
              <a:solidFill>
                <a:srgbClr val="000000"/>
              </a:solidFill>
              <a:latin typeface="Arial"/>
            </a:endParaRPr>
          </a:p>
        </p:txBody>
      </p:sp>
      <p:sp>
        <p:nvSpPr>
          <p:cNvPr id="21513" name="Rectangle 31"/>
          <p:cNvSpPr>
            <a:spLocks noChangeArrowheads="1"/>
          </p:cNvSpPr>
          <p:nvPr/>
        </p:nvSpPr>
        <p:spPr bwMode="gray">
          <a:xfrm>
            <a:off x="787400" y="3727450"/>
            <a:ext cx="8047038" cy="446088"/>
          </a:xfrm>
          <a:prstGeom prst="rect">
            <a:avLst/>
          </a:prstGeom>
          <a:noFill/>
          <a:ln w="127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252000" tIns="72000" rIns="72000" bIns="72000" anchor="ctr"/>
          <a:lstStyle/>
          <a:p>
            <a:pPr defTabSz="457200">
              <a:spcBef>
                <a:spcPct val="25000"/>
              </a:spcBef>
            </a:pPr>
            <a:r>
              <a:rPr lang="es-ES_tradnl" noProof="1" smtClean="0">
                <a:solidFill>
                  <a:srgbClr val="000000"/>
                </a:solidFill>
                <a:latin typeface="Arial"/>
              </a:rPr>
              <a:t>Comportamiento clínico variable en enfermedad metastásica</a:t>
            </a:r>
            <a:endParaRPr noProof="1">
              <a:solidFill>
                <a:srgbClr val="000000"/>
              </a:solidFill>
              <a:latin typeface="Arial"/>
            </a:endParaRPr>
          </a:p>
        </p:txBody>
      </p:sp>
      <p:sp>
        <p:nvSpPr>
          <p:cNvPr id="21514" name="Rectangle 32"/>
          <p:cNvSpPr>
            <a:spLocks noChangeArrowheads="1"/>
          </p:cNvSpPr>
          <p:nvPr/>
        </p:nvSpPr>
        <p:spPr bwMode="gray">
          <a:xfrm>
            <a:off x="328613" y="1555750"/>
            <a:ext cx="463550" cy="446088"/>
          </a:xfrm>
          <a:prstGeom prst="rect">
            <a:avLst/>
          </a:prstGeom>
          <a:solidFill>
            <a:schemeClr val="tx2"/>
          </a:solidFill>
          <a:ln w="12700">
            <a:solidFill>
              <a:srgbClr val="C0C0C0"/>
            </a:solidFill>
            <a:miter lim="800000"/>
            <a:headEnd/>
            <a:tailEnd/>
          </a:ln>
        </p:spPr>
        <p:txBody>
          <a:bodyPr lIns="0" tIns="0" rIns="0" bIns="0" anchor="ctr"/>
          <a:lstStyle/>
          <a:p>
            <a:pPr algn="ctr" defTabSz="801688" eaLnBrk="0" hangingPunct="0"/>
            <a:r>
              <a:rPr sz="2800" b="1" noProof="1">
                <a:solidFill>
                  <a:srgbClr val="FFFFFF"/>
                </a:solidFill>
                <a:latin typeface="Arial"/>
              </a:rPr>
              <a:t>1</a:t>
            </a:r>
          </a:p>
        </p:txBody>
      </p:sp>
      <p:sp>
        <p:nvSpPr>
          <p:cNvPr id="21515" name="Rectangle 33"/>
          <p:cNvSpPr>
            <a:spLocks noChangeArrowheads="1"/>
          </p:cNvSpPr>
          <p:nvPr/>
        </p:nvSpPr>
        <p:spPr bwMode="gray">
          <a:xfrm>
            <a:off x="328613" y="2098675"/>
            <a:ext cx="463550" cy="446088"/>
          </a:xfrm>
          <a:prstGeom prst="rect">
            <a:avLst/>
          </a:prstGeom>
          <a:solidFill>
            <a:schemeClr val="accent1"/>
          </a:solidFill>
          <a:ln w="12700">
            <a:solidFill>
              <a:srgbClr val="C0C0C0"/>
            </a:solidFill>
            <a:miter lim="800000"/>
            <a:headEnd/>
            <a:tailEnd/>
          </a:ln>
        </p:spPr>
        <p:txBody>
          <a:bodyPr lIns="0" tIns="0" rIns="0" bIns="0" anchor="ctr"/>
          <a:lstStyle/>
          <a:p>
            <a:pPr algn="ctr" defTabSz="801688" eaLnBrk="0" hangingPunct="0"/>
            <a:r>
              <a:rPr sz="2800" b="1" noProof="1">
                <a:solidFill>
                  <a:srgbClr val="FFFFFF"/>
                </a:solidFill>
                <a:latin typeface="Arial"/>
              </a:rPr>
              <a:t>2</a:t>
            </a:r>
          </a:p>
        </p:txBody>
      </p:sp>
      <p:sp>
        <p:nvSpPr>
          <p:cNvPr id="21516" name="Rectangle 34"/>
          <p:cNvSpPr>
            <a:spLocks noChangeArrowheads="1"/>
          </p:cNvSpPr>
          <p:nvPr/>
        </p:nvSpPr>
        <p:spPr bwMode="gray">
          <a:xfrm>
            <a:off x="328613" y="2640013"/>
            <a:ext cx="463550" cy="449262"/>
          </a:xfrm>
          <a:prstGeom prst="rect">
            <a:avLst/>
          </a:prstGeom>
          <a:solidFill>
            <a:schemeClr val="accent1"/>
          </a:solidFill>
          <a:ln w="12700">
            <a:solidFill>
              <a:srgbClr val="C0C0C0"/>
            </a:solidFill>
            <a:miter lim="800000"/>
            <a:headEnd/>
            <a:tailEnd/>
          </a:ln>
        </p:spPr>
        <p:txBody>
          <a:bodyPr lIns="0" tIns="0" rIns="0" bIns="0" anchor="ctr"/>
          <a:lstStyle/>
          <a:p>
            <a:pPr algn="ctr" defTabSz="801688" eaLnBrk="0" hangingPunct="0"/>
            <a:r>
              <a:rPr sz="2800" b="1" noProof="1">
                <a:solidFill>
                  <a:srgbClr val="FFFFFF"/>
                </a:solidFill>
                <a:latin typeface="Arial"/>
              </a:rPr>
              <a:t>3</a:t>
            </a:r>
          </a:p>
        </p:txBody>
      </p:sp>
      <p:sp>
        <p:nvSpPr>
          <p:cNvPr id="21517" name="Rectangle 35"/>
          <p:cNvSpPr>
            <a:spLocks noChangeArrowheads="1"/>
          </p:cNvSpPr>
          <p:nvPr/>
        </p:nvSpPr>
        <p:spPr bwMode="gray">
          <a:xfrm>
            <a:off x="328613" y="3184525"/>
            <a:ext cx="463550" cy="447675"/>
          </a:xfrm>
          <a:prstGeom prst="rect">
            <a:avLst/>
          </a:prstGeom>
          <a:solidFill>
            <a:schemeClr val="accent1"/>
          </a:solidFill>
          <a:ln w="12700">
            <a:solidFill>
              <a:srgbClr val="C0C0C0"/>
            </a:solidFill>
            <a:miter lim="800000"/>
            <a:headEnd/>
            <a:tailEnd/>
          </a:ln>
        </p:spPr>
        <p:txBody>
          <a:bodyPr lIns="0" tIns="0" rIns="0" bIns="0" anchor="ctr"/>
          <a:lstStyle/>
          <a:p>
            <a:pPr algn="ctr" defTabSz="801688" eaLnBrk="0" hangingPunct="0"/>
            <a:r>
              <a:rPr sz="2800" b="1" noProof="1">
                <a:solidFill>
                  <a:srgbClr val="FFFFFF"/>
                </a:solidFill>
                <a:latin typeface="Arial"/>
              </a:rPr>
              <a:t>4</a:t>
            </a:r>
          </a:p>
        </p:txBody>
      </p:sp>
      <p:sp>
        <p:nvSpPr>
          <p:cNvPr id="21518" name="Rectangle 36"/>
          <p:cNvSpPr>
            <a:spLocks noChangeArrowheads="1"/>
          </p:cNvSpPr>
          <p:nvPr/>
        </p:nvSpPr>
        <p:spPr bwMode="gray">
          <a:xfrm>
            <a:off x="328613" y="3727450"/>
            <a:ext cx="463550" cy="446088"/>
          </a:xfrm>
          <a:prstGeom prst="rect">
            <a:avLst/>
          </a:prstGeom>
          <a:solidFill>
            <a:schemeClr val="accent1"/>
          </a:solidFill>
          <a:ln w="12700">
            <a:solidFill>
              <a:srgbClr val="C0C0C0"/>
            </a:solidFill>
            <a:miter lim="800000"/>
            <a:headEnd/>
            <a:tailEnd/>
          </a:ln>
        </p:spPr>
        <p:txBody>
          <a:bodyPr lIns="0" tIns="0" rIns="0" bIns="0" anchor="ctr"/>
          <a:lstStyle/>
          <a:p>
            <a:pPr algn="ctr" defTabSz="801688" eaLnBrk="0" hangingPunct="0"/>
            <a:r>
              <a:rPr sz="2800" b="1" noProof="1">
                <a:solidFill>
                  <a:srgbClr val="FFFFFF"/>
                </a:solidFill>
                <a:latin typeface="Arial"/>
              </a:rPr>
              <a:t>5</a:t>
            </a:r>
          </a:p>
        </p:txBody>
      </p:sp>
      <p:sp>
        <p:nvSpPr>
          <p:cNvPr id="21519" name="Rectangle 37"/>
          <p:cNvSpPr>
            <a:spLocks noChangeArrowheads="1"/>
          </p:cNvSpPr>
          <p:nvPr/>
        </p:nvSpPr>
        <p:spPr bwMode="gray">
          <a:xfrm>
            <a:off x="787400" y="4256088"/>
            <a:ext cx="8047038" cy="449262"/>
          </a:xfrm>
          <a:prstGeom prst="rect">
            <a:avLst/>
          </a:prstGeom>
          <a:noFill/>
          <a:ln w="127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252000" tIns="72000" rIns="72000" bIns="72000" anchor="ctr"/>
          <a:lstStyle/>
          <a:p>
            <a:pPr defTabSz="457200">
              <a:spcBef>
                <a:spcPct val="25000"/>
              </a:spcBef>
            </a:pPr>
            <a:r>
              <a:rPr lang="es-ES_tradnl" noProof="1" smtClean="0">
                <a:solidFill>
                  <a:srgbClr val="000000"/>
                </a:solidFill>
                <a:latin typeface="Arial"/>
              </a:rPr>
              <a:t>Reportes de remisión espontánea en enfermedad metastásica</a:t>
            </a:r>
            <a:endParaRPr noProof="1">
              <a:solidFill>
                <a:srgbClr val="000000"/>
              </a:solidFill>
              <a:latin typeface="Arial"/>
            </a:endParaRPr>
          </a:p>
        </p:txBody>
      </p:sp>
      <p:sp>
        <p:nvSpPr>
          <p:cNvPr id="21520" name="Rectangle 38"/>
          <p:cNvSpPr>
            <a:spLocks noChangeArrowheads="1"/>
          </p:cNvSpPr>
          <p:nvPr/>
        </p:nvSpPr>
        <p:spPr bwMode="gray">
          <a:xfrm>
            <a:off x="787400" y="4800600"/>
            <a:ext cx="8047038" cy="446088"/>
          </a:xfrm>
          <a:prstGeom prst="rect">
            <a:avLst/>
          </a:prstGeom>
          <a:noFill/>
          <a:ln w="127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252000" tIns="72000" rIns="72000" bIns="72000" anchor="ctr"/>
          <a:lstStyle/>
          <a:p>
            <a:pPr defTabSz="457200">
              <a:spcBef>
                <a:spcPct val="25000"/>
              </a:spcBef>
            </a:pPr>
            <a:r>
              <a:rPr lang="es-ES_tradnl" noProof="1" smtClean="0">
                <a:solidFill>
                  <a:srgbClr val="000000"/>
                </a:solidFill>
                <a:latin typeface="Arial"/>
              </a:rPr>
              <a:t>Eritrocitosis es un sindrome paraneoplásico frecuente (3%)</a:t>
            </a:r>
            <a:endParaRPr noProof="1">
              <a:solidFill>
                <a:srgbClr val="000000"/>
              </a:solidFill>
              <a:latin typeface="Arial"/>
            </a:endParaRPr>
          </a:p>
        </p:txBody>
      </p:sp>
      <p:sp>
        <p:nvSpPr>
          <p:cNvPr id="21521" name="Rectangle 39"/>
          <p:cNvSpPr>
            <a:spLocks noChangeArrowheads="1"/>
          </p:cNvSpPr>
          <p:nvPr/>
        </p:nvSpPr>
        <p:spPr bwMode="gray">
          <a:xfrm>
            <a:off x="787400" y="5343525"/>
            <a:ext cx="8047038" cy="446088"/>
          </a:xfrm>
          <a:prstGeom prst="rect">
            <a:avLst/>
          </a:prstGeom>
          <a:noFill/>
          <a:ln w="127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252000" tIns="72000" rIns="72000" bIns="72000" anchor="ctr"/>
          <a:lstStyle/>
          <a:p>
            <a:pPr defTabSz="457200">
              <a:spcBef>
                <a:spcPct val="25000"/>
              </a:spcBef>
            </a:pPr>
            <a:r>
              <a:rPr lang="es-ES_tradnl" noProof="1" smtClean="0">
                <a:solidFill>
                  <a:srgbClr val="000000"/>
                </a:solidFill>
                <a:latin typeface="Arial"/>
              </a:rPr>
              <a:t>Pero la anemia es más común aún, por la hematuria</a:t>
            </a:r>
            <a:endParaRPr noProof="1">
              <a:solidFill>
                <a:srgbClr val="000000"/>
              </a:solidFill>
              <a:latin typeface="Arial"/>
            </a:endParaRPr>
          </a:p>
        </p:txBody>
      </p:sp>
      <p:sp>
        <p:nvSpPr>
          <p:cNvPr id="21522" name="Rectangle 40"/>
          <p:cNvSpPr>
            <a:spLocks noChangeArrowheads="1"/>
          </p:cNvSpPr>
          <p:nvPr/>
        </p:nvSpPr>
        <p:spPr bwMode="gray">
          <a:xfrm>
            <a:off x="328613" y="4256088"/>
            <a:ext cx="463550" cy="449262"/>
          </a:xfrm>
          <a:prstGeom prst="rect">
            <a:avLst/>
          </a:prstGeom>
          <a:solidFill>
            <a:schemeClr val="accent1"/>
          </a:solidFill>
          <a:ln w="12700">
            <a:solidFill>
              <a:srgbClr val="C0C0C0"/>
            </a:solidFill>
            <a:miter lim="800000"/>
            <a:headEnd/>
            <a:tailEnd/>
          </a:ln>
        </p:spPr>
        <p:txBody>
          <a:bodyPr lIns="0" tIns="0" rIns="0" bIns="0" anchor="ctr"/>
          <a:lstStyle/>
          <a:p>
            <a:pPr algn="ctr" defTabSz="801688" eaLnBrk="0" hangingPunct="0"/>
            <a:r>
              <a:rPr sz="2800" b="1" noProof="1">
                <a:solidFill>
                  <a:srgbClr val="FFFFFF"/>
                </a:solidFill>
                <a:latin typeface="Arial"/>
              </a:rPr>
              <a:t>6</a:t>
            </a:r>
          </a:p>
        </p:txBody>
      </p:sp>
      <p:sp>
        <p:nvSpPr>
          <p:cNvPr id="21523" name="Rectangle 41"/>
          <p:cNvSpPr>
            <a:spLocks noChangeArrowheads="1"/>
          </p:cNvSpPr>
          <p:nvPr/>
        </p:nvSpPr>
        <p:spPr bwMode="gray">
          <a:xfrm>
            <a:off x="328613" y="4800600"/>
            <a:ext cx="463550" cy="446088"/>
          </a:xfrm>
          <a:prstGeom prst="rect">
            <a:avLst/>
          </a:prstGeom>
          <a:solidFill>
            <a:schemeClr val="accent1"/>
          </a:solidFill>
          <a:ln w="12700">
            <a:solidFill>
              <a:srgbClr val="C0C0C0"/>
            </a:solidFill>
            <a:miter lim="800000"/>
            <a:headEnd/>
            <a:tailEnd/>
          </a:ln>
        </p:spPr>
        <p:txBody>
          <a:bodyPr lIns="0" tIns="0" rIns="0" bIns="0" anchor="ctr"/>
          <a:lstStyle/>
          <a:p>
            <a:pPr algn="ctr" defTabSz="801688" eaLnBrk="0" hangingPunct="0"/>
            <a:r>
              <a:rPr sz="2800" b="1" noProof="1">
                <a:solidFill>
                  <a:srgbClr val="FFFFFF"/>
                </a:solidFill>
                <a:latin typeface="Arial"/>
              </a:rPr>
              <a:t>7</a:t>
            </a:r>
          </a:p>
        </p:txBody>
      </p:sp>
      <p:sp>
        <p:nvSpPr>
          <p:cNvPr id="21524" name="Rectangle 42"/>
          <p:cNvSpPr>
            <a:spLocks noChangeArrowheads="1"/>
          </p:cNvSpPr>
          <p:nvPr/>
        </p:nvSpPr>
        <p:spPr bwMode="gray">
          <a:xfrm>
            <a:off x="328613" y="5343525"/>
            <a:ext cx="463550" cy="446088"/>
          </a:xfrm>
          <a:prstGeom prst="rect">
            <a:avLst/>
          </a:prstGeom>
          <a:solidFill>
            <a:schemeClr val="accent1"/>
          </a:solidFill>
          <a:ln w="12700">
            <a:solidFill>
              <a:srgbClr val="C0C0C0"/>
            </a:solidFill>
            <a:miter lim="800000"/>
            <a:headEnd/>
            <a:tailEnd/>
          </a:ln>
        </p:spPr>
        <p:txBody>
          <a:bodyPr lIns="0" tIns="0" rIns="0" bIns="0" anchor="ctr"/>
          <a:lstStyle/>
          <a:p>
            <a:pPr algn="ctr" defTabSz="801688" eaLnBrk="0" hangingPunct="0"/>
            <a:r>
              <a:rPr sz="2800" b="1" noProof="1">
                <a:solidFill>
                  <a:srgbClr val="FFFFFF"/>
                </a:solidFill>
                <a:latin typeface="Arial"/>
              </a:rPr>
              <a:t>8</a:t>
            </a:r>
          </a:p>
        </p:txBody>
      </p:sp>
    </p:spTree>
    <p:extLst>
      <p:ext uri="{BB962C8B-B14F-4D97-AF65-F5344CB8AC3E}">
        <p14:creationId xmlns:p14="http://schemas.microsoft.com/office/powerpoint/2010/main" val="304146479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Footer Placeholder 2"/>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de-DE" sz="1000">
                <a:solidFill>
                  <a:srgbClr val="000000"/>
                </a:solidFill>
              </a:rPr>
              <a:t>Page </a:t>
            </a:r>
            <a:r>
              <a:rPr lang="de-DE" sz="1000">
                <a:solidFill>
                  <a:srgbClr val="000000"/>
                </a:solidFill>
                <a:sym typeface="Wingdings" charset="0"/>
              </a:rPr>
              <a:t></a:t>
            </a:r>
            <a:r>
              <a:rPr lang="de-DE" sz="1000">
                <a:solidFill>
                  <a:srgbClr val="000000"/>
                </a:solidFill>
              </a:rPr>
              <a:t> </a:t>
            </a:r>
            <a:fld id="{94A06EE0-2517-4746-A592-270B1FD5B64C}" type="slidenum">
              <a:rPr lang="de-DE" sz="1000">
                <a:solidFill>
                  <a:srgbClr val="000000"/>
                </a:solidFill>
              </a:rPr>
              <a:pPr eaLnBrk="1" hangingPunct="1"/>
              <a:t>68</a:t>
            </a:fld>
            <a:endParaRPr lang="de-DE" sz="1000">
              <a:solidFill>
                <a:srgbClr val="000000"/>
              </a:solidFill>
            </a:endParaRPr>
          </a:p>
        </p:txBody>
      </p:sp>
      <p:sp>
        <p:nvSpPr>
          <p:cNvPr id="21507" name="Rectangle 16"/>
          <p:cNvSpPr>
            <a:spLocks noGrp="1" noChangeArrowheads="1"/>
          </p:cNvSpPr>
          <p:nvPr>
            <p:ph type="title"/>
          </p:nvPr>
        </p:nvSpPr>
        <p:spPr/>
        <p:txBody>
          <a:bodyPr/>
          <a:lstStyle/>
          <a:p>
            <a:r>
              <a:rPr lang="es-ES_tradnl" noProof="1" smtClean="0">
                <a:latin typeface="Arial" charset="0"/>
              </a:rPr>
              <a:t>Carcinoma de células renals</a:t>
            </a:r>
            <a:endParaRPr noProof="1">
              <a:latin typeface="Arial" charset="0"/>
            </a:endParaRPr>
          </a:p>
        </p:txBody>
      </p:sp>
      <p:sp>
        <p:nvSpPr>
          <p:cNvPr id="21508" name="Rectangle 7"/>
          <p:cNvSpPr>
            <a:spLocks noChangeArrowheads="1"/>
          </p:cNvSpPr>
          <p:nvPr/>
        </p:nvSpPr>
        <p:spPr bwMode="gray">
          <a:xfrm>
            <a:off x="314325" y="1038225"/>
            <a:ext cx="57531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defTabSz="801688" eaLnBrk="0" hangingPunct="0"/>
            <a:r>
              <a:rPr lang="es-ES_tradnl" noProof="1" smtClean="0">
                <a:solidFill>
                  <a:srgbClr val="000000"/>
                </a:solidFill>
                <a:latin typeface="Arial"/>
              </a:rPr>
              <a:t>Epidemiología</a:t>
            </a:r>
            <a:endParaRPr noProof="1">
              <a:solidFill>
                <a:srgbClr val="000000"/>
              </a:solidFill>
              <a:latin typeface="Arial"/>
            </a:endParaRPr>
          </a:p>
        </p:txBody>
      </p:sp>
      <p:sp>
        <p:nvSpPr>
          <p:cNvPr id="21509" name="Rectangle 27"/>
          <p:cNvSpPr>
            <a:spLocks noChangeArrowheads="1"/>
          </p:cNvSpPr>
          <p:nvPr/>
        </p:nvSpPr>
        <p:spPr bwMode="gray">
          <a:xfrm>
            <a:off x="787400" y="1555750"/>
            <a:ext cx="8047038" cy="446088"/>
          </a:xfrm>
          <a:prstGeom prst="rect">
            <a:avLst/>
          </a:prstGeom>
          <a:solidFill>
            <a:schemeClr val="folHlink"/>
          </a:solidFill>
          <a:ln w="12700">
            <a:solidFill>
              <a:srgbClr val="C0C0C0"/>
            </a:solidFill>
            <a:miter lim="800000"/>
            <a:headEnd/>
            <a:tailEnd/>
          </a:ln>
        </p:spPr>
        <p:txBody>
          <a:bodyPr lIns="252000" tIns="72000" rIns="72000" bIns="72000" anchor="ctr"/>
          <a:lstStyle/>
          <a:p>
            <a:pPr defTabSz="457200">
              <a:spcBef>
                <a:spcPct val="25000"/>
              </a:spcBef>
            </a:pPr>
            <a:r>
              <a:rPr lang="es-ES_tradnl" noProof="1" smtClean="0">
                <a:solidFill>
                  <a:srgbClr val="000000"/>
                </a:solidFill>
                <a:latin typeface="Arial"/>
              </a:rPr>
              <a:t>En franco incremento</a:t>
            </a:r>
            <a:endParaRPr noProof="1">
              <a:solidFill>
                <a:srgbClr val="000000"/>
              </a:solidFill>
              <a:latin typeface="Arial"/>
            </a:endParaRPr>
          </a:p>
        </p:txBody>
      </p:sp>
      <p:sp>
        <p:nvSpPr>
          <p:cNvPr id="21510" name="Rectangle 28"/>
          <p:cNvSpPr>
            <a:spLocks noChangeArrowheads="1"/>
          </p:cNvSpPr>
          <p:nvPr/>
        </p:nvSpPr>
        <p:spPr bwMode="gray">
          <a:xfrm>
            <a:off x="787400" y="2098675"/>
            <a:ext cx="8047038" cy="446088"/>
          </a:xfrm>
          <a:prstGeom prst="rect">
            <a:avLst/>
          </a:prstGeom>
          <a:noFill/>
          <a:ln w="127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252000" tIns="72000" rIns="72000" bIns="72000" anchor="ctr"/>
          <a:lstStyle/>
          <a:p>
            <a:pPr defTabSz="457200">
              <a:spcBef>
                <a:spcPct val="25000"/>
              </a:spcBef>
            </a:pPr>
            <a:r>
              <a:rPr lang="es-ES_tradnl" noProof="1" smtClean="0">
                <a:solidFill>
                  <a:srgbClr val="000000"/>
                </a:solidFill>
                <a:latin typeface="Arial"/>
              </a:rPr>
              <a:t>Predominio franco hombre : mujer de 2:1</a:t>
            </a:r>
            <a:endParaRPr noProof="1">
              <a:solidFill>
                <a:srgbClr val="000000"/>
              </a:solidFill>
              <a:latin typeface="Arial"/>
            </a:endParaRPr>
          </a:p>
        </p:txBody>
      </p:sp>
      <p:sp>
        <p:nvSpPr>
          <p:cNvPr id="21511" name="Rectangle 29"/>
          <p:cNvSpPr>
            <a:spLocks noChangeArrowheads="1"/>
          </p:cNvSpPr>
          <p:nvPr/>
        </p:nvSpPr>
        <p:spPr bwMode="gray">
          <a:xfrm>
            <a:off x="787400" y="2640013"/>
            <a:ext cx="8047038" cy="449262"/>
          </a:xfrm>
          <a:prstGeom prst="rect">
            <a:avLst/>
          </a:prstGeom>
          <a:noFill/>
          <a:ln w="127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252000" tIns="72000" rIns="72000" bIns="72000" anchor="ctr"/>
          <a:lstStyle/>
          <a:p>
            <a:pPr defTabSz="457200">
              <a:spcBef>
                <a:spcPct val="25000"/>
              </a:spcBef>
            </a:pPr>
            <a:r>
              <a:rPr lang="es-ES_tradnl" noProof="1" smtClean="0">
                <a:solidFill>
                  <a:srgbClr val="000000"/>
                </a:solidFill>
                <a:latin typeface="Arial"/>
              </a:rPr>
              <a:t>Se presenta a cualquier edad</a:t>
            </a:r>
            <a:endParaRPr noProof="1">
              <a:solidFill>
                <a:srgbClr val="000000"/>
              </a:solidFill>
              <a:latin typeface="Arial"/>
            </a:endParaRPr>
          </a:p>
        </p:txBody>
      </p:sp>
      <p:sp>
        <p:nvSpPr>
          <p:cNvPr id="21512" name="Rectangle 30"/>
          <p:cNvSpPr>
            <a:spLocks noChangeArrowheads="1"/>
          </p:cNvSpPr>
          <p:nvPr/>
        </p:nvSpPr>
        <p:spPr bwMode="gray">
          <a:xfrm>
            <a:off x="787400" y="3184525"/>
            <a:ext cx="8047038" cy="447675"/>
          </a:xfrm>
          <a:prstGeom prst="rect">
            <a:avLst/>
          </a:prstGeom>
          <a:noFill/>
          <a:ln w="127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252000" tIns="72000" rIns="72000" bIns="72000" anchor="ctr"/>
          <a:lstStyle/>
          <a:p>
            <a:pPr defTabSz="457200">
              <a:spcBef>
                <a:spcPct val="25000"/>
              </a:spcBef>
            </a:pPr>
            <a:r>
              <a:rPr lang="es-ES_tradnl" noProof="1" smtClean="0">
                <a:solidFill>
                  <a:srgbClr val="000000"/>
                </a:solidFill>
                <a:latin typeface="Arial"/>
              </a:rPr>
              <a:t>Picos de 50 </a:t>
            </a:r>
            <a:r>
              <a:rPr lang="es-ES" noProof="1" smtClean="0">
                <a:solidFill>
                  <a:srgbClr val="000000"/>
                </a:solidFill>
                <a:latin typeface="Arial"/>
              </a:rPr>
              <a:t>–</a:t>
            </a:r>
            <a:r>
              <a:rPr lang="es-ES_tradnl" noProof="1" smtClean="0">
                <a:solidFill>
                  <a:srgbClr val="000000"/>
                </a:solidFill>
                <a:latin typeface="Arial"/>
              </a:rPr>
              <a:t> 70 años</a:t>
            </a:r>
            <a:endParaRPr noProof="1">
              <a:solidFill>
                <a:srgbClr val="000000"/>
              </a:solidFill>
              <a:latin typeface="Arial"/>
            </a:endParaRPr>
          </a:p>
        </p:txBody>
      </p:sp>
      <p:sp>
        <p:nvSpPr>
          <p:cNvPr id="21513" name="Rectangle 31"/>
          <p:cNvSpPr>
            <a:spLocks noChangeArrowheads="1"/>
          </p:cNvSpPr>
          <p:nvPr/>
        </p:nvSpPr>
        <p:spPr bwMode="gray">
          <a:xfrm>
            <a:off x="787400" y="3727450"/>
            <a:ext cx="8047038" cy="446088"/>
          </a:xfrm>
          <a:prstGeom prst="rect">
            <a:avLst/>
          </a:prstGeom>
          <a:noFill/>
          <a:ln w="127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252000" tIns="72000" rIns="72000" bIns="72000" anchor="ctr"/>
          <a:lstStyle/>
          <a:p>
            <a:pPr defTabSz="457200">
              <a:spcBef>
                <a:spcPct val="25000"/>
              </a:spcBef>
            </a:pPr>
            <a:r>
              <a:rPr lang="es-ES_tradnl" noProof="1" smtClean="0">
                <a:solidFill>
                  <a:srgbClr val="000000"/>
                </a:solidFill>
                <a:latin typeface="Arial"/>
              </a:rPr>
              <a:t>Más común en fumadores</a:t>
            </a:r>
            <a:endParaRPr noProof="1">
              <a:solidFill>
                <a:srgbClr val="000000"/>
              </a:solidFill>
              <a:latin typeface="Arial"/>
            </a:endParaRPr>
          </a:p>
        </p:txBody>
      </p:sp>
      <p:sp>
        <p:nvSpPr>
          <p:cNvPr id="21514" name="Rectangle 32"/>
          <p:cNvSpPr>
            <a:spLocks noChangeArrowheads="1"/>
          </p:cNvSpPr>
          <p:nvPr/>
        </p:nvSpPr>
        <p:spPr bwMode="gray">
          <a:xfrm>
            <a:off x="328613" y="1555750"/>
            <a:ext cx="463550" cy="446088"/>
          </a:xfrm>
          <a:prstGeom prst="rect">
            <a:avLst/>
          </a:prstGeom>
          <a:solidFill>
            <a:schemeClr val="tx2"/>
          </a:solidFill>
          <a:ln w="12700">
            <a:solidFill>
              <a:srgbClr val="C0C0C0"/>
            </a:solidFill>
            <a:miter lim="800000"/>
            <a:headEnd/>
            <a:tailEnd/>
          </a:ln>
        </p:spPr>
        <p:txBody>
          <a:bodyPr lIns="0" tIns="0" rIns="0" bIns="0" anchor="ctr"/>
          <a:lstStyle/>
          <a:p>
            <a:pPr algn="ctr" defTabSz="801688" eaLnBrk="0" hangingPunct="0"/>
            <a:r>
              <a:rPr sz="2800" b="1" noProof="1">
                <a:solidFill>
                  <a:srgbClr val="FFFFFF"/>
                </a:solidFill>
                <a:latin typeface="Arial"/>
              </a:rPr>
              <a:t>1</a:t>
            </a:r>
          </a:p>
        </p:txBody>
      </p:sp>
      <p:sp>
        <p:nvSpPr>
          <p:cNvPr id="21515" name="Rectangle 33"/>
          <p:cNvSpPr>
            <a:spLocks noChangeArrowheads="1"/>
          </p:cNvSpPr>
          <p:nvPr/>
        </p:nvSpPr>
        <p:spPr bwMode="gray">
          <a:xfrm>
            <a:off x="328613" y="2098675"/>
            <a:ext cx="463550" cy="446088"/>
          </a:xfrm>
          <a:prstGeom prst="rect">
            <a:avLst/>
          </a:prstGeom>
          <a:solidFill>
            <a:schemeClr val="accent1"/>
          </a:solidFill>
          <a:ln w="12700">
            <a:solidFill>
              <a:srgbClr val="C0C0C0"/>
            </a:solidFill>
            <a:miter lim="800000"/>
            <a:headEnd/>
            <a:tailEnd/>
          </a:ln>
        </p:spPr>
        <p:txBody>
          <a:bodyPr lIns="0" tIns="0" rIns="0" bIns="0" anchor="ctr"/>
          <a:lstStyle/>
          <a:p>
            <a:pPr algn="ctr" defTabSz="801688" eaLnBrk="0" hangingPunct="0"/>
            <a:r>
              <a:rPr sz="2800" b="1" noProof="1">
                <a:solidFill>
                  <a:srgbClr val="FFFFFF"/>
                </a:solidFill>
                <a:latin typeface="Arial"/>
              </a:rPr>
              <a:t>2</a:t>
            </a:r>
          </a:p>
        </p:txBody>
      </p:sp>
      <p:sp>
        <p:nvSpPr>
          <p:cNvPr id="21516" name="Rectangle 34"/>
          <p:cNvSpPr>
            <a:spLocks noChangeArrowheads="1"/>
          </p:cNvSpPr>
          <p:nvPr/>
        </p:nvSpPr>
        <p:spPr bwMode="gray">
          <a:xfrm>
            <a:off x="328613" y="2640013"/>
            <a:ext cx="463550" cy="449262"/>
          </a:xfrm>
          <a:prstGeom prst="rect">
            <a:avLst/>
          </a:prstGeom>
          <a:solidFill>
            <a:schemeClr val="accent1"/>
          </a:solidFill>
          <a:ln w="12700">
            <a:solidFill>
              <a:srgbClr val="C0C0C0"/>
            </a:solidFill>
            <a:miter lim="800000"/>
            <a:headEnd/>
            <a:tailEnd/>
          </a:ln>
        </p:spPr>
        <p:txBody>
          <a:bodyPr lIns="0" tIns="0" rIns="0" bIns="0" anchor="ctr"/>
          <a:lstStyle/>
          <a:p>
            <a:pPr algn="ctr" defTabSz="801688" eaLnBrk="0" hangingPunct="0"/>
            <a:r>
              <a:rPr sz="2800" b="1" noProof="1">
                <a:solidFill>
                  <a:srgbClr val="FFFFFF"/>
                </a:solidFill>
                <a:latin typeface="Arial"/>
              </a:rPr>
              <a:t>3</a:t>
            </a:r>
          </a:p>
        </p:txBody>
      </p:sp>
      <p:sp>
        <p:nvSpPr>
          <p:cNvPr id="21517" name="Rectangle 35"/>
          <p:cNvSpPr>
            <a:spLocks noChangeArrowheads="1"/>
          </p:cNvSpPr>
          <p:nvPr/>
        </p:nvSpPr>
        <p:spPr bwMode="gray">
          <a:xfrm>
            <a:off x="328613" y="3184525"/>
            <a:ext cx="463550" cy="447675"/>
          </a:xfrm>
          <a:prstGeom prst="rect">
            <a:avLst/>
          </a:prstGeom>
          <a:solidFill>
            <a:schemeClr val="accent1"/>
          </a:solidFill>
          <a:ln w="12700">
            <a:solidFill>
              <a:srgbClr val="C0C0C0"/>
            </a:solidFill>
            <a:miter lim="800000"/>
            <a:headEnd/>
            <a:tailEnd/>
          </a:ln>
        </p:spPr>
        <p:txBody>
          <a:bodyPr lIns="0" tIns="0" rIns="0" bIns="0" anchor="ctr"/>
          <a:lstStyle/>
          <a:p>
            <a:pPr algn="ctr" defTabSz="801688" eaLnBrk="0" hangingPunct="0"/>
            <a:r>
              <a:rPr sz="2800" b="1" noProof="1">
                <a:solidFill>
                  <a:srgbClr val="FFFFFF"/>
                </a:solidFill>
                <a:latin typeface="Arial"/>
              </a:rPr>
              <a:t>4</a:t>
            </a:r>
          </a:p>
        </p:txBody>
      </p:sp>
      <p:sp>
        <p:nvSpPr>
          <p:cNvPr id="21518" name="Rectangle 36"/>
          <p:cNvSpPr>
            <a:spLocks noChangeArrowheads="1"/>
          </p:cNvSpPr>
          <p:nvPr/>
        </p:nvSpPr>
        <p:spPr bwMode="gray">
          <a:xfrm>
            <a:off x="328613" y="3727450"/>
            <a:ext cx="463550" cy="446088"/>
          </a:xfrm>
          <a:prstGeom prst="rect">
            <a:avLst/>
          </a:prstGeom>
          <a:solidFill>
            <a:schemeClr val="accent1"/>
          </a:solidFill>
          <a:ln w="12700">
            <a:solidFill>
              <a:srgbClr val="C0C0C0"/>
            </a:solidFill>
            <a:miter lim="800000"/>
            <a:headEnd/>
            <a:tailEnd/>
          </a:ln>
        </p:spPr>
        <p:txBody>
          <a:bodyPr lIns="0" tIns="0" rIns="0" bIns="0" anchor="ctr"/>
          <a:lstStyle/>
          <a:p>
            <a:pPr algn="ctr" defTabSz="801688" eaLnBrk="0" hangingPunct="0"/>
            <a:r>
              <a:rPr sz="2800" b="1" noProof="1">
                <a:solidFill>
                  <a:srgbClr val="FFFFFF"/>
                </a:solidFill>
                <a:latin typeface="Arial"/>
              </a:rPr>
              <a:t>5</a:t>
            </a:r>
          </a:p>
        </p:txBody>
      </p:sp>
      <p:sp>
        <p:nvSpPr>
          <p:cNvPr id="21519" name="Rectangle 37"/>
          <p:cNvSpPr>
            <a:spLocks noChangeArrowheads="1"/>
          </p:cNvSpPr>
          <p:nvPr/>
        </p:nvSpPr>
        <p:spPr bwMode="gray">
          <a:xfrm>
            <a:off x="787400" y="4256088"/>
            <a:ext cx="8047038" cy="449262"/>
          </a:xfrm>
          <a:prstGeom prst="rect">
            <a:avLst/>
          </a:prstGeom>
          <a:noFill/>
          <a:ln w="127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252000" tIns="72000" rIns="72000" bIns="72000" anchor="ctr"/>
          <a:lstStyle/>
          <a:p>
            <a:pPr defTabSz="457200">
              <a:spcBef>
                <a:spcPct val="25000"/>
              </a:spcBef>
            </a:pPr>
            <a:r>
              <a:rPr lang="es-ES_tradnl" noProof="1" smtClean="0">
                <a:solidFill>
                  <a:srgbClr val="000000"/>
                </a:solidFill>
                <a:latin typeface="Arial"/>
              </a:rPr>
              <a:t>También común en enfermedad policística adquirida con disfunción renal</a:t>
            </a:r>
            <a:endParaRPr noProof="1">
              <a:solidFill>
                <a:srgbClr val="000000"/>
              </a:solidFill>
              <a:latin typeface="Arial"/>
            </a:endParaRPr>
          </a:p>
        </p:txBody>
      </p:sp>
      <p:sp>
        <p:nvSpPr>
          <p:cNvPr id="21520" name="Rectangle 38"/>
          <p:cNvSpPr>
            <a:spLocks noChangeArrowheads="1"/>
          </p:cNvSpPr>
          <p:nvPr/>
        </p:nvSpPr>
        <p:spPr bwMode="gray">
          <a:xfrm>
            <a:off x="787400" y="4800600"/>
            <a:ext cx="8047038" cy="446088"/>
          </a:xfrm>
          <a:prstGeom prst="rect">
            <a:avLst/>
          </a:prstGeom>
          <a:noFill/>
          <a:ln w="127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252000" tIns="72000" rIns="72000" bIns="72000" anchor="ctr"/>
          <a:lstStyle/>
          <a:p>
            <a:pPr defTabSz="457200">
              <a:spcBef>
                <a:spcPct val="25000"/>
              </a:spcBef>
            </a:pPr>
            <a:r>
              <a:rPr lang="es-ES_tradnl" noProof="1" smtClean="0">
                <a:solidFill>
                  <a:srgbClr val="000000"/>
                </a:solidFill>
                <a:latin typeface="Arial"/>
              </a:rPr>
              <a:t>Existen variantes familiares como el VHL</a:t>
            </a:r>
            <a:endParaRPr noProof="1">
              <a:solidFill>
                <a:srgbClr val="000000"/>
              </a:solidFill>
              <a:latin typeface="Arial"/>
            </a:endParaRPr>
          </a:p>
        </p:txBody>
      </p:sp>
      <p:sp>
        <p:nvSpPr>
          <p:cNvPr id="21521" name="Rectangle 39"/>
          <p:cNvSpPr>
            <a:spLocks noChangeArrowheads="1"/>
          </p:cNvSpPr>
          <p:nvPr/>
        </p:nvSpPr>
        <p:spPr bwMode="gray">
          <a:xfrm>
            <a:off x="787400" y="5343525"/>
            <a:ext cx="8047038" cy="446088"/>
          </a:xfrm>
          <a:prstGeom prst="rect">
            <a:avLst/>
          </a:prstGeom>
          <a:noFill/>
          <a:ln w="127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252000" tIns="72000" rIns="72000" bIns="72000" anchor="ctr"/>
          <a:lstStyle/>
          <a:p>
            <a:pPr defTabSz="457200">
              <a:spcBef>
                <a:spcPct val="25000"/>
              </a:spcBef>
            </a:pPr>
            <a:r>
              <a:rPr lang="es-ES_tradnl" noProof="1" smtClean="0">
                <a:solidFill>
                  <a:srgbClr val="000000"/>
                </a:solidFill>
                <a:latin typeface="Arial"/>
              </a:rPr>
              <a:t>1/3 de pacientes portadores del VHL (Cromosoma 3p21-26) dearrollan RCC</a:t>
            </a:r>
            <a:endParaRPr noProof="1">
              <a:solidFill>
                <a:srgbClr val="000000"/>
              </a:solidFill>
              <a:latin typeface="Arial"/>
            </a:endParaRPr>
          </a:p>
        </p:txBody>
      </p:sp>
      <p:sp>
        <p:nvSpPr>
          <p:cNvPr id="21522" name="Rectangle 40"/>
          <p:cNvSpPr>
            <a:spLocks noChangeArrowheads="1"/>
          </p:cNvSpPr>
          <p:nvPr/>
        </p:nvSpPr>
        <p:spPr bwMode="gray">
          <a:xfrm>
            <a:off x="328613" y="4256088"/>
            <a:ext cx="463550" cy="449262"/>
          </a:xfrm>
          <a:prstGeom prst="rect">
            <a:avLst/>
          </a:prstGeom>
          <a:solidFill>
            <a:schemeClr val="accent1"/>
          </a:solidFill>
          <a:ln w="12700">
            <a:solidFill>
              <a:srgbClr val="C0C0C0"/>
            </a:solidFill>
            <a:miter lim="800000"/>
            <a:headEnd/>
            <a:tailEnd/>
          </a:ln>
        </p:spPr>
        <p:txBody>
          <a:bodyPr lIns="0" tIns="0" rIns="0" bIns="0" anchor="ctr"/>
          <a:lstStyle/>
          <a:p>
            <a:pPr algn="ctr" defTabSz="801688" eaLnBrk="0" hangingPunct="0"/>
            <a:r>
              <a:rPr sz="2800" b="1" noProof="1">
                <a:solidFill>
                  <a:srgbClr val="FFFFFF"/>
                </a:solidFill>
                <a:latin typeface="Arial"/>
              </a:rPr>
              <a:t>6</a:t>
            </a:r>
          </a:p>
        </p:txBody>
      </p:sp>
      <p:sp>
        <p:nvSpPr>
          <p:cNvPr id="21523" name="Rectangle 41"/>
          <p:cNvSpPr>
            <a:spLocks noChangeArrowheads="1"/>
          </p:cNvSpPr>
          <p:nvPr/>
        </p:nvSpPr>
        <p:spPr bwMode="gray">
          <a:xfrm>
            <a:off x="328613" y="4800600"/>
            <a:ext cx="463550" cy="446088"/>
          </a:xfrm>
          <a:prstGeom prst="rect">
            <a:avLst/>
          </a:prstGeom>
          <a:solidFill>
            <a:schemeClr val="accent1"/>
          </a:solidFill>
          <a:ln w="12700">
            <a:solidFill>
              <a:srgbClr val="C0C0C0"/>
            </a:solidFill>
            <a:miter lim="800000"/>
            <a:headEnd/>
            <a:tailEnd/>
          </a:ln>
        </p:spPr>
        <p:txBody>
          <a:bodyPr lIns="0" tIns="0" rIns="0" bIns="0" anchor="ctr"/>
          <a:lstStyle/>
          <a:p>
            <a:pPr algn="ctr" defTabSz="801688" eaLnBrk="0" hangingPunct="0"/>
            <a:r>
              <a:rPr sz="2800" b="1" noProof="1">
                <a:solidFill>
                  <a:srgbClr val="FFFFFF"/>
                </a:solidFill>
                <a:latin typeface="Arial"/>
              </a:rPr>
              <a:t>7</a:t>
            </a:r>
          </a:p>
        </p:txBody>
      </p:sp>
      <p:sp>
        <p:nvSpPr>
          <p:cNvPr id="21524" name="Rectangle 42"/>
          <p:cNvSpPr>
            <a:spLocks noChangeArrowheads="1"/>
          </p:cNvSpPr>
          <p:nvPr/>
        </p:nvSpPr>
        <p:spPr bwMode="gray">
          <a:xfrm>
            <a:off x="328613" y="5343525"/>
            <a:ext cx="463550" cy="446088"/>
          </a:xfrm>
          <a:prstGeom prst="rect">
            <a:avLst/>
          </a:prstGeom>
          <a:solidFill>
            <a:schemeClr val="accent1"/>
          </a:solidFill>
          <a:ln w="12700">
            <a:solidFill>
              <a:srgbClr val="C0C0C0"/>
            </a:solidFill>
            <a:miter lim="800000"/>
            <a:headEnd/>
            <a:tailEnd/>
          </a:ln>
        </p:spPr>
        <p:txBody>
          <a:bodyPr lIns="0" tIns="0" rIns="0" bIns="0" anchor="ctr"/>
          <a:lstStyle/>
          <a:p>
            <a:pPr algn="ctr" defTabSz="801688" eaLnBrk="0" hangingPunct="0"/>
            <a:r>
              <a:rPr sz="2800" b="1" noProof="1">
                <a:solidFill>
                  <a:srgbClr val="FFFFFF"/>
                </a:solidFill>
                <a:latin typeface="Arial"/>
              </a:rPr>
              <a:t>8</a:t>
            </a:r>
          </a:p>
        </p:txBody>
      </p:sp>
    </p:spTree>
    <p:extLst>
      <p:ext uri="{BB962C8B-B14F-4D97-AF65-F5344CB8AC3E}">
        <p14:creationId xmlns:p14="http://schemas.microsoft.com/office/powerpoint/2010/main" val="384371415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255588" y="6072188"/>
            <a:ext cx="741680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68275" algn="l"/>
              </a:tabLst>
              <a:defRPr sz="2000" b="1">
                <a:solidFill>
                  <a:schemeClr val="bg1"/>
                </a:solidFill>
                <a:latin typeface="Arial" charset="0"/>
                <a:ea typeface="ＭＳ Ｐゴシック" charset="0"/>
                <a:cs typeface="ＭＳ Ｐゴシック" charset="0"/>
              </a:defRPr>
            </a:lvl1pPr>
            <a:lvl2pPr marL="37931725" indent="-37474525" eaLnBrk="0" hangingPunct="0">
              <a:tabLst>
                <a:tab pos="168275" algn="l"/>
              </a:tabLst>
              <a:defRPr sz="2000" b="1">
                <a:solidFill>
                  <a:schemeClr val="bg1"/>
                </a:solidFill>
                <a:latin typeface="Arial" charset="0"/>
                <a:ea typeface="ＭＳ Ｐゴシック" charset="0"/>
              </a:defRPr>
            </a:lvl2pPr>
            <a:lvl3pPr eaLnBrk="0" hangingPunct="0">
              <a:tabLst>
                <a:tab pos="168275" algn="l"/>
              </a:tabLst>
              <a:defRPr sz="2000" b="1">
                <a:solidFill>
                  <a:schemeClr val="bg1"/>
                </a:solidFill>
                <a:latin typeface="Arial" charset="0"/>
                <a:ea typeface="ＭＳ Ｐゴシック" charset="0"/>
              </a:defRPr>
            </a:lvl3pPr>
            <a:lvl4pPr eaLnBrk="0" hangingPunct="0">
              <a:tabLst>
                <a:tab pos="168275" algn="l"/>
              </a:tabLst>
              <a:defRPr sz="2000" b="1">
                <a:solidFill>
                  <a:schemeClr val="bg1"/>
                </a:solidFill>
                <a:latin typeface="Arial" charset="0"/>
                <a:ea typeface="ＭＳ Ｐゴシック" charset="0"/>
              </a:defRPr>
            </a:lvl4pPr>
            <a:lvl5pPr eaLnBrk="0" hangingPunct="0">
              <a:tabLst>
                <a:tab pos="168275" algn="l"/>
              </a:tabLst>
              <a:defRPr sz="2000" b="1">
                <a:solidFill>
                  <a:schemeClr val="bg1"/>
                </a:solidFill>
                <a:latin typeface="Arial" charset="0"/>
                <a:ea typeface="ＭＳ Ｐゴシック" charset="0"/>
              </a:defRPr>
            </a:lvl5pPr>
            <a:lvl6pPr marL="457200" eaLnBrk="0" fontAlgn="base" hangingPunct="0">
              <a:spcBef>
                <a:spcPct val="0"/>
              </a:spcBef>
              <a:spcAft>
                <a:spcPct val="0"/>
              </a:spcAft>
              <a:tabLst>
                <a:tab pos="168275" algn="l"/>
              </a:tabLst>
              <a:defRPr sz="2000" b="1">
                <a:solidFill>
                  <a:schemeClr val="bg1"/>
                </a:solidFill>
                <a:latin typeface="Arial" charset="0"/>
                <a:ea typeface="ＭＳ Ｐゴシック" charset="0"/>
              </a:defRPr>
            </a:lvl6pPr>
            <a:lvl7pPr marL="914400" eaLnBrk="0" fontAlgn="base" hangingPunct="0">
              <a:spcBef>
                <a:spcPct val="0"/>
              </a:spcBef>
              <a:spcAft>
                <a:spcPct val="0"/>
              </a:spcAft>
              <a:tabLst>
                <a:tab pos="168275" algn="l"/>
              </a:tabLst>
              <a:defRPr sz="2000" b="1">
                <a:solidFill>
                  <a:schemeClr val="bg1"/>
                </a:solidFill>
                <a:latin typeface="Arial" charset="0"/>
                <a:ea typeface="ＭＳ Ｐゴシック" charset="0"/>
              </a:defRPr>
            </a:lvl7pPr>
            <a:lvl8pPr marL="1371600" eaLnBrk="0" fontAlgn="base" hangingPunct="0">
              <a:spcBef>
                <a:spcPct val="0"/>
              </a:spcBef>
              <a:spcAft>
                <a:spcPct val="0"/>
              </a:spcAft>
              <a:tabLst>
                <a:tab pos="168275" algn="l"/>
              </a:tabLst>
              <a:defRPr sz="2000" b="1">
                <a:solidFill>
                  <a:schemeClr val="bg1"/>
                </a:solidFill>
                <a:latin typeface="Arial" charset="0"/>
                <a:ea typeface="ＭＳ Ｐゴシック" charset="0"/>
              </a:defRPr>
            </a:lvl8pPr>
            <a:lvl9pPr marL="1828800" eaLnBrk="0" fontAlgn="base" hangingPunct="0">
              <a:spcBef>
                <a:spcPct val="0"/>
              </a:spcBef>
              <a:spcAft>
                <a:spcPct val="0"/>
              </a:spcAft>
              <a:tabLst>
                <a:tab pos="168275" algn="l"/>
              </a:tabLst>
              <a:defRPr sz="2000" b="1">
                <a:solidFill>
                  <a:schemeClr val="bg1"/>
                </a:solidFill>
                <a:latin typeface="Arial" charset="0"/>
                <a:ea typeface="ＭＳ Ｐゴシック" charset="0"/>
              </a:defRPr>
            </a:lvl9pPr>
          </a:lstStyle>
          <a:p>
            <a:pPr defTabSz="457200" eaLnBrk="1" hangingPunct="1">
              <a:spcAft>
                <a:spcPct val="25000"/>
              </a:spcAft>
            </a:pPr>
            <a:r>
              <a:rPr lang="en-US" sz="1400" b="0">
                <a:solidFill>
                  <a:srgbClr val="000000"/>
                </a:solidFill>
                <a:cs typeface="Arial" charset="0"/>
              </a:rPr>
              <a:t>VHL=von Hippel-Lindau; FH=fumarate hydratase; BHD=Birt-Hogg-Dubé.</a:t>
            </a:r>
          </a:p>
          <a:p>
            <a:pPr defTabSz="457200" eaLnBrk="1" hangingPunct="1">
              <a:spcAft>
                <a:spcPct val="25000"/>
              </a:spcAft>
            </a:pPr>
            <a:r>
              <a:rPr lang="en-US" sz="1200" b="0">
                <a:solidFill>
                  <a:srgbClr val="000000"/>
                </a:solidFill>
              </a:rPr>
              <a:t>Modified from Linehan WM et al. </a:t>
            </a:r>
            <a:r>
              <a:rPr lang="en-US" sz="1200" b="0" i="1">
                <a:solidFill>
                  <a:srgbClr val="000000"/>
                </a:solidFill>
              </a:rPr>
              <a:t>J Urol</a:t>
            </a:r>
            <a:r>
              <a:rPr lang="en-US" sz="1200" b="0">
                <a:solidFill>
                  <a:srgbClr val="000000"/>
                </a:solidFill>
              </a:rPr>
              <a:t>. 2003;170:2163-2172.</a:t>
            </a:r>
            <a:r>
              <a:rPr lang="en-US" sz="1200" b="0">
                <a:solidFill>
                  <a:srgbClr val="000000"/>
                </a:solidFill>
                <a:cs typeface="Arial" charset="0"/>
              </a:rPr>
              <a:t> </a:t>
            </a:r>
            <a:endParaRPr lang="en-US" sz="1200" b="0">
              <a:solidFill>
                <a:srgbClr val="000000"/>
              </a:solidFill>
            </a:endParaRPr>
          </a:p>
        </p:txBody>
      </p:sp>
      <p:sp>
        <p:nvSpPr>
          <p:cNvPr id="17412" name="Text Box 5"/>
          <p:cNvSpPr txBox="1">
            <a:spLocks noChangeArrowheads="1"/>
          </p:cNvSpPr>
          <p:nvPr/>
        </p:nvSpPr>
        <p:spPr bwMode="auto">
          <a:xfrm>
            <a:off x="3810000" y="1447800"/>
            <a:ext cx="12938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algn="ctr" defTabSz="457200" eaLnBrk="1" hangingPunct="1">
              <a:spcBef>
                <a:spcPct val="50000"/>
              </a:spcBef>
            </a:pPr>
            <a:r>
              <a:rPr lang="en-US" sz="3200">
                <a:solidFill>
                  <a:srgbClr val="000000"/>
                </a:solidFill>
              </a:rPr>
              <a:t>RCC</a:t>
            </a:r>
            <a:endParaRPr lang="en-US" sz="3200" baseline="30000">
              <a:solidFill>
                <a:srgbClr val="000000"/>
              </a:solidFill>
            </a:endParaRPr>
          </a:p>
        </p:txBody>
      </p:sp>
      <p:grpSp>
        <p:nvGrpSpPr>
          <p:cNvPr id="17413" name="Group 6"/>
          <p:cNvGrpSpPr>
            <a:grpSpLocks/>
          </p:cNvGrpSpPr>
          <p:nvPr/>
        </p:nvGrpSpPr>
        <p:grpSpPr bwMode="auto">
          <a:xfrm>
            <a:off x="127000" y="2847975"/>
            <a:ext cx="2828925" cy="2749550"/>
            <a:chOff x="80" y="1794"/>
            <a:chExt cx="1782" cy="1732"/>
          </a:xfrm>
        </p:grpSpPr>
        <p:pic>
          <p:nvPicPr>
            <p:cNvPr id="17436" name="Picture 7" descr="Untitled-1"/>
            <p:cNvPicPr>
              <a:picLocks noChangeAspect="1" noChangeArrowheads="1"/>
            </p:cNvPicPr>
            <p:nvPr/>
          </p:nvPicPr>
          <p:blipFill>
            <a:blip r:embed="rId3">
              <a:extLst>
                <a:ext uri="{28A0092B-C50C-407E-A947-70E740481C1C}">
                  <a14:useLocalDpi xmlns:a14="http://schemas.microsoft.com/office/drawing/2010/main" val="0"/>
                </a:ext>
              </a:extLst>
            </a:blip>
            <a:srcRect r="80206"/>
            <a:stretch>
              <a:fillRect/>
            </a:stretch>
          </p:blipFill>
          <p:spPr bwMode="auto">
            <a:xfrm>
              <a:off x="939" y="1794"/>
              <a:ext cx="923" cy="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37" name="Text Box 8"/>
            <p:cNvSpPr txBox="1">
              <a:spLocks noChangeArrowheads="1"/>
            </p:cNvSpPr>
            <p:nvPr/>
          </p:nvSpPr>
          <p:spPr bwMode="auto">
            <a:xfrm>
              <a:off x="968" y="2727"/>
              <a:ext cx="82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algn="ctr" defTabSz="457200" eaLnBrk="1" hangingPunct="1"/>
              <a:r>
                <a:rPr lang="en-US">
                  <a:solidFill>
                    <a:srgbClr val="000000"/>
                  </a:solidFill>
                </a:rPr>
                <a:t>Clear cell</a:t>
              </a:r>
            </a:p>
          </p:txBody>
        </p:sp>
        <p:sp>
          <p:nvSpPr>
            <p:cNvPr id="17438" name="Text Box 9"/>
            <p:cNvSpPr txBox="1">
              <a:spLocks noChangeArrowheads="1"/>
            </p:cNvSpPr>
            <p:nvPr/>
          </p:nvSpPr>
          <p:spPr bwMode="auto">
            <a:xfrm>
              <a:off x="1056" y="2973"/>
              <a:ext cx="65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algn="ctr" defTabSz="457200" eaLnBrk="1" hangingPunct="1">
                <a:spcBef>
                  <a:spcPct val="50000"/>
                </a:spcBef>
              </a:pPr>
              <a:r>
                <a:rPr lang="en-US" i="1">
                  <a:solidFill>
                    <a:srgbClr val="000000"/>
                  </a:solidFill>
                </a:rPr>
                <a:t>75%</a:t>
              </a:r>
              <a:r>
                <a:rPr lang="en-US" b="0" i="1">
                  <a:solidFill>
                    <a:srgbClr val="000000"/>
                  </a:solidFill>
                </a:rPr>
                <a:t> </a:t>
              </a:r>
            </a:p>
          </p:txBody>
        </p:sp>
        <p:grpSp>
          <p:nvGrpSpPr>
            <p:cNvPr id="17439" name="Group 10"/>
            <p:cNvGrpSpPr>
              <a:grpSpLocks/>
            </p:cNvGrpSpPr>
            <p:nvPr/>
          </p:nvGrpSpPr>
          <p:grpSpPr bwMode="auto">
            <a:xfrm>
              <a:off x="80" y="2771"/>
              <a:ext cx="872" cy="755"/>
              <a:chOff x="80" y="2771"/>
              <a:chExt cx="872" cy="755"/>
            </a:xfrm>
          </p:grpSpPr>
          <p:sp>
            <p:nvSpPr>
              <p:cNvPr id="17441" name="Text Box 11"/>
              <p:cNvSpPr txBox="1">
                <a:spLocks noChangeArrowheads="1"/>
              </p:cNvSpPr>
              <p:nvPr/>
            </p:nvSpPr>
            <p:spPr bwMode="auto">
              <a:xfrm>
                <a:off x="481" y="2771"/>
                <a:ext cx="47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algn="r" defTabSz="457200" eaLnBrk="1" hangingPunct="1">
                  <a:spcBef>
                    <a:spcPct val="50000"/>
                  </a:spcBef>
                </a:pPr>
                <a:r>
                  <a:rPr lang="en-US" sz="1400">
                    <a:solidFill>
                      <a:srgbClr val="000000"/>
                    </a:solidFill>
                  </a:rPr>
                  <a:t>Type</a:t>
                </a:r>
              </a:p>
            </p:txBody>
          </p:sp>
          <p:sp>
            <p:nvSpPr>
              <p:cNvPr id="17442" name="Text Box 12"/>
              <p:cNvSpPr txBox="1">
                <a:spLocks noChangeArrowheads="1"/>
              </p:cNvSpPr>
              <p:nvPr/>
            </p:nvSpPr>
            <p:spPr bwMode="auto">
              <a:xfrm>
                <a:off x="80" y="3068"/>
                <a:ext cx="8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algn="r" defTabSz="457200" eaLnBrk="1" hangingPunct="1">
                  <a:spcBef>
                    <a:spcPct val="50000"/>
                  </a:spcBef>
                </a:pPr>
                <a:r>
                  <a:rPr lang="en-US" sz="1400">
                    <a:solidFill>
                      <a:srgbClr val="000000"/>
                    </a:solidFill>
                  </a:rPr>
                  <a:t>Incidence (%)</a:t>
                </a:r>
              </a:p>
            </p:txBody>
          </p:sp>
          <p:sp>
            <p:nvSpPr>
              <p:cNvPr id="17443" name="Text Box 13"/>
              <p:cNvSpPr txBox="1">
                <a:spLocks noChangeArrowheads="1"/>
              </p:cNvSpPr>
              <p:nvPr/>
            </p:nvSpPr>
            <p:spPr bwMode="auto">
              <a:xfrm>
                <a:off x="110" y="3254"/>
                <a:ext cx="84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algn="r" defTabSz="457200" eaLnBrk="1" hangingPunct="1">
                  <a:lnSpc>
                    <a:spcPct val="80000"/>
                  </a:lnSpc>
                  <a:spcBef>
                    <a:spcPct val="50000"/>
                  </a:spcBef>
                </a:pPr>
                <a:r>
                  <a:rPr lang="en-US" sz="1400">
                    <a:solidFill>
                      <a:srgbClr val="000000"/>
                    </a:solidFill>
                  </a:rPr>
                  <a:t>Associated mutations</a:t>
                </a:r>
              </a:p>
            </p:txBody>
          </p:sp>
        </p:grpSp>
        <p:sp>
          <p:nvSpPr>
            <p:cNvPr id="17440" name="Text Box 14"/>
            <p:cNvSpPr txBox="1">
              <a:spLocks noChangeArrowheads="1"/>
            </p:cNvSpPr>
            <p:nvPr/>
          </p:nvSpPr>
          <p:spPr bwMode="auto">
            <a:xfrm>
              <a:off x="1056" y="3228"/>
              <a:ext cx="65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algn="ctr" defTabSz="457200" eaLnBrk="1" hangingPunct="1">
                <a:spcBef>
                  <a:spcPct val="50000"/>
                </a:spcBef>
              </a:pPr>
              <a:r>
                <a:rPr lang="en-US" i="1">
                  <a:solidFill>
                    <a:srgbClr val="000000"/>
                  </a:solidFill>
                </a:rPr>
                <a:t>VHL </a:t>
              </a:r>
              <a:r>
                <a:rPr lang="en-US" b="0" i="1">
                  <a:solidFill>
                    <a:srgbClr val="000000"/>
                  </a:solidFill>
                </a:rPr>
                <a:t> </a:t>
              </a:r>
            </a:p>
          </p:txBody>
        </p:sp>
      </p:grpSp>
      <p:sp>
        <p:nvSpPr>
          <p:cNvPr id="17414" name="Line 15"/>
          <p:cNvSpPr>
            <a:spLocks noChangeShapeType="1"/>
          </p:cNvSpPr>
          <p:nvPr/>
        </p:nvSpPr>
        <p:spPr bwMode="auto">
          <a:xfrm flipV="1">
            <a:off x="2173288" y="2486025"/>
            <a:ext cx="0" cy="30480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17415" name="Line 16"/>
          <p:cNvSpPr>
            <a:spLocks noChangeShapeType="1"/>
          </p:cNvSpPr>
          <p:nvPr/>
        </p:nvSpPr>
        <p:spPr bwMode="auto">
          <a:xfrm>
            <a:off x="2157413" y="2493963"/>
            <a:ext cx="303371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17416" name="Line 17"/>
          <p:cNvSpPr>
            <a:spLocks noChangeShapeType="1"/>
          </p:cNvSpPr>
          <p:nvPr/>
        </p:nvSpPr>
        <p:spPr bwMode="auto">
          <a:xfrm flipV="1">
            <a:off x="4495800" y="1981200"/>
            <a:ext cx="0" cy="4619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grpSp>
        <p:nvGrpSpPr>
          <p:cNvPr id="17417" name="Group 19"/>
          <p:cNvGrpSpPr>
            <a:grpSpLocks/>
          </p:cNvGrpSpPr>
          <p:nvPr/>
        </p:nvGrpSpPr>
        <p:grpSpPr bwMode="auto">
          <a:xfrm>
            <a:off x="2900363" y="2847975"/>
            <a:ext cx="1473200" cy="2660650"/>
            <a:chOff x="1827" y="1794"/>
            <a:chExt cx="928" cy="1676"/>
          </a:xfrm>
        </p:grpSpPr>
        <p:pic>
          <p:nvPicPr>
            <p:cNvPr id="17432" name="Picture 20" descr="Untitled-1"/>
            <p:cNvPicPr>
              <a:picLocks noChangeAspect="1" noChangeArrowheads="1"/>
            </p:cNvPicPr>
            <p:nvPr/>
          </p:nvPicPr>
          <p:blipFill>
            <a:blip r:embed="rId3">
              <a:extLst>
                <a:ext uri="{28A0092B-C50C-407E-A947-70E740481C1C}">
                  <a14:useLocalDpi xmlns:a14="http://schemas.microsoft.com/office/drawing/2010/main" val="0"/>
                </a:ext>
              </a:extLst>
            </a:blip>
            <a:srcRect l="19450" r="61055"/>
            <a:stretch>
              <a:fillRect/>
            </a:stretch>
          </p:blipFill>
          <p:spPr bwMode="auto">
            <a:xfrm>
              <a:off x="1846" y="1794"/>
              <a:ext cx="909" cy="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33" name="Text Box 21"/>
            <p:cNvSpPr txBox="1">
              <a:spLocks noChangeArrowheads="1"/>
            </p:cNvSpPr>
            <p:nvPr/>
          </p:nvSpPr>
          <p:spPr bwMode="auto">
            <a:xfrm>
              <a:off x="1827" y="2775"/>
              <a:ext cx="88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algn="ctr" defTabSz="457200" eaLnBrk="1" hangingPunct="1"/>
              <a:r>
                <a:rPr lang="en-US" sz="1400" b="0">
                  <a:solidFill>
                    <a:srgbClr val="000000"/>
                  </a:solidFill>
                </a:rPr>
                <a:t>Papillary type 1</a:t>
              </a:r>
            </a:p>
          </p:txBody>
        </p:sp>
        <p:sp>
          <p:nvSpPr>
            <p:cNvPr id="17434" name="Text Box 22"/>
            <p:cNvSpPr txBox="1">
              <a:spLocks noChangeArrowheads="1"/>
            </p:cNvSpPr>
            <p:nvPr/>
          </p:nvSpPr>
          <p:spPr bwMode="auto">
            <a:xfrm>
              <a:off x="1942" y="3018"/>
              <a:ext cx="65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algn="ctr" defTabSz="457200" eaLnBrk="1" hangingPunct="1">
                <a:spcBef>
                  <a:spcPct val="50000"/>
                </a:spcBef>
              </a:pPr>
              <a:r>
                <a:rPr lang="en-US" sz="1600" b="0" i="1">
                  <a:solidFill>
                    <a:srgbClr val="000000"/>
                  </a:solidFill>
                </a:rPr>
                <a:t>5%</a:t>
              </a:r>
            </a:p>
          </p:txBody>
        </p:sp>
        <p:sp>
          <p:nvSpPr>
            <p:cNvPr id="17435" name="Text Box 23"/>
            <p:cNvSpPr txBox="1">
              <a:spLocks noChangeArrowheads="1"/>
            </p:cNvSpPr>
            <p:nvPr/>
          </p:nvSpPr>
          <p:spPr bwMode="auto">
            <a:xfrm>
              <a:off x="1932" y="3258"/>
              <a:ext cx="65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algn="ctr" defTabSz="457200" eaLnBrk="1" hangingPunct="1">
                <a:spcBef>
                  <a:spcPct val="50000"/>
                </a:spcBef>
              </a:pPr>
              <a:r>
                <a:rPr lang="en-US" sz="1600" b="0" i="1">
                  <a:solidFill>
                    <a:srgbClr val="000000"/>
                  </a:solidFill>
                </a:rPr>
                <a:t>c-Met </a:t>
              </a:r>
            </a:p>
          </p:txBody>
        </p:sp>
      </p:grpSp>
      <p:sp>
        <p:nvSpPr>
          <p:cNvPr id="17418" name="Line 24"/>
          <p:cNvSpPr>
            <a:spLocks noChangeShapeType="1"/>
          </p:cNvSpPr>
          <p:nvPr/>
        </p:nvSpPr>
        <p:spPr bwMode="auto">
          <a:xfrm flipV="1">
            <a:off x="3668713" y="2487613"/>
            <a:ext cx="0" cy="30480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17419" name="Line 25"/>
          <p:cNvSpPr>
            <a:spLocks noChangeShapeType="1"/>
          </p:cNvSpPr>
          <p:nvPr/>
        </p:nvSpPr>
        <p:spPr bwMode="auto">
          <a:xfrm>
            <a:off x="5172075" y="2493963"/>
            <a:ext cx="1533525" cy="2063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17420" name="Line 26"/>
          <p:cNvSpPr>
            <a:spLocks noChangeShapeType="1"/>
          </p:cNvSpPr>
          <p:nvPr/>
        </p:nvSpPr>
        <p:spPr bwMode="auto">
          <a:xfrm flipV="1">
            <a:off x="5170488" y="2463800"/>
            <a:ext cx="0" cy="327025"/>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grpSp>
        <p:nvGrpSpPr>
          <p:cNvPr id="17421" name="Group 27"/>
          <p:cNvGrpSpPr>
            <a:grpSpLocks/>
          </p:cNvGrpSpPr>
          <p:nvPr/>
        </p:nvGrpSpPr>
        <p:grpSpPr bwMode="auto">
          <a:xfrm>
            <a:off x="4487863" y="2847975"/>
            <a:ext cx="1446212" cy="2660650"/>
            <a:chOff x="2827" y="1794"/>
            <a:chExt cx="911" cy="1676"/>
          </a:xfrm>
        </p:grpSpPr>
        <p:sp>
          <p:nvSpPr>
            <p:cNvPr id="17428" name="Text Box 28"/>
            <p:cNvSpPr txBox="1">
              <a:spLocks noChangeArrowheads="1"/>
            </p:cNvSpPr>
            <p:nvPr/>
          </p:nvSpPr>
          <p:spPr bwMode="auto">
            <a:xfrm>
              <a:off x="2827" y="2775"/>
              <a:ext cx="91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algn="ctr" defTabSz="457200" eaLnBrk="1" hangingPunct="1"/>
              <a:r>
                <a:rPr lang="en-US" sz="1400" b="0">
                  <a:solidFill>
                    <a:srgbClr val="000000"/>
                  </a:solidFill>
                </a:rPr>
                <a:t>Papillary type 2 </a:t>
              </a:r>
            </a:p>
          </p:txBody>
        </p:sp>
        <p:sp>
          <p:nvSpPr>
            <p:cNvPr id="17429" name="Text Box 29"/>
            <p:cNvSpPr txBox="1">
              <a:spLocks noChangeArrowheads="1"/>
            </p:cNvSpPr>
            <p:nvPr/>
          </p:nvSpPr>
          <p:spPr bwMode="auto">
            <a:xfrm>
              <a:off x="2958" y="3018"/>
              <a:ext cx="65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algn="ctr" defTabSz="457200" eaLnBrk="1" hangingPunct="1">
                <a:spcBef>
                  <a:spcPct val="50000"/>
                </a:spcBef>
              </a:pPr>
              <a:r>
                <a:rPr lang="en-US" sz="1600" b="0" i="1">
                  <a:solidFill>
                    <a:srgbClr val="000000"/>
                  </a:solidFill>
                </a:rPr>
                <a:t>10%</a:t>
              </a:r>
            </a:p>
          </p:txBody>
        </p:sp>
        <p:sp>
          <p:nvSpPr>
            <p:cNvPr id="17430" name="Text Box 30"/>
            <p:cNvSpPr txBox="1">
              <a:spLocks noChangeArrowheads="1"/>
            </p:cNvSpPr>
            <p:nvPr/>
          </p:nvSpPr>
          <p:spPr bwMode="auto">
            <a:xfrm>
              <a:off x="2948" y="3258"/>
              <a:ext cx="65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algn="ctr" defTabSz="457200" eaLnBrk="1" hangingPunct="1">
                <a:spcBef>
                  <a:spcPct val="50000"/>
                </a:spcBef>
              </a:pPr>
              <a:r>
                <a:rPr lang="en-US" sz="1600" b="0" i="1">
                  <a:solidFill>
                    <a:srgbClr val="000000"/>
                  </a:solidFill>
                </a:rPr>
                <a:t>FH</a:t>
              </a:r>
            </a:p>
          </p:txBody>
        </p:sp>
        <p:pic>
          <p:nvPicPr>
            <p:cNvPr id="17431" name="Picture 31" descr="Untitled-1"/>
            <p:cNvPicPr>
              <a:picLocks noChangeAspect="1" noChangeArrowheads="1"/>
            </p:cNvPicPr>
            <p:nvPr/>
          </p:nvPicPr>
          <p:blipFill>
            <a:blip r:embed="rId3">
              <a:extLst>
                <a:ext uri="{28A0092B-C50C-407E-A947-70E740481C1C}">
                  <a14:useLocalDpi xmlns:a14="http://schemas.microsoft.com/office/drawing/2010/main" val="0"/>
                </a:ext>
              </a:extLst>
            </a:blip>
            <a:srcRect l="40746" r="40768"/>
            <a:stretch>
              <a:fillRect/>
            </a:stretch>
          </p:blipFill>
          <p:spPr bwMode="auto">
            <a:xfrm>
              <a:off x="2839" y="1794"/>
              <a:ext cx="862" cy="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422" name="Line 32"/>
          <p:cNvSpPr>
            <a:spLocks noChangeShapeType="1"/>
          </p:cNvSpPr>
          <p:nvPr/>
        </p:nvSpPr>
        <p:spPr bwMode="auto">
          <a:xfrm flipV="1">
            <a:off x="6680200" y="2501900"/>
            <a:ext cx="0" cy="30480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grpSp>
        <p:nvGrpSpPr>
          <p:cNvPr id="17423" name="Group 33"/>
          <p:cNvGrpSpPr>
            <a:grpSpLocks/>
          </p:cNvGrpSpPr>
          <p:nvPr/>
        </p:nvGrpSpPr>
        <p:grpSpPr bwMode="auto">
          <a:xfrm>
            <a:off x="5992813" y="2847975"/>
            <a:ext cx="1433512" cy="2660650"/>
            <a:chOff x="3775" y="1794"/>
            <a:chExt cx="903" cy="1676"/>
          </a:xfrm>
        </p:grpSpPr>
        <p:sp>
          <p:nvSpPr>
            <p:cNvPr id="17424" name="Text Box 34"/>
            <p:cNvSpPr txBox="1">
              <a:spLocks noChangeArrowheads="1"/>
            </p:cNvSpPr>
            <p:nvPr/>
          </p:nvSpPr>
          <p:spPr bwMode="auto">
            <a:xfrm>
              <a:off x="3855" y="2775"/>
              <a:ext cx="82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algn="ctr" defTabSz="457200" eaLnBrk="1" hangingPunct="1"/>
              <a:r>
                <a:rPr lang="en-US" sz="1400" b="0">
                  <a:solidFill>
                    <a:srgbClr val="000000"/>
                  </a:solidFill>
                </a:rPr>
                <a:t>Chromophobe</a:t>
              </a:r>
            </a:p>
          </p:txBody>
        </p:sp>
        <p:sp>
          <p:nvSpPr>
            <p:cNvPr id="17425" name="Text Box 35"/>
            <p:cNvSpPr txBox="1">
              <a:spLocks noChangeArrowheads="1"/>
            </p:cNvSpPr>
            <p:nvPr/>
          </p:nvSpPr>
          <p:spPr bwMode="auto">
            <a:xfrm>
              <a:off x="3942" y="3018"/>
              <a:ext cx="65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algn="ctr" defTabSz="457200" eaLnBrk="1" hangingPunct="1">
                <a:spcBef>
                  <a:spcPct val="50000"/>
                </a:spcBef>
              </a:pPr>
              <a:r>
                <a:rPr lang="en-US" sz="1600" b="0" i="1">
                  <a:solidFill>
                    <a:srgbClr val="000000"/>
                  </a:solidFill>
                </a:rPr>
                <a:t>5%</a:t>
              </a:r>
            </a:p>
          </p:txBody>
        </p:sp>
        <p:sp>
          <p:nvSpPr>
            <p:cNvPr id="17426" name="Text Box 36"/>
            <p:cNvSpPr txBox="1">
              <a:spLocks noChangeArrowheads="1"/>
            </p:cNvSpPr>
            <p:nvPr/>
          </p:nvSpPr>
          <p:spPr bwMode="auto">
            <a:xfrm>
              <a:off x="3932" y="3258"/>
              <a:ext cx="65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algn="ctr" defTabSz="457200" eaLnBrk="1" hangingPunct="1">
                <a:spcBef>
                  <a:spcPct val="50000"/>
                </a:spcBef>
              </a:pPr>
              <a:r>
                <a:rPr lang="en-US" sz="1600" b="0" i="1">
                  <a:solidFill>
                    <a:srgbClr val="000000"/>
                  </a:solidFill>
                </a:rPr>
                <a:t>BHD</a:t>
              </a:r>
            </a:p>
          </p:txBody>
        </p:sp>
        <p:pic>
          <p:nvPicPr>
            <p:cNvPr id="17427" name="Picture 37" descr="Untitled-1"/>
            <p:cNvPicPr>
              <a:picLocks noChangeAspect="1" noChangeArrowheads="1"/>
            </p:cNvPicPr>
            <p:nvPr/>
          </p:nvPicPr>
          <p:blipFill>
            <a:blip r:embed="rId3">
              <a:extLst>
                <a:ext uri="{28A0092B-C50C-407E-A947-70E740481C1C}">
                  <a14:useLocalDpi xmlns:a14="http://schemas.microsoft.com/office/drawing/2010/main" val="0"/>
                </a:ext>
              </a:extLst>
            </a:blip>
            <a:srcRect l="60818" r="20374"/>
            <a:stretch>
              <a:fillRect/>
            </a:stretch>
          </p:blipFill>
          <p:spPr bwMode="auto">
            <a:xfrm>
              <a:off x="3775" y="1794"/>
              <a:ext cx="877" cy="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ítulo 1"/>
          <p:cNvSpPr>
            <a:spLocks noGrp="1"/>
          </p:cNvSpPr>
          <p:nvPr>
            <p:ph type="title"/>
          </p:nvPr>
        </p:nvSpPr>
        <p:spPr>
          <a:xfrm>
            <a:off x="314325" y="166688"/>
            <a:ext cx="6625892" cy="600075"/>
          </a:xfrm>
        </p:spPr>
        <p:txBody>
          <a:bodyPr/>
          <a:lstStyle/>
          <a:p>
            <a:r>
              <a:rPr lang="es-ES" dirty="0" err="1" smtClean="0"/>
              <a:t>Histologic</a:t>
            </a:r>
            <a:r>
              <a:rPr lang="es-ES" dirty="0" smtClean="0"/>
              <a:t> </a:t>
            </a:r>
            <a:r>
              <a:rPr lang="es-ES" dirty="0" err="1" smtClean="0"/>
              <a:t>Classification</a:t>
            </a:r>
            <a:r>
              <a:rPr lang="es-ES" dirty="0" smtClean="0"/>
              <a:t> of Human Renal </a:t>
            </a:r>
            <a:r>
              <a:rPr lang="es-ES" dirty="0" err="1" smtClean="0"/>
              <a:t>Epithelial</a:t>
            </a:r>
            <a:r>
              <a:rPr lang="es-ES" dirty="0" smtClean="0"/>
              <a:t> </a:t>
            </a:r>
            <a:r>
              <a:rPr lang="es-ES" dirty="0" err="1" smtClean="0"/>
              <a:t>Neoplasms</a:t>
            </a:r>
            <a:endParaRPr lang="es-ES" dirty="0"/>
          </a:p>
        </p:txBody>
      </p:sp>
    </p:spTree>
    <p:extLst>
      <p:ext uri="{BB962C8B-B14F-4D97-AF65-F5344CB8AC3E}">
        <p14:creationId xmlns:p14="http://schemas.microsoft.com/office/powerpoint/2010/main" val="11899712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3"/>
          <p:cNvPicPr>
            <a:picLocks noChangeAspect="1" noChangeArrowheads="1"/>
          </p:cNvPicPr>
          <p:nvPr/>
        </p:nvPicPr>
        <p:blipFill>
          <a:blip r:embed="rId3"/>
          <a:srcRect/>
          <a:stretch>
            <a:fillRect/>
          </a:stretch>
        </p:blipFill>
        <p:spPr bwMode="auto">
          <a:xfrm>
            <a:off x="214313" y="214339"/>
            <a:ext cx="5076825" cy="4962525"/>
          </a:xfrm>
          <a:prstGeom prst="rect">
            <a:avLst/>
          </a:prstGeom>
          <a:noFill/>
          <a:ln w="25400">
            <a:solidFill>
              <a:srgbClr val="000000"/>
            </a:solidFill>
            <a:miter lim="800000"/>
            <a:headEnd/>
            <a:tailEnd/>
          </a:ln>
        </p:spPr>
      </p:pic>
      <p:pic>
        <p:nvPicPr>
          <p:cNvPr id="110595" name="Picture 4"/>
          <p:cNvPicPr>
            <a:picLocks noChangeAspect="1" noChangeArrowheads="1"/>
          </p:cNvPicPr>
          <p:nvPr/>
        </p:nvPicPr>
        <p:blipFill>
          <a:blip r:embed="rId4"/>
          <a:srcRect/>
          <a:stretch>
            <a:fillRect/>
          </a:stretch>
        </p:blipFill>
        <p:spPr bwMode="auto">
          <a:xfrm>
            <a:off x="4000502" y="2000250"/>
            <a:ext cx="4619625" cy="4610100"/>
          </a:xfrm>
          <a:prstGeom prst="rect">
            <a:avLst/>
          </a:prstGeom>
          <a:noFill/>
          <a:ln w="25400">
            <a:solidFill>
              <a:srgbClr val="000000"/>
            </a:solidFill>
            <a:miter lim="800000"/>
            <a:headEnd/>
            <a:tailEnd/>
          </a:ln>
        </p:spPr>
      </p:pic>
      <p:sp>
        <p:nvSpPr>
          <p:cNvPr id="110596" name="7 CuadroTexto"/>
          <p:cNvSpPr txBox="1">
            <a:spLocks noChangeArrowheads="1"/>
          </p:cNvSpPr>
          <p:nvPr/>
        </p:nvSpPr>
        <p:spPr bwMode="auto">
          <a:xfrm>
            <a:off x="285763" y="5286400"/>
            <a:ext cx="3357563" cy="1169551"/>
          </a:xfrm>
          <a:prstGeom prst="rect">
            <a:avLst/>
          </a:prstGeom>
          <a:noFill/>
          <a:ln w="9525">
            <a:noFill/>
            <a:miter lim="800000"/>
            <a:headEnd/>
            <a:tailEnd/>
          </a:ln>
        </p:spPr>
        <p:txBody>
          <a:bodyPr>
            <a:prstTxWarp prst="textNoShape">
              <a:avLst/>
            </a:prstTxWarp>
            <a:spAutoFit/>
          </a:bodyPr>
          <a:lstStyle/>
          <a:p>
            <a:r>
              <a:rPr lang="es-ES" sz="1400"/>
              <a:t>Andriole GL, Crawford ED, Grubb RL, et al ., the PLCO Project Team,  </a:t>
            </a:r>
            <a:r>
              <a:rPr lang="es-ES" sz="1400" b="1"/>
              <a:t>Mortality Results from a Randomized Prostate-Cancer Screening Trial. </a:t>
            </a:r>
            <a:r>
              <a:rPr lang="es-ES" sz="1400"/>
              <a:t>N Engl J Med 2009 360: 1310-1319</a:t>
            </a:r>
          </a:p>
        </p:txBody>
      </p:sp>
      <p:sp>
        <p:nvSpPr>
          <p:cNvPr id="9" name="8 Rectángulo"/>
          <p:cNvSpPr/>
          <p:nvPr/>
        </p:nvSpPr>
        <p:spPr>
          <a:xfrm>
            <a:off x="5857877" y="642943"/>
            <a:ext cx="2143125" cy="6429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r>
              <a:rPr lang="es-ES" sz="2400" b="1">
                <a:solidFill>
                  <a:srgbClr val="FFFFFF"/>
                </a:solidFill>
              </a:rPr>
              <a:t>n=76.693</a:t>
            </a:r>
          </a:p>
        </p:txBody>
      </p:sp>
      <p:pic>
        <p:nvPicPr>
          <p:cNvPr id="6" name="Picture 3"/>
          <p:cNvPicPr>
            <a:picLocks noChangeAspect="1" noChangeArrowheads="1"/>
          </p:cNvPicPr>
          <p:nvPr/>
        </p:nvPicPr>
        <p:blipFill>
          <a:blip r:embed="rId5"/>
          <a:srcRect/>
          <a:stretch>
            <a:fillRect/>
          </a:stretch>
        </p:blipFill>
        <p:spPr bwMode="auto">
          <a:xfrm>
            <a:off x="7188689" y="5569677"/>
            <a:ext cx="1634637" cy="602549"/>
          </a:xfrm>
          <a:prstGeom prst="rect">
            <a:avLst/>
          </a:prstGeom>
          <a:noFill/>
          <a:ln w="15875">
            <a:solidFill>
              <a:schemeClr val="tx1"/>
            </a:solidFill>
            <a:miter lim="800000"/>
            <a:headEnd/>
            <a:tailEnd/>
          </a:ln>
        </p:spPr>
      </p:pic>
    </p:spTree>
    <p:extLst>
      <p:ext uri="{BB962C8B-B14F-4D97-AF65-F5344CB8AC3E}">
        <p14:creationId xmlns:p14="http://schemas.microsoft.com/office/powerpoint/2010/main" val="470236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Footer Placeholder 2"/>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de-DE" sz="1000">
                <a:solidFill>
                  <a:srgbClr val="000000"/>
                </a:solidFill>
              </a:rPr>
              <a:t>Page </a:t>
            </a:r>
            <a:r>
              <a:rPr lang="de-DE" sz="1000">
                <a:solidFill>
                  <a:srgbClr val="000000"/>
                </a:solidFill>
                <a:sym typeface="Wingdings" charset="0"/>
              </a:rPr>
              <a:t></a:t>
            </a:r>
            <a:r>
              <a:rPr lang="de-DE" sz="1000">
                <a:solidFill>
                  <a:srgbClr val="000000"/>
                </a:solidFill>
              </a:rPr>
              <a:t> </a:t>
            </a:r>
            <a:fld id="{94A06EE0-2517-4746-A592-270B1FD5B64C}" type="slidenum">
              <a:rPr lang="de-DE" sz="1000">
                <a:solidFill>
                  <a:srgbClr val="000000"/>
                </a:solidFill>
              </a:rPr>
              <a:pPr eaLnBrk="1" hangingPunct="1"/>
              <a:t>70</a:t>
            </a:fld>
            <a:endParaRPr lang="de-DE" sz="1000">
              <a:solidFill>
                <a:srgbClr val="000000"/>
              </a:solidFill>
            </a:endParaRPr>
          </a:p>
        </p:txBody>
      </p:sp>
      <p:sp>
        <p:nvSpPr>
          <p:cNvPr id="21507" name="Rectangle 16"/>
          <p:cNvSpPr>
            <a:spLocks noGrp="1" noChangeArrowheads="1"/>
          </p:cNvSpPr>
          <p:nvPr>
            <p:ph type="title"/>
          </p:nvPr>
        </p:nvSpPr>
        <p:spPr/>
        <p:txBody>
          <a:bodyPr/>
          <a:lstStyle/>
          <a:p>
            <a:r>
              <a:rPr lang="es-ES_tradnl" noProof="1" smtClean="0">
                <a:latin typeface="Arial" charset="0"/>
              </a:rPr>
              <a:t>Carcinoma de células renals</a:t>
            </a:r>
            <a:endParaRPr noProof="1">
              <a:latin typeface="Arial" charset="0"/>
            </a:endParaRPr>
          </a:p>
        </p:txBody>
      </p:sp>
      <p:sp>
        <p:nvSpPr>
          <p:cNvPr id="21508" name="Rectangle 7"/>
          <p:cNvSpPr>
            <a:spLocks noChangeArrowheads="1"/>
          </p:cNvSpPr>
          <p:nvPr/>
        </p:nvSpPr>
        <p:spPr bwMode="gray">
          <a:xfrm>
            <a:off x="314325" y="1038225"/>
            <a:ext cx="57531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defTabSz="801688" eaLnBrk="0" hangingPunct="0"/>
            <a:r>
              <a:rPr lang="es-ES_tradnl" noProof="1" smtClean="0">
                <a:solidFill>
                  <a:srgbClr val="000000"/>
                </a:solidFill>
                <a:latin typeface="Arial"/>
              </a:rPr>
              <a:t>Patología</a:t>
            </a:r>
            <a:endParaRPr noProof="1">
              <a:solidFill>
                <a:srgbClr val="000000"/>
              </a:solidFill>
              <a:latin typeface="Arial"/>
            </a:endParaRPr>
          </a:p>
        </p:txBody>
      </p:sp>
      <p:sp>
        <p:nvSpPr>
          <p:cNvPr id="21509" name="Rectangle 27"/>
          <p:cNvSpPr>
            <a:spLocks noChangeArrowheads="1"/>
          </p:cNvSpPr>
          <p:nvPr/>
        </p:nvSpPr>
        <p:spPr bwMode="gray">
          <a:xfrm>
            <a:off x="787400" y="1555750"/>
            <a:ext cx="8047038" cy="446088"/>
          </a:xfrm>
          <a:prstGeom prst="rect">
            <a:avLst/>
          </a:prstGeom>
          <a:solidFill>
            <a:schemeClr val="folHlink"/>
          </a:solidFill>
          <a:ln w="12700">
            <a:solidFill>
              <a:srgbClr val="C0C0C0"/>
            </a:solidFill>
            <a:miter lim="800000"/>
            <a:headEnd/>
            <a:tailEnd/>
          </a:ln>
        </p:spPr>
        <p:txBody>
          <a:bodyPr lIns="252000" tIns="72000" rIns="72000" bIns="72000" anchor="ctr"/>
          <a:lstStyle/>
          <a:p>
            <a:pPr defTabSz="457200">
              <a:spcBef>
                <a:spcPct val="25000"/>
              </a:spcBef>
            </a:pPr>
            <a:r>
              <a:rPr lang="es-ES_tradnl" noProof="1" smtClean="0">
                <a:solidFill>
                  <a:srgbClr val="000000"/>
                </a:solidFill>
                <a:latin typeface="Arial"/>
              </a:rPr>
              <a:t>Predominio del carcinoma de células claras (60-75%)</a:t>
            </a:r>
            <a:endParaRPr noProof="1">
              <a:solidFill>
                <a:srgbClr val="000000"/>
              </a:solidFill>
              <a:latin typeface="Arial"/>
            </a:endParaRPr>
          </a:p>
        </p:txBody>
      </p:sp>
      <p:sp>
        <p:nvSpPr>
          <p:cNvPr id="21510" name="Rectangle 28"/>
          <p:cNvSpPr>
            <a:spLocks noChangeArrowheads="1"/>
          </p:cNvSpPr>
          <p:nvPr/>
        </p:nvSpPr>
        <p:spPr bwMode="gray">
          <a:xfrm>
            <a:off x="787400" y="2098675"/>
            <a:ext cx="8047038" cy="446088"/>
          </a:xfrm>
          <a:prstGeom prst="rect">
            <a:avLst/>
          </a:prstGeom>
          <a:noFill/>
          <a:ln w="127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252000" tIns="72000" rIns="72000" bIns="72000" anchor="ctr"/>
          <a:lstStyle/>
          <a:p>
            <a:pPr defTabSz="457200">
              <a:spcBef>
                <a:spcPct val="25000"/>
              </a:spcBef>
            </a:pPr>
            <a:r>
              <a:rPr lang="es-ES_tradnl" noProof="1" smtClean="0">
                <a:solidFill>
                  <a:srgbClr val="000000"/>
                </a:solidFill>
                <a:latin typeface="Arial"/>
              </a:rPr>
              <a:t>Carcinoma de células claras se origina en las células tubulares proximales</a:t>
            </a:r>
            <a:endParaRPr noProof="1">
              <a:solidFill>
                <a:srgbClr val="000000"/>
              </a:solidFill>
              <a:latin typeface="Arial"/>
            </a:endParaRPr>
          </a:p>
        </p:txBody>
      </p:sp>
      <p:sp>
        <p:nvSpPr>
          <p:cNvPr id="21511" name="Rectangle 29"/>
          <p:cNvSpPr>
            <a:spLocks noChangeArrowheads="1"/>
          </p:cNvSpPr>
          <p:nvPr/>
        </p:nvSpPr>
        <p:spPr bwMode="gray">
          <a:xfrm>
            <a:off x="787400" y="2640013"/>
            <a:ext cx="8047038" cy="449262"/>
          </a:xfrm>
          <a:prstGeom prst="rect">
            <a:avLst/>
          </a:prstGeom>
          <a:noFill/>
          <a:ln w="127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252000" tIns="72000" rIns="72000" bIns="72000" anchor="ctr"/>
          <a:lstStyle/>
          <a:p>
            <a:pPr defTabSz="457200">
              <a:spcBef>
                <a:spcPct val="25000"/>
              </a:spcBef>
            </a:pPr>
            <a:r>
              <a:rPr lang="es-ES_tradnl" noProof="1" smtClean="0">
                <a:solidFill>
                  <a:srgbClr val="000000"/>
                </a:solidFill>
                <a:latin typeface="Arial"/>
              </a:rPr>
              <a:t>Se asocian a deleción del 3p (donde está el gen VHL)</a:t>
            </a:r>
            <a:endParaRPr noProof="1">
              <a:solidFill>
                <a:srgbClr val="000000"/>
              </a:solidFill>
              <a:latin typeface="Arial"/>
            </a:endParaRPr>
          </a:p>
        </p:txBody>
      </p:sp>
      <p:sp>
        <p:nvSpPr>
          <p:cNvPr id="21512" name="Rectangle 30"/>
          <p:cNvSpPr>
            <a:spLocks noChangeArrowheads="1"/>
          </p:cNvSpPr>
          <p:nvPr/>
        </p:nvSpPr>
        <p:spPr bwMode="gray">
          <a:xfrm>
            <a:off x="787400" y="3184525"/>
            <a:ext cx="8047038" cy="447675"/>
          </a:xfrm>
          <a:prstGeom prst="rect">
            <a:avLst/>
          </a:prstGeom>
          <a:noFill/>
          <a:ln w="127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252000" tIns="72000" rIns="72000" bIns="72000" anchor="ctr"/>
          <a:lstStyle/>
          <a:p>
            <a:pPr defTabSz="457200">
              <a:spcBef>
                <a:spcPct val="25000"/>
              </a:spcBef>
            </a:pPr>
            <a:r>
              <a:rPr lang="es-ES_tradnl" noProof="1" smtClean="0">
                <a:solidFill>
                  <a:srgbClr val="000000"/>
                </a:solidFill>
                <a:latin typeface="Arial"/>
              </a:rPr>
              <a:t>El 80% de los RCC metastásicos son de células claras</a:t>
            </a:r>
            <a:endParaRPr noProof="1">
              <a:solidFill>
                <a:srgbClr val="000000"/>
              </a:solidFill>
              <a:latin typeface="Arial"/>
            </a:endParaRPr>
          </a:p>
        </p:txBody>
      </p:sp>
      <p:sp>
        <p:nvSpPr>
          <p:cNvPr id="21513" name="Rectangle 31"/>
          <p:cNvSpPr>
            <a:spLocks noChangeArrowheads="1"/>
          </p:cNvSpPr>
          <p:nvPr/>
        </p:nvSpPr>
        <p:spPr bwMode="gray">
          <a:xfrm>
            <a:off x="787400" y="3727450"/>
            <a:ext cx="8047038" cy="446088"/>
          </a:xfrm>
          <a:prstGeom prst="rect">
            <a:avLst/>
          </a:prstGeom>
          <a:noFill/>
          <a:ln w="127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252000" tIns="72000" rIns="72000" bIns="72000" anchor="ctr"/>
          <a:lstStyle/>
          <a:p>
            <a:pPr defTabSz="457200">
              <a:spcBef>
                <a:spcPct val="25000"/>
              </a:spcBef>
            </a:pPr>
            <a:r>
              <a:rPr lang="es-ES_tradnl" noProof="1" smtClean="0">
                <a:solidFill>
                  <a:srgbClr val="000000"/>
                </a:solidFill>
                <a:latin typeface="Arial"/>
              </a:rPr>
              <a:t>Los carcinomas papilares son bilaterales con frecuencia</a:t>
            </a:r>
            <a:endParaRPr noProof="1">
              <a:solidFill>
                <a:srgbClr val="000000"/>
              </a:solidFill>
              <a:latin typeface="Arial"/>
            </a:endParaRPr>
          </a:p>
        </p:txBody>
      </p:sp>
      <p:sp>
        <p:nvSpPr>
          <p:cNvPr id="21514" name="Rectangle 32"/>
          <p:cNvSpPr>
            <a:spLocks noChangeArrowheads="1"/>
          </p:cNvSpPr>
          <p:nvPr/>
        </p:nvSpPr>
        <p:spPr bwMode="gray">
          <a:xfrm>
            <a:off x="328613" y="1555750"/>
            <a:ext cx="463550" cy="446088"/>
          </a:xfrm>
          <a:prstGeom prst="rect">
            <a:avLst/>
          </a:prstGeom>
          <a:solidFill>
            <a:schemeClr val="tx2"/>
          </a:solidFill>
          <a:ln w="12700">
            <a:solidFill>
              <a:srgbClr val="C0C0C0"/>
            </a:solidFill>
            <a:miter lim="800000"/>
            <a:headEnd/>
            <a:tailEnd/>
          </a:ln>
        </p:spPr>
        <p:txBody>
          <a:bodyPr lIns="0" tIns="0" rIns="0" bIns="0" anchor="ctr"/>
          <a:lstStyle/>
          <a:p>
            <a:pPr algn="ctr" defTabSz="801688" eaLnBrk="0" hangingPunct="0"/>
            <a:r>
              <a:rPr sz="2800" b="1" noProof="1">
                <a:solidFill>
                  <a:srgbClr val="FFFFFF"/>
                </a:solidFill>
                <a:latin typeface="Arial"/>
              </a:rPr>
              <a:t>1</a:t>
            </a:r>
          </a:p>
        </p:txBody>
      </p:sp>
      <p:sp>
        <p:nvSpPr>
          <p:cNvPr id="21515" name="Rectangle 33"/>
          <p:cNvSpPr>
            <a:spLocks noChangeArrowheads="1"/>
          </p:cNvSpPr>
          <p:nvPr/>
        </p:nvSpPr>
        <p:spPr bwMode="gray">
          <a:xfrm>
            <a:off x="328613" y="2098675"/>
            <a:ext cx="463550" cy="446088"/>
          </a:xfrm>
          <a:prstGeom prst="rect">
            <a:avLst/>
          </a:prstGeom>
          <a:solidFill>
            <a:schemeClr val="accent1"/>
          </a:solidFill>
          <a:ln w="12700">
            <a:solidFill>
              <a:srgbClr val="C0C0C0"/>
            </a:solidFill>
            <a:miter lim="800000"/>
            <a:headEnd/>
            <a:tailEnd/>
          </a:ln>
        </p:spPr>
        <p:txBody>
          <a:bodyPr lIns="0" tIns="0" rIns="0" bIns="0" anchor="ctr"/>
          <a:lstStyle/>
          <a:p>
            <a:pPr algn="ctr" defTabSz="801688" eaLnBrk="0" hangingPunct="0"/>
            <a:r>
              <a:rPr sz="2800" b="1" noProof="1">
                <a:solidFill>
                  <a:srgbClr val="FFFFFF"/>
                </a:solidFill>
                <a:latin typeface="Arial"/>
              </a:rPr>
              <a:t>2</a:t>
            </a:r>
          </a:p>
        </p:txBody>
      </p:sp>
      <p:sp>
        <p:nvSpPr>
          <p:cNvPr id="21516" name="Rectangle 34"/>
          <p:cNvSpPr>
            <a:spLocks noChangeArrowheads="1"/>
          </p:cNvSpPr>
          <p:nvPr/>
        </p:nvSpPr>
        <p:spPr bwMode="gray">
          <a:xfrm>
            <a:off x="328613" y="2640013"/>
            <a:ext cx="463550" cy="449262"/>
          </a:xfrm>
          <a:prstGeom prst="rect">
            <a:avLst/>
          </a:prstGeom>
          <a:solidFill>
            <a:schemeClr val="accent1"/>
          </a:solidFill>
          <a:ln w="12700">
            <a:solidFill>
              <a:srgbClr val="C0C0C0"/>
            </a:solidFill>
            <a:miter lim="800000"/>
            <a:headEnd/>
            <a:tailEnd/>
          </a:ln>
        </p:spPr>
        <p:txBody>
          <a:bodyPr lIns="0" tIns="0" rIns="0" bIns="0" anchor="ctr"/>
          <a:lstStyle/>
          <a:p>
            <a:pPr algn="ctr" defTabSz="801688" eaLnBrk="0" hangingPunct="0"/>
            <a:r>
              <a:rPr sz="2800" b="1" noProof="1">
                <a:solidFill>
                  <a:srgbClr val="FFFFFF"/>
                </a:solidFill>
                <a:latin typeface="Arial"/>
              </a:rPr>
              <a:t>3</a:t>
            </a:r>
          </a:p>
        </p:txBody>
      </p:sp>
      <p:sp>
        <p:nvSpPr>
          <p:cNvPr id="21517" name="Rectangle 35"/>
          <p:cNvSpPr>
            <a:spLocks noChangeArrowheads="1"/>
          </p:cNvSpPr>
          <p:nvPr/>
        </p:nvSpPr>
        <p:spPr bwMode="gray">
          <a:xfrm>
            <a:off x="328613" y="3184525"/>
            <a:ext cx="463550" cy="447675"/>
          </a:xfrm>
          <a:prstGeom prst="rect">
            <a:avLst/>
          </a:prstGeom>
          <a:solidFill>
            <a:schemeClr val="accent1"/>
          </a:solidFill>
          <a:ln w="12700">
            <a:solidFill>
              <a:srgbClr val="C0C0C0"/>
            </a:solidFill>
            <a:miter lim="800000"/>
            <a:headEnd/>
            <a:tailEnd/>
          </a:ln>
        </p:spPr>
        <p:txBody>
          <a:bodyPr lIns="0" tIns="0" rIns="0" bIns="0" anchor="ctr"/>
          <a:lstStyle/>
          <a:p>
            <a:pPr algn="ctr" defTabSz="801688" eaLnBrk="0" hangingPunct="0"/>
            <a:r>
              <a:rPr sz="2800" b="1" noProof="1">
                <a:solidFill>
                  <a:srgbClr val="FFFFFF"/>
                </a:solidFill>
                <a:latin typeface="Arial"/>
              </a:rPr>
              <a:t>4</a:t>
            </a:r>
          </a:p>
        </p:txBody>
      </p:sp>
      <p:sp>
        <p:nvSpPr>
          <p:cNvPr id="21518" name="Rectangle 36"/>
          <p:cNvSpPr>
            <a:spLocks noChangeArrowheads="1"/>
          </p:cNvSpPr>
          <p:nvPr/>
        </p:nvSpPr>
        <p:spPr bwMode="gray">
          <a:xfrm>
            <a:off x="328613" y="3727450"/>
            <a:ext cx="463550" cy="446088"/>
          </a:xfrm>
          <a:prstGeom prst="rect">
            <a:avLst/>
          </a:prstGeom>
          <a:solidFill>
            <a:schemeClr val="accent1"/>
          </a:solidFill>
          <a:ln w="12700">
            <a:solidFill>
              <a:srgbClr val="C0C0C0"/>
            </a:solidFill>
            <a:miter lim="800000"/>
            <a:headEnd/>
            <a:tailEnd/>
          </a:ln>
        </p:spPr>
        <p:txBody>
          <a:bodyPr lIns="0" tIns="0" rIns="0" bIns="0" anchor="ctr"/>
          <a:lstStyle/>
          <a:p>
            <a:pPr algn="ctr" defTabSz="801688" eaLnBrk="0" hangingPunct="0"/>
            <a:r>
              <a:rPr sz="2800" b="1" noProof="1">
                <a:solidFill>
                  <a:srgbClr val="FFFFFF"/>
                </a:solidFill>
                <a:latin typeface="Arial"/>
              </a:rPr>
              <a:t>5</a:t>
            </a:r>
          </a:p>
        </p:txBody>
      </p:sp>
      <p:sp>
        <p:nvSpPr>
          <p:cNvPr id="21519" name="Rectangle 37"/>
          <p:cNvSpPr>
            <a:spLocks noChangeArrowheads="1"/>
          </p:cNvSpPr>
          <p:nvPr/>
        </p:nvSpPr>
        <p:spPr bwMode="gray">
          <a:xfrm>
            <a:off x="787400" y="4256088"/>
            <a:ext cx="8047038" cy="449262"/>
          </a:xfrm>
          <a:prstGeom prst="rect">
            <a:avLst/>
          </a:prstGeom>
          <a:noFill/>
          <a:ln w="127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252000" tIns="72000" rIns="72000" bIns="72000" anchor="ctr"/>
          <a:lstStyle/>
          <a:p>
            <a:pPr defTabSz="457200">
              <a:spcBef>
                <a:spcPct val="25000"/>
              </a:spcBef>
            </a:pPr>
            <a:r>
              <a:rPr lang="es-ES_tradnl" noProof="1" smtClean="0">
                <a:solidFill>
                  <a:srgbClr val="000000"/>
                </a:solidFill>
                <a:latin typeface="Arial"/>
              </a:rPr>
              <a:t>Los carcinomas cromófobos tienen un curso indolente con frecuencia</a:t>
            </a:r>
            <a:endParaRPr noProof="1">
              <a:solidFill>
                <a:srgbClr val="000000"/>
              </a:solidFill>
              <a:latin typeface="Arial"/>
            </a:endParaRPr>
          </a:p>
        </p:txBody>
      </p:sp>
      <p:sp>
        <p:nvSpPr>
          <p:cNvPr id="21520" name="Rectangle 38"/>
          <p:cNvSpPr>
            <a:spLocks noChangeArrowheads="1"/>
          </p:cNvSpPr>
          <p:nvPr/>
        </p:nvSpPr>
        <p:spPr bwMode="gray">
          <a:xfrm>
            <a:off x="787400" y="4800600"/>
            <a:ext cx="8047038" cy="446088"/>
          </a:xfrm>
          <a:prstGeom prst="rect">
            <a:avLst/>
          </a:prstGeom>
          <a:noFill/>
          <a:ln w="127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252000" tIns="72000" rIns="72000" bIns="72000" anchor="ctr"/>
          <a:lstStyle/>
          <a:p>
            <a:pPr defTabSz="457200">
              <a:spcBef>
                <a:spcPct val="25000"/>
              </a:spcBef>
            </a:pPr>
            <a:r>
              <a:rPr lang="es-ES_tradnl" noProof="1" smtClean="0">
                <a:solidFill>
                  <a:srgbClr val="000000"/>
                </a:solidFill>
                <a:latin typeface="Arial"/>
              </a:rPr>
              <a:t>Los carcinoma de túbulos colectores medulares son MUY agresivos, raros</a:t>
            </a:r>
            <a:endParaRPr noProof="1">
              <a:solidFill>
                <a:srgbClr val="000000"/>
              </a:solidFill>
              <a:latin typeface="Arial"/>
            </a:endParaRPr>
          </a:p>
        </p:txBody>
      </p:sp>
      <p:sp>
        <p:nvSpPr>
          <p:cNvPr id="21521" name="Rectangle 39"/>
          <p:cNvSpPr>
            <a:spLocks noChangeArrowheads="1"/>
          </p:cNvSpPr>
          <p:nvPr/>
        </p:nvSpPr>
        <p:spPr bwMode="gray">
          <a:xfrm>
            <a:off x="787400" y="5343525"/>
            <a:ext cx="8047038" cy="446088"/>
          </a:xfrm>
          <a:prstGeom prst="rect">
            <a:avLst/>
          </a:prstGeom>
          <a:noFill/>
          <a:ln w="127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252000" tIns="72000" rIns="72000" bIns="72000" anchor="ctr"/>
          <a:lstStyle/>
          <a:p>
            <a:pPr defTabSz="457200">
              <a:spcBef>
                <a:spcPct val="25000"/>
              </a:spcBef>
            </a:pPr>
            <a:r>
              <a:rPr lang="es-ES_tradnl" noProof="1" smtClean="0">
                <a:solidFill>
                  <a:srgbClr val="000000"/>
                </a:solidFill>
                <a:latin typeface="Arial"/>
              </a:rPr>
              <a:t>Los oncocitomas (túbulo colectores corticales) NO son cáncer</a:t>
            </a:r>
            <a:endParaRPr noProof="1">
              <a:solidFill>
                <a:srgbClr val="000000"/>
              </a:solidFill>
              <a:latin typeface="Arial"/>
            </a:endParaRPr>
          </a:p>
        </p:txBody>
      </p:sp>
      <p:sp>
        <p:nvSpPr>
          <p:cNvPr id="21522" name="Rectangle 40"/>
          <p:cNvSpPr>
            <a:spLocks noChangeArrowheads="1"/>
          </p:cNvSpPr>
          <p:nvPr/>
        </p:nvSpPr>
        <p:spPr bwMode="gray">
          <a:xfrm>
            <a:off x="328613" y="4256088"/>
            <a:ext cx="463550" cy="449262"/>
          </a:xfrm>
          <a:prstGeom prst="rect">
            <a:avLst/>
          </a:prstGeom>
          <a:solidFill>
            <a:schemeClr val="accent1"/>
          </a:solidFill>
          <a:ln w="12700">
            <a:solidFill>
              <a:srgbClr val="C0C0C0"/>
            </a:solidFill>
            <a:miter lim="800000"/>
            <a:headEnd/>
            <a:tailEnd/>
          </a:ln>
        </p:spPr>
        <p:txBody>
          <a:bodyPr lIns="0" tIns="0" rIns="0" bIns="0" anchor="ctr"/>
          <a:lstStyle/>
          <a:p>
            <a:pPr algn="ctr" defTabSz="801688" eaLnBrk="0" hangingPunct="0"/>
            <a:r>
              <a:rPr sz="2800" b="1" noProof="1">
                <a:solidFill>
                  <a:srgbClr val="FFFFFF"/>
                </a:solidFill>
                <a:latin typeface="Arial"/>
              </a:rPr>
              <a:t>6</a:t>
            </a:r>
          </a:p>
        </p:txBody>
      </p:sp>
      <p:sp>
        <p:nvSpPr>
          <p:cNvPr id="21523" name="Rectangle 41"/>
          <p:cNvSpPr>
            <a:spLocks noChangeArrowheads="1"/>
          </p:cNvSpPr>
          <p:nvPr/>
        </p:nvSpPr>
        <p:spPr bwMode="gray">
          <a:xfrm>
            <a:off x="328613" y="4800600"/>
            <a:ext cx="463550" cy="446088"/>
          </a:xfrm>
          <a:prstGeom prst="rect">
            <a:avLst/>
          </a:prstGeom>
          <a:solidFill>
            <a:schemeClr val="accent1"/>
          </a:solidFill>
          <a:ln w="12700">
            <a:solidFill>
              <a:srgbClr val="C0C0C0"/>
            </a:solidFill>
            <a:miter lim="800000"/>
            <a:headEnd/>
            <a:tailEnd/>
          </a:ln>
        </p:spPr>
        <p:txBody>
          <a:bodyPr lIns="0" tIns="0" rIns="0" bIns="0" anchor="ctr"/>
          <a:lstStyle/>
          <a:p>
            <a:pPr algn="ctr" defTabSz="801688" eaLnBrk="0" hangingPunct="0"/>
            <a:r>
              <a:rPr sz="2800" b="1" noProof="1">
                <a:solidFill>
                  <a:srgbClr val="FFFFFF"/>
                </a:solidFill>
                <a:latin typeface="Arial"/>
              </a:rPr>
              <a:t>7</a:t>
            </a:r>
          </a:p>
        </p:txBody>
      </p:sp>
      <p:sp>
        <p:nvSpPr>
          <p:cNvPr id="21524" name="Rectangle 42"/>
          <p:cNvSpPr>
            <a:spLocks noChangeArrowheads="1"/>
          </p:cNvSpPr>
          <p:nvPr/>
        </p:nvSpPr>
        <p:spPr bwMode="gray">
          <a:xfrm>
            <a:off x="328613" y="5343525"/>
            <a:ext cx="463550" cy="446088"/>
          </a:xfrm>
          <a:prstGeom prst="rect">
            <a:avLst/>
          </a:prstGeom>
          <a:solidFill>
            <a:schemeClr val="accent1"/>
          </a:solidFill>
          <a:ln w="12700">
            <a:solidFill>
              <a:srgbClr val="C0C0C0"/>
            </a:solidFill>
            <a:miter lim="800000"/>
            <a:headEnd/>
            <a:tailEnd/>
          </a:ln>
        </p:spPr>
        <p:txBody>
          <a:bodyPr lIns="0" tIns="0" rIns="0" bIns="0" anchor="ctr"/>
          <a:lstStyle/>
          <a:p>
            <a:pPr algn="ctr" defTabSz="801688" eaLnBrk="0" hangingPunct="0"/>
            <a:r>
              <a:rPr sz="2800" b="1" noProof="1">
                <a:solidFill>
                  <a:srgbClr val="FFFFFF"/>
                </a:solidFill>
                <a:latin typeface="Arial"/>
              </a:rPr>
              <a:t>8</a:t>
            </a:r>
          </a:p>
        </p:txBody>
      </p:sp>
    </p:spTree>
    <p:extLst>
      <p:ext uri="{BB962C8B-B14F-4D97-AF65-F5344CB8AC3E}">
        <p14:creationId xmlns:p14="http://schemas.microsoft.com/office/powerpoint/2010/main" val="249402745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Oval 2"/>
          <p:cNvSpPr>
            <a:spLocks noChangeArrowheads="1"/>
          </p:cNvSpPr>
          <p:nvPr/>
        </p:nvSpPr>
        <p:spPr bwMode="auto">
          <a:xfrm>
            <a:off x="5005388" y="3475831"/>
            <a:ext cx="384175" cy="384175"/>
          </a:xfrm>
          <a:prstGeom prst="ellipse">
            <a:avLst/>
          </a:prstGeom>
          <a:solidFill>
            <a:schemeClr val="bg1"/>
          </a:solidFill>
          <a:ln w="12700">
            <a:solidFill>
              <a:schemeClr val="bg2"/>
            </a:solidFill>
            <a:round/>
            <a:headEnd/>
            <a:tailEnd/>
          </a:ln>
        </p:spPr>
        <p:txBody>
          <a:bodyPr wrap="none" anchor="ctr"/>
          <a:lstStyle/>
          <a:p>
            <a:pPr marL="342900" indent="-342900" algn="ctr" defTabSz="457200">
              <a:buFont typeface="Wingdings" charset="0"/>
              <a:buNone/>
            </a:pPr>
            <a:r>
              <a:rPr lang="en-US" sz="1600" b="1">
                <a:solidFill>
                  <a:srgbClr val="000000"/>
                </a:solidFill>
                <a:latin typeface="Arial"/>
              </a:rPr>
              <a:t>Ub</a:t>
            </a:r>
          </a:p>
        </p:txBody>
      </p:sp>
      <p:sp>
        <p:nvSpPr>
          <p:cNvPr id="44035" name="Oval 3"/>
          <p:cNvSpPr>
            <a:spLocks noChangeArrowheads="1"/>
          </p:cNvSpPr>
          <p:nvPr/>
        </p:nvSpPr>
        <p:spPr bwMode="auto">
          <a:xfrm>
            <a:off x="3935413" y="1942306"/>
            <a:ext cx="1828800" cy="503237"/>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anchorCtr="1"/>
          <a:lstStyle/>
          <a:p>
            <a:pPr marL="342900" indent="-342900" algn="ctr" defTabSz="457200">
              <a:buFont typeface="Wingdings" charset="0"/>
              <a:buNone/>
            </a:pPr>
            <a:r>
              <a:rPr lang="en-US" b="1">
                <a:solidFill>
                  <a:srgbClr val="000000"/>
                </a:solidFill>
                <a:latin typeface="Arial"/>
              </a:rPr>
              <a:t>Elongin C</a:t>
            </a:r>
          </a:p>
        </p:txBody>
      </p:sp>
      <p:sp>
        <p:nvSpPr>
          <p:cNvPr id="44036" name="AutoShape 4"/>
          <p:cNvSpPr>
            <a:spLocks noChangeArrowheads="1"/>
          </p:cNvSpPr>
          <p:nvPr/>
        </p:nvSpPr>
        <p:spPr bwMode="auto">
          <a:xfrm flipV="1">
            <a:off x="4645025" y="2324893"/>
            <a:ext cx="381000" cy="304800"/>
          </a:xfrm>
          <a:custGeom>
            <a:avLst/>
            <a:gdLst>
              <a:gd name="T0" fmla="*/ 5880365 w 21600"/>
              <a:gd name="T1" fmla="*/ 2150533 h 21600"/>
              <a:gd name="T2" fmla="*/ 3360208 w 21600"/>
              <a:gd name="T3" fmla="*/ 4301067 h 21600"/>
              <a:gd name="T4" fmla="*/ 840052 w 21600"/>
              <a:gd name="T5" fmla="*/ 2150533 h 21600"/>
              <a:gd name="T6" fmla="*/ 3360208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defTabSz="457200"/>
            <a:endParaRPr lang="es-ES">
              <a:solidFill>
                <a:srgbClr val="000000"/>
              </a:solidFill>
              <a:latin typeface="Arial"/>
            </a:endParaRPr>
          </a:p>
        </p:txBody>
      </p:sp>
      <p:sp>
        <p:nvSpPr>
          <p:cNvPr id="44037" name="Text Box 5"/>
          <p:cNvSpPr txBox="1">
            <a:spLocks noChangeArrowheads="1"/>
          </p:cNvSpPr>
          <p:nvPr/>
        </p:nvSpPr>
        <p:spPr bwMode="auto">
          <a:xfrm>
            <a:off x="4676775" y="2339181"/>
            <a:ext cx="3286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6pPr>
            <a:lvl7pPr marL="29718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7pPr>
            <a:lvl8pPr marL="34290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8pPr>
            <a:lvl9pPr marL="38862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9pPr>
          </a:lstStyle>
          <a:p>
            <a:pPr algn="ctr" defTabSz="457200">
              <a:spcBef>
                <a:spcPct val="0"/>
              </a:spcBef>
              <a:spcAft>
                <a:spcPct val="0"/>
              </a:spcAft>
            </a:pPr>
            <a:r>
              <a:rPr lang="en-US" sz="1800" b="1">
                <a:solidFill>
                  <a:srgbClr val="000000"/>
                </a:solidFill>
                <a:latin typeface="Symbol" charset="0"/>
                <a:cs typeface="ＭＳ Ｐゴシック" charset="0"/>
              </a:rPr>
              <a:t>a</a:t>
            </a:r>
            <a:endParaRPr lang="en-US" sz="4400" b="1">
              <a:solidFill>
                <a:srgbClr val="000000"/>
              </a:solidFill>
              <a:latin typeface="Helvetica" charset="0"/>
              <a:cs typeface="ＭＳ Ｐゴシック" charset="0"/>
            </a:endParaRPr>
          </a:p>
        </p:txBody>
      </p:sp>
      <p:sp>
        <p:nvSpPr>
          <p:cNvPr id="44038" name="Rectangle 6"/>
          <p:cNvSpPr>
            <a:spLocks noChangeArrowheads="1"/>
          </p:cNvSpPr>
          <p:nvPr/>
        </p:nvSpPr>
        <p:spPr bwMode="auto">
          <a:xfrm>
            <a:off x="2511425" y="2629693"/>
            <a:ext cx="2895600" cy="533400"/>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defTabSz="457200"/>
            <a:endParaRPr lang="es-ES">
              <a:solidFill>
                <a:srgbClr val="000000"/>
              </a:solidFill>
              <a:latin typeface="Arial"/>
            </a:endParaRPr>
          </a:p>
        </p:txBody>
      </p:sp>
      <p:sp>
        <p:nvSpPr>
          <p:cNvPr id="44039" name="AutoShape 7"/>
          <p:cNvSpPr>
            <a:spLocks noChangeArrowheads="1"/>
          </p:cNvSpPr>
          <p:nvPr/>
        </p:nvSpPr>
        <p:spPr bwMode="auto">
          <a:xfrm>
            <a:off x="2968625" y="2774156"/>
            <a:ext cx="609600" cy="381000"/>
          </a:xfrm>
          <a:prstGeom prst="triangle">
            <a:avLst>
              <a:gd name="adj" fmla="val 50000"/>
            </a:avLst>
          </a:prstGeom>
          <a:solidFill>
            <a:schemeClr val="bg2"/>
          </a:solidFill>
          <a:ln w="12700">
            <a:solidFill>
              <a:schemeClr val="bg2"/>
            </a:solidFill>
            <a:miter lim="800000"/>
            <a:headEnd/>
            <a:tailEnd/>
          </a:ln>
        </p:spPr>
        <p:txBody>
          <a:bodyPr wrap="none" anchor="ctr">
            <a:spAutoFit/>
          </a:bodyPr>
          <a:lstStyle/>
          <a:p>
            <a:pPr defTabSz="457200"/>
            <a:endParaRPr lang="es-ES">
              <a:solidFill>
                <a:srgbClr val="000000"/>
              </a:solidFill>
              <a:latin typeface="Arial"/>
            </a:endParaRPr>
          </a:p>
        </p:txBody>
      </p:sp>
      <p:sp>
        <p:nvSpPr>
          <p:cNvPr id="44040" name="Text Box 8"/>
          <p:cNvSpPr txBox="1">
            <a:spLocks noChangeArrowheads="1"/>
          </p:cNvSpPr>
          <p:nvPr/>
        </p:nvSpPr>
        <p:spPr bwMode="auto">
          <a:xfrm>
            <a:off x="3109913" y="2815431"/>
            <a:ext cx="3095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6pPr>
            <a:lvl7pPr marL="29718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7pPr>
            <a:lvl8pPr marL="34290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8pPr>
            <a:lvl9pPr marL="38862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9pPr>
          </a:lstStyle>
          <a:p>
            <a:pPr algn="ctr" defTabSz="457200">
              <a:spcBef>
                <a:spcPct val="0"/>
              </a:spcBef>
              <a:spcAft>
                <a:spcPct val="0"/>
              </a:spcAft>
            </a:pPr>
            <a:r>
              <a:rPr lang="en-US" sz="1800" b="1">
                <a:solidFill>
                  <a:srgbClr val="000000"/>
                </a:solidFill>
                <a:latin typeface="Symbol" charset="0"/>
                <a:cs typeface="ＭＳ Ｐゴシック" charset="0"/>
              </a:rPr>
              <a:t>b</a:t>
            </a:r>
            <a:endParaRPr lang="en-US" sz="4400" b="1">
              <a:solidFill>
                <a:srgbClr val="000000"/>
              </a:solidFill>
              <a:latin typeface="Helvetica" charset="0"/>
              <a:cs typeface="ＭＳ Ｐゴシック" charset="0"/>
            </a:endParaRPr>
          </a:p>
        </p:txBody>
      </p:sp>
      <p:sp>
        <p:nvSpPr>
          <p:cNvPr id="44041" name="Text Box 9"/>
          <p:cNvSpPr txBox="1">
            <a:spLocks noChangeArrowheads="1"/>
          </p:cNvSpPr>
          <p:nvPr/>
        </p:nvSpPr>
        <p:spPr bwMode="auto">
          <a:xfrm>
            <a:off x="3578225" y="2629693"/>
            <a:ext cx="11128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6pPr>
            <a:lvl7pPr marL="29718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7pPr>
            <a:lvl8pPr marL="34290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8pPr>
            <a:lvl9pPr marL="38862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9pPr>
          </a:lstStyle>
          <a:p>
            <a:pPr algn="ctr" defTabSz="457200">
              <a:spcBef>
                <a:spcPct val="0"/>
              </a:spcBef>
              <a:spcAft>
                <a:spcPct val="0"/>
              </a:spcAft>
            </a:pPr>
            <a:r>
              <a:rPr lang="en-US" sz="2800" b="1">
                <a:solidFill>
                  <a:srgbClr val="000000"/>
                </a:solidFill>
                <a:cs typeface="ＭＳ Ｐゴシック" charset="0"/>
              </a:rPr>
              <a:t>pVHL</a:t>
            </a:r>
          </a:p>
        </p:txBody>
      </p:sp>
      <p:sp>
        <p:nvSpPr>
          <p:cNvPr id="44042" name="AutoShape 10"/>
          <p:cNvSpPr>
            <a:spLocks noChangeArrowheads="1"/>
          </p:cNvSpPr>
          <p:nvPr/>
        </p:nvSpPr>
        <p:spPr bwMode="auto">
          <a:xfrm>
            <a:off x="2716213" y="3186906"/>
            <a:ext cx="1143000" cy="914400"/>
          </a:xfrm>
          <a:custGeom>
            <a:avLst/>
            <a:gdLst>
              <a:gd name="T0" fmla="*/ 30239073 w 21600"/>
              <a:gd name="T1" fmla="*/ 0 h 21600"/>
              <a:gd name="T2" fmla="*/ 7560469 w 21600"/>
              <a:gd name="T3" fmla="*/ 19354798 h 21600"/>
              <a:gd name="T4" fmla="*/ 30239073 w 21600"/>
              <a:gd name="T5" fmla="*/ 9677399 h 21600"/>
              <a:gd name="T6" fmla="*/ 68044221 w 21600"/>
              <a:gd name="T7" fmla="*/ 19354798 h 21600"/>
              <a:gd name="T8" fmla="*/ 52923275 w 21600"/>
              <a:gd name="T9" fmla="*/ 29032200 h 21600"/>
              <a:gd name="T10" fmla="*/ 37802343 w 21600"/>
              <a:gd name="T11" fmla="*/ 19354798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tx1"/>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p>
            <a:pPr defTabSz="457200"/>
            <a:endParaRPr lang="es-ES">
              <a:solidFill>
                <a:srgbClr val="000000"/>
              </a:solidFill>
              <a:latin typeface="Arial"/>
            </a:endParaRPr>
          </a:p>
        </p:txBody>
      </p:sp>
      <p:sp>
        <p:nvSpPr>
          <p:cNvPr id="44043" name="Oval 11"/>
          <p:cNvSpPr>
            <a:spLocks noChangeArrowheads="1"/>
          </p:cNvSpPr>
          <p:nvPr/>
        </p:nvSpPr>
        <p:spPr bwMode="auto">
          <a:xfrm>
            <a:off x="4271963" y="3733006"/>
            <a:ext cx="384175" cy="384175"/>
          </a:xfrm>
          <a:prstGeom prst="ellipse">
            <a:avLst/>
          </a:prstGeom>
          <a:solidFill>
            <a:schemeClr val="bg1"/>
          </a:solidFill>
          <a:ln w="12700">
            <a:solidFill>
              <a:schemeClr val="bg2"/>
            </a:solidFill>
            <a:round/>
            <a:headEnd/>
            <a:tailEnd/>
          </a:ln>
        </p:spPr>
        <p:txBody>
          <a:bodyPr wrap="none" anchor="ctr"/>
          <a:lstStyle/>
          <a:p>
            <a:pPr marL="342900" indent="-342900" algn="ctr" defTabSz="457200">
              <a:buFont typeface="Wingdings" charset="0"/>
              <a:buNone/>
            </a:pPr>
            <a:r>
              <a:rPr lang="en-US" sz="1600" b="1">
                <a:solidFill>
                  <a:srgbClr val="000000"/>
                </a:solidFill>
                <a:latin typeface="Arial"/>
              </a:rPr>
              <a:t>Ub</a:t>
            </a:r>
          </a:p>
        </p:txBody>
      </p:sp>
      <p:sp>
        <p:nvSpPr>
          <p:cNvPr id="44044" name="AutoShape 12"/>
          <p:cNvSpPr>
            <a:spLocks noChangeArrowheads="1"/>
          </p:cNvSpPr>
          <p:nvPr/>
        </p:nvSpPr>
        <p:spPr bwMode="auto">
          <a:xfrm>
            <a:off x="4962525" y="4228306"/>
            <a:ext cx="1600200" cy="838200"/>
          </a:xfrm>
          <a:prstGeom prst="can">
            <a:avLst>
              <a:gd name="adj" fmla="val 25000"/>
            </a:avLst>
          </a:prstGeom>
          <a:solidFill>
            <a:schemeClr val="bg2"/>
          </a:solidFill>
          <a:ln w="28575">
            <a:solidFill>
              <a:srgbClr val="000000"/>
            </a:solidFill>
            <a:round/>
            <a:headEnd/>
            <a:tailEnd/>
          </a:ln>
        </p:spPr>
        <p:txBody>
          <a:bodyPr wrap="none" anchor="ctr">
            <a:spAutoFit/>
          </a:bodyPr>
          <a:lstStyle/>
          <a:p>
            <a:pPr defTabSz="457200"/>
            <a:endParaRPr lang="es-ES">
              <a:solidFill>
                <a:srgbClr val="000000"/>
              </a:solidFill>
              <a:latin typeface="Arial"/>
            </a:endParaRPr>
          </a:p>
        </p:txBody>
      </p:sp>
      <p:sp>
        <p:nvSpPr>
          <p:cNvPr id="44045" name="AutoShape 13"/>
          <p:cNvSpPr>
            <a:spLocks noChangeArrowheads="1"/>
          </p:cNvSpPr>
          <p:nvPr/>
        </p:nvSpPr>
        <p:spPr bwMode="auto">
          <a:xfrm rot="5400000">
            <a:off x="5343525" y="3847306"/>
            <a:ext cx="533400" cy="533400"/>
          </a:xfrm>
          <a:custGeom>
            <a:avLst/>
            <a:gdLst>
              <a:gd name="T0" fmla="*/ 9224066 w 21600"/>
              <a:gd name="T1" fmla="*/ 0 h 21600"/>
              <a:gd name="T2" fmla="*/ 9224066 w 21600"/>
              <a:gd name="T3" fmla="*/ 7414137 h 21600"/>
              <a:gd name="T4" fmla="*/ 1973975 w 21600"/>
              <a:gd name="T5" fmla="*/ 13172018 h 21600"/>
              <a:gd name="T6" fmla="*/ 13172018 w 21600"/>
              <a:gd name="T7" fmla="*/ 3707081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tx2"/>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p>
            <a:pPr defTabSz="457200"/>
            <a:endParaRPr lang="es-ES">
              <a:solidFill>
                <a:srgbClr val="000000"/>
              </a:solidFill>
              <a:latin typeface="Arial"/>
            </a:endParaRPr>
          </a:p>
        </p:txBody>
      </p:sp>
      <p:sp>
        <p:nvSpPr>
          <p:cNvPr id="44046" name="Text Box 14"/>
          <p:cNvSpPr txBox="1">
            <a:spLocks noChangeArrowheads="1"/>
          </p:cNvSpPr>
          <p:nvPr/>
        </p:nvSpPr>
        <p:spPr bwMode="auto">
          <a:xfrm>
            <a:off x="4999038" y="4572793"/>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6pPr>
            <a:lvl7pPr marL="29718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7pPr>
            <a:lvl8pPr marL="34290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8pPr>
            <a:lvl9pPr marL="38862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9pPr>
          </a:lstStyle>
          <a:p>
            <a:pPr algn="ctr" defTabSz="457200">
              <a:spcBef>
                <a:spcPct val="0"/>
              </a:spcBef>
              <a:spcAft>
                <a:spcPct val="0"/>
              </a:spcAft>
            </a:pPr>
            <a:r>
              <a:rPr lang="en-US" sz="1800" b="1">
                <a:solidFill>
                  <a:srgbClr val="000000"/>
                </a:solidFill>
                <a:cs typeface="ＭＳ Ｐゴシック" charset="0"/>
              </a:rPr>
              <a:t>Proteasome</a:t>
            </a:r>
          </a:p>
        </p:txBody>
      </p:sp>
      <p:grpSp>
        <p:nvGrpSpPr>
          <p:cNvPr id="44047" name="Group 15"/>
          <p:cNvGrpSpPr>
            <a:grpSpLocks/>
          </p:cNvGrpSpPr>
          <p:nvPr/>
        </p:nvGrpSpPr>
        <p:grpSpPr bwMode="auto">
          <a:xfrm>
            <a:off x="5480050" y="5085556"/>
            <a:ext cx="609600" cy="835025"/>
            <a:chOff x="2688" y="2976"/>
            <a:chExt cx="384" cy="528"/>
          </a:xfrm>
        </p:grpSpPr>
        <p:sp>
          <p:nvSpPr>
            <p:cNvPr id="44061" name="AutoShape 16"/>
            <p:cNvSpPr>
              <a:spLocks noChangeArrowheads="1"/>
            </p:cNvSpPr>
            <p:nvPr/>
          </p:nvSpPr>
          <p:spPr bwMode="auto">
            <a:xfrm>
              <a:off x="2688" y="2976"/>
              <a:ext cx="384" cy="240"/>
            </a:xfrm>
            <a:prstGeom prst="triangle">
              <a:avLst>
                <a:gd name="adj" fmla="val 50000"/>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defTabSz="457200"/>
              <a:endParaRPr lang="es-ES">
                <a:solidFill>
                  <a:srgbClr val="000000"/>
                </a:solidFill>
                <a:latin typeface="Arial"/>
              </a:endParaRPr>
            </a:p>
          </p:txBody>
        </p:sp>
        <p:sp>
          <p:nvSpPr>
            <p:cNvPr id="44062" name="Rectangle 17"/>
            <p:cNvSpPr>
              <a:spLocks noChangeArrowheads="1"/>
            </p:cNvSpPr>
            <p:nvPr/>
          </p:nvSpPr>
          <p:spPr bwMode="auto">
            <a:xfrm>
              <a:off x="2688" y="3216"/>
              <a:ext cx="384" cy="2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defTabSz="457200"/>
              <a:endParaRPr lang="es-ES">
                <a:solidFill>
                  <a:srgbClr val="000000"/>
                </a:solidFill>
                <a:latin typeface="Arial"/>
              </a:endParaRPr>
            </a:p>
          </p:txBody>
        </p:sp>
      </p:grpSp>
      <p:sp>
        <p:nvSpPr>
          <p:cNvPr id="44048" name="Freeform 18"/>
          <p:cNvSpPr>
            <a:spLocks/>
          </p:cNvSpPr>
          <p:nvPr/>
        </p:nvSpPr>
        <p:spPr bwMode="auto">
          <a:xfrm>
            <a:off x="5556250" y="5174456"/>
            <a:ext cx="508000" cy="719137"/>
          </a:xfrm>
          <a:custGeom>
            <a:avLst/>
            <a:gdLst>
              <a:gd name="T0" fmla="*/ 0 w 320"/>
              <a:gd name="T1" fmla="*/ 101153 h 455"/>
              <a:gd name="T2" fmla="*/ 152400 w 320"/>
              <a:gd name="T3" fmla="*/ 328748 h 455"/>
              <a:gd name="T4" fmla="*/ 304800 w 320"/>
              <a:gd name="T5" fmla="*/ 25288 h 455"/>
              <a:gd name="T6" fmla="*/ 381000 w 320"/>
              <a:gd name="T7" fmla="*/ 177018 h 455"/>
              <a:gd name="T8" fmla="*/ 457200 w 320"/>
              <a:gd name="T9" fmla="*/ 328748 h 455"/>
              <a:gd name="T10" fmla="*/ 76200 w 320"/>
              <a:gd name="T11" fmla="*/ 556343 h 455"/>
              <a:gd name="T12" fmla="*/ 228600 w 320"/>
              <a:gd name="T13" fmla="*/ 632208 h 455"/>
              <a:gd name="T14" fmla="*/ 304800 w 320"/>
              <a:gd name="T15" fmla="*/ 708073 h 455"/>
              <a:gd name="T16" fmla="*/ 381000 w 320"/>
              <a:gd name="T17" fmla="*/ 708073 h 455"/>
              <a:gd name="T18" fmla="*/ 304800 w 320"/>
              <a:gd name="T19" fmla="*/ 708073 h 4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0"/>
              <a:gd name="T31" fmla="*/ 0 h 455"/>
              <a:gd name="T32" fmla="*/ 320 w 320"/>
              <a:gd name="T33" fmla="*/ 455 h 4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0" h="455">
                <a:moveTo>
                  <a:pt x="0" y="64"/>
                </a:moveTo>
                <a:cubicBezTo>
                  <a:pt x="31" y="140"/>
                  <a:pt x="63" y="216"/>
                  <a:pt x="96" y="208"/>
                </a:cubicBezTo>
                <a:cubicBezTo>
                  <a:pt x="128" y="199"/>
                  <a:pt x="168" y="32"/>
                  <a:pt x="192" y="16"/>
                </a:cubicBezTo>
                <a:cubicBezTo>
                  <a:pt x="216" y="0"/>
                  <a:pt x="224" y="80"/>
                  <a:pt x="240" y="112"/>
                </a:cubicBezTo>
                <a:cubicBezTo>
                  <a:pt x="256" y="144"/>
                  <a:pt x="320" y="168"/>
                  <a:pt x="288" y="208"/>
                </a:cubicBezTo>
                <a:cubicBezTo>
                  <a:pt x="256" y="248"/>
                  <a:pt x="72" y="320"/>
                  <a:pt x="48" y="352"/>
                </a:cubicBezTo>
                <a:cubicBezTo>
                  <a:pt x="24" y="384"/>
                  <a:pt x="120" y="384"/>
                  <a:pt x="144" y="400"/>
                </a:cubicBezTo>
                <a:cubicBezTo>
                  <a:pt x="168" y="416"/>
                  <a:pt x="176" y="440"/>
                  <a:pt x="192" y="448"/>
                </a:cubicBezTo>
                <a:cubicBezTo>
                  <a:pt x="207" y="455"/>
                  <a:pt x="240" y="448"/>
                  <a:pt x="240" y="448"/>
                </a:cubicBezTo>
                <a:cubicBezTo>
                  <a:pt x="240" y="448"/>
                  <a:pt x="200" y="448"/>
                  <a:pt x="192" y="448"/>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defTabSz="457200"/>
            <a:endParaRPr lang="es-ES">
              <a:solidFill>
                <a:srgbClr val="000000"/>
              </a:solidFill>
              <a:latin typeface="Arial"/>
            </a:endParaRPr>
          </a:p>
        </p:txBody>
      </p:sp>
      <p:sp>
        <p:nvSpPr>
          <p:cNvPr id="44049" name="Text Box 19"/>
          <p:cNvSpPr txBox="1">
            <a:spLocks noChangeArrowheads="1"/>
          </p:cNvSpPr>
          <p:nvPr/>
        </p:nvSpPr>
        <p:spPr bwMode="auto">
          <a:xfrm>
            <a:off x="6346825" y="5507831"/>
            <a:ext cx="187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6pPr>
            <a:lvl7pPr marL="29718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7pPr>
            <a:lvl8pPr marL="34290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8pPr>
            <a:lvl9pPr marL="38862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9pPr>
          </a:lstStyle>
          <a:p>
            <a:pPr algn="ctr" defTabSz="457200">
              <a:spcBef>
                <a:spcPct val="0"/>
              </a:spcBef>
              <a:spcAft>
                <a:spcPct val="0"/>
              </a:spcAft>
            </a:pPr>
            <a:r>
              <a:rPr lang="en-US" sz="2000" b="1">
                <a:solidFill>
                  <a:srgbClr val="000000"/>
                </a:solidFill>
                <a:cs typeface="ＭＳ Ｐゴシック" charset="0"/>
              </a:rPr>
              <a:t>HIF destroyed</a:t>
            </a:r>
            <a:endParaRPr lang="en-US" sz="4400" b="1">
              <a:solidFill>
                <a:srgbClr val="000000"/>
              </a:solidFill>
              <a:cs typeface="ＭＳ Ｐゴシック" charset="0"/>
            </a:endParaRPr>
          </a:p>
        </p:txBody>
      </p:sp>
      <p:sp>
        <p:nvSpPr>
          <p:cNvPr id="44050" name="Text Box 20"/>
          <p:cNvSpPr txBox="1">
            <a:spLocks noChangeArrowheads="1"/>
          </p:cNvSpPr>
          <p:nvPr/>
        </p:nvSpPr>
        <p:spPr bwMode="auto">
          <a:xfrm>
            <a:off x="806450" y="3285331"/>
            <a:ext cx="1719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6pPr>
            <a:lvl7pPr marL="29718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7pPr>
            <a:lvl8pPr marL="34290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8pPr>
            <a:lvl9pPr marL="38862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9pPr>
          </a:lstStyle>
          <a:p>
            <a:pPr algn="ctr" defTabSz="457200">
              <a:spcBef>
                <a:spcPct val="0"/>
              </a:spcBef>
              <a:spcAft>
                <a:spcPct val="0"/>
              </a:spcAft>
            </a:pPr>
            <a:r>
              <a:rPr lang="en-US" b="1">
                <a:solidFill>
                  <a:srgbClr val="000000"/>
                </a:solidFill>
                <a:cs typeface="ＭＳ Ｐゴシック" charset="0"/>
              </a:rPr>
              <a:t>O</a:t>
            </a:r>
            <a:r>
              <a:rPr lang="en-US" b="1" baseline="-25000">
                <a:solidFill>
                  <a:srgbClr val="000000"/>
                </a:solidFill>
                <a:cs typeface="ＭＳ Ｐゴシック" charset="0"/>
              </a:rPr>
              <a:t>2</a:t>
            </a:r>
            <a:r>
              <a:rPr lang="en-US" b="1">
                <a:solidFill>
                  <a:srgbClr val="000000"/>
                </a:solidFill>
                <a:cs typeface="ＭＳ Ｐゴシック" charset="0"/>
              </a:rPr>
              <a:t> present</a:t>
            </a:r>
          </a:p>
        </p:txBody>
      </p:sp>
      <p:grpSp>
        <p:nvGrpSpPr>
          <p:cNvPr id="44051" name="Group 21"/>
          <p:cNvGrpSpPr>
            <a:grpSpLocks/>
          </p:cNvGrpSpPr>
          <p:nvPr/>
        </p:nvGrpSpPr>
        <p:grpSpPr bwMode="auto">
          <a:xfrm>
            <a:off x="2435225" y="3677443"/>
            <a:ext cx="762001" cy="854075"/>
            <a:chOff x="280" y="384"/>
            <a:chExt cx="480" cy="538"/>
          </a:xfrm>
        </p:grpSpPr>
        <p:sp>
          <p:nvSpPr>
            <p:cNvPr id="44059" name="Rectangle 22"/>
            <p:cNvSpPr>
              <a:spLocks noChangeArrowheads="1"/>
            </p:cNvSpPr>
            <p:nvPr/>
          </p:nvSpPr>
          <p:spPr bwMode="auto">
            <a:xfrm>
              <a:off x="282" y="672"/>
              <a:ext cx="475" cy="2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defTabSz="457200" eaLnBrk="0" hangingPunct="0">
                <a:spcBef>
                  <a:spcPct val="0"/>
                </a:spcBef>
                <a:spcAft>
                  <a:spcPct val="0"/>
                </a:spcAft>
              </a:pPr>
              <a:r>
                <a:rPr lang="en-US" sz="2000" b="1">
                  <a:solidFill>
                    <a:srgbClr val="000000"/>
                  </a:solidFill>
                  <a:latin typeface="Arial"/>
                  <a:cs typeface="ＭＳ Ｐゴシック" charset="0"/>
                </a:rPr>
                <a:t>HIF</a:t>
              </a:r>
              <a:r>
                <a:rPr lang="en-US" sz="2000" b="1">
                  <a:solidFill>
                    <a:srgbClr val="000000"/>
                  </a:solidFill>
                  <a:latin typeface="Symbol" charset="0"/>
                  <a:cs typeface="ＭＳ Ｐゴシック" charset="0"/>
                </a:rPr>
                <a:t></a:t>
              </a:r>
              <a:endParaRPr lang="en-US" sz="1400" b="1">
                <a:solidFill>
                  <a:srgbClr val="000000"/>
                </a:solidFill>
                <a:latin typeface="Helvetica" charset="0"/>
                <a:cs typeface="ＭＳ Ｐゴシック" charset="0"/>
              </a:endParaRPr>
            </a:p>
          </p:txBody>
        </p:sp>
        <p:sp>
          <p:nvSpPr>
            <p:cNvPr id="44060" name="AutoShape 23"/>
            <p:cNvSpPr>
              <a:spLocks noChangeArrowheads="1"/>
            </p:cNvSpPr>
            <p:nvPr/>
          </p:nvSpPr>
          <p:spPr bwMode="auto">
            <a:xfrm>
              <a:off x="280" y="384"/>
              <a:ext cx="480" cy="288"/>
            </a:xfrm>
            <a:prstGeom prst="triangle">
              <a:avLst>
                <a:gd name="adj" fmla="val 50000"/>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defTabSz="457200"/>
              <a:endParaRPr lang="es-ES">
                <a:solidFill>
                  <a:srgbClr val="000000"/>
                </a:solidFill>
                <a:latin typeface="Arial"/>
              </a:endParaRPr>
            </a:p>
          </p:txBody>
        </p:sp>
      </p:grpSp>
      <p:sp>
        <p:nvSpPr>
          <p:cNvPr id="44052" name="Oval 24"/>
          <p:cNvSpPr>
            <a:spLocks noChangeArrowheads="1"/>
          </p:cNvSpPr>
          <p:nvPr/>
        </p:nvSpPr>
        <p:spPr bwMode="auto">
          <a:xfrm>
            <a:off x="4664075" y="3620293"/>
            <a:ext cx="384175" cy="384175"/>
          </a:xfrm>
          <a:prstGeom prst="ellipse">
            <a:avLst/>
          </a:prstGeom>
          <a:solidFill>
            <a:schemeClr val="bg1"/>
          </a:solidFill>
          <a:ln w="12700">
            <a:solidFill>
              <a:schemeClr val="bg2"/>
            </a:solidFill>
            <a:round/>
            <a:headEnd/>
            <a:tailEnd/>
          </a:ln>
        </p:spPr>
        <p:txBody>
          <a:bodyPr wrap="none" anchor="ctr"/>
          <a:lstStyle/>
          <a:p>
            <a:pPr marL="342900" indent="-342900" algn="ctr" defTabSz="457200">
              <a:buFont typeface="Wingdings" charset="0"/>
              <a:buNone/>
            </a:pPr>
            <a:r>
              <a:rPr lang="en-US" sz="1600" b="1">
                <a:solidFill>
                  <a:srgbClr val="000000"/>
                </a:solidFill>
                <a:latin typeface="Arial"/>
              </a:rPr>
              <a:t>Ub</a:t>
            </a:r>
          </a:p>
        </p:txBody>
      </p:sp>
      <p:grpSp>
        <p:nvGrpSpPr>
          <p:cNvPr id="44053" name="Group 25"/>
          <p:cNvGrpSpPr>
            <a:grpSpLocks/>
          </p:cNvGrpSpPr>
          <p:nvPr/>
        </p:nvGrpSpPr>
        <p:grpSpPr bwMode="auto">
          <a:xfrm>
            <a:off x="3573463" y="3772693"/>
            <a:ext cx="762001" cy="854075"/>
            <a:chOff x="280" y="384"/>
            <a:chExt cx="480" cy="538"/>
          </a:xfrm>
        </p:grpSpPr>
        <p:sp>
          <p:nvSpPr>
            <p:cNvPr id="44057" name="Rectangle 26"/>
            <p:cNvSpPr>
              <a:spLocks noChangeArrowheads="1"/>
            </p:cNvSpPr>
            <p:nvPr/>
          </p:nvSpPr>
          <p:spPr bwMode="auto">
            <a:xfrm>
              <a:off x="282" y="672"/>
              <a:ext cx="475" cy="2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defTabSz="457200" eaLnBrk="0" hangingPunct="0">
                <a:spcBef>
                  <a:spcPct val="0"/>
                </a:spcBef>
                <a:spcAft>
                  <a:spcPct val="0"/>
                </a:spcAft>
              </a:pPr>
              <a:r>
                <a:rPr lang="en-US" sz="2000" b="1">
                  <a:solidFill>
                    <a:srgbClr val="000000"/>
                  </a:solidFill>
                  <a:latin typeface="Arial"/>
                  <a:cs typeface="ＭＳ Ｐゴシック" charset="0"/>
                </a:rPr>
                <a:t>HIF</a:t>
              </a:r>
              <a:r>
                <a:rPr lang="en-US" sz="2000" b="1">
                  <a:solidFill>
                    <a:srgbClr val="000000"/>
                  </a:solidFill>
                  <a:latin typeface="Symbol" charset="0"/>
                  <a:cs typeface="ＭＳ Ｐゴシック" charset="0"/>
                </a:rPr>
                <a:t></a:t>
              </a:r>
              <a:endParaRPr lang="en-US" sz="1400" b="1">
                <a:solidFill>
                  <a:srgbClr val="000000"/>
                </a:solidFill>
                <a:latin typeface="Helvetica" charset="0"/>
                <a:cs typeface="ＭＳ Ｐゴシック" charset="0"/>
              </a:endParaRPr>
            </a:p>
          </p:txBody>
        </p:sp>
        <p:sp>
          <p:nvSpPr>
            <p:cNvPr id="44058" name="AutoShape 27"/>
            <p:cNvSpPr>
              <a:spLocks noChangeArrowheads="1"/>
            </p:cNvSpPr>
            <p:nvPr/>
          </p:nvSpPr>
          <p:spPr bwMode="auto">
            <a:xfrm>
              <a:off x="280" y="384"/>
              <a:ext cx="480" cy="288"/>
            </a:xfrm>
            <a:prstGeom prst="triangle">
              <a:avLst>
                <a:gd name="adj" fmla="val 50000"/>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defTabSz="457200"/>
              <a:endParaRPr lang="es-ES">
                <a:solidFill>
                  <a:srgbClr val="000000"/>
                </a:solidFill>
                <a:latin typeface="Arial"/>
              </a:endParaRPr>
            </a:p>
          </p:txBody>
        </p:sp>
      </p:grpSp>
      <p:sp>
        <p:nvSpPr>
          <p:cNvPr id="44054" name="AutoShape 28"/>
          <p:cNvSpPr>
            <a:spLocks noChangeArrowheads="1"/>
          </p:cNvSpPr>
          <p:nvPr/>
        </p:nvSpPr>
        <p:spPr bwMode="auto">
          <a:xfrm>
            <a:off x="4849813" y="1586706"/>
            <a:ext cx="1733550" cy="366712"/>
          </a:xfrm>
          <a:prstGeom prst="roundRect">
            <a:avLst>
              <a:gd name="adj" fmla="val 16667"/>
            </a:avLst>
          </a:prstGeom>
          <a:solidFill>
            <a:schemeClr val="accent2"/>
          </a:solidFill>
          <a:ln>
            <a:noFill/>
          </a:ln>
          <a:extLst>
            <a:ext uri="{91240B29-F687-4f45-9708-019B960494DF}">
              <a14:hiddenLine xmlns:a14="http://schemas.microsoft.com/office/drawing/2010/main" w="12700">
                <a:solidFill>
                  <a:srgbClr val="000000"/>
                </a:solidFill>
                <a:round/>
                <a:headEnd/>
                <a:tailEnd/>
              </a14:hiddenLine>
            </a:ext>
          </a:extLst>
        </p:spPr>
        <p:txBody>
          <a:bodyPr anchor="ctr">
            <a:spAutoFit/>
          </a:bodyPr>
          <a:lstStyle/>
          <a:p>
            <a:pPr marL="342900" indent="-342900" algn="ctr" defTabSz="457200">
              <a:buFont typeface="Wingdings" charset="0"/>
              <a:buNone/>
            </a:pPr>
            <a:r>
              <a:rPr lang="en-US" b="1">
                <a:solidFill>
                  <a:srgbClr val="000000"/>
                </a:solidFill>
                <a:latin typeface="Arial"/>
              </a:rPr>
              <a:t>Cul2</a:t>
            </a:r>
          </a:p>
        </p:txBody>
      </p:sp>
      <p:sp>
        <p:nvSpPr>
          <p:cNvPr id="44055" name="Oval 29"/>
          <p:cNvSpPr>
            <a:spLocks noChangeArrowheads="1"/>
          </p:cNvSpPr>
          <p:nvPr/>
        </p:nvSpPr>
        <p:spPr bwMode="auto">
          <a:xfrm>
            <a:off x="2693988" y="1667668"/>
            <a:ext cx="1692275" cy="442913"/>
          </a:xfrm>
          <a:prstGeom prst="ellipse">
            <a:avLst/>
          </a:prstGeom>
          <a:solidFill>
            <a:schemeClr va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spAutoFit/>
          </a:bodyPr>
          <a:lstStyle/>
          <a:p>
            <a:pPr marL="342900" indent="-342900" algn="ctr" defTabSz="457200">
              <a:buFont typeface="Wingdings" charset="0"/>
              <a:buNone/>
            </a:pPr>
            <a:r>
              <a:rPr lang="en-US" b="1">
                <a:solidFill>
                  <a:srgbClr val="000000"/>
                </a:solidFill>
                <a:latin typeface="Arial"/>
              </a:rPr>
              <a:t>Elongin B</a:t>
            </a:r>
          </a:p>
        </p:txBody>
      </p:sp>
      <p:sp>
        <p:nvSpPr>
          <p:cNvPr id="44056" name="Rectangle 30"/>
          <p:cNvSpPr>
            <a:spLocks noGrp="1" noChangeArrowheads="1"/>
          </p:cNvSpPr>
          <p:nvPr>
            <p:ph type="title"/>
          </p:nvPr>
        </p:nvSpPr>
        <p:spPr/>
        <p:txBody>
          <a:bodyPr/>
          <a:lstStyle/>
          <a:p>
            <a:pPr eaLnBrk="1" hangingPunct="1"/>
            <a:r>
              <a:rPr lang="en-US">
                <a:latin typeface="Arial" charset="0"/>
              </a:rPr>
              <a:t>Control of HIF by pVHL</a:t>
            </a:r>
          </a:p>
        </p:txBody>
      </p:sp>
    </p:spTree>
    <p:extLst>
      <p:ext uri="{BB962C8B-B14F-4D97-AF65-F5344CB8AC3E}">
        <p14:creationId xmlns:p14="http://schemas.microsoft.com/office/powerpoint/2010/main" val="174286932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Oval 2"/>
          <p:cNvSpPr>
            <a:spLocks noChangeArrowheads="1"/>
          </p:cNvSpPr>
          <p:nvPr/>
        </p:nvSpPr>
        <p:spPr bwMode="auto">
          <a:xfrm>
            <a:off x="3633788" y="2411413"/>
            <a:ext cx="1828800" cy="503237"/>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anchorCtr="1"/>
          <a:lstStyle/>
          <a:p>
            <a:pPr marL="342900" indent="-342900" algn="ctr" defTabSz="457200">
              <a:buFont typeface="Wingdings" charset="0"/>
              <a:buNone/>
            </a:pPr>
            <a:r>
              <a:rPr lang="en-US" b="1">
                <a:solidFill>
                  <a:srgbClr val="000000"/>
                </a:solidFill>
                <a:latin typeface="Arial"/>
              </a:rPr>
              <a:t>Elongin C</a:t>
            </a:r>
          </a:p>
        </p:txBody>
      </p:sp>
      <p:sp>
        <p:nvSpPr>
          <p:cNvPr id="45059" name="AutoShape 3"/>
          <p:cNvSpPr>
            <a:spLocks noChangeArrowheads="1"/>
          </p:cNvSpPr>
          <p:nvPr/>
        </p:nvSpPr>
        <p:spPr bwMode="auto">
          <a:xfrm flipV="1">
            <a:off x="4343400" y="2794000"/>
            <a:ext cx="381000" cy="304800"/>
          </a:xfrm>
          <a:custGeom>
            <a:avLst/>
            <a:gdLst>
              <a:gd name="T0" fmla="*/ 5880365 w 21600"/>
              <a:gd name="T1" fmla="*/ 2150533 h 21600"/>
              <a:gd name="T2" fmla="*/ 3360208 w 21600"/>
              <a:gd name="T3" fmla="*/ 4301067 h 21600"/>
              <a:gd name="T4" fmla="*/ 840052 w 21600"/>
              <a:gd name="T5" fmla="*/ 2150533 h 21600"/>
              <a:gd name="T6" fmla="*/ 3360208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defTabSz="457200"/>
            <a:endParaRPr lang="es-ES">
              <a:solidFill>
                <a:srgbClr val="000000"/>
              </a:solidFill>
              <a:latin typeface="Arial"/>
            </a:endParaRPr>
          </a:p>
        </p:txBody>
      </p:sp>
      <p:sp>
        <p:nvSpPr>
          <p:cNvPr id="45060" name="Text Box 4"/>
          <p:cNvSpPr txBox="1">
            <a:spLocks noChangeArrowheads="1"/>
          </p:cNvSpPr>
          <p:nvPr/>
        </p:nvSpPr>
        <p:spPr bwMode="auto">
          <a:xfrm>
            <a:off x="4375150" y="2808288"/>
            <a:ext cx="3286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6pPr>
            <a:lvl7pPr marL="29718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7pPr>
            <a:lvl8pPr marL="34290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8pPr>
            <a:lvl9pPr marL="38862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9pPr>
          </a:lstStyle>
          <a:p>
            <a:pPr algn="ctr" defTabSz="457200">
              <a:spcBef>
                <a:spcPct val="0"/>
              </a:spcBef>
              <a:spcAft>
                <a:spcPct val="0"/>
              </a:spcAft>
            </a:pPr>
            <a:r>
              <a:rPr lang="en-US" sz="1800" b="1">
                <a:solidFill>
                  <a:srgbClr val="000000"/>
                </a:solidFill>
                <a:latin typeface="Symbol" charset="0"/>
                <a:cs typeface="ＭＳ Ｐゴシック" charset="0"/>
              </a:rPr>
              <a:t>a</a:t>
            </a:r>
            <a:endParaRPr lang="en-US" sz="4400" b="1">
              <a:solidFill>
                <a:srgbClr val="000000"/>
              </a:solidFill>
              <a:latin typeface="Helvetica" charset="0"/>
              <a:cs typeface="ＭＳ Ｐゴシック" charset="0"/>
            </a:endParaRPr>
          </a:p>
        </p:txBody>
      </p:sp>
      <p:sp>
        <p:nvSpPr>
          <p:cNvPr id="45061" name="Rectangle 5"/>
          <p:cNvSpPr>
            <a:spLocks noChangeArrowheads="1"/>
          </p:cNvSpPr>
          <p:nvPr/>
        </p:nvSpPr>
        <p:spPr bwMode="auto">
          <a:xfrm>
            <a:off x="2209800" y="3098800"/>
            <a:ext cx="2895600" cy="533400"/>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defTabSz="457200"/>
            <a:endParaRPr lang="es-ES">
              <a:solidFill>
                <a:srgbClr val="000000"/>
              </a:solidFill>
              <a:latin typeface="Arial"/>
            </a:endParaRPr>
          </a:p>
        </p:txBody>
      </p:sp>
      <p:sp>
        <p:nvSpPr>
          <p:cNvPr id="45062" name="AutoShape 6"/>
          <p:cNvSpPr>
            <a:spLocks noChangeArrowheads="1"/>
          </p:cNvSpPr>
          <p:nvPr/>
        </p:nvSpPr>
        <p:spPr bwMode="auto">
          <a:xfrm>
            <a:off x="2667000" y="3243263"/>
            <a:ext cx="609600" cy="381000"/>
          </a:xfrm>
          <a:prstGeom prst="triangle">
            <a:avLst>
              <a:gd name="adj" fmla="val 50000"/>
            </a:avLst>
          </a:prstGeom>
          <a:solidFill>
            <a:schemeClr val="bg2"/>
          </a:solidFill>
          <a:ln w="12700">
            <a:solidFill>
              <a:schemeClr val="bg2"/>
            </a:solidFill>
            <a:miter lim="800000"/>
            <a:headEnd/>
            <a:tailEnd/>
          </a:ln>
        </p:spPr>
        <p:txBody>
          <a:bodyPr wrap="none" anchor="ctr">
            <a:spAutoFit/>
          </a:bodyPr>
          <a:lstStyle/>
          <a:p>
            <a:pPr defTabSz="457200"/>
            <a:endParaRPr lang="es-ES">
              <a:solidFill>
                <a:srgbClr val="000000"/>
              </a:solidFill>
              <a:latin typeface="Arial"/>
            </a:endParaRPr>
          </a:p>
        </p:txBody>
      </p:sp>
      <p:sp>
        <p:nvSpPr>
          <p:cNvPr id="45063" name="Text Box 7"/>
          <p:cNvSpPr txBox="1">
            <a:spLocks noChangeArrowheads="1"/>
          </p:cNvSpPr>
          <p:nvPr/>
        </p:nvSpPr>
        <p:spPr bwMode="auto">
          <a:xfrm>
            <a:off x="2808288" y="3284538"/>
            <a:ext cx="3095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6pPr>
            <a:lvl7pPr marL="29718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7pPr>
            <a:lvl8pPr marL="34290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8pPr>
            <a:lvl9pPr marL="38862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9pPr>
          </a:lstStyle>
          <a:p>
            <a:pPr algn="ctr" defTabSz="457200">
              <a:spcBef>
                <a:spcPct val="0"/>
              </a:spcBef>
              <a:spcAft>
                <a:spcPct val="0"/>
              </a:spcAft>
            </a:pPr>
            <a:r>
              <a:rPr lang="en-US" sz="1800" b="1">
                <a:solidFill>
                  <a:srgbClr val="000000"/>
                </a:solidFill>
                <a:latin typeface="Symbol" charset="0"/>
                <a:cs typeface="ＭＳ Ｐゴシック" charset="0"/>
              </a:rPr>
              <a:t>b</a:t>
            </a:r>
            <a:endParaRPr lang="en-US" sz="4400" b="1">
              <a:solidFill>
                <a:srgbClr val="000000"/>
              </a:solidFill>
              <a:latin typeface="Helvetica" charset="0"/>
              <a:cs typeface="ＭＳ Ｐゴシック" charset="0"/>
            </a:endParaRPr>
          </a:p>
        </p:txBody>
      </p:sp>
      <p:sp>
        <p:nvSpPr>
          <p:cNvPr id="45064" name="Text Box 8"/>
          <p:cNvSpPr txBox="1">
            <a:spLocks noChangeArrowheads="1"/>
          </p:cNvSpPr>
          <p:nvPr/>
        </p:nvSpPr>
        <p:spPr bwMode="auto">
          <a:xfrm>
            <a:off x="3276600" y="3098800"/>
            <a:ext cx="11128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6pPr>
            <a:lvl7pPr marL="29718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7pPr>
            <a:lvl8pPr marL="34290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8pPr>
            <a:lvl9pPr marL="38862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9pPr>
          </a:lstStyle>
          <a:p>
            <a:pPr algn="ctr" defTabSz="457200">
              <a:spcBef>
                <a:spcPct val="0"/>
              </a:spcBef>
              <a:spcAft>
                <a:spcPct val="0"/>
              </a:spcAft>
            </a:pPr>
            <a:r>
              <a:rPr lang="en-US" sz="2800" b="1">
                <a:solidFill>
                  <a:srgbClr val="000000"/>
                </a:solidFill>
                <a:cs typeface="ＭＳ Ｐゴシック" charset="0"/>
              </a:rPr>
              <a:t>pVHL</a:t>
            </a:r>
          </a:p>
        </p:txBody>
      </p:sp>
      <p:sp>
        <p:nvSpPr>
          <p:cNvPr id="45065" name="Text Box 9"/>
          <p:cNvSpPr txBox="1">
            <a:spLocks noChangeArrowheads="1"/>
          </p:cNvSpPr>
          <p:nvPr/>
        </p:nvSpPr>
        <p:spPr bwMode="auto">
          <a:xfrm>
            <a:off x="465138" y="3754438"/>
            <a:ext cx="180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6pPr>
            <a:lvl7pPr marL="29718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7pPr>
            <a:lvl8pPr marL="34290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8pPr>
            <a:lvl9pPr marL="38862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9pPr>
          </a:lstStyle>
          <a:p>
            <a:pPr algn="ctr" defTabSz="457200">
              <a:spcBef>
                <a:spcPct val="0"/>
              </a:spcBef>
              <a:spcAft>
                <a:spcPct val="0"/>
              </a:spcAft>
            </a:pPr>
            <a:r>
              <a:rPr lang="en-US" b="1">
                <a:solidFill>
                  <a:srgbClr val="000000"/>
                </a:solidFill>
                <a:cs typeface="ＭＳ Ｐゴシック" charset="0"/>
              </a:rPr>
              <a:t>(O</a:t>
            </a:r>
            <a:r>
              <a:rPr lang="en-US" b="1" baseline="-25000">
                <a:solidFill>
                  <a:srgbClr val="000000"/>
                </a:solidFill>
                <a:cs typeface="ＭＳ Ｐゴシック" charset="0"/>
              </a:rPr>
              <a:t>2</a:t>
            </a:r>
            <a:r>
              <a:rPr lang="en-US" b="1">
                <a:solidFill>
                  <a:srgbClr val="000000"/>
                </a:solidFill>
                <a:cs typeface="ＭＳ Ｐゴシック" charset="0"/>
              </a:rPr>
              <a:t> absent)</a:t>
            </a:r>
          </a:p>
        </p:txBody>
      </p:sp>
      <p:grpSp>
        <p:nvGrpSpPr>
          <p:cNvPr id="45066" name="Group 10"/>
          <p:cNvGrpSpPr>
            <a:grpSpLocks/>
          </p:cNvGrpSpPr>
          <p:nvPr/>
        </p:nvGrpSpPr>
        <p:grpSpPr bwMode="auto">
          <a:xfrm>
            <a:off x="2133600" y="4146550"/>
            <a:ext cx="762000" cy="854075"/>
            <a:chOff x="280" y="384"/>
            <a:chExt cx="480" cy="538"/>
          </a:xfrm>
        </p:grpSpPr>
        <p:sp>
          <p:nvSpPr>
            <p:cNvPr id="45075" name="Rectangle 11"/>
            <p:cNvSpPr>
              <a:spLocks noChangeArrowheads="1"/>
            </p:cNvSpPr>
            <p:nvPr/>
          </p:nvSpPr>
          <p:spPr bwMode="auto">
            <a:xfrm>
              <a:off x="282" y="672"/>
              <a:ext cx="475" cy="2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defTabSz="457200" eaLnBrk="0" hangingPunct="0">
                <a:spcBef>
                  <a:spcPct val="0"/>
                </a:spcBef>
                <a:spcAft>
                  <a:spcPct val="0"/>
                </a:spcAft>
              </a:pPr>
              <a:r>
                <a:rPr lang="en-US" sz="2000" b="1">
                  <a:solidFill>
                    <a:srgbClr val="000000"/>
                  </a:solidFill>
                  <a:latin typeface="Arial"/>
                  <a:cs typeface="ＭＳ Ｐゴシック" charset="0"/>
                </a:rPr>
                <a:t>HIF</a:t>
              </a:r>
              <a:r>
                <a:rPr lang="en-US" sz="2000" b="1">
                  <a:solidFill>
                    <a:srgbClr val="000000"/>
                  </a:solidFill>
                  <a:latin typeface="Symbol" charset="0"/>
                  <a:cs typeface="ＭＳ Ｐゴシック" charset="0"/>
                </a:rPr>
                <a:t></a:t>
              </a:r>
              <a:endParaRPr lang="en-US" sz="1400" b="1">
                <a:solidFill>
                  <a:srgbClr val="000000"/>
                </a:solidFill>
                <a:latin typeface="Helvetica" charset="0"/>
                <a:cs typeface="ＭＳ Ｐゴシック" charset="0"/>
              </a:endParaRPr>
            </a:p>
          </p:txBody>
        </p:sp>
        <p:sp>
          <p:nvSpPr>
            <p:cNvPr id="45076" name="AutoShape 12"/>
            <p:cNvSpPr>
              <a:spLocks noChangeArrowheads="1"/>
            </p:cNvSpPr>
            <p:nvPr/>
          </p:nvSpPr>
          <p:spPr bwMode="auto">
            <a:xfrm>
              <a:off x="280" y="384"/>
              <a:ext cx="480" cy="288"/>
            </a:xfrm>
            <a:prstGeom prst="triangle">
              <a:avLst>
                <a:gd name="adj" fmla="val 50000"/>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defTabSz="457200"/>
              <a:endParaRPr lang="es-ES">
                <a:solidFill>
                  <a:srgbClr val="000000"/>
                </a:solidFill>
                <a:latin typeface="Arial"/>
              </a:endParaRPr>
            </a:p>
          </p:txBody>
        </p:sp>
      </p:grpSp>
      <p:sp>
        <p:nvSpPr>
          <p:cNvPr id="45067" name="AutoShape 13"/>
          <p:cNvSpPr>
            <a:spLocks noChangeArrowheads="1"/>
          </p:cNvSpPr>
          <p:nvPr/>
        </p:nvSpPr>
        <p:spPr bwMode="auto">
          <a:xfrm>
            <a:off x="4548188" y="2055813"/>
            <a:ext cx="1733550" cy="366712"/>
          </a:xfrm>
          <a:prstGeom prst="roundRect">
            <a:avLst>
              <a:gd name="adj" fmla="val 16667"/>
            </a:avLst>
          </a:prstGeom>
          <a:solidFill>
            <a:schemeClr val="accent2"/>
          </a:solidFill>
          <a:ln>
            <a:noFill/>
          </a:ln>
          <a:extLst>
            <a:ext uri="{91240B29-F687-4f45-9708-019B960494DF}">
              <a14:hiddenLine xmlns:a14="http://schemas.microsoft.com/office/drawing/2010/main" w="12700">
                <a:solidFill>
                  <a:srgbClr val="000000"/>
                </a:solidFill>
                <a:round/>
                <a:headEnd/>
                <a:tailEnd/>
              </a14:hiddenLine>
            </a:ext>
          </a:extLst>
        </p:spPr>
        <p:txBody>
          <a:bodyPr anchor="ctr">
            <a:spAutoFit/>
          </a:bodyPr>
          <a:lstStyle/>
          <a:p>
            <a:pPr marL="342900" indent="-342900" algn="ctr" defTabSz="457200">
              <a:buFont typeface="Wingdings" charset="0"/>
              <a:buNone/>
            </a:pPr>
            <a:r>
              <a:rPr lang="en-US" b="1">
                <a:solidFill>
                  <a:srgbClr val="000000"/>
                </a:solidFill>
                <a:latin typeface="Arial"/>
              </a:rPr>
              <a:t>Cul2</a:t>
            </a:r>
          </a:p>
        </p:txBody>
      </p:sp>
      <p:sp>
        <p:nvSpPr>
          <p:cNvPr id="45068" name="Oval 14"/>
          <p:cNvSpPr>
            <a:spLocks noChangeArrowheads="1"/>
          </p:cNvSpPr>
          <p:nvPr/>
        </p:nvSpPr>
        <p:spPr bwMode="auto">
          <a:xfrm>
            <a:off x="2392363" y="2136775"/>
            <a:ext cx="1692275" cy="442913"/>
          </a:xfrm>
          <a:prstGeom prst="ellipse">
            <a:avLst/>
          </a:prstGeom>
          <a:solidFill>
            <a:schemeClr va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spAutoFit/>
          </a:bodyPr>
          <a:lstStyle/>
          <a:p>
            <a:pPr marL="342900" indent="-342900" algn="ctr" defTabSz="457200">
              <a:buFont typeface="Wingdings" charset="0"/>
              <a:buNone/>
            </a:pPr>
            <a:r>
              <a:rPr lang="en-US" b="1">
                <a:solidFill>
                  <a:srgbClr val="000000"/>
                </a:solidFill>
                <a:latin typeface="Arial"/>
              </a:rPr>
              <a:t>Elongin B</a:t>
            </a:r>
          </a:p>
        </p:txBody>
      </p:sp>
      <p:sp>
        <p:nvSpPr>
          <p:cNvPr id="45069" name="AutoShape 15"/>
          <p:cNvSpPr>
            <a:spLocks noChangeArrowheads="1"/>
          </p:cNvSpPr>
          <p:nvPr/>
        </p:nvSpPr>
        <p:spPr bwMode="auto">
          <a:xfrm>
            <a:off x="3232150" y="2894013"/>
            <a:ext cx="1219200" cy="990600"/>
          </a:xfrm>
          <a:custGeom>
            <a:avLst/>
            <a:gdLst>
              <a:gd name="T0" fmla="*/ 34408535 w 21600"/>
              <a:gd name="T1" fmla="*/ 0 h 21600"/>
              <a:gd name="T2" fmla="*/ 10077252 w 21600"/>
              <a:gd name="T3" fmla="*/ 6652567 h 21600"/>
              <a:gd name="T4" fmla="*/ 0 w 21600"/>
              <a:gd name="T5" fmla="*/ 22715006 h 21600"/>
              <a:gd name="T6" fmla="*/ 10077252 w 21600"/>
              <a:gd name="T7" fmla="*/ 38777447 h 21600"/>
              <a:gd name="T8" fmla="*/ 34408535 w 21600"/>
              <a:gd name="T9" fmla="*/ 45430012 h 21600"/>
              <a:gd name="T10" fmla="*/ 58739807 w 21600"/>
              <a:gd name="T11" fmla="*/ 38777447 h 21600"/>
              <a:gd name="T12" fmla="*/ 68817070 w 21600"/>
              <a:gd name="T13" fmla="*/ 22715006 h 21600"/>
              <a:gd name="T14" fmla="*/ 58739807 w 21600"/>
              <a:gd name="T15" fmla="*/ 665256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72603"/>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pPr defTabSz="457200"/>
            <a:endParaRPr lang="es-ES">
              <a:solidFill>
                <a:srgbClr val="000000"/>
              </a:solidFill>
              <a:latin typeface="Arial"/>
            </a:endParaRPr>
          </a:p>
        </p:txBody>
      </p:sp>
      <p:sp>
        <p:nvSpPr>
          <p:cNvPr id="45070" name="Line 16"/>
          <p:cNvSpPr>
            <a:spLocks noChangeShapeType="1"/>
          </p:cNvSpPr>
          <p:nvPr/>
        </p:nvSpPr>
        <p:spPr bwMode="auto">
          <a:xfrm>
            <a:off x="2362200" y="5153025"/>
            <a:ext cx="0" cy="5334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pPr defTabSz="457200"/>
            <a:endParaRPr lang="es-ES">
              <a:solidFill>
                <a:srgbClr val="000000"/>
              </a:solidFill>
              <a:latin typeface="Arial"/>
            </a:endParaRPr>
          </a:p>
        </p:txBody>
      </p:sp>
      <p:sp>
        <p:nvSpPr>
          <p:cNvPr id="45071" name="Text Box 17"/>
          <p:cNvSpPr txBox="1">
            <a:spLocks noChangeArrowheads="1"/>
          </p:cNvSpPr>
          <p:nvPr/>
        </p:nvSpPr>
        <p:spPr bwMode="auto">
          <a:xfrm>
            <a:off x="343100" y="5649010"/>
            <a:ext cx="84101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6pPr>
            <a:lvl7pPr marL="29718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7pPr>
            <a:lvl8pPr marL="34290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8pPr>
            <a:lvl9pPr marL="3886200" indent="-228600" eaLnBrk="0" fontAlgn="base" hangingPunct="0">
              <a:lnSpc>
                <a:spcPct val="90000"/>
              </a:lnSpc>
              <a:spcBef>
                <a:spcPct val="35000"/>
              </a:spcBef>
              <a:spcAft>
                <a:spcPct val="25000"/>
              </a:spcAft>
              <a:buClr>
                <a:schemeClr val="folHlink"/>
              </a:buClr>
              <a:buFont typeface="Wingdings" charset="0"/>
              <a:buChar char="§"/>
              <a:defRPr sz="2400">
                <a:solidFill>
                  <a:schemeClr val="tx1"/>
                </a:solidFill>
                <a:latin typeface="Arial" charset="0"/>
                <a:ea typeface="ＭＳ Ｐゴシック" charset="0"/>
              </a:defRPr>
            </a:lvl9pPr>
          </a:lstStyle>
          <a:p>
            <a:pPr algn="ctr" defTabSz="457200">
              <a:spcBef>
                <a:spcPct val="0"/>
              </a:spcBef>
              <a:spcAft>
                <a:spcPct val="0"/>
              </a:spcAft>
            </a:pPr>
            <a:r>
              <a:rPr lang="en-US" b="1" dirty="0">
                <a:solidFill>
                  <a:srgbClr val="000000"/>
                </a:solidFill>
                <a:cs typeface="ＭＳ Ｐゴシック" charset="0"/>
              </a:rPr>
              <a:t>Activation of hypoxia-inducible </a:t>
            </a:r>
            <a:r>
              <a:rPr lang="en-US" b="1" dirty="0" smtClean="0">
                <a:solidFill>
                  <a:srgbClr val="000000"/>
                </a:solidFill>
                <a:cs typeface="ＭＳ Ｐゴシック" charset="0"/>
              </a:rPr>
              <a:t>genes (</a:t>
            </a:r>
            <a:r>
              <a:rPr lang="en-US" b="1" dirty="0" err="1" smtClean="0">
                <a:solidFill>
                  <a:srgbClr val="000000"/>
                </a:solidFill>
                <a:cs typeface="ＭＳ Ｐゴシック" charset="0"/>
              </a:rPr>
              <a:t>ie</a:t>
            </a:r>
            <a:r>
              <a:rPr lang="en-US" b="1" dirty="0" smtClean="0">
                <a:solidFill>
                  <a:srgbClr val="000000"/>
                </a:solidFill>
                <a:cs typeface="ＭＳ Ｐゴシック" charset="0"/>
              </a:rPr>
              <a:t> VEGF, PDGFR)</a:t>
            </a:r>
            <a:endParaRPr lang="en-US" b="1" dirty="0">
              <a:solidFill>
                <a:srgbClr val="000000"/>
              </a:solidFill>
              <a:cs typeface="ＭＳ Ｐゴシック" charset="0"/>
            </a:endParaRPr>
          </a:p>
        </p:txBody>
      </p:sp>
      <p:sp>
        <p:nvSpPr>
          <p:cNvPr id="45072" name="AutoShape 18"/>
          <p:cNvSpPr>
            <a:spLocks noChangeArrowheads="1"/>
          </p:cNvSpPr>
          <p:nvPr/>
        </p:nvSpPr>
        <p:spPr bwMode="auto">
          <a:xfrm>
            <a:off x="2414588" y="3656013"/>
            <a:ext cx="1143000" cy="914400"/>
          </a:xfrm>
          <a:custGeom>
            <a:avLst/>
            <a:gdLst>
              <a:gd name="T0" fmla="*/ 30239073 w 21600"/>
              <a:gd name="T1" fmla="*/ 0 h 21600"/>
              <a:gd name="T2" fmla="*/ 7560469 w 21600"/>
              <a:gd name="T3" fmla="*/ 19354798 h 21600"/>
              <a:gd name="T4" fmla="*/ 30239073 w 21600"/>
              <a:gd name="T5" fmla="*/ 9677399 h 21600"/>
              <a:gd name="T6" fmla="*/ 68044221 w 21600"/>
              <a:gd name="T7" fmla="*/ 19354798 h 21600"/>
              <a:gd name="T8" fmla="*/ 52923275 w 21600"/>
              <a:gd name="T9" fmla="*/ 29032200 h 21600"/>
              <a:gd name="T10" fmla="*/ 37802343 w 21600"/>
              <a:gd name="T11" fmla="*/ 19354798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tx1"/>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p>
            <a:pPr defTabSz="457200"/>
            <a:endParaRPr lang="es-ES">
              <a:solidFill>
                <a:srgbClr val="000000"/>
              </a:solidFill>
              <a:latin typeface="Arial"/>
            </a:endParaRPr>
          </a:p>
        </p:txBody>
      </p:sp>
      <p:sp>
        <p:nvSpPr>
          <p:cNvPr id="45073" name="Rectangle 19"/>
          <p:cNvSpPr>
            <a:spLocks noChangeArrowheads="1"/>
          </p:cNvSpPr>
          <p:nvPr/>
        </p:nvSpPr>
        <p:spPr bwMode="auto">
          <a:xfrm>
            <a:off x="217487" y="423"/>
            <a:ext cx="8467725" cy="92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defTabSz="457200">
              <a:spcBef>
                <a:spcPct val="0"/>
              </a:spcBef>
              <a:spcAft>
                <a:spcPct val="0"/>
              </a:spcAft>
            </a:pPr>
            <a:r>
              <a:rPr lang="en-US" sz="3500" b="1" dirty="0">
                <a:solidFill>
                  <a:srgbClr val="FFFFFF"/>
                </a:solidFill>
                <a:latin typeface="Arial"/>
              </a:rPr>
              <a:t>Activation of HIF</a:t>
            </a:r>
          </a:p>
        </p:txBody>
      </p:sp>
      <p:sp>
        <p:nvSpPr>
          <p:cNvPr id="45074" name="Line 20"/>
          <p:cNvSpPr>
            <a:spLocks noChangeShapeType="1"/>
          </p:cNvSpPr>
          <p:nvPr/>
        </p:nvSpPr>
        <p:spPr bwMode="auto">
          <a:xfrm>
            <a:off x="2484438" y="5060950"/>
            <a:ext cx="0" cy="5334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pPr defTabSz="457200"/>
            <a:endParaRPr lang="es-ES">
              <a:solidFill>
                <a:srgbClr val="000000"/>
              </a:solidFill>
              <a:latin typeface="Arial"/>
            </a:endParaRPr>
          </a:p>
        </p:txBody>
      </p:sp>
    </p:spTree>
    <p:extLst>
      <p:ext uri="{BB962C8B-B14F-4D97-AF65-F5344CB8AC3E}">
        <p14:creationId xmlns:p14="http://schemas.microsoft.com/office/powerpoint/2010/main" val="80852917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Footer Placeholder 2"/>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de-DE" sz="1000">
                <a:solidFill>
                  <a:srgbClr val="000000"/>
                </a:solidFill>
              </a:rPr>
              <a:t>Page </a:t>
            </a:r>
            <a:r>
              <a:rPr lang="de-DE" sz="1000">
                <a:solidFill>
                  <a:srgbClr val="000000"/>
                </a:solidFill>
                <a:sym typeface="Wingdings" charset="0"/>
              </a:rPr>
              <a:t></a:t>
            </a:r>
            <a:r>
              <a:rPr lang="de-DE" sz="1000">
                <a:solidFill>
                  <a:srgbClr val="000000"/>
                </a:solidFill>
              </a:rPr>
              <a:t> </a:t>
            </a:r>
            <a:fld id="{7731CE99-2836-3B41-8A59-D0CD6E06F7D3}" type="slidenum">
              <a:rPr lang="de-DE" sz="1000">
                <a:solidFill>
                  <a:srgbClr val="000000"/>
                </a:solidFill>
              </a:rPr>
              <a:pPr eaLnBrk="1" hangingPunct="1"/>
              <a:t>73</a:t>
            </a:fld>
            <a:endParaRPr lang="de-DE" sz="1000">
              <a:solidFill>
                <a:srgbClr val="000000"/>
              </a:solidFill>
            </a:endParaRPr>
          </a:p>
        </p:txBody>
      </p:sp>
      <p:sp>
        <p:nvSpPr>
          <p:cNvPr id="33795" name="Rectangle 16"/>
          <p:cNvSpPr>
            <a:spLocks noGrp="1" noChangeArrowheads="1"/>
          </p:cNvSpPr>
          <p:nvPr>
            <p:ph type="title"/>
          </p:nvPr>
        </p:nvSpPr>
        <p:spPr/>
        <p:txBody>
          <a:bodyPr/>
          <a:lstStyle/>
          <a:p>
            <a:r>
              <a:rPr lang="es-ES_tradnl" noProof="1" smtClean="0">
                <a:latin typeface="Arial" charset="0"/>
              </a:rPr>
              <a:t>Carcinoma de células renales</a:t>
            </a:r>
            <a:endParaRPr noProof="1">
              <a:latin typeface="Arial" charset="0"/>
            </a:endParaRPr>
          </a:p>
        </p:txBody>
      </p:sp>
      <p:sp>
        <p:nvSpPr>
          <p:cNvPr id="33796" name="Rectangle 3"/>
          <p:cNvSpPr>
            <a:spLocks noChangeArrowheads="1"/>
          </p:cNvSpPr>
          <p:nvPr/>
        </p:nvSpPr>
        <p:spPr bwMode="gray">
          <a:xfrm>
            <a:off x="314325" y="1555750"/>
            <a:ext cx="1719263" cy="968375"/>
          </a:xfrm>
          <a:prstGeom prst="rect">
            <a:avLst/>
          </a:prstGeom>
          <a:solidFill>
            <a:schemeClr val="tx2"/>
          </a:solidFill>
          <a:ln w="12700">
            <a:solidFill>
              <a:srgbClr val="C0C0C0"/>
            </a:solidFill>
            <a:miter lim="800000"/>
            <a:headEnd/>
            <a:tailEnd/>
          </a:ln>
        </p:spPr>
        <p:txBody>
          <a:bodyPr lIns="0" tIns="0" rIns="0" bIns="0" anchor="ctr"/>
          <a:lstStyle/>
          <a:p>
            <a:pPr algn="ctr" defTabSz="801688" eaLnBrk="0" hangingPunct="0"/>
            <a:r>
              <a:rPr lang="es-ES_tradnl" sz="1600" b="1" noProof="1" smtClean="0">
                <a:solidFill>
                  <a:srgbClr val="FFFFFF"/>
                </a:solidFill>
                <a:latin typeface="Arial"/>
              </a:rPr>
              <a:t>Clásica (10-20%)</a:t>
            </a:r>
            <a:endParaRPr sz="1600" b="1" noProof="1">
              <a:solidFill>
                <a:srgbClr val="FFFFFF"/>
              </a:solidFill>
              <a:latin typeface="Arial"/>
            </a:endParaRPr>
          </a:p>
        </p:txBody>
      </p:sp>
      <p:sp>
        <p:nvSpPr>
          <p:cNvPr id="33797" name="Rectangle 4"/>
          <p:cNvSpPr>
            <a:spLocks noChangeArrowheads="1"/>
          </p:cNvSpPr>
          <p:nvPr/>
        </p:nvSpPr>
        <p:spPr bwMode="gray">
          <a:xfrm>
            <a:off x="2033588" y="1555750"/>
            <a:ext cx="6811962" cy="968375"/>
          </a:xfrm>
          <a:prstGeom prst="rect">
            <a:avLst/>
          </a:prstGeom>
          <a:noFill/>
          <a:ln w="127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108000" tIns="72000" rIns="72000" bIns="72000" anchor="ctr"/>
          <a:lstStyle/>
          <a:p>
            <a:pPr marL="190500" indent="-190500" defTabSz="457200">
              <a:lnSpc>
                <a:spcPct val="90000"/>
              </a:lnSpc>
              <a:spcBef>
                <a:spcPct val="10000"/>
              </a:spcBef>
              <a:buClr>
                <a:srgbClr val="2A79D0"/>
              </a:buClr>
              <a:buFont typeface="Wingdings" charset="0"/>
              <a:buChar char="§"/>
            </a:pPr>
            <a:r>
              <a:rPr lang="es-ES_tradnl" sz="1600" noProof="1" smtClean="0">
                <a:solidFill>
                  <a:srgbClr val="000000"/>
                </a:solidFill>
                <a:latin typeface="Arial"/>
              </a:rPr>
              <a:t>Hematuria</a:t>
            </a:r>
          </a:p>
          <a:p>
            <a:pPr marL="190500" indent="-190500" defTabSz="457200">
              <a:lnSpc>
                <a:spcPct val="90000"/>
              </a:lnSpc>
              <a:spcBef>
                <a:spcPct val="10000"/>
              </a:spcBef>
              <a:buClr>
                <a:srgbClr val="2A79D0"/>
              </a:buClr>
              <a:buFont typeface="Wingdings" charset="0"/>
              <a:buChar char="§"/>
            </a:pPr>
            <a:r>
              <a:rPr lang="es-ES_tradnl" sz="1600" noProof="1" smtClean="0">
                <a:solidFill>
                  <a:srgbClr val="000000"/>
                </a:solidFill>
                <a:latin typeface="Arial"/>
              </a:rPr>
              <a:t>Dolor abdominal</a:t>
            </a:r>
          </a:p>
          <a:p>
            <a:pPr marL="190500" indent="-190500" defTabSz="457200">
              <a:lnSpc>
                <a:spcPct val="90000"/>
              </a:lnSpc>
              <a:spcBef>
                <a:spcPct val="10000"/>
              </a:spcBef>
              <a:buClr>
                <a:srgbClr val="2A79D0"/>
              </a:buClr>
              <a:buFont typeface="Wingdings" charset="0"/>
              <a:buChar char="§"/>
            </a:pPr>
            <a:r>
              <a:rPr lang="es-ES_tradnl" sz="1600" noProof="1" smtClean="0">
                <a:solidFill>
                  <a:srgbClr val="000000"/>
                </a:solidFill>
                <a:latin typeface="Arial"/>
              </a:rPr>
              <a:t>Masa en flanco</a:t>
            </a:r>
            <a:endParaRPr sz="1600" noProof="1">
              <a:solidFill>
                <a:srgbClr val="000000"/>
              </a:solidFill>
              <a:latin typeface="Arial"/>
            </a:endParaRPr>
          </a:p>
        </p:txBody>
      </p:sp>
      <p:sp>
        <p:nvSpPr>
          <p:cNvPr id="33798" name="Rectangle 5"/>
          <p:cNvSpPr>
            <a:spLocks noChangeArrowheads="1"/>
          </p:cNvSpPr>
          <p:nvPr/>
        </p:nvSpPr>
        <p:spPr bwMode="gray">
          <a:xfrm>
            <a:off x="314325" y="2646363"/>
            <a:ext cx="1719263" cy="966787"/>
          </a:xfrm>
          <a:prstGeom prst="rect">
            <a:avLst/>
          </a:prstGeom>
          <a:solidFill>
            <a:schemeClr val="accent1"/>
          </a:solidFill>
          <a:ln w="12700">
            <a:solidFill>
              <a:srgbClr val="C0C0C0"/>
            </a:solidFill>
            <a:miter lim="800000"/>
            <a:headEnd/>
            <a:tailEnd/>
          </a:ln>
        </p:spPr>
        <p:txBody>
          <a:bodyPr lIns="0" tIns="0" rIns="0" bIns="0" anchor="ctr"/>
          <a:lstStyle/>
          <a:p>
            <a:pPr algn="ctr" defTabSz="801688" eaLnBrk="0" hangingPunct="0"/>
            <a:r>
              <a:rPr lang="es-ES_tradnl" sz="1600" b="1" noProof="1" smtClean="0">
                <a:solidFill>
                  <a:srgbClr val="FFFFFF"/>
                </a:solidFill>
                <a:latin typeface="Arial"/>
              </a:rPr>
              <a:t>Otros síntomas</a:t>
            </a:r>
            <a:endParaRPr sz="1600" b="1" noProof="1">
              <a:solidFill>
                <a:srgbClr val="FFFFFF"/>
              </a:solidFill>
              <a:latin typeface="Arial"/>
            </a:endParaRPr>
          </a:p>
        </p:txBody>
      </p:sp>
      <p:sp>
        <p:nvSpPr>
          <p:cNvPr id="33799" name="Rectangle 6"/>
          <p:cNvSpPr>
            <a:spLocks noChangeArrowheads="1"/>
          </p:cNvSpPr>
          <p:nvPr/>
        </p:nvSpPr>
        <p:spPr bwMode="gray">
          <a:xfrm>
            <a:off x="2033588" y="2646363"/>
            <a:ext cx="6811962" cy="966787"/>
          </a:xfrm>
          <a:prstGeom prst="rect">
            <a:avLst/>
          </a:prstGeom>
          <a:noFill/>
          <a:ln w="127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108000" tIns="72000" rIns="72000" bIns="72000" anchor="ctr"/>
          <a:lstStyle/>
          <a:p>
            <a:pPr marL="190500" indent="-190500" defTabSz="457200">
              <a:lnSpc>
                <a:spcPct val="90000"/>
              </a:lnSpc>
              <a:spcBef>
                <a:spcPct val="10000"/>
              </a:spcBef>
              <a:buClr>
                <a:srgbClr val="2A79D0"/>
              </a:buClr>
              <a:buFont typeface="Wingdings" charset="0"/>
              <a:buChar char="§"/>
            </a:pPr>
            <a:r>
              <a:rPr lang="es-ES_tradnl" sz="1600" noProof="1" smtClean="0">
                <a:solidFill>
                  <a:srgbClr val="000000"/>
                </a:solidFill>
                <a:latin typeface="Arial"/>
              </a:rPr>
              <a:t>Fiebre</a:t>
            </a:r>
          </a:p>
          <a:p>
            <a:pPr marL="190500" indent="-190500" defTabSz="457200">
              <a:lnSpc>
                <a:spcPct val="90000"/>
              </a:lnSpc>
              <a:spcBef>
                <a:spcPct val="10000"/>
              </a:spcBef>
              <a:buClr>
                <a:srgbClr val="2A79D0"/>
              </a:buClr>
              <a:buFont typeface="Wingdings" charset="0"/>
              <a:buChar char="§"/>
            </a:pPr>
            <a:r>
              <a:rPr lang="es-ES_tradnl" sz="1600" noProof="1" smtClean="0">
                <a:solidFill>
                  <a:srgbClr val="000000"/>
                </a:solidFill>
                <a:latin typeface="Arial"/>
              </a:rPr>
              <a:t>Pérdida de peso</a:t>
            </a:r>
          </a:p>
          <a:p>
            <a:pPr marL="190500" indent="-190500" defTabSz="457200">
              <a:lnSpc>
                <a:spcPct val="90000"/>
              </a:lnSpc>
              <a:spcBef>
                <a:spcPct val="10000"/>
              </a:spcBef>
              <a:buClr>
                <a:srgbClr val="2A79D0"/>
              </a:buClr>
              <a:buFont typeface="Wingdings" charset="0"/>
              <a:buChar char="§"/>
            </a:pPr>
            <a:r>
              <a:rPr lang="es-ES_tradnl" sz="1600" noProof="1" smtClean="0">
                <a:solidFill>
                  <a:srgbClr val="000000"/>
                </a:solidFill>
                <a:latin typeface="Arial"/>
              </a:rPr>
              <a:t>Varicocele</a:t>
            </a:r>
            <a:endParaRPr sz="1600" noProof="1">
              <a:solidFill>
                <a:srgbClr val="000000"/>
              </a:solidFill>
              <a:latin typeface="Arial"/>
            </a:endParaRPr>
          </a:p>
        </p:txBody>
      </p:sp>
      <p:sp>
        <p:nvSpPr>
          <p:cNvPr id="33800" name="Rectangle 7"/>
          <p:cNvSpPr>
            <a:spLocks noChangeArrowheads="1"/>
          </p:cNvSpPr>
          <p:nvPr/>
        </p:nvSpPr>
        <p:spPr bwMode="gray">
          <a:xfrm>
            <a:off x="314325" y="3736975"/>
            <a:ext cx="1719263" cy="966788"/>
          </a:xfrm>
          <a:prstGeom prst="rect">
            <a:avLst/>
          </a:prstGeom>
          <a:solidFill>
            <a:schemeClr val="accent2"/>
          </a:solidFill>
          <a:ln w="12700">
            <a:solidFill>
              <a:srgbClr val="C0C0C0"/>
            </a:solidFill>
            <a:miter lim="800000"/>
            <a:headEnd/>
            <a:tailEnd/>
          </a:ln>
        </p:spPr>
        <p:txBody>
          <a:bodyPr lIns="0" tIns="0" rIns="0" bIns="0" anchor="ctr"/>
          <a:lstStyle/>
          <a:p>
            <a:pPr algn="ctr" defTabSz="801688" eaLnBrk="0" hangingPunct="0"/>
            <a:r>
              <a:rPr lang="es-ES_tradnl" sz="1600" b="1" noProof="1" smtClean="0">
                <a:solidFill>
                  <a:srgbClr val="FFFFFF"/>
                </a:solidFill>
                <a:latin typeface="Arial"/>
              </a:rPr>
              <a:t>Cómo se detecta?</a:t>
            </a:r>
            <a:endParaRPr sz="1600" b="1" noProof="1">
              <a:solidFill>
                <a:srgbClr val="FFFFFF"/>
              </a:solidFill>
              <a:latin typeface="Arial"/>
            </a:endParaRPr>
          </a:p>
        </p:txBody>
      </p:sp>
      <p:sp>
        <p:nvSpPr>
          <p:cNvPr id="33801" name="Rectangle 8"/>
          <p:cNvSpPr>
            <a:spLocks noChangeArrowheads="1"/>
          </p:cNvSpPr>
          <p:nvPr/>
        </p:nvSpPr>
        <p:spPr bwMode="gray">
          <a:xfrm>
            <a:off x="2033588" y="3736975"/>
            <a:ext cx="6811962" cy="966788"/>
          </a:xfrm>
          <a:prstGeom prst="rect">
            <a:avLst/>
          </a:prstGeom>
          <a:noFill/>
          <a:ln w="127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108000" tIns="72000" rIns="72000" bIns="72000" anchor="ctr"/>
          <a:lstStyle/>
          <a:p>
            <a:pPr marL="190500" indent="-190500" defTabSz="457200">
              <a:lnSpc>
                <a:spcPct val="90000"/>
              </a:lnSpc>
              <a:spcBef>
                <a:spcPct val="10000"/>
              </a:spcBef>
              <a:buClr>
                <a:srgbClr val="2A79D0"/>
              </a:buClr>
              <a:buFont typeface="Wingdings" charset="0"/>
              <a:buChar char="§"/>
            </a:pPr>
            <a:r>
              <a:rPr lang="es-ES_tradnl" sz="1600" noProof="1" smtClean="0">
                <a:solidFill>
                  <a:srgbClr val="000000"/>
                </a:solidFill>
                <a:latin typeface="Arial"/>
              </a:rPr>
              <a:t>La forma de detección más común es hallazgo incidental en imágenes (CT, ecografía o RM)</a:t>
            </a:r>
          </a:p>
          <a:p>
            <a:pPr marL="190500" indent="-190500" defTabSz="457200">
              <a:lnSpc>
                <a:spcPct val="90000"/>
              </a:lnSpc>
              <a:spcBef>
                <a:spcPct val="10000"/>
              </a:spcBef>
              <a:buClr>
                <a:srgbClr val="2A79D0"/>
              </a:buClr>
              <a:buFont typeface="Wingdings" charset="0"/>
              <a:buChar char="§"/>
            </a:pPr>
            <a:r>
              <a:rPr lang="es-ES_tradnl" sz="1600" noProof="1" smtClean="0">
                <a:solidFill>
                  <a:srgbClr val="000000"/>
                </a:solidFill>
                <a:latin typeface="Arial"/>
              </a:rPr>
              <a:t>Esto ha mejorado el pronóstico (por migración de estadío)</a:t>
            </a:r>
            <a:endParaRPr sz="1600" noProof="1">
              <a:solidFill>
                <a:srgbClr val="000000"/>
              </a:solidFill>
              <a:latin typeface="Arial"/>
            </a:endParaRPr>
          </a:p>
        </p:txBody>
      </p:sp>
      <p:sp>
        <p:nvSpPr>
          <p:cNvPr id="33802" name="Rectangle 9"/>
          <p:cNvSpPr>
            <a:spLocks noChangeArrowheads="1"/>
          </p:cNvSpPr>
          <p:nvPr/>
        </p:nvSpPr>
        <p:spPr bwMode="gray">
          <a:xfrm>
            <a:off x="314325" y="4827588"/>
            <a:ext cx="1719263" cy="968375"/>
          </a:xfrm>
          <a:prstGeom prst="rect">
            <a:avLst/>
          </a:prstGeom>
          <a:solidFill>
            <a:schemeClr val="hlink"/>
          </a:solidFill>
          <a:ln w="12700">
            <a:solidFill>
              <a:srgbClr val="C0C0C0"/>
            </a:solidFill>
            <a:miter lim="800000"/>
            <a:headEnd/>
            <a:tailEnd/>
          </a:ln>
        </p:spPr>
        <p:txBody>
          <a:bodyPr lIns="0" tIns="0" rIns="0" bIns="0" anchor="ctr"/>
          <a:lstStyle/>
          <a:p>
            <a:pPr algn="ctr" defTabSz="801688" eaLnBrk="0" hangingPunct="0"/>
            <a:r>
              <a:rPr lang="es-ES_tradnl" sz="1600" b="1" noProof="1" smtClean="0">
                <a:solidFill>
                  <a:srgbClr val="FFFFFF"/>
                </a:solidFill>
                <a:latin typeface="Arial"/>
              </a:rPr>
              <a:t>Paraneoplásicos</a:t>
            </a:r>
            <a:endParaRPr sz="1600" b="1" noProof="1">
              <a:solidFill>
                <a:srgbClr val="FFFFFF"/>
              </a:solidFill>
              <a:latin typeface="Arial"/>
            </a:endParaRPr>
          </a:p>
        </p:txBody>
      </p:sp>
      <p:sp>
        <p:nvSpPr>
          <p:cNvPr id="33803" name="Rectangle 10"/>
          <p:cNvSpPr>
            <a:spLocks noChangeArrowheads="1"/>
          </p:cNvSpPr>
          <p:nvPr/>
        </p:nvSpPr>
        <p:spPr bwMode="gray">
          <a:xfrm>
            <a:off x="2024063" y="4827588"/>
            <a:ext cx="6811962" cy="968375"/>
          </a:xfrm>
          <a:prstGeom prst="rect">
            <a:avLst/>
          </a:prstGeom>
          <a:noFill/>
          <a:ln w="127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108000" tIns="72000" rIns="72000" bIns="72000" anchor="ctr"/>
          <a:lstStyle/>
          <a:p>
            <a:pPr marL="190500" indent="-190500" defTabSz="457200">
              <a:lnSpc>
                <a:spcPct val="90000"/>
              </a:lnSpc>
              <a:spcBef>
                <a:spcPct val="10000"/>
              </a:spcBef>
              <a:buClr>
                <a:srgbClr val="2A79D0"/>
              </a:buClr>
              <a:buFont typeface="Wingdings" charset="0"/>
              <a:buChar char="§"/>
            </a:pPr>
            <a:r>
              <a:rPr lang="es-ES_tradnl" sz="1600" noProof="1" smtClean="0">
                <a:solidFill>
                  <a:srgbClr val="000000"/>
                </a:solidFill>
                <a:latin typeface="Arial"/>
              </a:rPr>
              <a:t>Eritrocitosis</a:t>
            </a:r>
          </a:p>
          <a:p>
            <a:pPr marL="190500" indent="-190500" defTabSz="457200">
              <a:lnSpc>
                <a:spcPct val="90000"/>
              </a:lnSpc>
              <a:spcBef>
                <a:spcPct val="10000"/>
              </a:spcBef>
              <a:buClr>
                <a:srgbClr val="2A79D0"/>
              </a:buClr>
              <a:buFont typeface="Wingdings" charset="0"/>
              <a:buChar char="§"/>
            </a:pPr>
            <a:r>
              <a:rPr lang="es-ES_tradnl" sz="1600" noProof="1" smtClean="0">
                <a:solidFill>
                  <a:srgbClr val="000000"/>
                </a:solidFill>
                <a:latin typeface="Arial"/>
              </a:rPr>
              <a:t>Hipercalcemia</a:t>
            </a:r>
          </a:p>
          <a:p>
            <a:pPr marL="190500" indent="-190500" defTabSz="457200">
              <a:lnSpc>
                <a:spcPct val="90000"/>
              </a:lnSpc>
              <a:spcBef>
                <a:spcPct val="10000"/>
              </a:spcBef>
              <a:buClr>
                <a:srgbClr val="2A79D0"/>
              </a:buClr>
              <a:buFont typeface="Wingdings" charset="0"/>
              <a:buChar char="§"/>
            </a:pPr>
            <a:r>
              <a:rPr lang="es-ES_tradnl" sz="1600" noProof="1" smtClean="0">
                <a:solidFill>
                  <a:srgbClr val="000000"/>
                </a:solidFill>
                <a:latin typeface="Arial"/>
              </a:rPr>
              <a:t>Disfunción hepática no metastásica (sindrome de Stauffer)</a:t>
            </a:r>
          </a:p>
          <a:p>
            <a:pPr marL="190500" indent="-190500" defTabSz="457200">
              <a:lnSpc>
                <a:spcPct val="90000"/>
              </a:lnSpc>
              <a:spcBef>
                <a:spcPct val="10000"/>
              </a:spcBef>
              <a:buClr>
                <a:srgbClr val="2A79D0"/>
              </a:buClr>
              <a:buFont typeface="Wingdings" charset="0"/>
              <a:buChar char="§"/>
            </a:pPr>
            <a:r>
              <a:rPr lang="es-ES_tradnl" sz="1600" noProof="1" smtClean="0">
                <a:solidFill>
                  <a:srgbClr val="000000"/>
                </a:solidFill>
                <a:latin typeface="Arial"/>
              </a:rPr>
              <a:t>Disfibrogenemia adquirida</a:t>
            </a:r>
            <a:endParaRPr sz="1600" noProof="1">
              <a:solidFill>
                <a:srgbClr val="000000"/>
              </a:solidFill>
              <a:latin typeface="Arial"/>
            </a:endParaRPr>
          </a:p>
        </p:txBody>
      </p:sp>
      <p:sp>
        <p:nvSpPr>
          <p:cNvPr id="33807" name="Rectangle 7"/>
          <p:cNvSpPr>
            <a:spLocks noChangeArrowheads="1"/>
          </p:cNvSpPr>
          <p:nvPr/>
        </p:nvSpPr>
        <p:spPr bwMode="gray">
          <a:xfrm>
            <a:off x="314325" y="1038225"/>
            <a:ext cx="57531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defTabSz="801688" eaLnBrk="0" hangingPunct="0"/>
            <a:r>
              <a:rPr lang="es-ES_tradnl" noProof="1" smtClean="0">
                <a:solidFill>
                  <a:srgbClr val="000000"/>
                </a:solidFill>
                <a:latin typeface="Arial"/>
              </a:rPr>
              <a:t>Presentación Clínica</a:t>
            </a:r>
            <a:endParaRPr noProof="1">
              <a:solidFill>
                <a:srgbClr val="000000"/>
              </a:solidFill>
              <a:latin typeface="Arial"/>
            </a:endParaRPr>
          </a:p>
        </p:txBody>
      </p:sp>
    </p:spTree>
    <p:extLst>
      <p:ext uri="{BB962C8B-B14F-4D97-AF65-F5344CB8AC3E}">
        <p14:creationId xmlns:p14="http://schemas.microsoft.com/office/powerpoint/2010/main" val="12236869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Footer Placeholder 2"/>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de-DE" sz="1000">
                <a:solidFill>
                  <a:srgbClr val="000000"/>
                </a:solidFill>
              </a:rPr>
              <a:t>Page </a:t>
            </a:r>
            <a:r>
              <a:rPr lang="de-DE" sz="1000">
                <a:solidFill>
                  <a:srgbClr val="000000"/>
                </a:solidFill>
                <a:sym typeface="Wingdings" charset="0"/>
              </a:rPr>
              <a:t></a:t>
            </a:r>
            <a:r>
              <a:rPr lang="de-DE" sz="1000">
                <a:solidFill>
                  <a:srgbClr val="000000"/>
                </a:solidFill>
              </a:rPr>
              <a:t> </a:t>
            </a:r>
            <a:fld id="{7731CE99-2836-3B41-8A59-D0CD6E06F7D3}" type="slidenum">
              <a:rPr lang="de-DE" sz="1000">
                <a:solidFill>
                  <a:srgbClr val="000000"/>
                </a:solidFill>
              </a:rPr>
              <a:pPr eaLnBrk="1" hangingPunct="1"/>
              <a:t>74</a:t>
            </a:fld>
            <a:endParaRPr lang="de-DE" sz="1000">
              <a:solidFill>
                <a:srgbClr val="000000"/>
              </a:solidFill>
            </a:endParaRPr>
          </a:p>
        </p:txBody>
      </p:sp>
      <p:sp>
        <p:nvSpPr>
          <p:cNvPr id="33795" name="Rectangle 16"/>
          <p:cNvSpPr>
            <a:spLocks noGrp="1" noChangeArrowheads="1"/>
          </p:cNvSpPr>
          <p:nvPr>
            <p:ph type="title"/>
          </p:nvPr>
        </p:nvSpPr>
        <p:spPr/>
        <p:txBody>
          <a:bodyPr/>
          <a:lstStyle/>
          <a:p>
            <a:r>
              <a:rPr lang="es-ES_tradnl" noProof="1" smtClean="0">
                <a:latin typeface="Arial" charset="0"/>
              </a:rPr>
              <a:t>Carcinoma de células renales</a:t>
            </a:r>
            <a:endParaRPr noProof="1">
              <a:latin typeface="Arial" charset="0"/>
            </a:endParaRPr>
          </a:p>
        </p:txBody>
      </p:sp>
      <p:sp>
        <p:nvSpPr>
          <p:cNvPr id="33796" name="Rectangle 3"/>
          <p:cNvSpPr>
            <a:spLocks noChangeArrowheads="1"/>
          </p:cNvSpPr>
          <p:nvPr/>
        </p:nvSpPr>
        <p:spPr bwMode="gray">
          <a:xfrm>
            <a:off x="314325" y="1555750"/>
            <a:ext cx="1719263" cy="968375"/>
          </a:xfrm>
          <a:prstGeom prst="rect">
            <a:avLst/>
          </a:prstGeom>
          <a:solidFill>
            <a:schemeClr val="tx2"/>
          </a:solidFill>
          <a:ln w="12700">
            <a:solidFill>
              <a:srgbClr val="C0C0C0"/>
            </a:solidFill>
            <a:miter lim="800000"/>
            <a:headEnd/>
            <a:tailEnd/>
          </a:ln>
        </p:spPr>
        <p:txBody>
          <a:bodyPr lIns="0" tIns="0" rIns="0" bIns="0" anchor="ctr"/>
          <a:lstStyle/>
          <a:p>
            <a:pPr algn="ctr" defTabSz="801688" eaLnBrk="0" hangingPunct="0"/>
            <a:r>
              <a:rPr lang="es-ES_tradnl" sz="1600" b="1" noProof="1" smtClean="0">
                <a:solidFill>
                  <a:srgbClr val="FFFFFF"/>
                </a:solidFill>
                <a:latin typeface="Arial"/>
              </a:rPr>
              <a:t>Imágenes básicas</a:t>
            </a:r>
            <a:endParaRPr sz="1600" b="1" noProof="1">
              <a:solidFill>
                <a:srgbClr val="FFFFFF"/>
              </a:solidFill>
              <a:latin typeface="Arial"/>
            </a:endParaRPr>
          </a:p>
        </p:txBody>
      </p:sp>
      <p:sp>
        <p:nvSpPr>
          <p:cNvPr id="33797" name="Rectangle 4"/>
          <p:cNvSpPr>
            <a:spLocks noChangeArrowheads="1"/>
          </p:cNvSpPr>
          <p:nvPr/>
        </p:nvSpPr>
        <p:spPr bwMode="gray">
          <a:xfrm>
            <a:off x="2033588" y="1555750"/>
            <a:ext cx="6811962" cy="968375"/>
          </a:xfrm>
          <a:prstGeom prst="rect">
            <a:avLst/>
          </a:prstGeom>
          <a:noFill/>
          <a:ln w="127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108000" tIns="72000" rIns="72000" bIns="72000" anchor="ctr"/>
          <a:lstStyle/>
          <a:p>
            <a:pPr marL="190500" indent="-190500" defTabSz="457200">
              <a:lnSpc>
                <a:spcPct val="90000"/>
              </a:lnSpc>
              <a:spcBef>
                <a:spcPct val="10000"/>
              </a:spcBef>
              <a:buClr>
                <a:srgbClr val="2A79D0"/>
              </a:buClr>
              <a:buFont typeface="Wingdings" charset="0"/>
              <a:buChar char="§"/>
            </a:pPr>
            <a:r>
              <a:rPr lang="es-ES_tradnl" sz="1600" noProof="1" smtClean="0">
                <a:solidFill>
                  <a:srgbClr val="000000"/>
                </a:solidFill>
                <a:latin typeface="Arial"/>
              </a:rPr>
              <a:t>CT de abdomen</a:t>
            </a:r>
          </a:p>
          <a:p>
            <a:pPr marL="190500" indent="-190500" defTabSz="457200">
              <a:lnSpc>
                <a:spcPct val="90000"/>
              </a:lnSpc>
              <a:spcBef>
                <a:spcPct val="10000"/>
              </a:spcBef>
              <a:buClr>
                <a:srgbClr val="2A79D0"/>
              </a:buClr>
              <a:buFont typeface="Wingdings" charset="0"/>
              <a:buChar char="§"/>
            </a:pPr>
            <a:r>
              <a:rPr lang="es-ES_tradnl" sz="1600" noProof="1" smtClean="0">
                <a:solidFill>
                  <a:srgbClr val="000000"/>
                </a:solidFill>
                <a:latin typeface="Arial"/>
              </a:rPr>
              <a:t>Rayos X de tórax</a:t>
            </a:r>
          </a:p>
          <a:p>
            <a:pPr marL="190500" indent="-190500" defTabSz="457200">
              <a:lnSpc>
                <a:spcPct val="90000"/>
              </a:lnSpc>
              <a:spcBef>
                <a:spcPct val="10000"/>
              </a:spcBef>
              <a:buClr>
                <a:srgbClr val="2A79D0"/>
              </a:buClr>
              <a:buFont typeface="Wingdings" charset="0"/>
              <a:buChar char="§"/>
            </a:pPr>
            <a:r>
              <a:rPr lang="es-ES_tradnl" sz="1600" noProof="1" smtClean="0">
                <a:solidFill>
                  <a:srgbClr val="000000"/>
                </a:solidFill>
                <a:latin typeface="Arial"/>
              </a:rPr>
              <a:t>Citoquímico y citología de orina</a:t>
            </a:r>
            <a:endParaRPr sz="1600" noProof="1">
              <a:solidFill>
                <a:srgbClr val="000000"/>
              </a:solidFill>
              <a:latin typeface="Arial"/>
            </a:endParaRPr>
          </a:p>
        </p:txBody>
      </p:sp>
      <p:sp>
        <p:nvSpPr>
          <p:cNvPr id="33798" name="Rectangle 5"/>
          <p:cNvSpPr>
            <a:spLocks noChangeArrowheads="1"/>
          </p:cNvSpPr>
          <p:nvPr/>
        </p:nvSpPr>
        <p:spPr bwMode="gray">
          <a:xfrm>
            <a:off x="314325" y="2646363"/>
            <a:ext cx="1719263" cy="966787"/>
          </a:xfrm>
          <a:prstGeom prst="rect">
            <a:avLst/>
          </a:prstGeom>
          <a:solidFill>
            <a:schemeClr val="accent1"/>
          </a:solidFill>
          <a:ln w="12700">
            <a:solidFill>
              <a:srgbClr val="C0C0C0"/>
            </a:solidFill>
            <a:miter lim="800000"/>
            <a:headEnd/>
            <a:tailEnd/>
          </a:ln>
        </p:spPr>
        <p:txBody>
          <a:bodyPr lIns="0" tIns="0" rIns="0" bIns="0" anchor="ctr"/>
          <a:lstStyle/>
          <a:p>
            <a:pPr algn="ctr" defTabSz="801688" eaLnBrk="0" hangingPunct="0"/>
            <a:r>
              <a:rPr lang="es-ES_tradnl" sz="1600" b="1" noProof="1" smtClean="0">
                <a:solidFill>
                  <a:srgbClr val="FFFFFF"/>
                </a:solidFill>
                <a:latin typeface="Arial"/>
              </a:rPr>
              <a:t>CT de tórax</a:t>
            </a:r>
            <a:endParaRPr sz="1600" b="1" noProof="1">
              <a:solidFill>
                <a:srgbClr val="FFFFFF"/>
              </a:solidFill>
              <a:latin typeface="Arial"/>
            </a:endParaRPr>
          </a:p>
        </p:txBody>
      </p:sp>
      <p:sp>
        <p:nvSpPr>
          <p:cNvPr id="33799" name="Rectangle 6"/>
          <p:cNvSpPr>
            <a:spLocks noChangeArrowheads="1"/>
          </p:cNvSpPr>
          <p:nvPr/>
        </p:nvSpPr>
        <p:spPr bwMode="gray">
          <a:xfrm>
            <a:off x="2033588" y="2646363"/>
            <a:ext cx="6811962" cy="966787"/>
          </a:xfrm>
          <a:prstGeom prst="rect">
            <a:avLst/>
          </a:prstGeom>
          <a:noFill/>
          <a:ln w="127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108000" tIns="72000" rIns="72000" bIns="72000" anchor="ctr"/>
          <a:lstStyle/>
          <a:p>
            <a:pPr marL="190500" indent="-190500" defTabSz="457200">
              <a:lnSpc>
                <a:spcPct val="90000"/>
              </a:lnSpc>
              <a:spcBef>
                <a:spcPct val="10000"/>
              </a:spcBef>
              <a:buClr>
                <a:srgbClr val="2A79D0"/>
              </a:buClr>
              <a:buFont typeface="Wingdings" charset="0"/>
              <a:buChar char="§"/>
            </a:pPr>
            <a:r>
              <a:rPr lang="es-ES_tradnl" sz="1600" noProof="1" smtClean="0">
                <a:solidFill>
                  <a:srgbClr val="000000"/>
                </a:solidFill>
                <a:latin typeface="Arial"/>
              </a:rPr>
              <a:t>Si hay sospecha de metástasis pulmonares</a:t>
            </a:r>
            <a:endParaRPr sz="1600" noProof="1">
              <a:solidFill>
                <a:srgbClr val="000000"/>
              </a:solidFill>
              <a:latin typeface="Arial"/>
            </a:endParaRPr>
          </a:p>
        </p:txBody>
      </p:sp>
      <p:sp>
        <p:nvSpPr>
          <p:cNvPr id="33800" name="Rectangle 7"/>
          <p:cNvSpPr>
            <a:spLocks noChangeArrowheads="1"/>
          </p:cNvSpPr>
          <p:nvPr/>
        </p:nvSpPr>
        <p:spPr bwMode="gray">
          <a:xfrm>
            <a:off x="314325" y="3736975"/>
            <a:ext cx="1719263" cy="966788"/>
          </a:xfrm>
          <a:prstGeom prst="rect">
            <a:avLst/>
          </a:prstGeom>
          <a:solidFill>
            <a:schemeClr val="accent2"/>
          </a:solidFill>
          <a:ln w="12700">
            <a:solidFill>
              <a:srgbClr val="C0C0C0"/>
            </a:solidFill>
            <a:miter lim="800000"/>
            <a:headEnd/>
            <a:tailEnd/>
          </a:ln>
        </p:spPr>
        <p:txBody>
          <a:bodyPr lIns="0" tIns="0" rIns="0" bIns="0" anchor="ctr"/>
          <a:lstStyle/>
          <a:p>
            <a:pPr algn="ctr" defTabSz="801688" eaLnBrk="0" hangingPunct="0"/>
            <a:r>
              <a:rPr lang="es-ES_tradnl" sz="1600" b="1" noProof="1" smtClean="0">
                <a:solidFill>
                  <a:srgbClr val="FFFFFF"/>
                </a:solidFill>
                <a:latin typeface="Arial"/>
              </a:rPr>
              <a:t>RM</a:t>
            </a:r>
            <a:endParaRPr sz="1600" b="1" noProof="1">
              <a:solidFill>
                <a:srgbClr val="FFFFFF"/>
              </a:solidFill>
              <a:latin typeface="Arial"/>
            </a:endParaRPr>
          </a:p>
        </p:txBody>
      </p:sp>
      <p:sp>
        <p:nvSpPr>
          <p:cNvPr id="33801" name="Rectangle 8"/>
          <p:cNvSpPr>
            <a:spLocks noChangeArrowheads="1"/>
          </p:cNvSpPr>
          <p:nvPr/>
        </p:nvSpPr>
        <p:spPr bwMode="gray">
          <a:xfrm>
            <a:off x="2033588" y="3736975"/>
            <a:ext cx="6811962" cy="966788"/>
          </a:xfrm>
          <a:prstGeom prst="rect">
            <a:avLst/>
          </a:prstGeom>
          <a:noFill/>
          <a:ln w="127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108000" tIns="72000" rIns="72000" bIns="72000" anchor="ctr"/>
          <a:lstStyle/>
          <a:p>
            <a:pPr marL="190500" indent="-190500" defTabSz="457200">
              <a:lnSpc>
                <a:spcPct val="90000"/>
              </a:lnSpc>
              <a:spcBef>
                <a:spcPct val="10000"/>
              </a:spcBef>
              <a:buClr>
                <a:srgbClr val="2A79D0"/>
              </a:buClr>
              <a:buFont typeface="Wingdings" charset="0"/>
              <a:buChar char="§"/>
            </a:pPr>
            <a:r>
              <a:rPr lang="es-ES_tradnl" sz="1600" noProof="1" smtClean="0">
                <a:solidFill>
                  <a:srgbClr val="000000"/>
                </a:solidFill>
                <a:latin typeface="Arial"/>
              </a:rPr>
              <a:t>Si hay sospecha de invasión de la vena cava por trombo tumoral</a:t>
            </a:r>
            <a:endParaRPr sz="1600" noProof="1">
              <a:solidFill>
                <a:srgbClr val="000000"/>
              </a:solidFill>
              <a:latin typeface="Arial"/>
            </a:endParaRPr>
          </a:p>
        </p:txBody>
      </p:sp>
      <p:sp>
        <p:nvSpPr>
          <p:cNvPr id="33802" name="Rectangle 9"/>
          <p:cNvSpPr>
            <a:spLocks noChangeArrowheads="1"/>
          </p:cNvSpPr>
          <p:nvPr/>
        </p:nvSpPr>
        <p:spPr bwMode="gray">
          <a:xfrm>
            <a:off x="314325" y="4827588"/>
            <a:ext cx="1719263" cy="968375"/>
          </a:xfrm>
          <a:prstGeom prst="rect">
            <a:avLst/>
          </a:prstGeom>
          <a:solidFill>
            <a:schemeClr val="hlink"/>
          </a:solidFill>
          <a:ln w="12700">
            <a:solidFill>
              <a:srgbClr val="C0C0C0"/>
            </a:solidFill>
            <a:miter lim="800000"/>
            <a:headEnd/>
            <a:tailEnd/>
          </a:ln>
        </p:spPr>
        <p:txBody>
          <a:bodyPr lIns="0" tIns="0" rIns="0" bIns="0" anchor="ctr"/>
          <a:lstStyle/>
          <a:p>
            <a:pPr algn="ctr" defTabSz="801688" eaLnBrk="0" hangingPunct="0"/>
            <a:r>
              <a:rPr lang="es-ES_tradnl" sz="1600" b="1" noProof="1" smtClean="0">
                <a:solidFill>
                  <a:srgbClr val="FFFFFF"/>
                </a:solidFill>
                <a:latin typeface="Arial"/>
              </a:rPr>
              <a:t>Diagnóstico histológico</a:t>
            </a:r>
            <a:endParaRPr sz="1600" b="1" noProof="1">
              <a:solidFill>
                <a:srgbClr val="FFFFFF"/>
              </a:solidFill>
              <a:latin typeface="Arial"/>
            </a:endParaRPr>
          </a:p>
        </p:txBody>
      </p:sp>
      <p:sp>
        <p:nvSpPr>
          <p:cNvPr id="33803" name="Rectangle 10"/>
          <p:cNvSpPr>
            <a:spLocks noChangeArrowheads="1"/>
          </p:cNvSpPr>
          <p:nvPr/>
        </p:nvSpPr>
        <p:spPr bwMode="gray">
          <a:xfrm>
            <a:off x="2024063" y="4827588"/>
            <a:ext cx="6811962" cy="968375"/>
          </a:xfrm>
          <a:prstGeom prst="rect">
            <a:avLst/>
          </a:prstGeom>
          <a:noFill/>
          <a:ln w="127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108000" tIns="72000" rIns="72000" bIns="72000" anchor="ctr"/>
          <a:lstStyle/>
          <a:p>
            <a:pPr marL="190500" indent="-190500" defTabSz="457200">
              <a:lnSpc>
                <a:spcPct val="90000"/>
              </a:lnSpc>
              <a:spcBef>
                <a:spcPct val="10000"/>
              </a:spcBef>
              <a:buClr>
                <a:srgbClr val="2A79D0"/>
              </a:buClr>
              <a:buFont typeface="Wingdings" charset="0"/>
              <a:buChar char="§"/>
            </a:pPr>
            <a:r>
              <a:rPr lang="es-ES_tradnl" sz="1600" noProof="1" smtClean="0">
                <a:solidFill>
                  <a:srgbClr val="000000"/>
                </a:solidFill>
                <a:latin typeface="Arial"/>
              </a:rPr>
              <a:t>Se requiere confirmación histológica</a:t>
            </a:r>
          </a:p>
          <a:p>
            <a:pPr marL="190500" indent="-190500" defTabSz="457200">
              <a:lnSpc>
                <a:spcPct val="90000"/>
              </a:lnSpc>
              <a:spcBef>
                <a:spcPct val="10000"/>
              </a:spcBef>
              <a:buClr>
                <a:srgbClr val="2A79D0"/>
              </a:buClr>
              <a:buFont typeface="Wingdings" charset="0"/>
              <a:buChar char="§"/>
            </a:pPr>
            <a:r>
              <a:rPr lang="es-ES_tradnl" sz="1600" noProof="1" smtClean="0">
                <a:solidFill>
                  <a:srgbClr val="000000"/>
                </a:solidFill>
                <a:latin typeface="Arial"/>
              </a:rPr>
              <a:t>Toda lesión renal sólida debe considerarse tumoral</a:t>
            </a:r>
          </a:p>
          <a:p>
            <a:pPr marL="190500" indent="-190500" defTabSz="457200">
              <a:lnSpc>
                <a:spcPct val="90000"/>
              </a:lnSpc>
              <a:spcBef>
                <a:spcPct val="10000"/>
              </a:spcBef>
              <a:buClr>
                <a:srgbClr val="2A79D0"/>
              </a:buClr>
              <a:buFont typeface="Wingdings" charset="0"/>
              <a:buChar char="§"/>
            </a:pPr>
            <a:r>
              <a:rPr lang="es-ES_tradnl" sz="1600" noProof="1" smtClean="0">
                <a:solidFill>
                  <a:srgbClr val="000000"/>
                </a:solidFill>
                <a:latin typeface="Arial"/>
              </a:rPr>
              <a:t>Si no hay evidencia de metástasis: nefrectomía</a:t>
            </a:r>
            <a:endParaRPr sz="1600" noProof="1">
              <a:solidFill>
                <a:srgbClr val="000000"/>
              </a:solidFill>
              <a:latin typeface="Arial"/>
            </a:endParaRPr>
          </a:p>
        </p:txBody>
      </p:sp>
      <p:sp>
        <p:nvSpPr>
          <p:cNvPr id="33807" name="Rectangle 7"/>
          <p:cNvSpPr>
            <a:spLocks noChangeArrowheads="1"/>
          </p:cNvSpPr>
          <p:nvPr/>
        </p:nvSpPr>
        <p:spPr bwMode="gray">
          <a:xfrm>
            <a:off x="314325" y="1038225"/>
            <a:ext cx="57531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defTabSz="801688" eaLnBrk="0" hangingPunct="0"/>
            <a:r>
              <a:rPr lang="es-ES_tradnl" noProof="1" smtClean="0">
                <a:solidFill>
                  <a:srgbClr val="000000"/>
                </a:solidFill>
                <a:latin typeface="Arial"/>
              </a:rPr>
              <a:t>Investigación diagnóstica y de extensión</a:t>
            </a:r>
            <a:endParaRPr noProof="1">
              <a:solidFill>
                <a:srgbClr val="000000"/>
              </a:solidFill>
              <a:latin typeface="Arial"/>
            </a:endParaRPr>
          </a:p>
        </p:txBody>
      </p:sp>
    </p:spTree>
    <p:extLst>
      <p:ext uri="{BB962C8B-B14F-4D97-AF65-F5344CB8AC3E}">
        <p14:creationId xmlns:p14="http://schemas.microsoft.com/office/powerpoint/2010/main" val="257521022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Footer Placeholder 2"/>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de-DE" sz="1000">
                <a:solidFill>
                  <a:srgbClr val="000000"/>
                </a:solidFill>
              </a:rPr>
              <a:t>Page </a:t>
            </a:r>
            <a:r>
              <a:rPr lang="de-DE" sz="1000">
                <a:solidFill>
                  <a:srgbClr val="000000"/>
                </a:solidFill>
                <a:sym typeface="Wingdings" charset="0"/>
              </a:rPr>
              <a:t></a:t>
            </a:r>
            <a:r>
              <a:rPr lang="de-DE" sz="1000">
                <a:solidFill>
                  <a:srgbClr val="000000"/>
                </a:solidFill>
              </a:rPr>
              <a:t> </a:t>
            </a:r>
            <a:fld id="{94A06EE0-2517-4746-A592-270B1FD5B64C}" type="slidenum">
              <a:rPr lang="de-DE" sz="1000">
                <a:solidFill>
                  <a:srgbClr val="000000"/>
                </a:solidFill>
              </a:rPr>
              <a:pPr eaLnBrk="1" hangingPunct="1"/>
              <a:t>75</a:t>
            </a:fld>
            <a:endParaRPr lang="de-DE" sz="1000">
              <a:solidFill>
                <a:srgbClr val="000000"/>
              </a:solidFill>
            </a:endParaRPr>
          </a:p>
        </p:txBody>
      </p:sp>
      <p:sp>
        <p:nvSpPr>
          <p:cNvPr id="21507" name="Rectangle 16"/>
          <p:cNvSpPr>
            <a:spLocks noGrp="1" noChangeArrowheads="1"/>
          </p:cNvSpPr>
          <p:nvPr>
            <p:ph type="title"/>
          </p:nvPr>
        </p:nvSpPr>
        <p:spPr/>
        <p:txBody>
          <a:bodyPr/>
          <a:lstStyle/>
          <a:p>
            <a:r>
              <a:rPr lang="es-ES_tradnl" noProof="1" smtClean="0">
                <a:latin typeface="Arial" charset="0"/>
              </a:rPr>
              <a:t>Carcinoma de células renals</a:t>
            </a:r>
            <a:endParaRPr noProof="1">
              <a:latin typeface="Arial" charset="0"/>
            </a:endParaRPr>
          </a:p>
        </p:txBody>
      </p:sp>
      <p:sp>
        <p:nvSpPr>
          <p:cNvPr id="21508" name="Rectangle 7"/>
          <p:cNvSpPr>
            <a:spLocks noChangeArrowheads="1"/>
          </p:cNvSpPr>
          <p:nvPr/>
        </p:nvSpPr>
        <p:spPr bwMode="gray">
          <a:xfrm>
            <a:off x="314325" y="1038225"/>
            <a:ext cx="57531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defTabSz="801688" eaLnBrk="0" hangingPunct="0"/>
            <a:r>
              <a:rPr lang="es-ES_tradnl" noProof="1" smtClean="0">
                <a:solidFill>
                  <a:srgbClr val="000000"/>
                </a:solidFill>
                <a:latin typeface="Arial"/>
              </a:rPr>
              <a:t>Diagnóstico diferencial de masas renales</a:t>
            </a:r>
            <a:endParaRPr noProof="1">
              <a:solidFill>
                <a:srgbClr val="000000"/>
              </a:solidFill>
              <a:latin typeface="Arial"/>
            </a:endParaRPr>
          </a:p>
        </p:txBody>
      </p:sp>
      <p:sp>
        <p:nvSpPr>
          <p:cNvPr id="21509" name="Rectangle 27"/>
          <p:cNvSpPr>
            <a:spLocks noChangeArrowheads="1"/>
          </p:cNvSpPr>
          <p:nvPr/>
        </p:nvSpPr>
        <p:spPr bwMode="gray">
          <a:xfrm>
            <a:off x="787400" y="1555750"/>
            <a:ext cx="8047038" cy="446088"/>
          </a:xfrm>
          <a:prstGeom prst="rect">
            <a:avLst/>
          </a:prstGeom>
          <a:solidFill>
            <a:schemeClr val="folHlink"/>
          </a:solidFill>
          <a:ln w="12700">
            <a:solidFill>
              <a:srgbClr val="C0C0C0"/>
            </a:solidFill>
            <a:miter lim="800000"/>
            <a:headEnd/>
            <a:tailEnd/>
          </a:ln>
        </p:spPr>
        <p:txBody>
          <a:bodyPr lIns="252000" tIns="72000" rIns="72000" bIns="72000" anchor="ctr"/>
          <a:lstStyle/>
          <a:p>
            <a:pPr defTabSz="457200">
              <a:spcBef>
                <a:spcPct val="25000"/>
              </a:spcBef>
            </a:pPr>
            <a:r>
              <a:rPr lang="es-ES_tradnl" noProof="1" smtClean="0">
                <a:solidFill>
                  <a:srgbClr val="000000"/>
                </a:solidFill>
                <a:latin typeface="Arial"/>
              </a:rPr>
              <a:t>Quistes</a:t>
            </a:r>
            <a:endParaRPr noProof="1">
              <a:solidFill>
                <a:srgbClr val="000000"/>
              </a:solidFill>
              <a:latin typeface="Arial"/>
            </a:endParaRPr>
          </a:p>
        </p:txBody>
      </p:sp>
      <p:sp>
        <p:nvSpPr>
          <p:cNvPr id="21510" name="Rectangle 28"/>
          <p:cNvSpPr>
            <a:spLocks noChangeArrowheads="1"/>
          </p:cNvSpPr>
          <p:nvPr/>
        </p:nvSpPr>
        <p:spPr bwMode="gray">
          <a:xfrm>
            <a:off x="787400" y="2098675"/>
            <a:ext cx="8047038" cy="446088"/>
          </a:xfrm>
          <a:prstGeom prst="rect">
            <a:avLst/>
          </a:prstGeom>
          <a:noFill/>
          <a:ln w="127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252000" tIns="72000" rIns="72000" bIns="72000" anchor="ctr"/>
          <a:lstStyle/>
          <a:p>
            <a:pPr defTabSz="457200">
              <a:spcBef>
                <a:spcPct val="25000"/>
              </a:spcBef>
            </a:pPr>
            <a:r>
              <a:rPr lang="es-ES_tradnl" noProof="1" smtClean="0">
                <a:solidFill>
                  <a:srgbClr val="000000"/>
                </a:solidFill>
                <a:latin typeface="Arial"/>
              </a:rPr>
              <a:t>Neoplasias benignas (adenoma, angiomiolipoma, oncocitoma)</a:t>
            </a:r>
            <a:endParaRPr noProof="1">
              <a:solidFill>
                <a:srgbClr val="000000"/>
              </a:solidFill>
              <a:latin typeface="Arial"/>
            </a:endParaRPr>
          </a:p>
        </p:txBody>
      </p:sp>
      <p:sp>
        <p:nvSpPr>
          <p:cNvPr id="21511" name="Rectangle 29"/>
          <p:cNvSpPr>
            <a:spLocks noChangeArrowheads="1"/>
          </p:cNvSpPr>
          <p:nvPr/>
        </p:nvSpPr>
        <p:spPr bwMode="gray">
          <a:xfrm>
            <a:off x="787400" y="2640013"/>
            <a:ext cx="8047038" cy="449262"/>
          </a:xfrm>
          <a:prstGeom prst="rect">
            <a:avLst/>
          </a:prstGeom>
          <a:noFill/>
          <a:ln w="127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252000" tIns="72000" rIns="72000" bIns="72000" anchor="ctr"/>
          <a:lstStyle/>
          <a:p>
            <a:pPr defTabSz="457200">
              <a:spcBef>
                <a:spcPct val="25000"/>
              </a:spcBef>
            </a:pPr>
            <a:r>
              <a:rPr lang="es-ES_tradnl" noProof="1" smtClean="0">
                <a:solidFill>
                  <a:srgbClr val="000000"/>
                </a:solidFill>
                <a:latin typeface="Arial"/>
              </a:rPr>
              <a:t>Lesiones inflamatorias (pielonefritis, abscesos)</a:t>
            </a:r>
            <a:endParaRPr noProof="1">
              <a:solidFill>
                <a:srgbClr val="000000"/>
              </a:solidFill>
              <a:latin typeface="Arial"/>
            </a:endParaRPr>
          </a:p>
        </p:txBody>
      </p:sp>
      <p:sp>
        <p:nvSpPr>
          <p:cNvPr id="21512" name="Rectangle 30"/>
          <p:cNvSpPr>
            <a:spLocks noChangeArrowheads="1"/>
          </p:cNvSpPr>
          <p:nvPr/>
        </p:nvSpPr>
        <p:spPr bwMode="gray">
          <a:xfrm>
            <a:off x="787400" y="3184525"/>
            <a:ext cx="8047038" cy="447675"/>
          </a:xfrm>
          <a:prstGeom prst="rect">
            <a:avLst/>
          </a:prstGeom>
          <a:noFill/>
          <a:ln w="127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252000" tIns="72000" rIns="72000" bIns="72000" anchor="ctr"/>
          <a:lstStyle/>
          <a:p>
            <a:pPr defTabSz="457200">
              <a:spcBef>
                <a:spcPct val="25000"/>
              </a:spcBef>
            </a:pPr>
            <a:r>
              <a:rPr lang="es-ES_tradnl" noProof="1" smtClean="0">
                <a:solidFill>
                  <a:srgbClr val="000000"/>
                </a:solidFill>
                <a:latin typeface="Arial"/>
              </a:rPr>
              <a:t>Otros tumores metastásicos</a:t>
            </a:r>
            <a:endParaRPr noProof="1">
              <a:solidFill>
                <a:srgbClr val="000000"/>
              </a:solidFill>
              <a:latin typeface="Arial"/>
            </a:endParaRPr>
          </a:p>
        </p:txBody>
      </p:sp>
      <p:sp>
        <p:nvSpPr>
          <p:cNvPr id="21513" name="Rectangle 31"/>
          <p:cNvSpPr>
            <a:spLocks noChangeArrowheads="1"/>
          </p:cNvSpPr>
          <p:nvPr/>
        </p:nvSpPr>
        <p:spPr bwMode="gray">
          <a:xfrm>
            <a:off x="787400" y="3727450"/>
            <a:ext cx="8047038" cy="446088"/>
          </a:xfrm>
          <a:prstGeom prst="rect">
            <a:avLst/>
          </a:prstGeom>
          <a:noFill/>
          <a:ln w="127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252000" tIns="72000" rIns="72000" bIns="72000" anchor="ctr"/>
          <a:lstStyle/>
          <a:p>
            <a:pPr defTabSz="457200">
              <a:spcBef>
                <a:spcPct val="25000"/>
              </a:spcBef>
            </a:pPr>
            <a:r>
              <a:rPr lang="es-ES_tradnl" noProof="1" smtClean="0">
                <a:solidFill>
                  <a:srgbClr val="000000"/>
                </a:solidFill>
                <a:latin typeface="Arial"/>
              </a:rPr>
              <a:t>Otros tumores malignos del riñón (sarcoma, linfoma, Wim’s)</a:t>
            </a:r>
            <a:endParaRPr noProof="1">
              <a:solidFill>
                <a:srgbClr val="000000"/>
              </a:solidFill>
              <a:latin typeface="Arial"/>
            </a:endParaRPr>
          </a:p>
        </p:txBody>
      </p:sp>
      <p:sp>
        <p:nvSpPr>
          <p:cNvPr id="21514" name="Rectangle 32"/>
          <p:cNvSpPr>
            <a:spLocks noChangeArrowheads="1"/>
          </p:cNvSpPr>
          <p:nvPr/>
        </p:nvSpPr>
        <p:spPr bwMode="gray">
          <a:xfrm>
            <a:off x="328613" y="1555750"/>
            <a:ext cx="463550" cy="446088"/>
          </a:xfrm>
          <a:prstGeom prst="rect">
            <a:avLst/>
          </a:prstGeom>
          <a:solidFill>
            <a:schemeClr val="tx2"/>
          </a:solidFill>
          <a:ln w="12700">
            <a:solidFill>
              <a:srgbClr val="C0C0C0"/>
            </a:solidFill>
            <a:miter lim="800000"/>
            <a:headEnd/>
            <a:tailEnd/>
          </a:ln>
        </p:spPr>
        <p:txBody>
          <a:bodyPr lIns="0" tIns="0" rIns="0" bIns="0" anchor="ctr"/>
          <a:lstStyle/>
          <a:p>
            <a:pPr algn="ctr" defTabSz="801688" eaLnBrk="0" hangingPunct="0"/>
            <a:r>
              <a:rPr sz="2800" b="1" noProof="1">
                <a:solidFill>
                  <a:srgbClr val="FFFFFF"/>
                </a:solidFill>
                <a:latin typeface="Arial"/>
              </a:rPr>
              <a:t>1</a:t>
            </a:r>
          </a:p>
        </p:txBody>
      </p:sp>
      <p:sp>
        <p:nvSpPr>
          <p:cNvPr id="21515" name="Rectangle 33"/>
          <p:cNvSpPr>
            <a:spLocks noChangeArrowheads="1"/>
          </p:cNvSpPr>
          <p:nvPr/>
        </p:nvSpPr>
        <p:spPr bwMode="gray">
          <a:xfrm>
            <a:off x="328613" y="2098675"/>
            <a:ext cx="463550" cy="446088"/>
          </a:xfrm>
          <a:prstGeom prst="rect">
            <a:avLst/>
          </a:prstGeom>
          <a:solidFill>
            <a:schemeClr val="accent1"/>
          </a:solidFill>
          <a:ln w="12700">
            <a:solidFill>
              <a:srgbClr val="C0C0C0"/>
            </a:solidFill>
            <a:miter lim="800000"/>
            <a:headEnd/>
            <a:tailEnd/>
          </a:ln>
        </p:spPr>
        <p:txBody>
          <a:bodyPr lIns="0" tIns="0" rIns="0" bIns="0" anchor="ctr"/>
          <a:lstStyle/>
          <a:p>
            <a:pPr algn="ctr" defTabSz="801688" eaLnBrk="0" hangingPunct="0"/>
            <a:r>
              <a:rPr sz="2800" b="1" noProof="1">
                <a:solidFill>
                  <a:srgbClr val="FFFFFF"/>
                </a:solidFill>
                <a:latin typeface="Arial"/>
              </a:rPr>
              <a:t>2</a:t>
            </a:r>
          </a:p>
        </p:txBody>
      </p:sp>
      <p:sp>
        <p:nvSpPr>
          <p:cNvPr id="21516" name="Rectangle 34"/>
          <p:cNvSpPr>
            <a:spLocks noChangeArrowheads="1"/>
          </p:cNvSpPr>
          <p:nvPr/>
        </p:nvSpPr>
        <p:spPr bwMode="gray">
          <a:xfrm>
            <a:off x="328613" y="2640013"/>
            <a:ext cx="463550" cy="449262"/>
          </a:xfrm>
          <a:prstGeom prst="rect">
            <a:avLst/>
          </a:prstGeom>
          <a:solidFill>
            <a:schemeClr val="accent1"/>
          </a:solidFill>
          <a:ln w="12700">
            <a:solidFill>
              <a:srgbClr val="C0C0C0"/>
            </a:solidFill>
            <a:miter lim="800000"/>
            <a:headEnd/>
            <a:tailEnd/>
          </a:ln>
        </p:spPr>
        <p:txBody>
          <a:bodyPr lIns="0" tIns="0" rIns="0" bIns="0" anchor="ctr"/>
          <a:lstStyle/>
          <a:p>
            <a:pPr algn="ctr" defTabSz="801688" eaLnBrk="0" hangingPunct="0"/>
            <a:r>
              <a:rPr sz="2800" b="1" noProof="1">
                <a:solidFill>
                  <a:srgbClr val="FFFFFF"/>
                </a:solidFill>
                <a:latin typeface="Arial"/>
              </a:rPr>
              <a:t>3</a:t>
            </a:r>
          </a:p>
        </p:txBody>
      </p:sp>
      <p:sp>
        <p:nvSpPr>
          <p:cNvPr id="21517" name="Rectangle 35"/>
          <p:cNvSpPr>
            <a:spLocks noChangeArrowheads="1"/>
          </p:cNvSpPr>
          <p:nvPr/>
        </p:nvSpPr>
        <p:spPr bwMode="gray">
          <a:xfrm>
            <a:off x="328613" y="3184525"/>
            <a:ext cx="463550" cy="447675"/>
          </a:xfrm>
          <a:prstGeom prst="rect">
            <a:avLst/>
          </a:prstGeom>
          <a:solidFill>
            <a:schemeClr val="accent1"/>
          </a:solidFill>
          <a:ln w="12700">
            <a:solidFill>
              <a:srgbClr val="C0C0C0"/>
            </a:solidFill>
            <a:miter lim="800000"/>
            <a:headEnd/>
            <a:tailEnd/>
          </a:ln>
        </p:spPr>
        <p:txBody>
          <a:bodyPr lIns="0" tIns="0" rIns="0" bIns="0" anchor="ctr"/>
          <a:lstStyle/>
          <a:p>
            <a:pPr algn="ctr" defTabSz="801688" eaLnBrk="0" hangingPunct="0"/>
            <a:r>
              <a:rPr sz="2800" b="1" noProof="1">
                <a:solidFill>
                  <a:srgbClr val="FFFFFF"/>
                </a:solidFill>
                <a:latin typeface="Arial"/>
              </a:rPr>
              <a:t>4</a:t>
            </a:r>
          </a:p>
        </p:txBody>
      </p:sp>
      <p:sp>
        <p:nvSpPr>
          <p:cNvPr id="21518" name="Rectangle 36"/>
          <p:cNvSpPr>
            <a:spLocks noChangeArrowheads="1"/>
          </p:cNvSpPr>
          <p:nvPr/>
        </p:nvSpPr>
        <p:spPr bwMode="gray">
          <a:xfrm>
            <a:off x="328613" y="3727450"/>
            <a:ext cx="463550" cy="446088"/>
          </a:xfrm>
          <a:prstGeom prst="rect">
            <a:avLst/>
          </a:prstGeom>
          <a:solidFill>
            <a:schemeClr val="accent1"/>
          </a:solidFill>
          <a:ln w="12700">
            <a:solidFill>
              <a:srgbClr val="C0C0C0"/>
            </a:solidFill>
            <a:miter lim="800000"/>
            <a:headEnd/>
            <a:tailEnd/>
          </a:ln>
        </p:spPr>
        <p:txBody>
          <a:bodyPr lIns="0" tIns="0" rIns="0" bIns="0" anchor="ctr"/>
          <a:lstStyle/>
          <a:p>
            <a:pPr algn="ctr" defTabSz="801688" eaLnBrk="0" hangingPunct="0"/>
            <a:r>
              <a:rPr sz="2800" b="1" noProof="1">
                <a:solidFill>
                  <a:srgbClr val="FFFFFF"/>
                </a:solidFill>
                <a:latin typeface="Arial"/>
              </a:rPr>
              <a:t>5</a:t>
            </a:r>
          </a:p>
        </p:txBody>
      </p:sp>
      <p:sp>
        <p:nvSpPr>
          <p:cNvPr id="21519" name="Rectangle 37"/>
          <p:cNvSpPr>
            <a:spLocks noChangeArrowheads="1"/>
          </p:cNvSpPr>
          <p:nvPr/>
        </p:nvSpPr>
        <p:spPr bwMode="gray">
          <a:xfrm>
            <a:off x="787400" y="4256088"/>
            <a:ext cx="8047038" cy="449262"/>
          </a:xfrm>
          <a:prstGeom prst="rect">
            <a:avLst/>
          </a:prstGeom>
          <a:noFill/>
          <a:ln w="127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252000" tIns="72000" rIns="72000" bIns="72000" anchor="ctr"/>
          <a:lstStyle/>
          <a:p>
            <a:pPr defTabSz="457200">
              <a:spcBef>
                <a:spcPct val="25000"/>
              </a:spcBef>
            </a:pPr>
            <a:r>
              <a:rPr lang="es-ES_tradnl" noProof="1" smtClean="0">
                <a:solidFill>
                  <a:srgbClr val="000000"/>
                </a:solidFill>
                <a:latin typeface="Arial"/>
              </a:rPr>
              <a:t>Carcinomas de la pelvis renal (células transicionales)</a:t>
            </a:r>
            <a:endParaRPr noProof="1">
              <a:solidFill>
                <a:srgbClr val="000000"/>
              </a:solidFill>
              <a:latin typeface="Arial"/>
            </a:endParaRPr>
          </a:p>
        </p:txBody>
      </p:sp>
      <p:sp>
        <p:nvSpPr>
          <p:cNvPr id="21520" name="Rectangle 38"/>
          <p:cNvSpPr>
            <a:spLocks noChangeArrowheads="1"/>
          </p:cNvSpPr>
          <p:nvPr/>
        </p:nvSpPr>
        <p:spPr bwMode="gray">
          <a:xfrm>
            <a:off x="787400" y="4800600"/>
            <a:ext cx="8047038" cy="446088"/>
          </a:xfrm>
          <a:prstGeom prst="rect">
            <a:avLst/>
          </a:prstGeom>
          <a:noFill/>
          <a:ln w="127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252000" tIns="72000" rIns="72000" bIns="72000" anchor="ctr"/>
          <a:lstStyle/>
          <a:p>
            <a:pPr defTabSz="457200">
              <a:spcBef>
                <a:spcPct val="25000"/>
              </a:spcBef>
            </a:pPr>
            <a:r>
              <a:rPr lang="es-ES_tradnl" noProof="1" smtClean="0">
                <a:solidFill>
                  <a:srgbClr val="000000"/>
                </a:solidFill>
                <a:latin typeface="Arial"/>
              </a:rPr>
              <a:t>Todos los anteriores son MENOS comunes que los RCC</a:t>
            </a:r>
            <a:endParaRPr noProof="1">
              <a:solidFill>
                <a:srgbClr val="000000"/>
              </a:solidFill>
              <a:latin typeface="Arial"/>
            </a:endParaRPr>
          </a:p>
        </p:txBody>
      </p:sp>
      <p:sp>
        <p:nvSpPr>
          <p:cNvPr id="21522" name="Rectangle 40"/>
          <p:cNvSpPr>
            <a:spLocks noChangeArrowheads="1"/>
          </p:cNvSpPr>
          <p:nvPr/>
        </p:nvSpPr>
        <p:spPr bwMode="gray">
          <a:xfrm>
            <a:off x="328613" y="4256088"/>
            <a:ext cx="463550" cy="449262"/>
          </a:xfrm>
          <a:prstGeom prst="rect">
            <a:avLst/>
          </a:prstGeom>
          <a:solidFill>
            <a:schemeClr val="accent1"/>
          </a:solidFill>
          <a:ln w="12700">
            <a:solidFill>
              <a:srgbClr val="C0C0C0"/>
            </a:solidFill>
            <a:miter lim="800000"/>
            <a:headEnd/>
            <a:tailEnd/>
          </a:ln>
        </p:spPr>
        <p:txBody>
          <a:bodyPr lIns="0" tIns="0" rIns="0" bIns="0" anchor="ctr"/>
          <a:lstStyle/>
          <a:p>
            <a:pPr algn="ctr" defTabSz="801688" eaLnBrk="0" hangingPunct="0"/>
            <a:r>
              <a:rPr sz="2800" b="1" noProof="1">
                <a:solidFill>
                  <a:srgbClr val="FFFFFF"/>
                </a:solidFill>
                <a:latin typeface="Arial"/>
              </a:rPr>
              <a:t>6</a:t>
            </a:r>
          </a:p>
        </p:txBody>
      </p:sp>
      <p:sp>
        <p:nvSpPr>
          <p:cNvPr id="21523" name="Rectangle 41"/>
          <p:cNvSpPr>
            <a:spLocks noChangeArrowheads="1"/>
          </p:cNvSpPr>
          <p:nvPr/>
        </p:nvSpPr>
        <p:spPr bwMode="gray">
          <a:xfrm>
            <a:off x="328613" y="4800600"/>
            <a:ext cx="463550" cy="446088"/>
          </a:xfrm>
          <a:prstGeom prst="rect">
            <a:avLst/>
          </a:prstGeom>
          <a:solidFill>
            <a:schemeClr val="accent1"/>
          </a:solidFill>
          <a:ln w="12700">
            <a:solidFill>
              <a:srgbClr val="C0C0C0"/>
            </a:solidFill>
            <a:miter lim="800000"/>
            <a:headEnd/>
            <a:tailEnd/>
          </a:ln>
        </p:spPr>
        <p:txBody>
          <a:bodyPr lIns="0" tIns="0" rIns="0" bIns="0" anchor="ctr"/>
          <a:lstStyle/>
          <a:p>
            <a:pPr algn="ctr" defTabSz="801688" eaLnBrk="0" hangingPunct="0"/>
            <a:r>
              <a:rPr sz="2800" b="1" noProof="1">
                <a:solidFill>
                  <a:srgbClr val="FFFFFF"/>
                </a:solidFill>
                <a:latin typeface="Arial"/>
              </a:rPr>
              <a:t>7</a:t>
            </a:r>
          </a:p>
        </p:txBody>
      </p:sp>
    </p:spTree>
    <p:extLst>
      <p:ext uri="{BB962C8B-B14F-4D97-AF65-F5344CB8AC3E}">
        <p14:creationId xmlns:p14="http://schemas.microsoft.com/office/powerpoint/2010/main" val="330454717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atin typeface="Arial" charset="0"/>
                <a:ea typeface="ＭＳ Ｐゴシック" charset="0"/>
                <a:cs typeface="ＭＳ Ｐゴシック" charset="0"/>
              </a:rPr>
              <a:t>RCC Disease Stages</a:t>
            </a:r>
          </a:p>
        </p:txBody>
      </p:sp>
      <p:sp>
        <p:nvSpPr>
          <p:cNvPr id="21508" name="Content Placeholder 4"/>
          <p:cNvSpPr>
            <a:spLocks noGrp="1"/>
          </p:cNvSpPr>
          <p:nvPr>
            <p:ph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atin typeface="Arial" charset="0"/>
                <a:ea typeface="ＭＳ Ｐゴシック" charset="0"/>
                <a:cs typeface="ＭＳ Ｐゴシック" charset="0"/>
              </a:rPr>
              <a:t>Stage 1		T1 tumor less than 7cm</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Stage 2		T2 tumor greater than 7cm confined 			to kidney</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Stage 3		T3 tumor with extracapsular or renal 			vein invasion, or one lymph node</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Stage 4		T4 tumor highly locally invasive, or 			metastases, or multiple lymph nodes</a:t>
            </a:r>
          </a:p>
        </p:txBody>
      </p:sp>
    </p:spTree>
    <p:extLst>
      <p:ext uri="{BB962C8B-B14F-4D97-AF65-F5344CB8AC3E}">
        <p14:creationId xmlns:p14="http://schemas.microsoft.com/office/powerpoint/2010/main" val="9056893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atin typeface="Arial" charset="0"/>
                <a:ea typeface="ＭＳ Ｐゴシック" charset="0"/>
                <a:cs typeface="ＭＳ Ｐゴシック" charset="0"/>
              </a:rPr>
              <a:t>RCC Disease Stages</a:t>
            </a:r>
          </a:p>
        </p:txBody>
      </p:sp>
      <p:sp>
        <p:nvSpPr>
          <p:cNvPr id="21508" name="Content Placeholder 4"/>
          <p:cNvSpPr>
            <a:spLocks noGrp="1"/>
          </p:cNvSpPr>
          <p:nvPr>
            <p:ph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atin typeface="Arial" charset="0"/>
                <a:ea typeface="ＭＳ Ｐゴシック" charset="0"/>
                <a:cs typeface="ＭＳ Ｐゴシック" charset="0"/>
              </a:rPr>
              <a:t>Stage 1		T1 tumor less than 7cm</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Stage 2		T2 tumor greater than 7cm confined 			to kidney</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Stage 3		T3 tumor with extracapsular or renal 			vein invasion, or one lymph node</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Stage 4		T4 tumor highly locally invasive, or 			metastases, or multiple lymph nodes</a:t>
            </a:r>
          </a:p>
        </p:txBody>
      </p:sp>
      <p:sp>
        <p:nvSpPr>
          <p:cNvPr id="2" name="CuadroTexto 1"/>
          <p:cNvSpPr txBox="1"/>
          <p:nvPr/>
        </p:nvSpPr>
        <p:spPr>
          <a:xfrm>
            <a:off x="5352585" y="1799068"/>
            <a:ext cx="3340916" cy="369332"/>
          </a:xfrm>
          <a:prstGeom prst="rect">
            <a:avLst/>
          </a:prstGeom>
          <a:noFill/>
        </p:spPr>
        <p:txBody>
          <a:bodyPr wrap="none" rtlCol="0">
            <a:spAutoFit/>
          </a:bodyPr>
          <a:lstStyle/>
          <a:p>
            <a:pPr defTabSz="457200"/>
            <a:r>
              <a:rPr lang="es-ES" b="1" dirty="0" smtClean="0">
                <a:solidFill>
                  <a:srgbClr val="FF0000"/>
                </a:solidFill>
                <a:latin typeface="Arial"/>
              </a:rPr>
              <a:t>Supervivencia a 5 años: 90%</a:t>
            </a:r>
            <a:endParaRPr lang="es-ES" b="1" dirty="0">
              <a:solidFill>
                <a:srgbClr val="FF0000"/>
              </a:solidFill>
              <a:latin typeface="Arial"/>
            </a:endParaRPr>
          </a:p>
        </p:txBody>
      </p:sp>
      <p:sp>
        <p:nvSpPr>
          <p:cNvPr id="5" name="CuadroTexto 4"/>
          <p:cNvSpPr txBox="1"/>
          <p:nvPr/>
        </p:nvSpPr>
        <p:spPr>
          <a:xfrm>
            <a:off x="5450794" y="2888797"/>
            <a:ext cx="3340916" cy="369332"/>
          </a:xfrm>
          <a:prstGeom prst="rect">
            <a:avLst/>
          </a:prstGeom>
          <a:noFill/>
        </p:spPr>
        <p:txBody>
          <a:bodyPr wrap="none" rtlCol="0">
            <a:spAutoFit/>
          </a:bodyPr>
          <a:lstStyle/>
          <a:p>
            <a:pPr defTabSz="457200"/>
            <a:r>
              <a:rPr lang="es-ES" b="1" dirty="0" smtClean="0">
                <a:solidFill>
                  <a:srgbClr val="FF0000"/>
                </a:solidFill>
                <a:latin typeface="Arial"/>
              </a:rPr>
              <a:t>Supervivencia a 5 años: 85%</a:t>
            </a:r>
            <a:endParaRPr lang="es-ES" b="1" dirty="0">
              <a:solidFill>
                <a:srgbClr val="FF0000"/>
              </a:solidFill>
              <a:latin typeface="Arial"/>
            </a:endParaRPr>
          </a:p>
        </p:txBody>
      </p:sp>
      <p:sp>
        <p:nvSpPr>
          <p:cNvPr id="6" name="CuadroTexto 5"/>
          <p:cNvSpPr txBox="1"/>
          <p:nvPr/>
        </p:nvSpPr>
        <p:spPr>
          <a:xfrm>
            <a:off x="5459625" y="4415737"/>
            <a:ext cx="3340916" cy="369332"/>
          </a:xfrm>
          <a:prstGeom prst="rect">
            <a:avLst/>
          </a:prstGeom>
          <a:noFill/>
        </p:spPr>
        <p:txBody>
          <a:bodyPr wrap="none" rtlCol="0">
            <a:spAutoFit/>
          </a:bodyPr>
          <a:lstStyle/>
          <a:p>
            <a:pPr defTabSz="457200"/>
            <a:r>
              <a:rPr lang="es-ES" b="1" dirty="0" smtClean="0">
                <a:solidFill>
                  <a:srgbClr val="FF0000"/>
                </a:solidFill>
                <a:latin typeface="Arial"/>
              </a:rPr>
              <a:t>Supervivencia a 5 años: 60%</a:t>
            </a:r>
            <a:endParaRPr lang="es-ES" b="1" dirty="0">
              <a:solidFill>
                <a:srgbClr val="FF0000"/>
              </a:solidFill>
              <a:latin typeface="Arial"/>
            </a:endParaRPr>
          </a:p>
        </p:txBody>
      </p:sp>
      <p:sp>
        <p:nvSpPr>
          <p:cNvPr id="7" name="CuadroTexto 6"/>
          <p:cNvSpPr txBox="1"/>
          <p:nvPr/>
        </p:nvSpPr>
        <p:spPr>
          <a:xfrm>
            <a:off x="5450794" y="5655430"/>
            <a:ext cx="3340916" cy="369332"/>
          </a:xfrm>
          <a:prstGeom prst="rect">
            <a:avLst/>
          </a:prstGeom>
          <a:noFill/>
        </p:spPr>
        <p:txBody>
          <a:bodyPr wrap="none" rtlCol="0">
            <a:spAutoFit/>
          </a:bodyPr>
          <a:lstStyle/>
          <a:p>
            <a:pPr defTabSz="457200"/>
            <a:r>
              <a:rPr lang="es-ES" b="1" dirty="0" smtClean="0">
                <a:solidFill>
                  <a:srgbClr val="FF0000"/>
                </a:solidFill>
                <a:latin typeface="Arial"/>
              </a:rPr>
              <a:t>Supervivencia a 5 años: 10%</a:t>
            </a:r>
            <a:endParaRPr lang="es-ES" b="1" dirty="0">
              <a:solidFill>
                <a:srgbClr val="FF0000"/>
              </a:solidFill>
              <a:latin typeface="Arial"/>
            </a:endParaRPr>
          </a:p>
        </p:txBody>
      </p:sp>
    </p:spTree>
    <p:extLst>
      <p:ext uri="{BB962C8B-B14F-4D97-AF65-F5344CB8AC3E}">
        <p14:creationId xmlns:p14="http://schemas.microsoft.com/office/powerpoint/2010/main" val="2000238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307975" y="6354763"/>
            <a:ext cx="73929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marL="115888" indent="-115888"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defTabSz="457200" eaLnBrk="1" hangingPunct="1">
              <a:spcAft>
                <a:spcPct val="25000"/>
              </a:spcAft>
            </a:pPr>
            <a:r>
              <a:rPr lang="en-US" sz="1200" b="0">
                <a:solidFill>
                  <a:srgbClr val="000000"/>
                </a:solidFill>
                <a:cs typeface="Arial" charset="0"/>
              </a:rPr>
              <a:t>Motzer RJ et al. </a:t>
            </a:r>
            <a:r>
              <a:rPr lang="en-US" sz="1200" b="0" i="1">
                <a:solidFill>
                  <a:srgbClr val="000000"/>
                </a:solidFill>
                <a:cs typeface="Arial" charset="0"/>
              </a:rPr>
              <a:t>J Clin Oncol</a:t>
            </a:r>
            <a:r>
              <a:rPr lang="en-US" sz="1200" b="0">
                <a:solidFill>
                  <a:srgbClr val="000000"/>
                </a:solidFill>
                <a:cs typeface="Arial" charset="0"/>
              </a:rPr>
              <a:t>. 2002;20:289-296.</a:t>
            </a:r>
          </a:p>
        </p:txBody>
      </p:sp>
      <p:sp>
        <p:nvSpPr>
          <p:cNvPr id="19460" name="Rectangle 5"/>
          <p:cNvSpPr>
            <a:spLocks noChangeArrowheads="1"/>
          </p:cNvSpPr>
          <p:nvPr/>
        </p:nvSpPr>
        <p:spPr bwMode="auto">
          <a:xfrm>
            <a:off x="4495800" y="1744663"/>
            <a:ext cx="3559175" cy="9525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a:endParaRPr lang="es-ES">
              <a:solidFill>
                <a:srgbClr val="000000"/>
              </a:solidFill>
              <a:latin typeface="Arial"/>
            </a:endParaRPr>
          </a:p>
        </p:txBody>
      </p:sp>
      <p:sp>
        <p:nvSpPr>
          <p:cNvPr id="19461" name="Line 6"/>
          <p:cNvSpPr>
            <a:spLocks noChangeShapeType="1"/>
          </p:cNvSpPr>
          <p:nvPr/>
        </p:nvSpPr>
        <p:spPr bwMode="auto">
          <a:xfrm>
            <a:off x="4665663" y="1935163"/>
            <a:ext cx="363537" cy="0"/>
          </a:xfrm>
          <a:prstGeom prst="line">
            <a:avLst/>
          </a:prstGeom>
          <a:ln>
            <a:headEnd/>
            <a:tailEnd/>
          </a:ln>
        </p:spPr>
        <p:style>
          <a:lnRef idx="3">
            <a:schemeClr val="accent6"/>
          </a:lnRef>
          <a:fillRef idx="0">
            <a:schemeClr val="accent6"/>
          </a:fillRef>
          <a:effectRef idx="2">
            <a:schemeClr val="accent6"/>
          </a:effectRef>
          <a:fontRef idx="minor">
            <a:schemeClr val="tx1"/>
          </a:fontRef>
        </p:style>
        <p:txBody>
          <a:bodyPr wrap="none" anchor="ctr"/>
          <a:lstStyle/>
          <a:p>
            <a:pPr defTabSz="457200"/>
            <a:endParaRPr lang="es-ES">
              <a:solidFill>
                <a:srgbClr val="000000"/>
              </a:solidFill>
              <a:latin typeface="Arial"/>
            </a:endParaRPr>
          </a:p>
        </p:txBody>
      </p:sp>
      <p:sp>
        <p:nvSpPr>
          <p:cNvPr id="19462" name="Line 7"/>
          <p:cNvSpPr>
            <a:spLocks noChangeShapeType="1"/>
          </p:cNvSpPr>
          <p:nvPr/>
        </p:nvSpPr>
        <p:spPr bwMode="auto">
          <a:xfrm>
            <a:off x="4665663" y="2201863"/>
            <a:ext cx="363537" cy="0"/>
          </a:xfrm>
          <a:prstGeom prst="line">
            <a:avLst/>
          </a:prstGeom>
          <a:ln>
            <a:headEnd/>
            <a:tailEnd/>
          </a:ln>
        </p:spPr>
        <p:style>
          <a:lnRef idx="3">
            <a:schemeClr val="accent4"/>
          </a:lnRef>
          <a:fillRef idx="0">
            <a:schemeClr val="accent4"/>
          </a:fillRef>
          <a:effectRef idx="2">
            <a:schemeClr val="accent4"/>
          </a:effectRef>
          <a:fontRef idx="minor">
            <a:schemeClr val="tx1"/>
          </a:fontRef>
        </p:style>
        <p:txBody>
          <a:bodyPr wrap="none" anchor="ctr"/>
          <a:lstStyle/>
          <a:p>
            <a:pPr defTabSz="457200"/>
            <a:endParaRPr lang="es-ES">
              <a:solidFill>
                <a:srgbClr val="000000"/>
              </a:solidFill>
              <a:latin typeface="Arial"/>
            </a:endParaRPr>
          </a:p>
        </p:txBody>
      </p:sp>
      <p:sp>
        <p:nvSpPr>
          <p:cNvPr id="19463" name="Line 8"/>
          <p:cNvSpPr>
            <a:spLocks noChangeShapeType="1"/>
          </p:cNvSpPr>
          <p:nvPr/>
        </p:nvSpPr>
        <p:spPr bwMode="auto">
          <a:xfrm>
            <a:off x="4694238" y="2451100"/>
            <a:ext cx="334962" cy="0"/>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pPr defTabSz="457200"/>
            <a:endParaRPr lang="es-ES">
              <a:solidFill>
                <a:srgbClr val="000000"/>
              </a:solidFill>
              <a:latin typeface="Arial"/>
            </a:endParaRPr>
          </a:p>
        </p:txBody>
      </p:sp>
      <p:sp>
        <p:nvSpPr>
          <p:cNvPr id="19464" name="Text Box 9"/>
          <p:cNvSpPr txBox="1">
            <a:spLocks noChangeArrowheads="1"/>
          </p:cNvSpPr>
          <p:nvPr/>
        </p:nvSpPr>
        <p:spPr bwMode="auto">
          <a:xfrm>
            <a:off x="5029200" y="1795463"/>
            <a:ext cx="24241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defTabSz="457200" eaLnBrk="1" hangingPunct="1"/>
            <a:r>
              <a:rPr lang="en-US" sz="1400" b="0">
                <a:solidFill>
                  <a:srgbClr val="000000"/>
                </a:solidFill>
              </a:rPr>
              <a:t>0 risk factors (n=80 patients)</a:t>
            </a:r>
          </a:p>
        </p:txBody>
      </p:sp>
      <p:sp>
        <p:nvSpPr>
          <p:cNvPr id="19465" name="Text Box 10"/>
          <p:cNvSpPr txBox="1">
            <a:spLocks noChangeArrowheads="1"/>
          </p:cNvSpPr>
          <p:nvPr/>
        </p:nvSpPr>
        <p:spPr bwMode="auto">
          <a:xfrm>
            <a:off x="5029200" y="2060575"/>
            <a:ext cx="2876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defTabSz="457200" eaLnBrk="1" hangingPunct="1"/>
            <a:r>
              <a:rPr lang="en-US" sz="1400" b="0">
                <a:solidFill>
                  <a:srgbClr val="000000"/>
                </a:solidFill>
              </a:rPr>
              <a:t>1 or 2 risk factors (n=269 patients)</a:t>
            </a:r>
          </a:p>
        </p:txBody>
      </p:sp>
      <p:sp>
        <p:nvSpPr>
          <p:cNvPr id="19466" name="Text Box 11"/>
          <p:cNvSpPr txBox="1">
            <a:spLocks noChangeArrowheads="1"/>
          </p:cNvSpPr>
          <p:nvPr/>
        </p:nvSpPr>
        <p:spPr bwMode="auto">
          <a:xfrm>
            <a:off x="5029200" y="2320925"/>
            <a:ext cx="3024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defTabSz="457200" eaLnBrk="1" hangingPunct="1"/>
            <a:r>
              <a:rPr lang="en-US" sz="1400" b="0">
                <a:solidFill>
                  <a:srgbClr val="000000"/>
                </a:solidFill>
              </a:rPr>
              <a:t>3, 4, or 5 risk factors (n=88 patients)</a:t>
            </a:r>
          </a:p>
        </p:txBody>
      </p:sp>
      <p:sp>
        <p:nvSpPr>
          <p:cNvPr id="19467" name="Text Box 12"/>
          <p:cNvSpPr txBox="1">
            <a:spLocks noChangeArrowheads="1"/>
          </p:cNvSpPr>
          <p:nvPr/>
        </p:nvSpPr>
        <p:spPr bwMode="auto">
          <a:xfrm>
            <a:off x="4500563" y="2889250"/>
            <a:ext cx="4176712" cy="17684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defTabSz="457200" eaLnBrk="1" hangingPunct="1">
              <a:spcAft>
                <a:spcPts val="600"/>
              </a:spcAft>
            </a:pPr>
            <a:r>
              <a:rPr lang="en-US" sz="1400">
                <a:solidFill>
                  <a:srgbClr val="000000"/>
                </a:solidFill>
              </a:rPr>
              <a:t>Risk factors associated with worse prognosis</a:t>
            </a:r>
          </a:p>
          <a:p>
            <a:pPr defTabSz="457200" eaLnBrk="1" hangingPunct="1">
              <a:spcAft>
                <a:spcPts val="600"/>
              </a:spcAft>
              <a:buFontTx/>
              <a:buChar char="•"/>
            </a:pPr>
            <a:r>
              <a:rPr lang="en-US" sz="1400" b="0">
                <a:solidFill>
                  <a:srgbClr val="000000"/>
                </a:solidFill>
              </a:rPr>
              <a:t>KPS &lt;80</a:t>
            </a:r>
          </a:p>
          <a:p>
            <a:pPr defTabSz="457200" eaLnBrk="1" hangingPunct="1">
              <a:spcAft>
                <a:spcPts val="600"/>
              </a:spcAft>
              <a:buFontTx/>
              <a:buChar char="•"/>
            </a:pPr>
            <a:r>
              <a:rPr lang="en-US" sz="1400" b="0">
                <a:solidFill>
                  <a:srgbClr val="000000"/>
                </a:solidFill>
              </a:rPr>
              <a:t>Low serum hemoglobin (13 g/dL/11.5 g/dL: M/F) </a:t>
            </a:r>
          </a:p>
          <a:p>
            <a:pPr defTabSz="457200" eaLnBrk="1" hangingPunct="1">
              <a:spcAft>
                <a:spcPts val="600"/>
              </a:spcAft>
              <a:buFontTx/>
              <a:buChar char="•"/>
            </a:pPr>
            <a:r>
              <a:rPr lang="en-US" sz="1400" b="0">
                <a:solidFill>
                  <a:srgbClr val="000000"/>
                </a:solidFill>
              </a:rPr>
              <a:t>High corrected calcium (10 mg/dL)</a:t>
            </a:r>
          </a:p>
          <a:p>
            <a:pPr defTabSz="457200" eaLnBrk="1" hangingPunct="1">
              <a:spcAft>
                <a:spcPts val="600"/>
              </a:spcAft>
              <a:buFontTx/>
              <a:buChar char="•"/>
            </a:pPr>
            <a:r>
              <a:rPr lang="en-US" sz="1400" b="0">
                <a:solidFill>
                  <a:srgbClr val="000000"/>
                </a:solidFill>
              </a:rPr>
              <a:t>High lactate dehydrogenase (300 U/L)</a:t>
            </a:r>
          </a:p>
          <a:p>
            <a:pPr defTabSz="457200" eaLnBrk="1" hangingPunct="1">
              <a:spcAft>
                <a:spcPts val="600"/>
              </a:spcAft>
              <a:buFontTx/>
              <a:buChar char="•"/>
            </a:pPr>
            <a:r>
              <a:rPr lang="en-US" sz="1400" b="0">
                <a:solidFill>
                  <a:srgbClr val="000000"/>
                </a:solidFill>
              </a:rPr>
              <a:t>No nephrectomy or &lt; 1 yr from Dx to Treatment</a:t>
            </a:r>
            <a:endParaRPr lang="en-US" sz="1400" i="1">
              <a:solidFill>
                <a:srgbClr val="000000"/>
              </a:solidFill>
            </a:endParaRPr>
          </a:p>
        </p:txBody>
      </p:sp>
      <p:sp>
        <p:nvSpPr>
          <p:cNvPr id="19468" name="Text Box 13"/>
          <p:cNvSpPr txBox="1">
            <a:spLocks noChangeArrowheads="1"/>
          </p:cNvSpPr>
          <p:nvPr/>
        </p:nvSpPr>
        <p:spPr bwMode="auto">
          <a:xfrm>
            <a:off x="3265488" y="5980113"/>
            <a:ext cx="2603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algn="ctr" defTabSz="457200" eaLnBrk="1" hangingPunct="1"/>
            <a:r>
              <a:rPr lang="en-US" sz="1600">
                <a:solidFill>
                  <a:srgbClr val="000000"/>
                </a:solidFill>
              </a:rPr>
              <a:t>Years from Start of IFN</a:t>
            </a:r>
            <a:r>
              <a:rPr lang="en-US" sz="1600">
                <a:solidFill>
                  <a:srgbClr val="000000"/>
                </a:solidFill>
                <a:latin typeface="Trebuchet MS" charset="0"/>
              </a:rPr>
              <a:t>-</a:t>
            </a:r>
            <a:r>
              <a:rPr lang="en-US" sz="1600">
                <a:solidFill>
                  <a:srgbClr val="000000"/>
                </a:solidFill>
                <a:latin typeface="Trebuchet MS" charset="0"/>
                <a:sym typeface="Symbol" charset="0"/>
              </a:rPr>
              <a:t></a:t>
            </a:r>
            <a:endParaRPr lang="en-US" sz="1600">
              <a:solidFill>
                <a:srgbClr val="000000"/>
              </a:solidFill>
            </a:endParaRPr>
          </a:p>
        </p:txBody>
      </p:sp>
      <p:sp>
        <p:nvSpPr>
          <p:cNvPr id="19469" name="Text Box 14"/>
          <p:cNvSpPr txBox="1">
            <a:spLocks noChangeArrowheads="1"/>
          </p:cNvSpPr>
          <p:nvPr/>
        </p:nvSpPr>
        <p:spPr bwMode="auto">
          <a:xfrm rot="-5400000">
            <a:off x="138906" y="3599657"/>
            <a:ext cx="22621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algn="ctr" defTabSz="457200" eaLnBrk="1" hangingPunct="1"/>
            <a:r>
              <a:rPr lang="en-US" sz="1600">
                <a:solidFill>
                  <a:srgbClr val="000000"/>
                </a:solidFill>
              </a:rPr>
              <a:t>Proportion Surviving </a:t>
            </a:r>
          </a:p>
        </p:txBody>
      </p:sp>
      <p:grpSp>
        <p:nvGrpSpPr>
          <p:cNvPr id="19470" name="Group 15"/>
          <p:cNvGrpSpPr>
            <a:grpSpLocks/>
          </p:cNvGrpSpPr>
          <p:nvPr/>
        </p:nvGrpSpPr>
        <p:grpSpPr bwMode="auto">
          <a:xfrm>
            <a:off x="1470025" y="1825625"/>
            <a:ext cx="430213" cy="3919538"/>
            <a:chOff x="637" y="1035"/>
            <a:chExt cx="271" cy="2469"/>
          </a:xfrm>
        </p:grpSpPr>
        <p:sp>
          <p:nvSpPr>
            <p:cNvPr id="19523" name="Text Box 16"/>
            <p:cNvSpPr txBox="1">
              <a:spLocks noChangeArrowheads="1"/>
            </p:cNvSpPr>
            <p:nvPr/>
          </p:nvSpPr>
          <p:spPr bwMode="auto">
            <a:xfrm>
              <a:off x="730" y="3312"/>
              <a:ext cx="1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algn="r" defTabSz="457200" eaLnBrk="1" hangingPunct="1"/>
              <a:r>
                <a:rPr lang="en-US" sz="1400">
                  <a:solidFill>
                    <a:srgbClr val="000000"/>
                  </a:solidFill>
                </a:rPr>
                <a:t>0</a:t>
              </a:r>
            </a:p>
          </p:txBody>
        </p:sp>
        <p:sp>
          <p:nvSpPr>
            <p:cNvPr id="19524" name="Text Box 17"/>
            <p:cNvSpPr txBox="1">
              <a:spLocks noChangeArrowheads="1"/>
            </p:cNvSpPr>
            <p:nvPr/>
          </p:nvSpPr>
          <p:spPr bwMode="auto">
            <a:xfrm>
              <a:off x="699" y="3084"/>
              <a:ext cx="20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algn="r" defTabSz="457200" eaLnBrk="1" hangingPunct="1"/>
              <a:r>
                <a:rPr lang="en-US" sz="1400">
                  <a:solidFill>
                    <a:srgbClr val="000000"/>
                  </a:solidFill>
                </a:rPr>
                <a:t>.1</a:t>
              </a:r>
            </a:p>
          </p:txBody>
        </p:sp>
        <p:sp>
          <p:nvSpPr>
            <p:cNvPr id="19525" name="Text Box 18"/>
            <p:cNvSpPr txBox="1">
              <a:spLocks noChangeArrowheads="1"/>
            </p:cNvSpPr>
            <p:nvPr/>
          </p:nvSpPr>
          <p:spPr bwMode="auto">
            <a:xfrm>
              <a:off x="699" y="2856"/>
              <a:ext cx="20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algn="r" defTabSz="457200" eaLnBrk="1" hangingPunct="1"/>
              <a:r>
                <a:rPr lang="en-US" sz="1400">
                  <a:solidFill>
                    <a:srgbClr val="000000"/>
                  </a:solidFill>
                </a:rPr>
                <a:t>.2</a:t>
              </a:r>
            </a:p>
          </p:txBody>
        </p:sp>
        <p:sp>
          <p:nvSpPr>
            <p:cNvPr id="19526" name="Text Box 19"/>
            <p:cNvSpPr txBox="1">
              <a:spLocks noChangeArrowheads="1"/>
            </p:cNvSpPr>
            <p:nvPr/>
          </p:nvSpPr>
          <p:spPr bwMode="auto">
            <a:xfrm>
              <a:off x="699" y="2628"/>
              <a:ext cx="20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algn="r" defTabSz="457200" eaLnBrk="1" hangingPunct="1"/>
              <a:r>
                <a:rPr lang="en-US" sz="1400">
                  <a:solidFill>
                    <a:srgbClr val="000000"/>
                  </a:solidFill>
                </a:rPr>
                <a:t>.3</a:t>
              </a:r>
            </a:p>
          </p:txBody>
        </p:sp>
        <p:sp>
          <p:nvSpPr>
            <p:cNvPr id="19527" name="Text Box 20"/>
            <p:cNvSpPr txBox="1">
              <a:spLocks noChangeArrowheads="1"/>
            </p:cNvSpPr>
            <p:nvPr/>
          </p:nvSpPr>
          <p:spPr bwMode="auto">
            <a:xfrm>
              <a:off x="699" y="2401"/>
              <a:ext cx="20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algn="r" defTabSz="457200" eaLnBrk="1" hangingPunct="1"/>
              <a:r>
                <a:rPr lang="en-US" sz="1400">
                  <a:solidFill>
                    <a:srgbClr val="000000"/>
                  </a:solidFill>
                </a:rPr>
                <a:t>.4</a:t>
              </a:r>
            </a:p>
          </p:txBody>
        </p:sp>
        <p:sp>
          <p:nvSpPr>
            <p:cNvPr id="19528" name="Text Box 21"/>
            <p:cNvSpPr txBox="1">
              <a:spLocks noChangeArrowheads="1"/>
            </p:cNvSpPr>
            <p:nvPr/>
          </p:nvSpPr>
          <p:spPr bwMode="auto">
            <a:xfrm>
              <a:off x="699" y="2173"/>
              <a:ext cx="20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algn="r" defTabSz="457200" eaLnBrk="1" hangingPunct="1"/>
              <a:r>
                <a:rPr lang="en-US" sz="1400">
                  <a:solidFill>
                    <a:srgbClr val="000000"/>
                  </a:solidFill>
                </a:rPr>
                <a:t>.5</a:t>
              </a:r>
            </a:p>
          </p:txBody>
        </p:sp>
        <p:sp>
          <p:nvSpPr>
            <p:cNvPr id="19529" name="Text Box 22"/>
            <p:cNvSpPr txBox="1">
              <a:spLocks noChangeArrowheads="1"/>
            </p:cNvSpPr>
            <p:nvPr/>
          </p:nvSpPr>
          <p:spPr bwMode="auto">
            <a:xfrm>
              <a:off x="699" y="1945"/>
              <a:ext cx="20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algn="r" defTabSz="457200" eaLnBrk="1" hangingPunct="1"/>
              <a:r>
                <a:rPr lang="en-US" sz="1400">
                  <a:solidFill>
                    <a:srgbClr val="000000"/>
                  </a:solidFill>
                </a:rPr>
                <a:t>.6</a:t>
              </a:r>
            </a:p>
          </p:txBody>
        </p:sp>
        <p:sp>
          <p:nvSpPr>
            <p:cNvPr id="19530" name="Text Box 23"/>
            <p:cNvSpPr txBox="1">
              <a:spLocks noChangeArrowheads="1"/>
            </p:cNvSpPr>
            <p:nvPr/>
          </p:nvSpPr>
          <p:spPr bwMode="auto">
            <a:xfrm>
              <a:off x="699" y="1718"/>
              <a:ext cx="20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algn="r" defTabSz="457200" eaLnBrk="1" hangingPunct="1"/>
              <a:r>
                <a:rPr lang="en-US" sz="1400">
                  <a:solidFill>
                    <a:srgbClr val="000000"/>
                  </a:solidFill>
                </a:rPr>
                <a:t>.7</a:t>
              </a:r>
            </a:p>
          </p:txBody>
        </p:sp>
        <p:sp>
          <p:nvSpPr>
            <p:cNvPr id="19531" name="Text Box 24"/>
            <p:cNvSpPr txBox="1">
              <a:spLocks noChangeArrowheads="1"/>
            </p:cNvSpPr>
            <p:nvPr/>
          </p:nvSpPr>
          <p:spPr bwMode="auto">
            <a:xfrm>
              <a:off x="699" y="1490"/>
              <a:ext cx="20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algn="r" defTabSz="457200" eaLnBrk="1" hangingPunct="1"/>
              <a:r>
                <a:rPr lang="en-US" sz="1400">
                  <a:solidFill>
                    <a:srgbClr val="000000"/>
                  </a:solidFill>
                </a:rPr>
                <a:t>.8</a:t>
              </a:r>
            </a:p>
          </p:txBody>
        </p:sp>
        <p:sp>
          <p:nvSpPr>
            <p:cNvPr id="19532" name="Text Box 25"/>
            <p:cNvSpPr txBox="1">
              <a:spLocks noChangeArrowheads="1"/>
            </p:cNvSpPr>
            <p:nvPr/>
          </p:nvSpPr>
          <p:spPr bwMode="auto">
            <a:xfrm>
              <a:off x="699" y="1262"/>
              <a:ext cx="20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algn="r" defTabSz="457200" eaLnBrk="1" hangingPunct="1"/>
              <a:r>
                <a:rPr lang="en-US" sz="1400">
                  <a:solidFill>
                    <a:srgbClr val="000000"/>
                  </a:solidFill>
                </a:rPr>
                <a:t>.9</a:t>
              </a:r>
            </a:p>
          </p:txBody>
        </p:sp>
        <p:sp>
          <p:nvSpPr>
            <p:cNvPr id="19533" name="Text Box 26"/>
            <p:cNvSpPr txBox="1">
              <a:spLocks noChangeArrowheads="1"/>
            </p:cNvSpPr>
            <p:nvPr/>
          </p:nvSpPr>
          <p:spPr bwMode="auto">
            <a:xfrm>
              <a:off x="637" y="1035"/>
              <a:ext cx="27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algn="r" defTabSz="457200" eaLnBrk="1" hangingPunct="1"/>
              <a:r>
                <a:rPr lang="en-US" sz="1400">
                  <a:solidFill>
                    <a:srgbClr val="000000"/>
                  </a:solidFill>
                </a:rPr>
                <a:t>1.0</a:t>
              </a:r>
            </a:p>
          </p:txBody>
        </p:sp>
      </p:grpSp>
      <p:grpSp>
        <p:nvGrpSpPr>
          <p:cNvPr id="19471" name="Group 27"/>
          <p:cNvGrpSpPr>
            <a:grpSpLocks/>
          </p:cNvGrpSpPr>
          <p:nvPr/>
        </p:nvGrpSpPr>
        <p:grpSpPr bwMode="auto">
          <a:xfrm>
            <a:off x="1849438" y="1982788"/>
            <a:ext cx="92075" cy="3606800"/>
            <a:chOff x="980" y="1134"/>
            <a:chExt cx="58" cy="2272"/>
          </a:xfrm>
        </p:grpSpPr>
        <p:sp>
          <p:nvSpPr>
            <p:cNvPr id="19512" name="Line 28"/>
            <p:cNvSpPr>
              <a:spLocks noChangeShapeType="1"/>
            </p:cNvSpPr>
            <p:nvPr/>
          </p:nvSpPr>
          <p:spPr bwMode="auto">
            <a:xfrm rot="5400000">
              <a:off x="1009" y="1106"/>
              <a:ext cx="0" cy="5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19513" name="Line 29"/>
            <p:cNvSpPr>
              <a:spLocks noChangeShapeType="1"/>
            </p:cNvSpPr>
            <p:nvPr/>
          </p:nvSpPr>
          <p:spPr bwMode="auto">
            <a:xfrm rot="5400000">
              <a:off x="1011" y="3378"/>
              <a:ext cx="0" cy="5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19514" name="Line 30"/>
            <p:cNvSpPr>
              <a:spLocks noChangeShapeType="1"/>
            </p:cNvSpPr>
            <p:nvPr/>
          </p:nvSpPr>
          <p:spPr bwMode="auto">
            <a:xfrm rot="5400000">
              <a:off x="1010" y="3150"/>
              <a:ext cx="0" cy="5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19515" name="Line 31"/>
            <p:cNvSpPr>
              <a:spLocks noChangeShapeType="1"/>
            </p:cNvSpPr>
            <p:nvPr/>
          </p:nvSpPr>
          <p:spPr bwMode="auto">
            <a:xfrm rot="5400000">
              <a:off x="1010" y="2923"/>
              <a:ext cx="0" cy="5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19516" name="Line 32"/>
            <p:cNvSpPr>
              <a:spLocks noChangeShapeType="1"/>
            </p:cNvSpPr>
            <p:nvPr/>
          </p:nvSpPr>
          <p:spPr bwMode="auto">
            <a:xfrm rot="5400000">
              <a:off x="1009" y="2696"/>
              <a:ext cx="0" cy="5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19517" name="Line 33"/>
            <p:cNvSpPr>
              <a:spLocks noChangeShapeType="1"/>
            </p:cNvSpPr>
            <p:nvPr/>
          </p:nvSpPr>
          <p:spPr bwMode="auto">
            <a:xfrm rot="5400000">
              <a:off x="1010" y="2469"/>
              <a:ext cx="0" cy="5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19518" name="Line 34"/>
            <p:cNvSpPr>
              <a:spLocks noChangeShapeType="1"/>
            </p:cNvSpPr>
            <p:nvPr/>
          </p:nvSpPr>
          <p:spPr bwMode="auto">
            <a:xfrm rot="5400000">
              <a:off x="1009" y="2242"/>
              <a:ext cx="0" cy="5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19519" name="Line 35"/>
            <p:cNvSpPr>
              <a:spLocks noChangeShapeType="1"/>
            </p:cNvSpPr>
            <p:nvPr/>
          </p:nvSpPr>
          <p:spPr bwMode="auto">
            <a:xfrm rot="5400000">
              <a:off x="1009" y="2014"/>
              <a:ext cx="0" cy="5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19520" name="Line 36"/>
            <p:cNvSpPr>
              <a:spLocks noChangeShapeType="1"/>
            </p:cNvSpPr>
            <p:nvPr/>
          </p:nvSpPr>
          <p:spPr bwMode="auto">
            <a:xfrm rot="5400000">
              <a:off x="1008" y="1787"/>
              <a:ext cx="0" cy="5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19521" name="Line 37"/>
            <p:cNvSpPr>
              <a:spLocks noChangeShapeType="1"/>
            </p:cNvSpPr>
            <p:nvPr/>
          </p:nvSpPr>
          <p:spPr bwMode="auto">
            <a:xfrm rot="5400000">
              <a:off x="1010" y="1560"/>
              <a:ext cx="0" cy="5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19522" name="Line 38"/>
            <p:cNvSpPr>
              <a:spLocks noChangeShapeType="1"/>
            </p:cNvSpPr>
            <p:nvPr/>
          </p:nvSpPr>
          <p:spPr bwMode="auto">
            <a:xfrm rot="5400000">
              <a:off x="1010" y="1333"/>
              <a:ext cx="0" cy="5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grpSp>
      <p:sp>
        <p:nvSpPr>
          <p:cNvPr id="19472" name="Text Box 39"/>
          <p:cNvSpPr txBox="1">
            <a:spLocks noChangeArrowheads="1"/>
          </p:cNvSpPr>
          <p:nvPr/>
        </p:nvSpPr>
        <p:spPr bwMode="auto">
          <a:xfrm>
            <a:off x="1831975" y="5670550"/>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defTabSz="457200" eaLnBrk="1" hangingPunct="1"/>
            <a:r>
              <a:rPr lang="en-US" sz="1400">
                <a:solidFill>
                  <a:srgbClr val="000000"/>
                </a:solidFill>
              </a:rPr>
              <a:t>0</a:t>
            </a:r>
          </a:p>
        </p:txBody>
      </p:sp>
      <p:sp>
        <p:nvSpPr>
          <p:cNvPr id="19473" name="Text Box 40"/>
          <p:cNvSpPr txBox="1">
            <a:spLocks noChangeArrowheads="1"/>
          </p:cNvSpPr>
          <p:nvPr/>
        </p:nvSpPr>
        <p:spPr bwMode="auto">
          <a:xfrm>
            <a:off x="2476500" y="5670550"/>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defTabSz="457200" eaLnBrk="1" hangingPunct="1"/>
            <a:r>
              <a:rPr lang="en-US" sz="1400">
                <a:solidFill>
                  <a:srgbClr val="000000"/>
                </a:solidFill>
              </a:rPr>
              <a:t>2</a:t>
            </a:r>
          </a:p>
        </p:txBody>
      </p:sp>
      <p:sp>
        <p:nvSpPr>
          <p:cNvPr id="19474" name="Text Box 41"/>
          <p:cNvSpPr txBox="1">
            <a:spLocks noChangeArrowheads="1"/>
          </p:cNvSpPr>
          <p:nvPr/>
        </p:nvSpPr>
        <p:spPr bwMode="auto">
          <a:xfrm>
            <a:off x="6980238" y="567055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defTabSz="457200" eaLnBrk="1" hangingPunct="1"/>
            <a:r>
              <a:rPr lang="en-US" sz="1400">
                <a:solidFill>
                  <a:srgbClr val="000000"/>
                </a:solidFill>
              </a:rPr>
              <a:t>16</a:t>
            </a:r>
          </a:p>
        </p:txBody>
      </p:sp>
      <p:sp>
        <p:nvSpPr>
          <p:cNvPr id="19475" name="Text Box 42"/>
          <p:cNvSpPr txBox="1">
            <a:spLocks noChangeArrowheads="1"/>
          </p:cNvSpPr>
          <p:nvPr/>
        </p:nvSpPr>
        <p:spPr bwMode="auto">
          <a:xfrm>
            <a:off x="6342063" y="5678488"/>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algn="ctr" defTabSz="457200" eaLnBrk="1" hangingPunct="1"/>
            <a:r>
              <a:rPr lang="en-US" sz="1400">
                <a:solidFill>
                  <a:srgbClr val="000000"/>
                </a:solidFill>
              </a:rPr>
              <a:t>14</a:t>
            </a:r>
          </a:p>
        </p:txBody>
      </p:sp>
      <p:sp>
        <p:nvSpPr>
          <p:cNvPr id="19476" name="Text Box 43"/>
          <p:cNvSpPr txBox="1">
            <a:spLocks noChangeArrowheads="1"/>
          </p:cNvSpPr>
          <p:nvPr/>
        </p:nvSpPr>
        <p:spPr bwMode="auto">
          <a:xfrm>
            <a:off x="5994400" y="5673725"/>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algn="ctr" defTabSz="457200" eaLnBrk="1" hangingPunct="1"/>
            <a:r>
              <a:rPr lang="en-US" sz="1400">
                <a:solidFill>
                  <a:srgbClr val="000000"/>
                </a:solidFill>
              </a:rPr>
              <a:t>13</a:t>
            </a:r>
          </a:p>
        </p:txBody>
      </p:sp>
      <p:sp>
        <p:nvSpPr>
          <p:cNvPr id="19477" name="Text Box 44"/>
          <p:cNvSpPr txBox="1">
            <a:spLocks noChangeArrowheads="1"/>
          </p:cNvSpPr>
          <p:nvPr/>
        </p:nvSpPr>
        <p:spPr bwMode="auto">
          <a:xfrm>
            <a:off x="5357813" y="567055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algn="ctr" defTabSz="457200" eaLnBrk="1" hangingPunct="1"/>
            <a:r>
              <a:rPr lang="en-US" sz="1400">
                <a:solidFill>
                  <a:srgbClr val="000000"/>
                </a:solidFill>
              </a:rPr>
              <a:t>11</a:t>
            </a:r>
          </a:p>
        </p:txBody>
      </p:sp>
      <p:sp>
        <p:nvSpPr>
          <p:cNvPr id="19478" name="Text Box 45"/>
          <p:cNvSpPr txBox="1">
            <a:spLocks noChangeArrowheads="1"/>
          </p:cNvSpPr>
          <p:nvPr/>
        </p:nvSpPr>
        <p:spPr bwMode="auto">
          <a:xfrm>
            <a:off x="4751388" y="5670550"/>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algn="ctr" defTabSz="457200" eaLnBrk="1" hangingPunct="1"/>
            <a:r>
              <a:rPr lang="en-US" sz="1400">
                <a:solidFill>
                  <a:srgbClr val="000000"/>
                </a:solidFill>
              </a:rPr>
              <a:t>9</a:t>
            </a:r>
          </a:p>
        </p:txBody>
      </p:sp>
      <p:sp>
        <p:nvSpPr>
          <p:cNvPr id="19479" name="Text Box 46"/>
          <p:cNvSpPr txBox="1">
            <a:spLocks noChangeArrowheads="1"/>
          </p:cNvSpPr>
          <p:nvPr/>
        </p:nvSpPr>
        <p:spPr bwMode="auto">
          <a:xfrm>
            <a:off x="3451225" y="5670550"/>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algn="ctr" defTabSz="457200" eaLnBrk="1" hangingPunct="1"/>
            <a:r>
              <a:rPr lang="en-US" sz="1400">
                <a:solidFill>
                  <a:srgbClr val="000000"/>
                </a:solidFill>
              </a:rPr>
              <a:t>5</a:t>
            </a:r>
          </a:p>
        </p:txBody>
      </p:sp>
      <p:sp>
        <p:nvSpPr>
          <p:cNvPr id="19480" name="Text Box 47"/>
          <p:cNvSpPr txBox="1">
            <a:spLocks noChangeArrowheads="1"/>
          </p:cNvSpPr>
          <p:nvPr/>
        </p:nvSpPr>
        <p:spPr bwMode="auto">
          <a:xfrm>
            <a:off x="3140075" y="5662613"/>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defTabSz="457200" eaLnBrk="1" hangingPunct="1"/>
            <a:r>
              <a:rPr lang="en-US" sz="1400">
                <a:solidFill>
                  <a:srgbClr val="000000"/>
                </a:solidFill>
              </a:rPr>
              <a:t>4</a:t>
            </a:r>
          </a:p>
        </p:txBody>
      </p:sp>
      <p:sp>
        <p:nvSpPr>
          <p:cNvPr id="19481" name="Text Box 48"/>
          <p:cNvSpPr txBox="1">
            <a:spLocks noChangeArrowheads="1"/>
          </p:cNvSpPr>
          <p:nvPr/>
        </p:nvSpPr>
        <p:spPr bwMode="auto">
          <a:xfrm>
            <a:off x="2806700" y="5670550"/>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algn="ctr" defTabSz="457200" eaLnBrk="1" hangingPunct="1"/>
            <a:r>
              <a:rPr lang="en-US" sz="1400">
                <a:solidFill>
                  <a:srgbClr val="000000"/>
                </a:solidFill>
              </a:rPr>
              <a:t>3</a:t>
            </a:r>
          </a:p>
        </p:txBody>
      </p:sp>
      <p:sp>
        <p:nvSpPr>
          <p:cNvPr id="19482" name="Text Box 49"/>
          <p:cNvSpPr txBox="1">
            <a:spLocks noChangeArrowheads="1"/>
          </p:cNvSpPr>
          <p:nvPr/>
        </p:nvSpPr>
        <p:spPr bwMode="auto">
          <a:xfrm>
            <a:off x="2166938" y="5670550"/>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defTabSz="457200" eaLnBrk="1" hangingPunct="1"/>
            <a:r>
              <a:rPr lang="en-US" sz="1400">
                <a:solidFill>
                  <a:srgbClr val="000000"/>
                </a:solidFill>
              </a:rPr>
              <a:t>6</a:t>
            </a:r>
          </a:p>
        </p:txBody>
      </p:sp>
      <p:sp>
        <p:nvSpPr>
          <p:cNvPr id="19483" name="Text Box 50"/>
          <p:cNvSpPr txBox="1">
            <a:spLocks noChangeArrowheads="1"/>
          </p:cNvSpPr>
          <p:nvPr/>
        </p:nvSpPr>
        <p:spPr bwMode="auto">
          <a:xfrm>
            <a:off x="6650038" y="567055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algn="ctr" defTabSz="457200" eaLnBrk="1" hangingPunct="1"/>
            <a:r>
              <a:rPr lang="en-US" sz="1400">
                <a:solidFill>
                  <a:srgbClr val="000000"/>
                </a:solidFill>
              </a:rPr>
              <a:t>15</a:t>
            </a:r>
          </a:p>
        </p:txBody>
      </p:sp>
      <p:sp>
        <p:nvSpPr>
          <p:cNvPr id="19484" name="Text Box 51"/>
          <p:cNvSpPr txBox="1">
            <a:spLocks noChangeArrowheads="1"/>
          </p:cNvSpPr>
          <p:nvPr/>
        </p:nvSpPr>
        <p:spPr bwMode="auto">
          <a:xfrm>
            <a:off x="5672138" y="5673725"/>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algn="ctr" defTabSz="457200" eaLnBrk="1" hangingPunct="1"/>
            <a:r>
              <a:rPr lang="en-US" sz="1400">
                <a:solidFill>
                  <a:srgbClr val="000000"/>
                </a:solidFill>
              </a:rPr>
              <a:t>12</a:t>
            </a:r>
          </a:p>
        </p:txBody>
      </p:sp>
      <p:sp>
        <p:nvSpPr>
          <p:cNvPr id="19485" name="Text Box 52"/>
          <p:cNvSpPr txBox="1">
            <a:spLocks noChangeArrowheads="1"/>
          </p:cNvSpPr>
          <p:nvPr/>
        </p:nvSpPr>
        <p:spPr bwMode="auto">
          <a:xfrm>
            <a:off x="5035550" y="567055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algn="ctr" defTabSz="457200" eaLnBrk="1" hangingPunct="1"/>
            <a:r>
              <a:rPr lang="en-US" sz="1400">
                <a:solidFill>
                  <a:srgbClr val="000000"/>
                </a:solidFill>
              </a:rPr>
              <a:t>10</a:t>
            </a:r>
          </a:p>
        </p:txBody>
      </p:sp>
      <p:sp>
        <p:nvSpPr>
          <p:cNvPr id="19486" name="Text Box 53"/>
          <p:cNvSpPr txBox="1">
            <a:spLocks noChangeArrowheads="1"/>
          </p:cNvSpPr>
          <p:nvPr/>
        </p:nvSpPr>
        <p:spPr bwMode="auto">
          <a:xfrm>
            <a:off x="4429125" y="5670550"/>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algn="ctr" defTabSz="457200" eaLnBrk="1" hangingPunct="1"/>
            <a:r>
              <a:rPr lang="en-US" sz="1400">
                <a:solidFill>
                  <a:srgbClr val="000000"/>
                </a:solidFill>
              </a:rPr>
              <a:t>8</a:t>
            </a:r>
          </a:p>
        </p:txBody>
      </p:sp>
      <p:sp>
        <p:nvSpPr>
          <p:cNvPr id="19487" name="Text Box 54"/>
          <p:cNvSpPr txBox="1">
            <a:spLocks noChangeArrowheads="1"/>
          </p:cNvSpPr>
          <p:nvPr/>
        </p:nvSpPr>
        <p:spPr bwMode="auto">
          <a:xfrm>
            <a:off x="4106863" y="5670550"/>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algn="ctr" defTabSz="457200" eaLnBrk="1" hangingPunct="1"/>
            <a:r>
              <a:rPr lang="en-US" sz="1400">
                <a:solidFill>
                  <a:srgbClr val="000000"/>
                </a:solidFill>
              </a:rPr>
              <a:t>7</a:t>
            </a:r>
          </a:p>
        </p:txBody>
      </p:sp>
      <p:sp>
        <p:nvSpPr>
          <p:cNvPr id="19488" name="Text Box 55"/>
          <p:cNvSpPr txBox="1">
            <a:spLocks noChangeArrowheads="1"/>
          </p:cNvSpPr>
          <p:nvPr/>
        </p:nvSpPr>
        <p:spPr bwMode="auto">
          <a:xfrm>
            <a:off x="3783013" y="5670550"/>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algn="ctr" defTabSz="457200" eaLnBrk="1" hangingPunct="1"/>
            <a:r>
              <a:rPr lang="en-US" sz="1400">
                <a:solidFill>
                  <a:srgbClr val="000000"/>
                </a:solidFill>
              </a:rPr>
              <a:t>6</a:t>
            </a:r>
          </a:p>
        </p:txBody>
      </p:sp>
      <p:grpSp>
        <p:nvGrpSpPr>
          <p:cNvPr id="19489" name="Group 56"/>
          <p:cNvGrpSpPr>
            <a:grpSpLocks/>
          </p:cNvGrpSpPr>
          <p:nvPr/>
        </p:nvGrpSpPr>
        <p:grpSpPr bwMode="auto">
          <a:xfrm>
            <a:off x="1973263" y="5634038"/>
            <a:ext cx="5197475" cy="93662"/>
            <a:chOff x="1045" y="3549"/>
            <a:chExt cx="3274" cy="59"/>
          </a:xfrm>
        </p:grpSpPr>
        <p:sp>
          <p:nvSpPr>
            <p:cNvPr id="19495" name="Line 57"/>
            <p:cNvSpPr>
              <a:spLocks noChangeShapeType="1"/>
            </p:cNvSpPr>
            <p:nvPr/>
          </p:nvSpPr>
          <p:spPr bwMode="auto">
            <a:xfrm>
              <a:off x="1463" y="3549"/>
              <a:ext cx="0" cy="56"/>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19496" name="Line 58"/>
            <p:cNvSpPr>
              <a:spLocks noChangeShapeType="1"/>
            </p:cNvSpPr>
            <p:nvPr/>
          </p:nvSpPr>
          <p:spPr bwMode="auto">
            <a:xfrm>
              <a:off x="4319" y="3550"/>
              <a:ext cx="0" cy="56"/>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19497" name="Line 59"/>
            <p:cNvSpPr>
              <a:spLocks noChangeShapeType="1"/>
            </p:cNvSpPr>
            <p:nvPr/>
          </p:nvSpPr>
          <p:spPr bwMode="auto">
            <a:xfrm>
              <a:off x="3917" y="3550"/>
              <a:ext cx="0" cy="56"/>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19498" name="Line 60"/>
            <p:cNvSpPr>
              <a:spLocks noChangeShapeType="1"/>
            </p:cNvSpPr>
            <p:nvPr/>
          </p:nvSpPr>
          <p:spPr bwMode="auto">
            <a:xfrm>
              <a:off x="3702" y="3551"/>
              <a:ext cx="0" cy="56"/>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19499" name="Line 61"/>
            <p:cNvSpPr>
              <a:spLocks noChangeShapeType="1"/>
            </p:cNvSpPr>
            <p:nvPr/>
          </p:nvSpPr>
          <p:spPr bwMode="auto">
            <a:xfrm>
              <a:off x="3289" y="3550"/>
              <a:ext cx="0" cy="56"/>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19500" name="Line 62"/>
            <p:cNvSpPr>
              <a:spLocks noChangeShapeType="1"/>
            </p:cNvSpPr>
            <p:nvPr/>
          </p:nvSpPr>
          <p:spPr bwMode="auto">
            <a:xfrm>
              <a:off x="2884" y="3551"/>
              <a:ext cx="0" cy="56"/>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19501" name="Line 63"/>
            <p:cNvSpPr>
              <a:spLocks noChangeShapeType="1"/>
            </p:cNvSpPr>
            <p:nvPr/>
          </p:nvSpPr>
          <p:spPr bwMode="auto">
            <a:xfrm>
              <a:off x="2065" y="3551"/>
              <a:ext cx="0" cy="56"/>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19502" name="Line 64"/>
            <p:cNvSpPr>
              <a:spLocks noChangeShapeType="1"/>
            </p:cNvSpPr>
            <p:nvPr/>
          </p:nvSpPr>
          <p:spPr bwMode="auto">
            <a:xfrm>
              <a:off x="1869" y="3552"/>
              <a:ext cx="0" cy="56"/>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19503" name="Line 65"/>
            <p:cNvSpPr>
              <a:spLocks noChangeShapeType="1"/>
            </p:cNvSpPr>
            <p:nvPr/>
          </p:nvSpPr>
          <p:spPr bwMode="auto">
            <a:xfrm>
              <a:off x="1659" y="3549"/>
              <a:ext cx="0" cy="56"/>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19504" name="Line 66"/>
            <p:cNvSpPr>
              <a:spLocks noChangeShapeType="1"/>
            </p:cNvSpPr>
            <p:nvPr/>
          </p:nvSpPr>
          <p:spPr bwMode="auto">
            <a:xfrm>
              <a:off x="1253" y="3549"/>
              <a:ext cx="0" cy="56"/>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19505" name="Line 67"/>
            <p:cNvSpPr>
              <a:spLocks noChangeShapeType="1"/>
            </p:cNvSpPr>
            <p:nvPr/>
          </p:nvSpPr>
          <p:spPr bwMode="auto">
            <a:xfrm>
              <a:off x="1045" y="3550"/>
              <a:ext cx="0" cy="56"/>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19506" name="Line 68"/>
            <p:cNvSpPr>
              <a:spLocks noChangeShapeType="1"/>
            </p:cNvSpPr>
            <p:nvPr/>
          </p:nvSpPr>
          <p:spPr bwMode="auto">
            <a:xfrm>
              <a:off x="4111" y="3550"/>
              <a:ext cx="0" cy="56"/>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19507" name="Line 69"/>
            <p:cNvSpPr>
              <a:spLocks noChangeShapeType="1"/>
            </p:cNvSpPr>
            <p:nvPr/>
          </p:nvSpPr>
          <p:spPr bwMode="auto">
            <a:xfrm>
              <a:off x="3499" y="3551"/>
              <a:ext cx="0" cy="56"/>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19508" name="Line 70"/>
            <p:cNvSpPr>
              <a:spLocks noChangeShapeType="1"/>
            </p:cNvSpPr>
            <p:nvPr/>
          </p:nvSpPr>
          <p:spPr bwMode="auto">
            <a:xfrm>
              <a:off x="3086" y="3550"/>
              <a:ext cx="0" cy="56"/>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19509" name="Line 71"/>
            <p:cNvSpPr>
              <a:spLocks noChangeShapeType="1"/>
            </p:cNvSpPr>
            <p:nvPr/>
          </p:nvSpPr>
          <p:spPr bwMode="auto">
            <a:xfrm>
              <a:off x="2681" y="3551"/>
              <a:ext cx="0" cy="56"/>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19510" name="Line 72"/>
            <p:cNvSpPr>
              <a:spLocks noChangeShapeType="1"/>
            </p:cNvSpPr>
            <p:nvPr/>
          </p:nvSpPr>
          <p:spPr bwMode="auto">
            <a:xfrm>
              <a:off x="2478" y="3551"/>
              <a:ext cx="0" cy="56"/>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19511" name="Line 73"/>
            <p:cNvSpPr>
              <a:spLocks noChangeShapeType="1"/>
            </p:cNvSpPr>
            <p:nvPr/>
          </p:nvSpPr>
          <p:spPr bwMode="auto">
            <a:xfrm>
              <a:off x="2274" y="3551"/>
              <a:ext cx="0" cy="56"/>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grpSp>
      <p:sp>
        <p:nvSpPr>
          <p:cNvPr id="19490" name="Freeform 74"/>
          <p:cNvSpPr>
            <a:spLocks/>
          </p:cNvSpPr>
          <p:nvPr/>
        </p:nvSpPr>
        <p:spPr bwMode="auto">
          <a:xfrm>
            <a:off x="1941513" y="1974850"/>
            <a:ext cx="5232400" cy="3659188"/>
          </a:xfrm>
          <a:custGeom>
            <a:avLst/>
            <a:gdLst>
              <a:gd name="T0" fmla="*/ 10597284 w 3594"/>
              <a:gd name="T1" fmla="*/ 0 h 2288"/>
              <a:gd name="T2" fmla="*/ 0 w 3594"/>
              <a:gd name="T3" fmla="*/ 2147483647 h 2288"/>
              <a:gd name="T4" fmla="*/ 2147483647 w 3594"/>
              <a:gd name="T5" fmla="*/ 2147483647 h 2288"/>
              <a:gd name="T6" fmla="*/ 0 60000 65536"/>
              <a:gd name="T7" fmla="*/ 0 60000 65536"/>
              <a:gd name="T8" fmla="*/ 0 60000 65536"/>
              <a:gd name="T9" fmla="*/ 0 w 3594"/>
              <a:gd name="T10" fmla="*/ 0 h 2288"/>
              <a:gd name="T11" fmla="*/ 3594 w 3594"/>
              <a:gd name="T12" fmla="*/ 2288 h 2288"/>
            </a:gdLst>
            <a:ahLst/>
            <a:cxnLst>
              <a:cxn ang="T6">
                <a:pos x="T0" y="T1"/>
              </a:cxn>
              <a:cxn ang="T7">
                <a:pos x="T2" y="T3"/>
              </a:cxn>
              <a:cxn ang="T8">
                <a:pos x="T4" y="T5"/>
              </a:cxn>
            </a:cxnLst>
            <a:rect l="T9" t="T10" r="T11" b="T12"/>
            <a:pathLst>
              <a:path w="3594" h="2288">
                <a:moveTo>
                  <a:pt x="5" y="0"/>
                </a:moveTo>
                <a:lnTo>
                  <a:pt x="0" y="2288"/>
                </a:lnTo>
                <a:lnTo>
                  <a:pt x="3594" y="2288"/>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defTabSz="457200"/>
            <a:endParaRPr lang="es-ES">
              <a:solidFill>
                <a:srgbClr val="000000"/>
              </a:solidFill>
              <a:latin typeface="Arial"/>
            </a:endParaRPr>
          </a:p>
        </p:txBody>
      </p:sp>
      <p:sp>
        <p:nvSpPr>
          <p:cNvPr id="19491" name="Freeform 76"/>
          <p:cNvSpPr>
            <a:spLocks/>
          </p:cNvSpPr>
          <p:nvPr/>
        </p:nvSpPr>
        <p:spPr bwMode="auto">
          <a:xfrm>
            <a:off x="1974850" y="1989138"/>
            <a:ext cx="644525" cy="3405187"/>
          </a:xfrm>
          <a:custGeom>
            <a:avLst/>
            <a:gdLst>
              <a:gd name="T0" fmla="*/ 0 w 406"/>
              <a:gd name="T1" fmla="*/ 0 h 2145"/>
              <a:gd name="T2" fmla="*/ 5040313 w 406"/>
              <a:gd name="T3" fmla="*/ 372983070 h 2145"/>
              <a:gd name="T4" fmla="*/ 35282188 w 406"/>
              <a:gd name="T5" fmla="*/ 786288635 h 2145"/>
              <a:gd name="T6" fmla="*/ 65524063 w 406"/>
              <a:gd name="T7" fmla="*/ 1323081043 h 2145"/>
              <a:gd name="T8" fmla="*/ 95765938 w 406"/>
              <a:gd name="T9" fmla="*/ 1323081043 h 2145"/>
              <a:gd name="T10" fmla="*/ 95765938 w 406"/>
              <a:gd name="T11" fmla="*/ 1559975696 h 2145"/>
              <a:gd name="T12" fmla="*/ 108367513 w 406"/>
              <a:gd name="T13" fmla="*/ 1552416022 h 2145"/>
              <a:gd name="T14" fmla="*/ 113407825 w 406"/>
              <a:gd name="T15" fmla="*/ 2013603754 h 2145"/>
              <a:gd name="T16" fmla="*/ 138609388 w 406"/>
              <a:gd name="T17" fmla="*/ 2013603754 h 2145"/>
              <a:gd name="T18" fmla="*/ 138609388 w 406"/>
              <a:gd name="T19" fmla="*/ 2147483647 h 2145"/>
              <a:gd name="T20" fmla="*/ 151209375 w 406"/>
              <a:gd name="T21" fmla="*/ 2147483647 h 2145"/>
              <a:gd name="T22" fmla="*/ 181451250 w 406"/>
              <a:gd name="T23" fmla="*/ 2147483647 h 2145"/>
              <a:gd name="T24" fmla="*/ 181451250 w 406"/>
              <a:gd name="T25" fmla="*/ 2147483647 h 2145"/>
              <a:gd name="T26" fmla="*/ 211693125 w 406"/>
              <a:gd name="T27" fmla="*/ 2147483647 h 2145"/>
              <a:gd name="T28" fmla="*/ 216733438 w 406"/>
              <a:gd name="T29" fmla="*/ 2147483647 h 2145"/>
              <a:gd name="T30" fmla="*/ 234375325 w 406"/>
              <a:gd name="T31" fmla="*/ 2147483647 h 2145"/>
              <a:gd name="T32" fmla="*/ 246975313 w 406"/>
              <a:gd name="T33" fmla="*/ 2147483647 h 2145"/>
              <a:gd name="T34" fmla="*/ 254536575 w 406"/>
              <a:gd name="T35" fmla="*/ 2147483647 h 2145"/>
              <a:gd name="T36" fmla="*/ 284778450 w 406"/>
              <a:gd name="T37" fmla="*/ 2147483647 h 2145"/>
              <a:gd name="T38" fmla="*/ 294859075 w 406"/>
              <a:gd name="T39" fmla="*/ 2147483647 h 2145"/>
              <a:gd name="T40" fmla="*/ 337700938 w 406"/>
              <a:gd name="T41" fmla="*/ 2147483647 h 2145"/>
              <a:gd name="T42" fmla="*/ 337700938 w 406"/>
              <a:gd name="T43" fmla="*/ 2147483647 h 2145"/>
              <a:gd name="T44" fmla="*/ 385584700 w 406"/>
              <a:gd name="T45" fmla="*/ 2147483647 h 2145"/>
              <a:gd name="T46" fmla="*/ 385584700 w 406"/>
              <a:gd name="T47" fmla="*/ 2147483647 h 2145"/>
              <a:gd name="T48" fmla="*/ 423386250 w 406"/>
              <a:gd name="T49" fmla="*/ 2147483647 h 2145"/>
              <a:gd name="T50" fmla="*/ 423386250 w 406"/>
              <a:gd name="T51" fmla="*/ 2147483647 h 2145"/>
              <a:gd name="T52" fmla="*/ 441028138 w 406"/>
              <a:gd name="T53" fmla="*/ 2147483647 h 2145"/>
              <a:gd name="T54" fmla="*/ 441028138 w 406"/>
              <a:gd name="T55" fmla="*/ 2147483647 h 2145"/>
              <a:gd name="T56" fmla="*/ 476310325 w 406"/>
              <a:gd name="T57" fmla="*/ 2147483647 h 2145"/>
              <a:gd name="T58" fmla="*/ 483870000 w 406"/>
              <a:gd name="T59" fmla="*/ 2147483647 h 2145"/>
              <a:gd name="T60" fmla="*/ 514111875 w 406"/>
              <a:gd name="T61" fmla="*/ 2147483647 h 2145"/>
              <a:gd name="T62" fmla="*/ 544353750 w 406"/>
              <a:gd name="T63" fmla="*/ 2147483647 h 2145"/>
              <a:gd name="T64" fmla="*/ 536794075 w 406"/>
              <a:gd name="T65" fmla="*/ 2147483647 h 2145"/>
              <a:gd name="T66" fmla="*/ 609877813 w 406"/>
              <a:gd name="T67" fmla="*/ 2147483647 h 2145"/>
              <a:gd name="T68" fmla="*/ 609877813 w 406"/>
              <a:gd name="T69" fmla="*/ 2147483647 h 2145"/>
              <a:gd name="T70" fmla="*/ 657761575 w 406"/>
              <a:gd name="T71" fmla="*/ 2147483647 h 2145"/>
              <a:gd name="T72" fmla="*/ 657761575 w 406"/>
              <a:gd name="T73" fmla="*/ 2147483647 h 2145"/>
              <a:gd name="T74" fmla="*/ 713205013 w 406"/>
              <a:gd name="T75" fmla="*/ 2147483647 h 2145"/>
              <a:gd name="T76" fmla="*/ 713205013 w 406"/>
              <a:gd name="T77" fmla="*/ 2147483647 h 2145"/>
              <a:gd name="T78" fmla="*/ 756046875 w 406"/>
              <a:gd name="T79" fmla="*/ 2147483647 h 2145"/>
              <a:gd name="T80" fmla="*/ 756046875 w 406"/>
              <a:gd name="T81" fmla="*/ 2147483647 h 2145"/>
              <a:gd name="T82" fmla="*/ 816530625 w 406"/>
              <a:gd name="T83" fmla="*/ 2147483647 h 2145"/>
              <a:gd name="T84" fmla="*/ 816530625 w 406"/>
              <a:gd name="T85" fmla="*/ 2147483647 h 2145"/>
              <a:gd name="T86" fmla="*/ 980341575 w 406"/>
              <a:gd name="T87" fmla="*/ 2147483647 h 2145"/>
              <a:gd name="T88" fmla="*/ 980341575 w 406"/>
              <a:gd name="T89" fmla="*/ 2147483647 h 2145"/>
              <a:gd name="T90" fmla="*/ 1023183438 w 406"/>
              <a:gd name="T91" fmla="*/ 2147483647 h 2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06"/>
              <a:gd name="T139" fmla="*/ 0 h 2145"/>
              <a:gd name="T140" fmla="*/ 406 w 406"/>
              <a:gd name="T141" fmla="*/ 2145 h 2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06" h="2145">
                <a:moveTo>
                  <a:pt x="0" y="0"/>
                </a:moveTo>
                <a:lnTo>
                  <a:pt x="2" y="148"/>
                </a:lnTo>
                <a:lnTo>
                  <a:pt x="14" y="312"/>
                </a:lnTo>
                <a:lnTo>
                  <a:pt x="26" y="525"/>
                </a:lnTo>
                <a:lnTo>
                  <a:pt x="38" y="525"/>
                </a:lnTo>
                <a:lnTo>
                  <a:pt x="38" y="619"/>
                </a:lnTo>
                <a:lnTo>
                  <a:pt x="43" y="616"/>
                </a:lnTo>
                <a:lnTo>
                  <a:pt x="45" y="799"/>
                </a:lnTo>
                <a:lnTo>
                  <a:pt x="55" y="799"/>
                </a:lnTo>
                <a:lnTo>
                  <a:pt x="55" y="876"/>
                </a:lnTo>
                <a:lnTo>
                  <a:pt x="60" y="960"/>
                </a:lnTo>
                <a:lnTo>
                  <a:pt x="72" y="960"/>
                </a:lnTo>
                <a:lnTo>
                  <a:pt x="72" y="1135"/>
                </a:lnTo>
                <a:lnTo>
                  <a:pt x="84" y="1166"/>
                </a:lnTo>
                <a:lnTo>
                  <a:pt x="86" y="1255"/>
                </a:lnTo>
                <a:lnTo>
                  <a:pt x="93" y="1272"/>
                </a:lnTo>
                <a:lnTo>
                  <a:pt x="98" y="1344"/>
                </a:lnTo>
                <a:lnTo>
                  <a:pt x="101" y="1447"/>
                </a:lnTo>
                <a:lnTo>
                  <a:pt x="113" y="1447"/>
                </a:lnTo>
                <a:lnTo>
                  <a:pt x="117" y="1509"/>
                </a:lnTo>
                <a:lnTo>
                  <a:pt x="134" y="1509"/>
                </a:lnTo>
                <a:lnTo>
                  <a:pt x="134" y="1545"/>
                </a:lnTo>
                <a:lnTo>
                  <a:pt x="153" y="1545"/>
                </a:lnTo>
                <a:lnTo>
                  <a:pt x="153" y="1624"/>
                </a:lnTo>
                <a:lnTo>
                  <a:pt x="168" y="1624"/>
                </a:lnTo>
                <a:lnTo>
                  <a:pt x="168" y="1687"/>
                </a:lnTo>
                <a:lnTo>
                  <a:pt x="175" y="1699"/>
                </a:lnTo>
                <a:lnTo>
                  <a:pt x="175" y="1752"/>
                </a:lnTo>
                <a:lnTo>
                  <a:pt x="189" y="1752"/>
                </a:lnTo>
                <a:lnTo>
                  <a:pt x="192" y="1797"/>
                </a:lnTo>
                <a:lnTo>
                  <a:pt x="204" y="1826"/>
                </a:lnTo>
                <a:lnTo>
                  <a:pt x="216" y="1833"/>
                </a:lnTo>
                <a:lnTo>
                  <a:pt x="213" y="1881"/>
                </a:lnTo>
                <a:lnTo>
                  <a:pt x="242" y="1881"/>
                </a:lnTo>
                <a:lnTo>
                  <a:pt x="242" y="1939"/>
                </a:lnTo>
                <a:lnTo>
                  <a:pt x="261" y="1934"/>
                </a:lnTo>
                <a:lnTo>
                  <a:pt x="261" y="1960"/>
                </a:lnTo>
                <a:lnTo>
                  <a:pt x="283" y="1960"/>
                </a:lnTo>
                <a:lnTo>
                  <a:pt x="283" y="2035"/>
                </a:lnTo>
                <a:lnTo>
                  <a:pt x="300" y="2035"/>
                </a:lnTo>
                <a:lnTo>
                  <a:pt x="300" y="2064"/>
                </a:lnTo>
                <a:lnTo>
                  <a:pt x="324" y="2064"/>
                </a:lnTo>
                <a:lnTo>
                  <a:pt x="324" y="2112"/>
                </a:lnTo>
                <a:lnTo>
                  <a:pt x="389" y="2112"/>
                </a:lnTo>
                <a:lnTo>
                  <a:pt x="389" y="2143"/>
                </a:lnTo>
                <a:lnTo>
                  <a:pt x="406" y="2145"/>
                </a:lnTo>
              </a:path>
            </a:pathLst>
          </a:custGeom>
          <a:noFill/>
          <a:ln w="285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defTabSz="457200"/>
            <a:endParaRPr lang="es-ES">
              <a:solidFill>
                <a:srgbClr val="000000"/>
              </a:solidFill>
              <a:latin typeface="Arial"/>
            </a:endParaRPr>
          </a:p>
        </p:txBody>
      </p:sp>
      <p:sp>
        <p:nvSpPr>
          <p:cNvPr id="19492" name="Freeform 77"/>
          <p:cNvSpPr>
            <a:spLocks/>
          </p:cNvSpPr>
          <p:nvPr/>
        </p:nvSpPr>
        <p:spPr bwMode="auto">
          <a:xfrm>
            <a:off x="2619375" y="5395913"/>
            <a:ext cx="1793875" cy="203200"/>
          </a:xfrm>
          <a:custGeom>
            <a:avLst/>
            <a:gdLst>
              <a:gd name="T0" fmla="*/ 0 w 1130"/>
              <a:gd name="T1" fmla="*/ 0 h 128"/>
              <a:gd name="T2" fmla="*/ 0 w 1130"/>
              <a:gd name="T3" fmla="*/ 65524063 h 128"/>
              <a:gd name="T4" fmla="*/ 259576888 w 1130"/>
              <a:gd name="T5" fmla="*/ 65524063 h 128"/>
              <a:gd name="T6" fmla="*/ 259576888 w 1130"/>
              <a:gd name="T7" fmla="*/ 128528763 h 128"/>
              <a:gd name="T8" fmla="*/ 380544388 w 1130"/>
              <a:gd name="T9" fmla="*/ 128528763 h 128"/>
              <a:gd name="T10" fmla="*/ 380544388 w 1130"/>
              <a:gd name="T11" fmla="*/ 176410938 h 128"/>
              <a:gd name="T12" fmla="*/ 846772500 w 1130"/>
              <a:gd name="T13" fmla="*/ 176410938 h 128"/>
              <a:gd name="T14" fmla="*/ 846772500 w 1130"/>
              <a:gd name="T15" fmla="*/ 254536575 h 128"/>
              <a:gd name="T16" fmla="*/ 2147483647 w 1130"/>
              <a:gd name="T17" fmla="*/ 254536575 h 128"/>
              <a:gd name="T18" fmla="*/ 2147483647 w 1130"/>
              <a:gd name="T19" fmla="*/ 322580000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30"/>
              <a:gd name="T31" fmla="*/ 0 h 128"/>
              <a:gd name="T32" fmla="*/ 1130 w 1130"/>
              <a:gd name="T33" fmla="*/ 128 h 1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30" h="128">
                <a:moveTo>
                  <a:pt x="0" y="0"/>
                </a:moveTo>
                <a:lnTo>
                  <a:pt x="0" y="26"/>
                </a:lnTo>
                <a:lnTo>
                  <a:pt x="103" y="26"/>
                </a:lnTo>
                <a:lnTo>
                  <a:pt x="103" y="51"/>
                </a:lnTo>
                <a:lnTo>
                  <a:pt x="151" y="51"/>
                </a:lnTo>
                <a:lnTo>
                  <a:pt x="151" y="70"/>
                </a:lnTo>
                <a:lnTo>
                  <a:pt x="336" y="70"/>
                </a:lnTo>
                <a:lnTo>
                  <a:pt x="336" y="101"/>
                </a:lnTo>
                <a:lnTo>
                  <a:pt x="1130" y="101"/>
                </a:lnTo>
                <a:lnTo>
                  <a:pt x="1130" y="128"/>
                </a:lnTo>
              </a:path>
            </a:pathLst>
          </a:custGeom>
          <a:noFill/>
          <a:ln w="285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defTabSz="457200"/>
            <a:endParaRPr lang="es-ES">
              <a:solidFill>
                <a:srgbClr val="000000"/>
              </a:solidFill>
              <a:latin typeface="Arial"/>
            </a:endParaRPr>
          </a:p>
        </p:txBody>
      </p:sp>
      <p:sp>
        <p:nvSpPr>
          <p:cNvPr id="19493" name="Freeform 78"/>
          <p:cNvSpPr>
            <a:spLocks/>
          </p:cNvSpPr>
          <p:nvPr/>
        </p:nvSpPr>
        <p:spPr bwMode="auto">
          <a:xfrm>
            <a:off x="1970088" y="1995488"/>
            <a:ext cx="4530725" cy="3406775"/>
          </a:xfrm>
          <a:custGeom>
            <a:avLst/>
            <a:gdLst>
              <a:gd name="T0" fmla="*/ 0 w 2854"/>
              <a:gd name="T1" fmla="*/ 128528763 h 2146"/>
              <a:gd name="T2" fmla="*/ 80645000 w 2854"/>
              <a:gd name="T3" fmla="*/ 284778450 h 2146"/>
              <a:gd name="T4" fmla="*/ 133569075 w 2854"/>
              <a:gd name="T5" fmla="*/ 471270013 h 2146"/>
              <a:gd name="T6" fmla="*/ 151209375 w 2854"/>
              <a:gd name="T7" fmla="*/ 816530625 h 2146"/>
              <a:gd name="T8" fmla="*/ 173891575 w 2854"/>
              <a:gd name="T9" fmla="*/ 919857825 h 2146"/>
              <a:gd name="T10" fmla="*/ 201612500 w 2854"/>
              <a:gd name="T11" fmla="*/ 1083667188 h 2146"/>
              <a:gd name="T12" fmla="*/ 219254388 w 2854"/>
              <a:gd name="T13" fmla="*/ 1204634688 h 2146"/>
              <a:gd name="T14" fmla="*/ 327620313 w 2854"/>
              <a:gd name="T15" fmla="*/ 1428929388 h 2146"/>
              <a:gd name="T16" fmla="*/ 340221888 w 2854"/>
              <a:gd name="T17" fmla="*/ 1723786875 h 2146"/>
              <a:gd name="T18" fmla="*/ 383063750 w 2854"/>
              <a:gd name="T19" fmla="*/ 1864915625 h 2146"/>
              <a:gd name="T20" fmla="*/ 423386250 w 2854"/>
              <a:gd name="T21" fmla="*/ 2033766888 h 2146"/>
              <a:gd name="T22" fmla="*/ 453628125 w 2854"/>
              <a:gd name="T23" fmla="*/ 2137092500 h 2146"/>
              <a:gd name="T24" fmla="*/ 483870000 w 2854"/>
              <a:gd name="T25" fmla="*/ 2147483647 h 2146"/>
              <a:gd name="T26" fmla="*/ 509071563 w 2854"/>
              <a:gd name="T27" fmla="*/ 2147483647 h 2146"/>
              <a:gd name="T28" fmla="*/ 544353750 w 2854"/>
              <a:gd name="T29" fmla="*/ 2147483647 h 2146"/>
              <a:gd name="T30" fmla="*/ 630039063 w 2854"/>
              <a:gd name="T31" fmla="*/ 2147483647 h 2146"/>
              <a:gd name="T32" fmla="*/ 635079375 w 2854"/>
              <a:gd name="T33" fmla="*/ 2147483647 h 2146"/>
              <a:gd name="T34" fmla="*/ 660280938 w 2854"/>
              <a:gd name="T35" fmla="*/ 2147483647 h 2146"/>
              <a:gd name="T36" fmla="*/ 695563125 w 2854"/>
              <a:gd name="T37" fmla="*/ 2147483647 h 2146"/>
              <a:gd name="T38" fmla="*/ 816530625 w 2854"/>
              <a:gd name="T39" fmla="*/ 2147483647 h 2146"/>
              <a:gd name="T40" fmla="*/ 859374075 w 2854"/>
              <a:gd name="T41" fmla="*/ 2147483647 h 2146"/>
              <a:gd name="T42" fmla="*/ 1048385000 w 2854"/>
              <a:gd name="T43" fmla="*/ 2147483647 h 2146"/>
              <a:gd name="T44" fmla="*/ 1113909063 w 2854"/>
              <a:gd name="T45" fmla="*/ 2147483647 h 2146"/>
              <a:gd name="T46" fmla="*/ 1209675000 w 2854"/>
              <a:gd name="T47" fmla="*/ 2147483647 h 2146"/>
              <a:gd name="T48" fmla="*/ 1260078125 w 2854"/>
              <a:gd name="T49" fmla="*/ 2147483647 h 2146"/>
              <a:gd name="T50" fmla="*/ 1368445638 w 2854"/>
              <a:gd name="T51" fmla="*/ 2147483647 h 2146"/>
              <a:gd name="T52" fmla="*/ 1542335625 w 2854"/>
              <a:gd name="T53" fmla="*/ 2147483647 h 2146"/>
              <a:gd name="T54" fmla="*/ 1713706250 w 2854"/>
              <a:gd name="T55" fmla="*/ 2147483647 h 2146"/>
              <a:gd name="T56" fmla="*/ 2021165313 w 2854"/>
              <a:gd name="T57" fmla="*/ 2147483647 h 2146"/>
              <a:gd name="T58" fmla="*/ 2147483647 w 2854"/>
              <a:gd name="T59" fmla="*/ 2147483647 h 2146"/>
              <a:gd name="T60" fmla="*/ 2147483647 w 2854"/>
              <a:gd name="T61" fmla="*/ 2147483647 h 2146"/>
              <a:gd name="T62" fmla="*/ 2147483647 w 2854"/>
              <a:gd name="T63" fmla="*/ 2147483647 h 2146"/>
              <a:gd name="T64" fmla="*/ 2147483647 w 2854"/>
              <a:gd name="T65" fmla="*/ 2147483647 h 2146"/>
              <a:gd name="T66" fmla="*/ 2147483647 w 2854"/>
              <a:gd name="T67" fmla="*/ 2147483647 h 2146"/>
              <a:gd name="T68" fmla="*/ 2147483647 w 2854"/>
              <a:gd name="T69" fmla="*/ 2147483647 h 2146"/>
              <a:gd name="T70" fmla="*/ 2147483647 w 2854"/>
              <a:gd name="T71" fmla="*/ 2147483647 h 21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54"/>
              <a:gd name="T109" fmla="*/ 0 h 2146"/>
              <a:gd name="T110" fmla="*/ 2854 w 2854"/>
              <a:gd name="T111" fmla="*/ 2146 h 214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54" h="2146">
                <a:moveTo>
                  <a:pt x="0" y="0"/>
                </a:moveTo>
                <a:lnTo>
                  <a:pt x="0" y="51"/>
                </a:lnTo>
                <a:lnTo>
                  <a:pt x="32" y="51"/>
                </a:lnTo>
                <a:lnTo>
                  <a:pt x="32" y="113"/>
                </a:lnTo>
                <a:lnTo>
                  <a:pt x="39" y="188"/>
                </a:lnTo>
                <a:lnTo>
                  <a:pt x="53" y="187"/>
                </a:lnTo>
                <a:lnTo>
                  <a:pt x="53" y="272"/>
                </a:lnTo>
                <a:lnTo>
                  <a:pt x="60" y="324"/>
                </a:lnTo>
                <a:lnTo>
                  <a:pt x="68" y="327"/>
                </a:lnTo>
                <a:lnTo>
                  <a:pt x="69" y="365"/>
                </a:lnTo>
                <a:lnTo>
                  <a:pt x="80" y="384"/>
                </a:lnTo>
                <a:lnTo>
                  <a:pt x="80" y="430"/>
                </a:lnTo>
                <a:lnTo>
                  <a:pt x="89" y="432"/>
                </a:lnTo>
                <a:lnTo>
                  <a:pt x="87" y="478"/>
                </a:lnTo>
                <a:lnTo>
                  <a:pt x="101" y="528"/>
                </a:lnTo>
                <a:lnTo>
                  <a:pt x="130" y="567"/>
                </a:lnTo>
                <a:lnTo>
                  <a:pt x="135" y="600"/>
                </a:lnTo>
                <a:lnTo>
                  <a:pt x="135" y="684"/>
                </a:lnTo>
                <a:lnTo>
                  <a:pt x="149" y="684"/>
                </a:lnTo>
                <a:lnTo>
                  <a:pt x="152" y="740"/>
                </a:lnTo>
                <a:lnTo>
                  <a:pt x="159" y="795"/>
                </a:lnTo>
                <a:lnTo>
                  <a:pt x="168" y="807"/>
                </a:lnTo>
                <a:lnTo>
                  <a:pt x="168" y="840"/>
                </a:lnTo>
                <a:lnTo>
                  <a:pt x="180" y="848"/>
                </a:lnTo>
                <a:lnTo>
                  <a:pt x="180" y="896"/>
                </a:lnTo>
                <a:lnTo>
                  <a:pt x="192" y="932"/>
                </a:lnTo>
                <a:lnTo>
                  <a:pt x="197" y="951"/>
                </a:lnTo>
                <a:lnTo>
                  <a:pt x="202" y="1008"/>
                </a:lnTo>
                <a:lnTo>
                  <a:pt x="219" y="1023"/>
                </a:lnTo>
                <a:lnTo>
                  <a:pt x="216" y="1090"/>
                </a:lnTo>
                <a:lnTo>
                  <a:pt x="228" y="1131"/>
                </a:lnTo>
                <a:lnTo>
                  <a:pt x="250" y="1140"/>
                </a:lnTo>
                <a:lnTo>
                  <a:pt x="250" y="1188"/>
                </a:lnTo>
                <a:lnTo>
                  <a:pt x="252" y="1236"/>
                </a:lnTo>
                <a:lnTo>
                  <a:pt x="267" y="1236"/>
                </a:lnTo>
                <a:lnTo>
                  <a:pt x="262" y="1277"/>
                </a:lnTo>
                <a:lnTo>
                  <a:pt x="276" y="1294"/>
                </a:lnTo>
                <a:lnTo>
                  <a:pt x="276" y="1318"/>
                </a:lnTo>
                <a:lnTo>
                  <a:pt x="317" y="1407"/>
                </a:lnTo>
                <a:lnTo>
                  <a:pt x="324" y="1450"/>
                </a:lnTo>
                <a:lnTo>
                  <a:pt x="344" y="1452"/>
                </a:lnTo>
                <a:lnTo>
                  <a:pt x="341" y="1503"/>
                </a:lnTo>
                <a:lnTo>
                  <a:pt x="380" y="1524"/>
                </a:lnTo>
                <a:lnTo>
                  <a:pt x="416" y="1582"/>
                </a:lnTo>
                <a:lnTo>
                  <a:pt x="442" y="1594"/>
                </a:lnTo>
                <a:lnTo>
                  <a:pt x="442" y="1640"/>
                </a:lnTo>
                <a:lnTo>
                  <a:pt x="449" y="1668"/>
                </a:lnTo>
                <a:lnTo>
                  <a:pt x="480" y="1728"/>
                </a:lnTo>
                <a:lnTo>
                  <a:pt x="485" y="1757"/>
                </a:lnTo>
                <a:lnTo>
                  <a:pt x="500" y="1764"/>
                </a:lnTo>
                <a:lnTo>
                  <a:pt x="500" y="1796"/>
                </a:lnTo>
                <a:lnTo>
                  <a:pt x="543" y="1798"/>
                </a:lnTo>
                <a:lnTo>
                  <a:pt x="569" y="1839"/>
                </a:lnTo>
                <a:lnTo>
                  <a:pt x="612" y="1880"/>
                </a:lnTo>
                <a:lnTo>
                  <a:pt x="646" y="1916"/>
                </a:lnTo>
                <a:lnTo>
                  <a:pt x="680" y="1916"/>
                </a:lnTo>
                <a:lnTo>
                  <a:pt x="725" y="1937"/>
                </a:lnTo>
                <a:lnTo>
                  <a:pt x="802" y="1937"/>
                </a:lnTo>
                <a:lnTo>
                  <a:pt x="831" y="1949"/>
                </a:lnTo>
                <a:lnTo>
                  <a:pt x="934" y="1952"/>
                </a:lnTo>
                <a:lnTo>
                  <a:pt x="934" y="1978"/>
                </a:lnTo>
                <a:lnTo>
                  <a:pt x="948" y="1976"/>
                </a:lnTo>
                <a:lnTo>
                  <a:pt x="948" y="1997"/>
                </a:lnTo>
                <a:lnTo>
                  <a:pt x="994" y="1997"/>
                </a:lnTo>
                <a:lnTo>
                  <a:pt x="996" y="2033"/>
                </a:lnTo>
                <a:lnTo>
                  <a:pt x="1032" y="2033"/>
                </a:lnTo>
                <a:lnTo>
                  <a:pt x="1032" y="2064"/>
                </a:lnTo>
                <a:lnTo>
                  <a:pt x="1176" y="2064"/>
                </a:lnTo>
                <a:lnTo>
                  <a:pt x="1176" y="2096"/>
                </a:lnTo>
                <a:lnTo>
                  <a:pt x="1388" y="2096"/>
                </a:lnTo>
                <a:lnTo>
                  <a:pt x="1388" y="2146"/>
                </a:lnTo>
                <a:lnTo>
                  <a:pt x="2854" y="2146"/>
                </a:lnTo>
              </a:path>
            </a:pathLst>
          </a:custGeom>
          <a:ln>
            <a:headEnd/>
            <a:tailEnd/>
          </a:ln>
        </p:spPr>
        <p:style>
          <a:lnRef idx="3">
            <a:schemeClr val="accent4"/>
          </a:lnRef>
          <a:fillRef idx="0">
            <a:schemeClr val="accent4"/>
          </a:fillRef>
          <a:effectRef idx="2">
            <a:schemeClr val="accent4"/>
          </a:effectRef>
          <a:fontRef idx="minor">
            <a:schemeClr val="tx1"/>
          </a:fontRef>
        </p:style>
        <p:txBody>
          <a:bodyPr/>
          <a:lstStyle/>
          <a:p>
            <a:pPr defTabSz="457200"/>
            <a:endParaRPr lang="es-ES">
              <a:solidFill>
                <a:srgbClr val="000000"/>
              </a:solidFill>
              <a:latin typeface="Arial"/>
            </a:endParaRPr>
          </a:p>
        </p:txBody>
      </p:sp>
      <p:sp>
        <p:nvSpPr>
          <p:cNvPr id="19494" name="Freeform 79"/>
          <p:cNvSpPr>
            <a:spLocks/>
          </p:cNvSpPr>
          <p:nvPr/>
        </p:nvSpPr>
        <p:spPr bwMode="auto">
          <a:xfrm>
            <a:off x="1963738" y="1989138"/>
            <a:ext cx="4929187" cy="2882900"/>
          </a:xfrm>
          <a:custGeom>
            <a:avLst/>
            <a:gdLst>
              <a:gd name="T0" fmla="*/ 78124042 w 3105"/>
              <a:gd name="T1" fmla="*/ 0 h 1816"/>
              <a:gd name="T2" fmla="*/ 143648098 w 3105"/>
              <a:gd name="T3" fmla="*/ 70564375 h 1816"/>
              <a:gd name="T4" fmla="*/ 181451232 w 3105"/>
              <a:gd name="T5" fmla="*/ 146169063 h 1816"/>
              <a:gd name="T6" fmla="*/ 264615586 w 3105"/>
              <a:gd name="T7" fmla="*/ 216733438 h 1816"/>
              <a:gd name="T8" fmla="*/ 325099330 w 3105"/>
              <a:gd name="T9" fmla="*/ 282257500 h 1816"/>
              <a:gd name="T10" fmla="*/ 355341201 w 3105"/>
              <a:gd name="T11" fmla="*/ 441028138 h 1816"/>
              <a:gd name="T12" fmla="*/ 403224959 w 3105"/>
              <a:gd name="T13" fmla="*/ 592237513 h 1816"/>
              <a:gd name="T14" fmla="*/ 441026505 w 3105"/>
              <a:gd name="T15" fmla="*/ 851812813 h 1816"/>
              <a:gd name="T16" fmla="*/ 483869951 w 3105"/>
              <a:gd name="T17" fmla="*/ 929938450 h 1816"/>
              <a:gd name="T18" fmla="*/ 519152135 w 3105"/>
              <a:gd name="T19" fmla="*/ 1063505938 h 1816"/>
              <a:gd name="T20" fmla="*/ 561993993 w 3105"/>
              <a:gd name="T21" fmla="*/ 1129030000 h 1816"/>
              <a:gd name="T22" fmla="*/ 584676191 w 3105"/>
              <a:gd name="T23" fmla="*/ 1219755625 h 1816"/>
              <a:gd name="T24" fmla="*/ 627518049 w 3105"/>
              <a:gd name="T25" fmla="*/ 1287800638 h 1816"/>
              <a:gd name="T26" fmla="*/ 695563054 w 3105"/>
              <a:gd name="T27" fmla="*/ 1655743450 h 1816"/>
              <a:gd name="T28" fmla="*/ 730845238 w 3105"/>
              <a:gd name="T29" fmla="*/ 1776710950 h 1816"/>
              <a:gd name="T30" fmla="*/ 768646785 w 3105"/>
              <a:gd name="T31" fmla="*/ 2001004063 h 1816"/>
              <a:gd name="T32" fmla="*/ 869453024 w 3105"/>
              <a:gd name="T33" fmla="*/ 2086689375 h 1816"/>
              <a:gd name="T34" fmla="*/ 899694896 w 3105"/>
              <a:gd name="T35" fmla="*/ 2147483647 h 1816"/>
              <a:gd name="T36" fmla="*/ 912296470 w 3105"/>
              <a:gd name="T37" fmla="*/ 2147483647 h 1816"/>
              <a:gd name="T38" fmla="*/ 955138328 w 3105"/>
              <a:gd name="T39" fmla="*/ 2147483647 h 1816"/>
              <a:gd name="T40" fmla="*/ 1020662384 w 3105"/>
              <a:gd name="T41" fmla="*/ 2147483647 h 1816"/>
              <a:gd name="T42" fmla="*/ 1088707390 w 3105"/>
              <a:gd name="T43" fmla="*/ 2147483647 h 1816"/>
              <a:gd name="T44" fmla="*/ 1154231445 w 3105"/>
              <a:gd name="T45" fmla="*/ 2147483647 h 1816"/>
              <a:gd name="T46" fmla="*/ 1214715189 w 3105"/>
              <a:gd name="T47" fmla="*/ 2147483647 h 1816"/>
              <a:gd name="T48" fmla="*/ 1270158621 w 3105"/>
              <a:gd name="T49" fmla="*/ 2147483647 h 1816"/>
              <a:gd name="T50" fmla="*/ 1287798919 w 3105"/>
              <a:gd name="T51" fmla="*/ 2147483647 h 1816"/>
              <a:gd name="T52" fmla="*/ 1323081103 w 3105"/>
              <a:gd name="T53" fmla="*/ 2147483647 h 1816"/>
              <a:gd name="T54" fmla="*/ 1378524535 w 3105"/>
              <a:gd name="T55" fmla="*/ 2147483647 h 1816"/>
              <a:gd name="T56" fmla="*/ 1559975767 w 3105"/>
              <a:gd name="T57" fmla="*/ 2147483647 h 1816"/>
              <a:gd name="T58" fmla="*/ 1572577340 w 3105"/>
              <a:gd name="T59" fmla="*/ 2147483647 h 1816"/>
              <a:gd name="T60" fmla="*/ 1625499823 w 3105"/>
              <a:gd name="T61" fmla="*/ 2147483647 h 1816"/>
              <a:gd name="T62" fmla="*/ 1703625452 w 3105"/>
              <a:gd name="T63" fmla="*/ 2147483647 h 1816"/>
              <a:gd name="T64" fmla="*/ 1746467310 w 3105"/>
              <a:gd name="T65" fmla="*/ 2147483647 h 1816"/>
              <a:gd name="T66" fmla="*/ 1819552628 w 3105"/>
              <a:gd name="T67" fmla="*/ 2147483647 h 1816"/>
              <a:gd name="T68" fmla="*/ 1885076684 w 3105"/>
              <a:gd name="T69" fmla="*/ 2147483647 h 1816"/>
              <a:gd name="T70" fmla="*/ 2056447291 w 3105"/>
              <a:gd name="T71" fmla="*/ 2147483647 h 1816"/>
              <a:gd name="T72" fmla="*/ 2147483647 w 3105"/>
              <a:gd name="T73" fmla="*/ 2147483647 h 1816"/>
              <a:gd name="T74" fmla="*/ 2147483647 w 3105"/>
              <a:gd name="T75" fmla="*/ 2147483647 h 18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105"/>
              <a:gd name="T115" fmla="*/ 0 h 1816"/>
              <a:gd name="T116" fmla="*/ 3105 w 3105"/>
              <a:gd name="T117" fmla="*/ 1816 h 181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105" h="1816">
                <a:moveTo>
                  <a:pt x="0" y="0"/>
                </a:moveTo>
                <a:lnTo>
                  <a:pt x="31" y="0"/>
                </a:lnTo>
                <a:lnTo>
                  <a:pt x="31" y="28"/>
                </a:lnTo>
                <a:lnTo>
                  <a:pt x="57" y="28"/>
                </a:lnTo>
                <a:lnTo>
                  <a:pt x="57" y="58"/>
                </a:lnTo>
                <a:lnTo>
                  <a:pt x="72" y="58"/>
                </a:lnTo>
                <a:lnTo>
                  <a:pt x="72" y="86"/>
                </a:lnTo>
                <a:lnTo>
                  <a:pt x="105" y="86"/>
                </a:lnTo>
                <a:lnTo>
                  <a:pt x="105" y="112"/>
                </a:lnTo>
                <a:lnTo>
                  <a:pt x="129" y="112"/>
                </a:lnTo>
                <a:lnTo>
                  <a:pt x="129" y="175"/>
                </a:lnTo>
                <a:lnTo>
                  <a:pt x="141" y="175"/>
                </a:lnTo>
                <a:lnTo>
                  <a:pt x="141" y="223"/>
                </a:lnTo>
                <a:lnTo>
                  <a:pt x="160" y="235"/>
                </a:lnTo>
                <a:lnTo>
                  <a:pt x="163" y="314"/>
                </a:lnTo>
                <a:lnTo>
                  <a:pt x="175" y="338"/>
                </a:lnTo>
                <a:lnTo>
                  <a:pt x="192" y="338"/>
                </a:lnTo>
                <a:lnTo>
                  <a:pt x="192" y="369"/>
                </a:lnTo>
                <a:lnTo>
                  <a:pt x="206" y="369"/>
                </a:lnTo>
                <a:lnTo>
                  <a:pt x="206" y="422"/>
                </a:lnTo>
                <a:lnTo>
                  <a:pt x="223" y="422"/>
                </a:lnTo>
                <a:lnTo>
                  <a:pt x="223" y="448"/>
                </a:lnTo>
                <a:lnTo>
                  <a:pt x="230" y="451"/>
                </a:lnTo>
                <a:lnTo>
                  <a:pt x="232" y="484"/>
                </a:lnTo>
                <a:lnTo>
                  <a:pt x="249" y="484"/>
                </a:lnTo>
                <a:lnTo>
                  <a:pt x="249" y="511"/>
                </a:lnTo>
                <a:lnTo>
                  <a:pt x="268" y="511"/>
                </a:lnTo>
                <a:lnTo>
                  <a:pt x="276" y="657"/>
                </a:lnTo>
                <a:lnTo>
                  <a:pt x="290" y="657"/>
                </a:lnTo>
                <a:lnTo>
                  <a:pt x="290" y="705"/>
                </a:lnTo>
                <a:lnTo>
                  <a:pt x="305" y="705"/>
                </a:lnTo>
                <a:lnTo>
                  <a:pt x="305" y="794"/>
                </a:lnTo>
                <a:lnTo>
                  <a:pt x="314" y="828"/>
                </a:lnTo>
                <a:lnTo>
                  <a:pt x="345" y="828"/>
                </a:lnTo>
                <a:lnTo>
                  <a:pt x="345" y="878"/>
                </a:lnTo>
                <a:cubicBezTo>
                  <a:pt x="358" y="880"/>
                  <a:pt x="357" y="884"/>
                  <a:pt x="357" y="878"/>
                </a:cubicBezTo>
                <a:lnTo>
                  <a:pt x="355" y="912"/>
                </a:lnTo>
                <a:lnTo>
                  <a:pt x="362" y="912"/>
                </a:lnTo>
                <a:lnTo>
                  <a:pt x="364" y="964"/>
                </a:lnTo>
                <a:lnTo>
                  <a:pt x="379" y="967"/>
                </a:lnTo>
                <a:lnTo>
                  <a:pt x="379" y="998"/>
                </a:lnTo>
                <a:lnTo>
                  <a:pt x="405" y="998"/>
                </a:lnTo>
                <a:lnTo>
                  <a:pt x="405" y="1027"/>
                </a:lnTo>
                <a:lnTo>
                  <a:pt x="432" y="1027"/>
                </a:lnTo>
                <a:lnTo>
                  <a:pt x="432" y="1053"/>
                </a:lnTo>
                <a:lnTo>
                  <a:pt x="458" y="1053"/>
                </a:lnTo>
                <a:lnTo>
                  <a:pt x="458" y="1084"/>
                </a:lnTo>
                <a:lnTo>
                  <a:pt x="482" y="1084"/>
                </a:lnTo>
                <a:lnTo>
                  <a:pt x="482" y="1113"/>
                </a:lnTo>
                <a:lnTo>
                  <a:pt x="504" y="1113"/>
                </a:lnTo>
                <a:lnTo>
                  <a:pt x="504" y="1144"/>
                </a:lnTo>
                <a:lnTo>
                  <a:pt x="511" y="1163"/>
                </a:lnTo>
                <a:lnTo>
                  <a:pt x="530" y="1168"/>
                </a:lnTo>
                <a:lnTo>
                  <a:pt x="525" y="1188"/>
                </a:lnTo>
                <a:lnTo>
                  <a:pt x="547" y="1201"/>
                </a:lnTo>
                <a:lnTo>
                  <a:pt x="547" y="1252"/>
                </a:lnTo>
                <a:lnTo>
                  <a:pt x="619" y="1252"/>
                </a:lnTo>
                <a:lnTo>
                  <a:pt x="619" y="1334"/>
                </a:lnTo>
                <a:lnTo>
                  <a:pt x="624" y="1353"/>
                </a:lnTo>
                <a:lnTo>
                  <a:pt x="624" y="1370"/>
                </a:lnTo>
                <a:lnTo>
                  <a:pt x="645" y="1370"/>
                </a:lnTo>
                <a:lnTo>
                  <a:pt x="645" y="1428"/>
                </a:lnTo>
                <a:lnTo>
                  <a:pt x="676" y="1428"/>
                </a:lnTo>
                <a:lnTo>
                  <a:pt x="676" y="1490"/>
                </a:lnTo>
                <a:lnTo>
                  <a:pt x="693" y="1490"/>
                </a:lnTo>
                <a:lnTo>
                  <a:pt x="693" y="1516"/>
                </a:lnTo>
                <a:lnTo>
                  <a:pt x="722" y="1516"/>
                </a:lnTo>
                <a:lnTo>
                  <a:pt x="722" y="1581"/>
                </a:lnTo>
                <a:lnTo>
                  <a:pt x="748" y="1581"/>
                </a:lnTo>
                <a:lnTo>
                  <a:pt x="748" y="1620"/>
                </a:lnTo>
                <a:lnTo>
                  <a:pt x="813" y="1620"/>
                </a:lnTo>
                <a:lnTo>
                  <a:pt x="816" y="1668"/>
                </a:lnTo>
                <a:lnTo>
                  <a:pt x="859" y="1668"/>
                </a:lnTo>
                <a:lnTo>
                  <a:pt x="859" y="1725"/>
                </a:lnTo>
                <a:lnTo>
                  <a:pt x="957" y="1725"/>
                </a:lnTo>
                <a:lnTo>
                  <a:pt x="957" y="1816"/>
                </a:lnTo>
                <a:lnTo>
                  <a:pt x="3105" y="1816"/>
                </a:lnTo>
              </a:path>
            </a:pathLst>
          </a:custGeom>
          <a:ln>
            <a:headEnd/>
            <a:tailEnd/>
          </a:ln>
        </p:spPr>
        <p:style>
          <a:lnRef idx="3">
            <a:schemeClr val="accent6"/>
          </a:lnRef>
          <a:fillRef idx="0">
            <a:schemeClr val="accent6"/>
          </a:fillRef>
          <a:effectRef idx="2">
            <a:schemeClr val="accent6"/>
          </a:effectRef>
          <a:fontRef idx="minor">
            <a:schemeClr val="tx1"/>
          </a:fontRef>
        </p:style>
        <p:txBody>
          <a:bodyPr/>
          <a:lstStyle/>
          <a:p>
            <a:pPr defTabSz="457200"/>
            <a:endParaRPr lang="es-ES">
              <a:solidFill>
                <a:srgbClr val="000000"/>
              </a:solidFill>
              <a:latin typeface="Arial"/>
            </a:endParaRPr>
          </a:p>
        </p:txBody>
      </p:sp>
      <p:sp>
        <p:nvSpPr>
          <p:cNvPr id="2" name="Título 1"/>
          <p:cNvSpPr>
            <a:spLocks noGrp="1"/>
          </p:cNvSpPr>
          <p:nvPr>
            <p:ph type="title"/>
          </p:nvPr>
        </p:nvSpPr>
        <p:spPr/>
        <p:txBody>
          <a:bodyPr/>
          <a:lstStyle/>
          <a:p>
            <a:r>
              <a:rPr lang="es-ES" dirty="0" smtClean="0"/>
              <a:t>MSKCC </a:t>
            </a:r>
            <a:r>
              <a:rPr lang="es-ES" dirty="0" err="1" smtClean="0"/>
              <a:t>Risk</a:t>
            </a:r>
            <a:r>
              <a:rPr lang="es-ES" dirty="0" smtClean="0"/>
              <a:t> Factor </a:t>
            </a:r>
            <a:r>
              <a:rPr lang="es-ES" dirty="0" err="1" smtClean="0"/>
              <a:t>Model</a:t>
            </a:r>
            <a:r>
              <a:rPr lang="es-ES" dirty="0" smtClean="0"/>
              <a:t> in </a:t>
            </a:r>
            <a:r>
              <a:rPr lang="es-ES" dirty="0" err="1" smtClean="0"/>
              <a:t>mRCC</a:t>
            </a:r>
            <a:endParaRPr lang="es-ES" dirty="0"/>
          </a:p>
        </p:txBody>
      </p:sp>
    </p:spTree>
    <p:extLst>
      <p:ext uri="{BB962C8B-B14F-4D97-AF65-F5344CB8AC3E}">
        <p14:creationId xmlns:p14="http://schemas.microsoft.com/office/powerpoint/2010/main" val="8183414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6370" name="Rectangle 2"/>
          <p:cNvSpPr>
            <a:spLocks noGrp="1"/>
          </p:cNvSpPr>
          <p:nvPr>
            <p:ph type="title"/>
          </p:nvPr>
        </p:nvSpPr>
        <p:spPr>
          <a:effectLst>
            <a:outerShdw blurRad="63500" dist="38099" dir="2700000" algn="ctr" rotWithShape="0">
              <a:srgbClr val="1D224B">
                <a:alpha val="64998"/>
              </a:srgbClr>
            </a:outerShdw>
          </a:effectLst>
        </p:spPr>
        <p:txBody>
          <a:bodyPr/>
          <a:lstStyle/>
          <a:p>
            <a:pPr>
              <a:defRPr/>
            </a:pPr>
            <a:r>
              <a:rPr lang="en-US">
                <a:cs typeface="ＭＳ Ｐゴシック" charset="-128"/>
              </a:rPr>
              <a:t>Treatment by Stage</a:t>
            </a:r>
          </a:p>
        </p:txBody>
      </p:sp>
      <p:sp>
        <p:nvSpPr>
          <p:cNvPr id="22531" name="Rectangle 3"/>
          <p:cNvSpPr>
            <a:spLocks noGrp="1" noChangeArrowheads="1"/>
          </p:cNvSpPr>
          <p:nvPr>
            <p:ph type="body" idx="1"/>
          </p:nvPr>
        </p:nvSpPr>
        <p:spPr bwMode="auto">
          <a:xfrm>
            <a:off x="381000" y="1143000"/>
            <a:ext cx="8229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atin typeface="Arial" charset="0"/>
                <a:ea typeface="ＭＳ Ｐゴシック" charset="0"/>
                <a:cs typeface="ＭＳ Ｐゴシック" charset="0"/>
              </a:rPr>
              <a:t>Stage 1, 2, 3:  </a:t>
            </a:r>
          </a:p>
          <a:p>
            <a:pPr lvl="1"/>
            <a:r>
              <a:rPr lang="en-US">
                <a:latin typeface="Arial" charset="0"/>
                <a:ea typeface="ＭＳ Ｐゴシック" charset="0"/>
              </a:rPr>
              <a:t> Nephrectomy</a:t>
            </a:r>
          </a:p>
          <a:p>
            <a:pPr lvl="1"/>
            <a:r>
              <a:rPr lang="en-US">
                <a:latin typeface="Arial" charset="0"/>
                <a:ea typeface="ＭＳ Ｐゴシック" charset="0"/>
              </a:rPr>
              <a:t>Investigational Question:  Adjuvant Therapy?  </a:t>
            </a:r>
          </a:p>
          <a:p>
            <a:pPr lvl="1"/>
            <a:r>
              <a:rPr lang="en-US">
                <a:latin typeface="Arial" charset="0"/>
                <a:ea typeface="ＭＳ Ｐゴシック" charset="0"/>
              </a:rPr>
              <a:t>NO role for targeted agents in this setting outside of a clinical trial.  </a:t>
            </a:r>
          </a:p>
          <a:p>
            <a:pPr lvl="1"/>
            <a:endParaRPr lang="en-US">
              <a:latin typeface="Arial" charset="0"/>
              <a:ea typeface="ＭＳ Ｐゴシック" charset="0"/>
            </a:endParaRPr>
          </a:p>
          <a:p>
            <a:r>
              <a:rPr lang="en-US">
                <a:latin typeface="Arial" charset="0"/>
                <a:ea typeface="ＭＳ Ｐゴシック" charset="0"/>
                <a:cs typeface="ＭＳ Ｐゴシック" charset="0"/>
              </a:rPr>
              <a:t>Stage 4: </a:t>
            </a:r>
          </a:p>
          <a:p>
            <a:pPr lvl="1"/>
            <a:r>
              <a:rPr lang="en-US">
                <a:latin typeface="Arial" charset="0"/>
                <a:ea typeface="ＭＳ Ｐゴシック" charset="0"/>
              </a:rPr>
              <a:t>Cytoreductive nephrectomy for patients with performance status 0 or 1, and resectable primary.  </a:t>
            </a:r>
          </a:p>
          <a:p>
            <a:pPr lvl="1"/>
            <a:r>
              <a:rPr lang="en-US">
                <a:latin typeface="Arial" charset="0"/>
                <a:ea typeface="ＭＳ Ｐゴシック" charset="0"/>
              </a:rPr>
              <a:t>Avoid doing nephrectomy on patients with high disease burden. </a:t>
            </a:r>
          </a:p>
          <a:p>
            <a:pPr lvl="1"/>
            <a:r>
              <a:rPr lang="en-US">
                <a:latin typeface="Arial" charset="0"/>
                <a:ea typeface="ＭＳ Ｐゴシック" charset="0"/>
              </a:rPr>
              <a:t>Systemic therapy as per guidelines.  </a:t>
            </a:r>
          </a:p>
        </p:txBody>
      </p:sp>
    </p:spTree>
    <p:extLst>
      <p:ext uri="{BB962C8B-B14F-4D97-AF65-F5344CB8AC3E}">
        <p14:creationId xmlns:p14="http://schemas.microsoft.com/office/powerpoint/2010/main" val="265043263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3"/>
          <a:srcRect/>
          <a:stretch>
            <a:fillRect/>
          </a:stretch>
        </p:blipFill>
        <p:spPr bwMode="auto">
          <a:xfrm>
            <a:off x="1643063" y="1785938"/>
            <a:ext cx="6000750" cy="4038600"/>
          </a:xfrm>
          <a:prstGeom prst="rect">
            <a:avLst/>
          </a:prstGeom>
          <a:noFill/>
          <a:ln w="9525">
            <a:noFill/>
            <a:miter lim="800000"/>
            <a:headEnd/>
            <a:tailEnd/>
          </a:ln>
        </p:spPr>
      </p:pic>
      <p:sp>
        <p:nvSpPr>
          <p:cNvPr id="111619" name="7 CuadroTexto"/>
          <p:cNvSpPr txBox="1">
            <a:spLocks noChangeArrowheads="1"/>
          </p:cNvSpPr>
          <p:nvPr/>
        </p:nvSpPr>
        <p:spPr bwMode="auto">
          <a:xfrm>
            <a:off x="1295413" y="5857875"/>
            <a:ext cx="5786437" cy="738664"/>
          </a:xfrm>
          <a:prstGeom prst="rect">
            <a:avLst/>
          </a:prstGeom>
          <a:noFill/>
          <a:ln w="9525">
            <a:noFill/>
            <a:miter lim="800000"/>
            <a:headEnd/>
            <a:tailEnd/>
          </a:ln>
        </p:spPr>
        <p:txBody>
          <a:bodyPr>
            <a:prstTxWarp prst="textNoShape">
              <a:avLst/>
            </a:prstTxWarp>
            <a:spAutoFit/>
          </a:bodyPr>
          <a:lstStyle/>
          <a:p>
            <a:r>
              <a:rPr lang="es-ES" sz="1400" dirty="0"/>
              <a:t>Schroder FH, Hugosson J, Roobol MJ, et al. the ERSPC Investigators, </a:t>
            </a:r>
            <a:r>
              <a:rPr lang="es-ES" sz="1400" b="1" dirty="0"/>
              <a:t>Screening and Prostate-Cancer Mortality in a Randomized European Study </a:t>
            </a:r>
            <a:r>
              <a:rPr lang="es-ES" sz="1400" dirty="0"/>
              <a:t>N Engl J Med 2009 360: 1320-1328</a:t>
            </a:r>
          </a:p>
        </p:txBody>
      </p:sp>
      <p:sp>
        <p:nvSpPr>
          <p:cNvPr id="9" name="8 Rectángulo"/>
          <p:cNvSpPr/>
          <p:nvPr/>
        </p:nvSpPr>
        <p:spPr>
          <a:xfrm>
            <a:off x="4214813" y="2071714"/>
            <a:ext cx="2143125" cy="6429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r>
              <a:rPr lang="es-ES" sz="2400" b="1">
                <a:solidFill>
                  <a:srgbClr val="FFFFFF"/>
                </a:solidFill>
              </a:rPr>
              <a:t>n=162.203</a:t>
            </a:r>
          </a:p>
        </p:txBody>
      </p:sp>
      <p:sp>
        <p:nvSpPr>
          <p:cNvPr id="111621" name="6 Título"/>
          <p:cNvSpPr>
            <a:spLocks noGrp="1"/>
          </p:cNvSpPr>
          <p:nvPr>
            <p:ph type="title"/>
          </p:nvPr>
        </p:nvSpPr>
        <p:spPr/>
        <p:txBody>
          <a:bodyPr/>
          <a:lstStyle/>
          <a:p>
            <a:r>
              <a:rPr lang="es-ES" sz="2800"/>
              <a:t>Riesgo acumulado de muerte por cáncer de próstata</a:t>
            </a:r>
          </a:p>
        </p:txBody>
      </p:sp>
      <p:sp>
        <p:nvSpPr>
          <p:cNvPr id="10" name="9 Rectángulo"/>
          <p:cNvSpPr/>
          <p:nvPr/>
        </p:nvSpPr>
        <p:spPr>
          <a:xfrm>
            <a:off x="1785938" y="5000625"/>
            <a:ext cx="5572125"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r>
              <a:rPr lang="es-ES" b="1">
                <a:solidFill>
                  <a:srgbClr val="FFFFFF"/>
                </a:solidFill>
              </a:rPr>
              <a:t>Casos: 216 vs 326 – RR: 0.8 CI 0.65-0.9 p=0,04</a:t>
            </a:r>
          </a:p>
        </p:txBody>
      </p:sp>
      <p:pic>
        <p:nvPicPr>
          <p:cNvPr id="7" name="Picture 3"/>
          <p:cNvPicPr>
            <a:picLocks noChangeAspect="1" noChangeArrowheads="1"/>
          </p:cNvPicPr>
          <p:nvPr/>
        </p:nvPicPr>
        <p:blipFill>
          <a:blip r:embed="rId4"/>
          <a:srcRect/>
          <a:stretch>
            <a:fillRect/>
          </a:stretch>
        </p:blipFill>
        <p:spPr bwMode="auto">
          <a:xfrm>
            <a:off x="7188689" y="5955625"/>
            <a:ext cx="1634637" cy="602549"/>
          </a:xfrm>
          <a:prstGeom prst="rect">
            <a:avLst/>
          </a:prstGeom>
          <a:noFill/>
          <a:ln w="15875">
            <a:solidFill>
              <a:schemeClr val="tx1"/>
            </a:solidFill>
            <a:miter lim="800000"/>
            <a:headEnd/>
            <a:tailEnd/>
          </a:ln>
        </p:spPr>
      </p:pic>
    </p:spTree>
    <p:extLst>
      <p:ext uri="{BB962C8B-B14F-4D97-AF65-F5344CB8AC3E}">
        <p14:creationId xmlns:p14="http://schemas.microsoft.com/office/powerpoint/2010/main" val="2769870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4145" name="Rectangle 2"/>
          <p:cNvSpPr>
            <a:spLocks noGrp="1" noChangeArrowheads="1"/>
          </p:cNvSpPr>
          <p:nvPr>
            <p:ph type="title"/>
          </p:nvPr>
        </p:nvSpPr>
        <p:spPr>
          <a:xfrm>
            <a:off x="685800" y="304800"/>
            <a:ext cx="7772400" cy="602293"/>
          </a:xfrm>
        </p:spPr>
        <p:txBody>
          <a:bodyPr/>
          <a:lstStyle/>
          <a:p>
            <a:pPr eaLnBrk="1" hangingPunct="1"/>
            <a:r>
              <a:rPr lang="en-US" dirty="0" err="1">
                <a:latin typeface="Arial" charset="0"/>
              </a:rPr>
              <a:t>Tratamiento</a:t>
            </a:r>
            <a:r>
              <a:rPr lang="en-US" dirty="0">
                <a:latin typeface="Arial" charset="0"/>
              </a:rPr>
              <a:t> de CCR </a:t>
            </a:r>
            <a:r>
              <a:rPr lang="en-US" dirty="0" err="1">
                <a:latin typeface="Arial" charset="0"/>
              </a:rPr>
              <a:t>por</a:t>
            </a:r>
            <a:r>
              <a:rPr lang="en-US" dirty="0">
                <a:latin typeface="Arial" charset="0"/>
              </a:rPr>
              <a:t> </a:t>
            </a:r>
            <a:r>
              <a:rPr lang="en-US" dirty="0" err="1">
                <a:latin typeface="Arial" charset="0"/>
              </a:rPr>
              <a:t>Estadios</a:t>
            </a:r>
            <a:endParaRPr lang="en-US" dirty="0">
              <a:latin typeface="Arial" charset="0"/>
            </a:endParaRPr>
          </a:p>
        </p:txBody>
      </p:sp>
      <p:sp>
        <p:nvSpPr>
          <p:cNvPr id="37891" name="Rectangle 3"/>
          <p:cNvSpPr>
            <a:spLocks noChangeArrowheads="1"/>
          </p:cNvSpPr>
          <p:nvPr/>
        </p:nvSpPr>
        <p:spPr bwMode="auto">
          <a:xfrm>
            <a:off x="4495800" y="5965543"/>
            <a:ext cx="365760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spcBef>
                <a:spcPct val="20000"/>
              </a:spcBef>
              <a:buClr>
                <a:srgbClr val="FFCC00"/>
              </a:buClr>
              <a:buSzPct val="65000"/>
              <a:buFont typeface="Wingdings" charset="0"/>
              <a:buNone/>
              <a:defRPr/>
            </a:pPr>
            <a:endParaRPr lang="nl-NL" sz="2600">
              <a:solidFill>
                <a:srgbClr val="FFFFFF"/>
              </a:solidFill>
              <a:latin typeface="Arial"/>
            </a:endParaRPr>
          </a:p>
        </p:txBody>
      </p:sp>
      <p:sp>
        <p:nvSpPr>
          <p:cNvPr id="37892" name="Rectangle 4"/>
          <p:cNvSpPr>
            <a:spLocks noChangeArrowheads="1"/>
          </p:cNvSpPr>
          <p:nvPr/>
        </p:nvSpPr>
        <p:spPr bwMode="auto">
          <a:xfrm>
            <a:off x="838200" y="5965543"/>
            <a:ext cx="365760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spcBef>
                <a:spcPct val="20000"/>
              </a:spcBef>
              <a:buClr>
                <a:srgbClr val="FFCC00"/>
              </a:buClr>
              <a:buSzPct val="65000"/>
              <a:buFont typeface="Wingdings" charset="0"/>
              <a:buNone/>
              <a:defRPr/>
            </a:pPr>
            <a:endParaRPr lang="nl-NL" sz="2600">
              <a:solidFill>
                <a:srgbClr val="FFFFFF"/>
              </a:solidFill>
              <a:latin typeface="Arial"/>
            </a:endParaRPr>
          </a:p>
        </p:txBody>
      </p:sp>
      <p:sp>
        <p:nvSpPr>
          <p:cNvPr id="37893" name="Rectangle 5"/>
          <p:cNvSpPr>
            <a:spLocks noChangeArrowheads="1"/>
          </p:cNvSpPr>
          <p:nvPr/>
        </p:nvSpPr>
        <p:spPr bwMode="auto">
          <a:xfrm>
            <a:off x="4495800" y="4141505"/>
            <a:ext cx="4038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spcBef>
                <a:spcPct val="20000"/>
              </a:spcBef>
              <a:buClr>
                <a:srgbClr val="FFCC00"/>
              </a:buClr>
              <a:buSzPct val="65000"/>
              <a:buFont typeface="Wingdings" charset="0"/>
              <a:buNone/>
              <a:defRPr/>
            </a:pPr>
            <a:r>
              <a:rPr lang="en-US" sz="1700" b="1">
                <a:solidFill>
                  <a:srgbClr val="000000"/>
                </a:solidFill>
                <a:latin typeface="Arial"/>
              </a:rPr>
              <a:t>Nefrectomía citorreductiva</a:t>
            </a:r>
            <a:r>
              <a:rPr lang="en-US" sz="1700">
                <a:solidFill>
                  <a:srgbClr val="000000"/>
                </a:solidFill>
                <a:latin typeface="Arial"/>
              </a:rPr>
              <a:t> </a:t>
            </a:r>
          </a:p>
          <a:p>
            <a:pPr defTabSz="457200">
              <a:spcBef>
                <a:spcPct val="20000"/>
              </a:spcBef>
              <a:buClr>
                <a:srgbClr val="FFCC00"/>
              </a:buClr>
              <a:buSzPct val="65000"/>
              <a:buFont typeface="Wingdings" charset="0"/>
              <a:buNone/>
              <a:defRPr/>
            </a:pPr>
            <a:r>
              <a:rPr lang="en-US" sz="1700">
                <a:solidFill>
                  <a:srgbClr val="000000"/>
                </a:solidFill>
                <a:latin typeface="Arial"/>
              </a:rPr>
              <a:t>Resección de metástasis</a:t>
            </a:r>
          </a:p>
          <a:p>
            <a:pPr defTabSz="457200">
              <a:spcBef>
                <a:spcPct val="20000"/>
              </a:spcBef>
              <a:buClr>
                <a:srgbClr val="FFCC00"/>
              </a:buClr>
              <a:buSzPct val="65000"/>
              <a:buFont typeface="Wingdings" charset="0"/>
              <a:buNone/>
              <a:defRPr/>
            </a:pPr>
            <a:r>
              <a:rPr lang="en-US" sz="1700">
                <a:solidFill>
                  <a:srgbClr val="000000"/>
                </a:solidFill>
                <a:latin typeface="Arial"/>
              </a:rPr>
              <a:t>Radioterapia paliativa ??</a:t>
            </a:r>
          </a:p>
          <a:p>
            <a:pPr defTabSz="457200">
              <a:spcBef>
                <a:spcPct val="20000"/>
              </a:spcBef>
              <a:buClr>
                <a:srgbClr val="FFCC00"/>
              </a:buClr>
              <a:buSzPct val="65000"/>
              <a:buFont typeface="Wingdings" charset="0"/>
              <a:buNone/>
              <a:defRPr/>
            </a:pPr>
            <a:r>
              <a:rPr lang="en-US" sz="1700">
                <a:solidFill>
                  <a:srgbClr val="000000"/>
                </a:solidFill>
                <a:latin typeface="Arial"/>
              </a:rPr>
              <a:t>Tratamientos sistémicos: </a:t>
            </a:r>
            <a:r>
              <a:rPr lang="en-US" sz="1700" b="1">
                <a:solidFill>
                  <a:srgbClr val="000000"/>
                </a:solidFill>
                <a:latin typeface="Arial"/>
              </a:rPr>
              <a:t>inmunoterapia</a:t>
            </a:r>
            <a:r>
              <a:rPr lang="en-US" sz="1700">
                <a:solidFill>
                  <a:srgbClr val="000000"/>
                </a:solidFill>
                <a:latin typeface="Arial"/>
              </a:rPr>
              <a:t>, quimioterapia ?,</a:t>
            </a:r>
          </a:p>
          <a:p>
            <a:pPr defTabSz="457200">
              <a:spcBef>
                <a:spcPct val="20000"/>
              </a:spcBef>
              <a:buClr>
                <a:srgbClr val="FFCC00"/>
              </a:buClr>
              <a:buSzPct val="65000"/>
              <a:buFont typeface="Wingdings" charset="0"/>
              <a:buNone/>
              <a:defRPr/>
            </a:pPr>
            <a:r>
              <a:rPr lang="en-US" sz="1700" b="1">
                <a:solidFill>
                  <a:srgbClr val="000000"/>
                </a:solidFill>
                <a:latin typeface="Arial"/>
              </a:rPr>
              <a:t>Antiangiogénicos</a:t>
            </a:r>
            <a:endParaRPr lang="en-GB" sz="2000" b="1">
              <a:solidFill>
                <a:srgbClr val="000000"/>
              </a:solidFill>
              <a:latin typeface="Arial"/>
            </a:endParaRPr>
          </a:p>
        </p:txBody>
      </p:sp>
      <p:sp>
        <p:nvSpPr>
          <p:cNvPr id="37894" name="Rectangle 6"/>
          <p:cNvSpPr>
            <a:spLocks noChangeArrowheads="1"/>
          </p:cNvSpPr>
          <p:nvPr/>
        </p:nvSpPr>
        <p:spPr bwMode="auto">
          <a:xfrm>
            <a:off x="762000" y="4357405"/>
            <a:ext cx="3657600"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spcBef>
                <a:spcPct val="20000"/>
              </a:spcBef>
              <a:buClr>
                <a:srgbClr val="FFCC00"/>
              </a:buClr>
              <a:buSzPct val="65000"/>
              <a:buFont typeface="Wingdings" charset="0"/>
              <a:buNone/>
              <a:defRPr/>
            </a:pPr>
            <a:r>
              <a:rPr lang="en-US" sz="2200" dirty="0" err="1">
                <a:solidFill>
                  <a:srgbClr val="000000"/>
                </a:solidFill>
                <a:latin typeface="Arial"/>
              </a:rPr>
              <a:t>Estadio</a:t>
            </a:r>
            <a:r>
              <a:rPr lang="en-US" sz="2200" dirty="0">
                <a:solidFill>
                  <a:srgbClr val="000000"/>
                </a:solidFill>
                <a:latin typeface="Arial"/>
              </a:rPr>
              <a:t> IV</a:t>
            </a:r>
            <a:endParaRPr lang="en-GB" sz="2200" dirty="0">
              <a:solidFill>
                <a:srgbClr val="000000"/>
              </a:solidFill>
              <a:latin typeface="Arial"/>
            </a:endParaRPr>
          </a:p>
        </p:txBody>
      </p:sp>
      <p:sp>
        <p:nvSpPr>
          <p:cNvPr id="37895" name="Rectangle 7"/>
          <p:cNvSpPr>
            <a:spLocks noChangeArrowheads="1"/>
          </p:cNvSpPr>
          <p:nvPr/>
        </p:nvSpPr>
        <p:spPr bwMode="auto">
          <a:xfrm>
            <a:off x="4495800" y="3133443"/>
            <a:ext cx="378142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spcBef>
                <a:spcPct val="20000"/>
              </a:spcBef>
              <a:buClr>
                <a:srgbClr val="FFCC00"/>
              </a:buClr>
              <a:buSzPct val="65000"/>
              <a:buFont typeface="Wingdings" charset="0"/>
              <a:buNone/>
              <a:defRPr/>
            </a:pPr>
            <a:r>
              <a:rPr lang="en-US" sz="1700">
                <a:solidFill>
                  <a:srgbClr val="000000"/>
                </a:solidFill>
                <a:latin typeface="Arial"/>
              </a:rPr>
              <a:t>Nefrectomía radical</a:t>
            </a:r>
          </a:p>
          <a:p>
            <a:pPr defTabSz="457200">
              <a:spcBef>
                <a:spcPct val="20000"/>
              </a:spcBef>
              <a:buClr>
                <a:srgbClr val="FFCC00"/>
              </a:buClr>
              <a:buSzPct val="65000"/>
              <a:buFont typeface="Wingdings" charset="0"/>
              <a:buNone/>
              <a:defRPr/>
            </a:pPr>
            <a:r>
              <a:rPr lang="en-US" sz="1700">
                <a:solidFill>
                  <a:srgbClr val="000000"/>
                </a:solidFill>
                <a:latin typeface="Arial"/>
              </a:rPr>
              <a:t>Linfadenectomía regional terapéutica</a:t>
            </a:r>
          </a:p>
          <a:p>
            <a:pPr defTabSz="457200">
              <a:spcBef>
                <a:spcPct val="20000"/>
              </a:spcBef>
              <a:buClr>
                <a:srgbClr val="FFCC00"/>
              </a:buClr>
              <a:buSzPct val="65000"/>
              <a:buFont typeface="Wingdings" charset="0"/>
              <a:buNone/>
              <a:defRPr/>
            </a:pPr>
            <a:r>
              <a:rPr lang="en-US" sz="1700">
                <a:solidFill>
                  <a:srgbClr val="000000"/>
                </a:solidFill>
                <a:latin typeface="Arial"/>
              </a:rPr>
              <a:t>Tto. Ayuvante ??. (alto riesgo)</a:t>
            </a:r>
            <a:endParaRPr lang="en-GB" sz="1700">
              <a:solidFill>
                <a:srgbClr val="000000"/>
              </a:solidFill>
              <a:latin typeface="Arial"/>
            </a:endParaRPr>
          </a:p>
        </p:txBody>
      </p:sp>
      <p:sp>
        <p:nvSpPr>
          <p:cNvPr id="37896" name="Rectangle 8"/>
          <p:cNvSpPr>
            <a:spLocks noChangeArrowheads="1"/>
          </p:cNvSpPr>
          <p:nvPr/>
        </p:nvSpPr>
        <p:spPr bwMode="auto">
          <a:xfrm>
            <a:off x="762000" y="3204880"/>
            <a:ext cx="3657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spcBef>
                <a:spcPct val="20000"/>
              </a:spcBef>
              <a:buClr>
                <a:srgbClr val="FFCC00"/>
              </a:buClr>
              <a:buSzPct val="65000"/>
              <a:buFont typeface="Wingdings" charset="0"/>
              <a:buNone/>
              <a:defRPr/>
            </a:pPr>
            <a:r>
              <a:rPr lang="en-US" sz="2200">
                <a:solidFill>
                  <a:srgbClr val="000000"/>
                </a:solidFill>
                <a:latin typeface="Arial"/>
              </a:rPr>
              <a:t>Estadio III</a:t>
            </a:r>
            <a:endParaRPr lang="en-GB" sz="2200">
              <a:solidFill>
                <a:srgbClr val="000000"/>
              </a:solidFill>
              <a:latin typeface="Arial"/>
            </a:endParaRPr>
          </a:p>
        </p:txBody>
      </p:sp>
      <p:sp>
        <p:nvSpPr>
          <p:cNvPr id="37897" name="Rectangle 9"/>
          <p:cNvSpPr>
            <a:spLocks noChangeArrowheads="1"/>
          </p:cNvSpPr>
          <p:nvPr/>
        </p:nvSpPr>
        <p:spPr bwMode="auto">
          <a:xfrm>
            <a:off x="4495800" y="2138080"/>
            <a:ext cx="3657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spcBef>
                <a:spcPct val="20000"/>
              </a:spcBef>
              <a:buClr>
                <a:srgbClr val="FFCC00"/>
              </a:buClr>
              <a:buSzPct val="65000"/>
              <a:buFont typeface="Wingdings" charset="0"/>
              <a:buNone/>
              <a:defRPr/>
            </a:pPr>
            <a:r>
              <a:rPr lang="en-US" sz="1700">
                <a:solidFill>
                  <a:srgbClr val="000000"/>
                </a:solidFill>
                <a:latin typeface="Arial"/>
              </a:rPr>
              <a:t>Nefrectomía radical o parcial </a:t>
            </a:r>
          </a:p>
          <a:p>
            <a:pPr defTabSz="457200">
              <a:spcBef>
                <a:spcPct val="20000"/>
              </a:spcBef>
              <a:buClr>
                <a:srgbClr val="FFCC00"/>
              </a:buClr>
              <a:buSzPct val="65000"/>
              <a:buFont typeface="Wingdings" charset="0"/>
              <a:buNone/>
              <a:defRPr/>
            </a:pPr>
            <a:r>
              <a:rPr lang="en-US" sz="1700">
                <a:solidFill>
                  <a:srgbClr val="000000"/>
                </a:solidFill>
                <a:latin typeface="Arial"/>
              </a:rPr>
              <a:t>con o sin linfadenctomía regional.</a:t>
            </a:r>
            <a:endParaRPr lang="en-GB" sz="1700">
              <a:solidFill>
                <a:srgbClr val="000000"/>
              </a:solidFill>
              <a:latin typeface="Arial"/>
            </a:endParaRPr>
          </a:p>
        </p:txBody>
      </p:sp>
      <p:sp>
        <p:nvSpPr>
          <p:cNvPr id="37898" name="Rectangle 10"/>
          <p:cNvSpPr>
            <a:spLocks noChangeArrowheads="1"/>
          </p:cNvSpPr>
          <p:nvPr/>
        </p:nvSpPr>
        <p:spPr bwMode="auto">
          <a:xfrm>
            <a:off x="762000" y="2138080"/>
            <a:ext cx="3657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spcBef>
                <a:spcPct val="20000"/>
              </a:spcBef>
              <a:buClr>
                <a:srgbClr val="FFCC00"/>
              </a:buClr>
              <a:buSzPct val="65000"/>
              <a:buFont typeface="Wingdings" charset="0"/>
              <a:buNone/>
              <a:defRPr/>
            </a:pPr>
            <a:r>
              <a:rPr lang="en-US" sz="2200">
                <a:solidFill>
                  <a:srgbClr val="000000"/>
                </a:solidFill>
                <a:latin typeface="Arial"/>
              </a:rPr>
              <a:t>Estadios I y II</a:t>
            </a:r>
            <a:endParaRPr lang="en-GB" sz="2200">
              <a:solidFill>
                <a:srgbClr val="000000"/>
              </a:solidFill>
              <a:latin typeface="Arial"/>
            </a:endParaRPr>
          </a:p>
        </p:txBody>
      </p:sp>
      <p:sp>
        <p:nvSpPr>
          <p:cNvPr id="37899" name="Rectangle 11"/>
          <p:cNvSpPr>
            <a:spLocks noChangeArrowheads="1"/>
          </p:cNvSpPr>
          <p:nvPr/>
        </p:nvSpPr>
        <p:spPr bwMode="auto">
          <a:xfrm>
            <a:off x="4419600" y="1604680"/>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spcBef>
                <a:spcPct val="20000"/>
              </a:spcBef>
              <a:buClr>
                <a:srgbClr val="FFCC00"/>
              </a:buClr>
              <a:buSzPct val="65000"/>
              <a:buFont typeface="Wingdings" charset="0"/>
              <a:buNone/>
              <a:defRPr/>
            </a:pPr>
            <a:r>
              <a:rPr lang="en-US" sz="2600">
                <a:solidFill>
                  <a:srgbClr val="000000"/>
                </a:solidFill>
                <a:latin typeface="Arial"/>
              </a:rPr>
              <a:t>Tratamiento</a:t>
            </a:r>
            <a:endParaRPr lang="en-GB" sz="2600">
              <a:solidFill>
                <a:srgbClr val="000000"/>
              </a:solidFill>
              <a:latin typeface="Arial"/>
            </a:endParaRPr>
          </a:p>
        </p:txBody>
      </p:sp>
      <p:sp>
        <p:nvSpPr>
          <p:cNvPr id="37900" name="Rectangle 12"/>
          <p:cNvSpPr>
            <a:spLocks noChangeArrowheads="1"/>
          </p:cNvSpPr>
          <p:nvPr/>
        </p:nvSpPr>
        <p:spPr bwMode="auto">
          <a:xfrm>
            <a:off x="762000" y="1604680"/>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spcBef>
                <a:spcPct val="20000"/>
              </a:spcBef>
              <a:buClr>
                <a:srgbClr val="FFCC00"/>
              </a:buClr>
              <a:buSzPct val="65000"/>
              <a:buFont typeface="Wingdings" charset="0"/>
              <a:buNone/>
              <a:defRPr/>
            </a:pPr>
            <a:r>
              <a:rPr lang="en-GB" sz="2600">
                <a:solidFill>
                  <a:srgbClr val="000000"/>
                </a:solidFill>
                <a:latin typeface="Arial"/>
              </a:rPr>
              <a:t>Estadio </a:t>
            </a:r>
          </a:p>
        </p:txBody>
      </p:sp>
      <p:sp>
        <p:nvSpPr>
          <p:cNvPr id="37901" name="Line 13"/>
          <p:cNvSpPr>
            <a:spLocks noChangeShapeType="1"/>
          </p:cNvSpPr>
          <p:nvPr/>
        </p:nvSpPr>
        <p:spPr bwMode="auto">
          <a:xfrm>
            <a:off x="762000" y="1528480"/>
            <a:ext cx="7315200" cy="0"/>
          </a:xfrm>
          <a:prstGeom prst="line">
            <a:avLst/>
          </a:prstGeom>
          <a:noFill/>
          <a:ln w="28575" cap="sq">
            <a:solidFill>
              <a:srgbClr val="006600"/>
            </a:solidFill>
            <a:round/>
            <a:headEnd/>
            <a:tailEnd/>
          </a:ln>
          <a:extLst>
            <a:ext uri="{909E8E84-426E-40dd-AFC4-6F175D3DCCD1}">
              <a14:hiddenFill xmlns:a14="http://schemas.microsoft.com/office/drawing/2010/main">
                <a:noFill/>
              </a14:hiddenFill>
            </a:ext>
          </a:extLst>
        </p:spPr>
        <p:txBody>
          <a:bodyPr/>
          <a:lstStyle/>
          <a:p>
            <a:pPr defTabSz="457200">
              <a:defRPr/>
            </a:pPr>
            <a:endParaRPr lang="es-ES">
              <a:solidFill>
                <a:srgbClr val="000000"/>
              </a:solidFill>
              <a:latin typeface="Arial"/>
            </a:endParaRPr>
          </a:p>
        </p:txBody>
      </p:sp>
      <p:sp>
        <p:nvSpPr>
          <p:cNvPr id="37902" name="Line 14"/>
          <p:cNvSpPr>
            <a:spLocks noChangeShapeType="1"/>
          </p:cNvSpPr>
          <p:nvPr/>
        </p:nvSpPr>
        <p:spPr bwMode="auto">
          <a:xfrm>
            <a:off x="762000" y="2138080"/>
            <a:ext cx="7315200" cy="0"/>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pPr defTabSz="457200">
              <a:defRPr/>
            </a:pPr>
            <a:endParaRPr lang="es-ES">
              <a:solidFill>
                <a:srgbClr val="000000"/>
              </a:solidFill>
              <a:latin typeface="Arial"/>
            </a:endParaRPr>
          </a:p>
        </p:txBody>
      </p:sp>
      <p:sp>
        <p:nvSpPr>
          <p:cNvPr id="37903" name="Line 15"/>
          <p:cNvSpPr>
            <a:spLocks noChangeShapeType="1"/>
          </p:cNvSpPr>
          <p:nvPr/>
        </p:nvSpPr>
        <p:spPr bwMode="auto">
          <a:xfrm>
            <a:off x="762000" y="2988980"/>
            <a:ext cx="7315200" cy="0"/>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pPr defTabSz="457200">
              <a:defRPr/>
            </a:pPr>
            <a:endParaRPr lang="es-ES">
              <a:solidFill>
                <a:srgbClr val="000000"/>
              </a:solidFill>
              <a:latin typeface="Arial"/>
            </a:endParaRPr>
          </a:p>
        </p:txBody>
      </p:sp>
      <p:sp>
        <p:nvSpPr>
          <p:cNvPr id="37904" name="Line 16"/>
          <p:cNvSpPr>
            <a:spLocks noChangeShapeType="1"/>
          </p:cNvSpPr>
          <p:nvPr/>
        </p:nvSpPr>
        <p:spPr bwMode="auto">
          <a:xfrm>
            <a:off x="762000" y="4141505"/>
            <a:ext cx="7315200" cy="0"/>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pPr defTabSz="457200">
              <a:defRPr/>
            </a:pPr>
            <a:endParaRPr lang="es-ES">
              <a:solidFill>
                <a:srgbClr val="000000"/>
              </a:solidFill>
              <a:latin typeface="Arial"/>
            </a:endParaRPr>
          </a:p>
        </p:txBody>
      </p:sp>
    </p:spTree>
    <p:extLst>
      <p:ext uri="{BB962C8B-B14F-4D97-AF65-F5344CB8AC3E}">
        <p14:creationId xmlns:p14="http://schemas.microsoft.com/office/powerpoint/2010/main" val="49571520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04803" name="Group 3"/>
          <p:cNvGraphicFramePr>
            <a:graphicFrameLocks noGrp="1"/>
          </p:cNvGraphicFramePr>
          <p:nvPr>
            <p:extLst>
              <p:ext uri="{D42A27DB-BD31-4B8C-83A1-F6EECF244321}">
                <p14:modId xmlns:p14="http://schemas.microsoft.com/office/powerpoint/2010/main" val="1531693687"/>
              </p:ext>
            </p:extLst>
          </p:nvPr>
        </p:nvGraphicFramePr>
        <p:xfrm>
          <a:off x="714375" y="1173163"/>
          <a:ext cx="7696200" cy="4345259"/>
        </p:xfrm>
        <a:graphic>
          <a:graphicData uri="http://schemas.openxmlformats.org/drawingml/2006/table">
            <a:tbl>
              <a:tblPr/>
              <a:tblGrid>
                <a:gridCol w="1409700"/>
                <a:gridCol w="1931988"/>
                <a:gridCol w="2359025"/>
                <a:gridCol w="1995487"/>
              </a:tblGrid>
              <a:tr h="447623">
                <a:tc gridSpan="2">
                  <a:txBody>
                    <a:bodyPr/>
                    <a:lstStyle/>
                    <a:p>
                      <a:pPr marL="0" marR="0" lvl="0" indent="0" algn="ctr" defTabSz="914400" rtl="0" eaLnBrk="0" fontAlgn="base" latinLnBrk="0" hangingPunct="0">
                        <a:lnSpc>
                          <a:spcPct val="100000"/>
                        </a:lnSpc>
                        <a:spcBef>
                          <a:spcPct val="20000"/>
                        </a:spcBef>
                        <a:spcAft>
                          <a:spcPct val="0"/>
                        </a:spcAft>
                        <a:buClrTx/>
                        <a:buSzTx/>
                        <a:buFont typeface="Times" charset="0"/>
                        <a:buNone/>
                        <a:tabLst/>
                      </a:pPr>
                      <a:r>
                        <a:rPr kumimoji="0" lang="en-US" sz="1800" b="1" i="0" u="none" strike="noStrike" cap="none" normalizeH="0" baseline="0">
                          <a:ln>
                            <a:noFill/>
                          </a:ln>
                          <a:solidFill>
                            <a:schemeClr val="tx1"/>
                          </a:solidFill>
                          <a:effectLst/>
                          <a:latin typeface="Arial" charset="0"/>
                          <a:ea typeface="ＭＳ Ｐゴシック" charset="-128"/>
                          <a:cs typeface="ＭＳ Ｐゴシック" charset="-128"/>
                        </a:rPr>
                        <a:t>Setting</a:t>
                      </a: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20000"/>
                        </a:spcBef>
                        <a:spcAft>
                          <a:spcPct val="0"/>
                        </a:spcAft>
                        <a:buClrTx/>
                        <a:buSzTx/>
                        <a:buFont typeface="Times" charset="0"/>
                        <a:buNone/>
                        <a:tabLst/>
                      </a:pPr>
                      <a:r>
                        <a:rPr kumimoji="0" lang="en-US" sz="1800" b="1" i="0" u="none" strike="noStrike" cap="none" normalizeH="0" baseline="0">
                          <a:ln>
                            <a:noFill/>
                          </a:ln>
                          <a:solidFill>
                            <a:schemeClr val="tx1"/>
                          </a:solidFill>
                          <a:effectLst/>
                          <a:latin typeface="Arial" charset="0"/>
                          <a:ea typeface="ＭＳ Ｐゴシック" charset="-128"/>
                          <a:cs typeface="ＭＳ Ｐゴシック" charset="-128"/>
                        </a:rPr>
                        <a:t>Phase III</a:t>
                      </a: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Times" charset="0"/>
                        <a:buNone/>
                        <a:tabLst/>
                      </a:pPr>
                      <a:r>
                        <a:rPr kumimoji="0" lang="en-US" sz="1800" b="1" i="0" u="none" strike="noStrike" cap="none" normalizeH="0" baseline="0">
                          <a:ln>
                            <a:noFill/>
                          </a:ln>
                          <a:solidFill>
                            <a:schemeClr val="tx1"/>
                          </a:solidFill>
                          <a:effectLst/>
                          <a:latin typeface="Arial" charset="0"/>
                          <a:ea typeface="ＭＳ Ｐゴシック" charset="-128"/>
                          <a:cs typeface="ＭＳ Ｐゴシック" charset="-128"/>
                        </a:rPr>
                        <a:t>Alternative</a:t>
                      </a: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98296">
                <a:tc rowSpan="2">
                  <a:txBody>
                    <a:bodyPr/>
                    <a:lstStyle/>
                    <a:p>
                      <a:pPr marL="0" marR="0" lvl="0" indent="0" algn="l" defTabSz="914400" rtl="0" eaLnBrk="0" fontAlgn="base" latinLnBrk="0" hangingPunct="0">
                        <a:lnSpc>
                          <a:spcPct val="100000"/>
                        </a:lnSpc>
                        <a:spcBef>
                          <a:spcPct val="20000"/>
                        </a:spcBef>
                        <a:spcAft>
                          <a:spcPct val="0"/>
                        </a:spcAft>
                        <a:buClrTx/>
                        <a:buSzTx/>
                        <a:buFont typeface="Times" charset="0"/>
                        <a:buNone/>
                        <a:tabLst/>
                      </a:pPr>
                      <a:r>
                        <a:rPr kumimoji="0" lang="en-US" sz="1800" b="1" i="0" u="none" strike="noStrike" cap="none" normalizeH="0" baseline="0">
                          <a:ln>
                            <a:noFill/>
                          </a:ln>
                          <a:solidFill>
                            <a:schemeClr val="tx1"/>
                          </a:solidFill>
                          <a:effectLst/>
                          <a:latin typeface="Arial" charset="0"/>
                          <a:ea typeface="ＭＳ Ｐゴシック" charset="-128"/>
                          <a:cs typeface="ＭＳ Ｐゴシック" charset="-128"/>
                        </a:rPr>
                        <a:t>1st-Line Therapy</a:t>
                      </a: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Times" charset="0"/>
                        <a:buNone/>
                        <a:tabLst/>
                      </a:pPr>
                      <a:r>
                        <a:rPr kumimoji="0" lang="en-US" sz="1800" b="1" i="0" u="none" strike="noStrike" cap="none" normalizeH="0" baseline="0">
                          <a:ln>
                            <a:noFill/>
                          </a:ln>
                          <a:solidFill>
                            <a:schemeClr val="tx1"/>
                          </a:solidFill>
                          <a:effectLst/>
                          <a:latin typeface="Arial" charset="0"/>
                          <a:ea typeface="ＭＳ Ｐゴシック" charset="-128"/>
                          <a:cs typeface="ＭＳ Ｐゴシック" charset="-128"/>
                        </a:rPr>
                        <a:t>Good or intermediate risk*</a:t>
                      </a: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Times" charset="0"/>
                        <a:buNone/>
                        <a:tabLst/>
                      </a:pPr>
                      <a:r>
                        <a:rPr kumimoji="0" lang="en-US" sz="1800" b="1" i="0" u="none" strike="noStrike" cap="none" normalizeH="0" baseline="0">
                          <a:ln>
                            <a:noFill/>
                          </a:ln>
                          <a:solidFill>
                            <a:schemeClr val="tx1"/>
                          </a:solidFill>
                          <a:effectLst/>
                          <a:latin typeface="Arial" charset="0"/>
                          <a:ea typeface="ＭＳ Ｐゴシック" charset="-128"/>
                          <a:cs typeface="ＭＳ Ｐゴシック" charset="-128"/>
                        </a:rPr>
                        <a:t>Sunitinib</a:t>
                      </a:r>
                    </a:p>
                    <a:p>
                      <a:pPr marL="0" marR="0" lvl="0" indent="0" algn="ctr" defTabSz="914400" rtl="0" eaLnBrk="0" fontAlgn="base" latinLnBrk="0" hangingPunct="0">
                        <a:lnSpc>
                          <a:spcPct val="100000"/>
                        </a:lnSpc>
                        <a:spcBef>
                          <a:spcPct val="20000"/>
                        </a:spcBef>
                        <a:spcAft>
                          <a:spcPct val="0"/>
                        </a:spcAft>
                        <a:buClrTx/>
                        <a:buSzTx/>
                        <a:buFont typeface="Times" charset="0"/>
                        <a:buNone/>
                        <a:tabLst/>
                      </a:pPr>
                      <a:r>
                        <a:rPr kumimoji="0" lang="en-US" sz="1800" b="1" i="0" u="none" strike="noStrike" cap="none" normalizeH="0" baseline="0">
                          <a:ln>
                            <a:noFill/>
                          </a:ln>
                          <a:solidFill>
                            <a:schemeClr val="tx1"/>
                          </a:solidFill>
                          <a:effectLst/>
                          <a:latin typeface="Arial" charset="0"/>
                          <a:ea typeface="ＭＳ Ｐゴシック" charset="-128"/>
                          <a:cs typeface="ＭＳ Ｐゴシック" charset="-128"/>
                        </a:rPr>
                        <a:t>Bevacizumab + IFN</a:t>
                      </a:r>
                      <a:r>
                        <a:rPr kumimoji="0" lang="en-US" sz="1800" b="1" i="0" u="none" strike="noStrike" cap="none" normalizeH="0" baseline="0">
                          <a:ln>
                            <a:noFill/>
                          </a:ln>
                          <a:solidFill>
                            <a:schemeClr val="tx1"/>
                          </a:solidFill>
                          <a:effectLst/>
                          <a:latin typeface="Arial" charset="0"/>
                          <a:ea typeface="ＭＳ Ｐゴシック" charset="-128"/>
                          <a:cs typeface="ＭＳ Ｐゴシック" charset="-128"/>
                          <a:sym typeface="Symbol" charset="2"/>
                        </a:rPr>
                        <a:t></a:t>
                      </a:r>
                    </a:p>
                    <a:p>
                      <a:pPr marL="0" marR="0" lvl="0" indent="0" algn="ctr" defTabSz="914400" rtl="0" eaLnBrk="0" fontAlgn="base" latinLnBrk="0" hangingPunct="0">
                        <a:lnSpc>
                          <a:spcPct val="100000"/>
                        </a:lnSpc>
                        <a:spcBef>
                          <a:spcPct val="20000"/>
                        </a:spcBef>
                        <a:spcAft>
                          <a:spcPct val="0"/>
                        </a:spcAft>
                        <a:buClrTx/>
                        <a:buSzTx/>
                        <a:buFont typeface="Times" charset="0"/>
                        <a:buNone/>
                        <a:tabLst/>
                      </a:pPr>
                      <a:r>
                        <a:rPr kumimoji="0" lang="en-US" sz="1800" b="1" i="0" u="none" strike="noStrike" cap="none" normalizeH="0" baseline="0">
                          <a:ln>
                            <a:noFill/>
                          </a:ln>
                          <a:solidFill>
                            <a:schemeClr val="tx1"/>
                          </a:solidFill>
                          <a:effectLst/>
                          <a:latin typeface="Arial" charset="0"/>
                          <a:ea typeface="ＭＳ Ｐゴシック" charset="-128"/>
                          <a:cs typeface="ＭＳ Ｐゴシック" charset="-128"/>
                          <a:sym typeface="Symbol" charset="2"/>
                        </a:rPr>
                        <a:t>Pazopanib</a:t>
                      </a: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Times" charset="0"/>
                        <a:buNone/>
                        <a:tabLst/>
                      </a:pPr>
                      <a:r>
                        <a:rPr kumimoji="0" lang="en-US" sz="1800" b="1" i="0" u="none" strike="noStrike" cap="none" normalizeH="0" baseline="0">
                          <a:ln>
                            <a:noFill/>
                          </a:ln>
                          <a:solidFill>
                            <a:schemeClr val="tx1"/>
                          </a:solidFill>
                          <a:effectLst/>
                          <a:latin typeface="Arial" charset="0"/>
                          <a:ea typeface="ＭＳ Ｐゴシック" charset="-128"/>
                          <a:cs typeface="ＭＳ Ｐゴシック" charset="-128"/>
                        </a:rPr>
                        <a:t>HD IL-2</a:t>
                      </a: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9052">
                <a:tc vMerge="1">
                  <a:txBody>
                    <a:bodyPr/>
                    <a:lstStyle/>
                    <a:p>
                      <a:endParaRPr lang="en-US"/>
                    </a:p>
                  </a:txBody>
                  <a:tcPr/>
                </a:tc>
                <a:tc>
                  <a:txBody>
                    <a:bodyPr/>
                    <a:lstStyle/>
                    <a:p>
                      <a:pPr marL="0" marR="0" lvl="0" indent="0" algn="ctr" defTabSz="914400" rtl="0" eaLnBrk="0" fontAlgn="base" latinLnBrk="0" hangingPunct="0">
                        <a:lnSpc>
                          <a:spcPct val="100000"/>
                        </a:lnSpc>
                        <a:spcBef>
                          <a:spcPct val="20000"/>
                        </a:spcBef>
                        <a:spcAft>
                          <a:spcPct val="0"/>
                        </a:spcAft>
                        <a:buClrTx/>
                        <a:buSzTx/>
                        <a:buFont typeface="Times" charset="0"/>
                        <a:buNone/>
                        <a:tabLst/>
                      </a:pPr>
                      <a:r>
                        <a:rPr kumimoji="0" lang="en-US" sz="1800" b="1" i="0" u="none" strike="noStrike" cap="none" normalizeH="0" baseline="0" dirty="0">
                          <a:ln>
                            <a:noFill/>
                          </a:ln>
                          <a:solidFill>
                            <a:schemeClr val="tx1"/>
                          </a:solidFill>
                          <a:effectLst/>
                          <a:latin typeface="Arial" charset="0"/>
                          <a:ea typeface="ＭＳ Ｐゴシック" charset="-128"/>
                          <a:cs typeface="ＭＳ Ｐゴシック" charset="-128"/>
                        </a:rPr>
                        <a:t>Poor risk*</a:t>
                      </a: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Times" charset="0"/>
                        <a:buNone/>
                        <a:tabLst/>
                      </a:pPr>
                      <a:r>
                        <a:rPr kumimoji="0" lang="en-US" sz="1800" b="1" i="0" u="none" strike="noStrike" cap="none" normalizeH="0" baseline="0" dirty="0" err="1">
                          <a:ln>
                            <a:noFill/>
                          </a:ln>
                          <a:solidFill>
                            <a:schemeClr val="tx1"/>
                          </a:solidFill>
                          <a:effectLst/>
                          <a:latin typeface="Arial" charset="0"/>
                          <a:ea typeface="ＭＳ Ｐゴシック" charset="-128"/>
                          <a:cs typeface="ＭＳ Ｐゴシック" charset="-128"/>
                        </a:rPr>
                        <a:t>Temsirolimus</a:t>
                      </a:r>
                      <a:endParaRPr kumimoji="0" lang="en-US" sz="1800" b="1" i="0" u="none" strike="noStrike" cap="none" normalizeH="0" baseline="0" dirty="0">
                        <a:ln>
                          <a:noFill/>
                        </a:ln>
                        <a:solidFill>
                          <a:schemeClr val="tx1"/>
                        </a:solidFill>
                        <a:effectLst/>
                        <a:latin typeface="Arial" charset="0"/>
                        <a:ea typeface="ＭＳ Ｐゴシック" charset="-128"/>
                        <a:cs typeface="ＭＳ Ｐゴシック" charset="-128"/>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Times" charset="0"/>
                        <a:buNone/>
                        <a:tabLst/>
                      </a:pPr>
                      <a:r>
                        <a:rPr kumimoji="0" lang="en-US" sz="1800" b="1" i="0" u="none" strike="noStrike" cap="none" normalizeH="0" baseline="0" dirty="0" err="1">
                          <a:ln>
                            <a:noFill/>
                          </a:ln>
                          <a:solidFill>
                            <a:schemeClr val="tx1"/>
                          </a:solidFill>
                          <a:effectLst/>
                          <a:latin typeface="Arial" charset="0"/>
                          <a:ea typeface="ＭＳ Ｐゴシック" charset="-128"/>
                          <a:cs typeface="ＭＳ Ｐゴシック" charset="-128"/>
                        </a:rPr>
                        <a:t>Sunitinib</a:t>
                      </a:r>
                      <a:endParaRPr kumimoji="0" lang="en-US" sz="1800" b="1" i="0" u="none" strike="noStrike" cap="none" normalizeH="0" baseline="0" dirty="0">
                        <a:ln>
                          <a:noFill/>
                        </a:ln>
                        <a:solidFill>
                          <a:schemeClr val="tx1"/>
                        </a:solidFill>
                        <a:effectLst/>
                        <a:latin typeface="Arial" charset="0"/>
                        <a:ea typeface="ＭＳ Ｐゴシック" charset="-128"/>
                        <a:cs typeface="ＭＳ Ｐゴシック" charset="-128"/>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00006">
                <a:tc rowSpan="3">
                  <a:txBody>
                    <a:bodyPr/>
                    <a:lstStyle/>
                    <a:p>
                      <a:pPr marL="0" marR="0" lvl="0" indent="0" algn="l" defTabSz="914400" rtl="0" eaLnBrk="0" fontAlgn="base" latinLnBrk="0" hangingPunct="0">
                        <a:lnSpc>
                          <a:spcPct val="100000"/>
                        </a:lnSpc>
                        <a:spcBef>
                          <a:spcPct val="20000"/>
                        </a:spcBef>
                        <a:spcAft>
                          <a:spcPct val="0"/>
                        </a:spcAft>
                        <a:buClrTx/>
                        <a:buSzTx/>
                        <a:buFont typeface="Times" charset="0"/>
                        <a:buNone/>
                        <a:tabLst/>
                      </a:pPr>
                      <a:r>
                        <a:rPr kumimoji="0" lang="en-US" sz="1800" b="1" i="0" u="none" strike="noStrike" cap="none" normalizeH="0" baseline="0">
                          <a:ln>
                            <a:noFill/>
                          </a:ln>
                          <a:solidFill>
                            <a:schemeClr val="tx1"/>
                          </a:solidFill>
                          <a:effectLst/>
                          <a:latin typeface="Arial" charset="0"/>
                          <a:ea typeface="ＭＳ Ｐゴシック" charset="-128"/>
                          <a:cs typeface="ＭＳ Ｐゴシック" charset="-128"/>
                        </a:rPr>
                        <a:t>2nd-Line Therapy</a:t>
                      </a: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Times" charset="0"/>
                        <a:buNone/>
                        <a:tabLst/>
                      </a:pPr>
                      <a:r>
                        <a:rPr kumimoji="0" lang="en-US" sz="1800" b="1" i="0" u="none" strike="noStrike" cap="none" normalizeH="0" baseline="0" dirty="0">
                          <a:ln>
                            <a:noFill/>
                          </a:ln>
                          <a:solidFill>
                            <a:schemeClr val="tx1"/>
                          </a:solidFill>
                          <a:effectLst/>
                          <a:latin typeface="Arial" charset="0"/>
                          <a:ea typeface="ＭＳ Ｐゴシック" charset="-128"/>
                          <a:cs typeface="ＭＳ Ｐゴシック" charset="-128"/>
                        </a:rPr>
                        <a:t>Prior cytokine </a:t>
                      </a: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Times" charset="0"/>
                        <a:buNone/>
                        <a:tabLst/>
                      </a:pPr>
                      <a:r>
                        <a:rPr kumimoji="0" lang="en-US" sz="1800" b="1" i="0" u="none" strike="noStrike" cap="none" normalizeH="0" baseline="0">
                          <a:ln>
                            <a:noFill/>
                          </a:ln>
                          <a:solidFill>
                            <a:schemeClr val="tx1"/>
                          </a:solidFill>
                          <a:effectLst/>
                          <a:latin typeface="Arial" charset="0"/>
                          <a:ea typeface="ＭＳ Ｐゴシック" charset="-128"/>
                          <a:cs typeface="ＭＳ Ｐゴシック" charset="-128"/>
                        </a:rPr>
                        <a:t>Sorafenib</a:t>
                      </a: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Times" charset="0"/>
                        <a:buNone/>
                        <a:tabLst/>
                      </a:pPr>
                      <a:r>
                        <a:rPr kumimoji="0" lang="en-US" sz="1800" b="1" i="0" u="none" strike="noStrike" cap="none" normalizeH="0" baseline="0">
                          <a:ln>
                            <a:noFill/>
                          </a:ln>
                          <a:solidFill>
                            <a:schemeClr val="tx1"/>
                          </a:solidFill>
                          <a:effectLst/>
                          <a:latin typeface="Arial" charset="0"/>
                          <a:ea typeface="ＭＳ Ｐゴシック" charset="-128"/>
                          <a:cs typeface="ＭＳ Ｐゴシック" charset="-128"/>
                        </a:rPr>
                        <a:t>Sunitinib or bevacizumab</a:t>
                      </a: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0005">
                <a:tc vMerge="1">
                  <a:txBody>
                    <a:bodyPr/>
                    <a:lstStyle/>
                    <a:p>
                      <a:endParaRPr lang="en-US"/>
                    </a:p>
                  </a:txBody>
                  <a:tcPr/>
                </a:tc>
                <a:tc>
                  <a:txBody>
                    <a:bodyPr/>
                    <a:lstStyle/>
                    <a:p>
                      <a:pPr marL="0" marR="0" lvl="0" indent="0" algn="ctr" defTabSz="914400" rtl="0" eaLnBrk="0" fontAlgn="base" latinLnBrk="0" hangingPunct="0">
                        <a:lnSpc>
                          <a:spcPct val="100000"/>
                        </a:lnSpc>
                        <a:spcBef>
                          <a:spcPct val="20000"/>
                        </a:spcBef>
                        <a:spcAft>
                          <a:spcPct val="0"/>
                        </a:spcAft>
                        <a:buClrTx/>
                        <a:buSzTx/>
                        <a:buFont typeface="Times" charset="0"/>
                        <a:buNone/>
                        <a:tabLst/>
                      </a:pPr>
                      <a:r>
                        <a:rPr kumimoji="0" lang="en-US" sz="1800" b="1" i="0" u="none" strike="noStrike" cap="none" normalizeH="0" baseline="0" dirty="0">
                          <a:ln>
                            <a:noFill/>
                          </a:ln>
                          <a:solidFill>
                            <a:schemeClr val="tx1"/>
                          </a:solidFill>
                          <a:effectLst/>
                          <a:latin typeface="Arial" charset="0"/>
                          <a:ea typeface="ＭＳ Ｐゴシック" charset="-128"/>
                          <a:cs typeface="ＭＳ Ｐゴシック" charset="-128"/>
                        </a:rPr>
                        <a:t>Prior VEGFR inhibitor </a:t>
                      </a: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Times" charset="0"/>
                        <a:buNone/>
                        <a:tabLst/>
                      </a:pPr>
                      <a:r>
                        <a:rPr kumimoji="0" lang="en-US" sz="1800" b="1" i="0" u="none" strike="noStrike" cap="none" normalizeH="0" baseline="0" dirty="0" err="1">
                          <a:ln>
                            <a:noFill/>
                          </a:ln>
                          <a:solidFill>
                            <a:schemeClr val="tx1"/>
                          </a:solidFill>
                          <a:effectLst/>
                          <a:latin typeface="Arial" charset="0"/>
                          <a:ea typeface="ＭＳ Ｐゴシック" charset="-128"/>
                          <a:cs typeface="ＭＳ Ｐゴシック" charset="-128"/>
                        </a:rPr>
                        <a:t>Everolimus</a:t>
                      </a:r>
                      <a:endParaRPr kumimoji="0" lang="en-US" sz="1800" b="1" i="0" u="none" strike="noStrike" cap="none" normalizeH="0" baseline="0" dirty="0">
                        <a:ln>
                          <a:noFill/>
                        </a:ln>
                        <a:solidFill>
                          <a:schemeClr val="tx1"/>
                        </a:solidFill>
                        <a:effectLst/>
                        <a:latin typeface="Arial" charset="0"/>
                        <a:ea typeface="ＭＳ Ｐゴシック" charset="-128"/>
                        <a:cs typeface="ＭＳ Ｐゴシック" charset="-128"/>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Times" charset="0"/>
                        <a:buNone/>
                        <a:tabLst/>
                      </a:pPr>
                      <a:r>
                        <a:rPr kumimoji="0" lang="en-US" sz="1800" b="1" i="0" u="none" strike="noStrike" cap="none" normalizeH="0" baseline="0" dirty="0">
                          <a:ln>
                            <a:noFill/>
                          </a:ln>
                          <a:solidFill>
                            <a:schemeClr val="tx1"/>
                          </a:solidFill>
                          <a:effectLst/>
                          <a:latin typeface="Arial" charset="0"/>
                          <a:ea typeface="ＭＳ Ｐゴシック" charset="-128"/>
                          <a:cs typeface="ＭＳ Ｐゴシック" charset="-128"/>
                        </a:rPr>
                        <a:t>Clinical Trials</a:t>
                      </a: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0005">
                <a:tc vMerge="1">
                  <a:txBody>
                    <a:bodyPr/>
                    <a:lstStyle/>
                    <a:p>
                      <a:endParaRPr lang="en-US"/>
                    </a:p>
                  </a:txBody>
                  <a:tcPr/>
                </a:tc>
                <a:tc>
                  <a:txBody>
                    <a:bodyPr/>
                    <a:lstStyle/>
                    <a:p>
                      <a:pPr marL="0" marR="0" lvl="0" indent="0" algn="ctr" defTabSz="914400" rtl="0" eaLnBrk="0" fontAlgn="base" latinLnBrk="0" hangingPunct="0">
                        <a:lnSpc>
                          <a:spcPct val="100000"/>
                        </a:lnSpc>
                        <a:spcBef>
                          <a:spcPct val="20000"/>
                        </a:spcBef>
                        <a:spcAft>
                          <a:spcPct val="0"/>
                        </a:spcAft>
                        <a:buClrTx/>
                        <a:buSzTx/>
                        <a:buFont typeface="Times" charset="0"/>
                        <a:buNone/>
                        <a:tabLst/>
                      </a:pPr>
                      <a:r>
                        <a:rPr kumimoji="0" lang="en-US" sz="1800" b="1" i="0" u="none" strike="noStrike" cap="none" normalizeH="0" baseline="0">
                          <a:ln>
                            <a:noFill/>
                          </a:ln>
                          <a:solidFill>
                            <a:schemeClr val="tx1"/>
                          </a:solidFill>
                          <a:effectLst/>
                          <a:latin typeface="Arial" charset="0"/>
                          <a:ea typeface="ＭＳ Ｐゴシック" charset="-128"/>
                          <a:cs typeface="ＭＳ Ｐゴシック" charset="-128"/>
                        </a:rPr>
                        <a:t>Prior mTOR inhibitor</a:t>
                      </a: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20000"/>
                        </a:spcBef>
                        <a:spcAft>
                          <a:spcPct val="0"/>
                        </a:spcAft>
                        <a:buClrTx/>
                        <a:buSzTx/>
                        <a:buFont typeface="Times" charset="0"/>
                        <a:buNone/>
                        <a:tabLst/>
                      </a:pPr>
                      <a:r>
                        <a:rPr kumimoji="0" lang="en-US" sz="1800" b="1" i="0" u="none" strike="noStrike" cap="none" normalizeH="0" baseline="0" dirty="0">
                          <a:ln>
                            <a:noFill/>
                          </a:ln>
                          <a:solidFill>
                            <a:schemeClr val="tx1"/>
                          </a:solidFill>
                          <a:effectLst/>
                          <a:latin typeface="Arial" charset="0"/>
                          <a:ea typeface="ＭＳ Ｐゴシック" charset="-128"/>
                          <a:cs typeface="ＭＳ Ｐゴシック" charset="-128"/>
                        </a:rPr>
                        <a:t>Clinical Trials</a:t>
                      </a: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bl>
          </a:graphicData>
        </a:graphic>
      </p:graphicFrame>
      <p:sp>
        <p:nvSpPr>
          <p:cNvPr id="23587" name="Text Box 37"/>
          <p:cNvSpPr txBox="1">
            <a:spLocks noChangeArrowheads="1"/>
          </p:cNvSpPr>
          <p:nvPr/>
        </p:nvSpPr>
        <p:spPr bwMode="auto">
          <a:xfrm>
            <a:off x="673100" y="5901563"/>
            <a:ext cx="635783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defTabSz="457200"/>
            <a:r>
              <a:rPr lang="en-US" sz="1400" b="0">
                <a:solidFill>
                  <a:srgbClr val="000000"/>
                </a:solidFill>
              </a:rPr>
              <a:t>Derived from Atkins. ASCO 2006 Plenary session; Figlin. </a:t>
            </a:r>
            <a:r>
              <a:rPr lang="en-US" sz="1400" b="0" i="1">
                <a:solidFill>
                  <a:srgbClr val="000000"/>
                </a:solidFill>
              </a:rPr>
              <a:t>Clin Adv Hematol Oncol</a:t>
            </a:r>
            <a:r>
              <a:rPr lang="en-US" sz="1400" b="0">
                <a:solidFill>
                  <a:srgbClr val="000000"/>
                </a:solidFill>
              </a:rPr>
              <a:t>. 2007;5:35; Escudier. </a:t>
            </a:r>
            <a:r>
              <a:rPr lang="en-US" sz="1400" b="0" i="1">
                <a:solidFill>
                  <a:srgbClr val="000000"/>
                </a:solidFill>
              </a:rPr>
              <a:t>Drugs</a:t>
            </a:r>
            <a:r>
              <a:rPr lang="en-US" sz="1400" b="0">
                <a:solidFill>
                  <a:srgbClr val="000000"/>
                </a:solidFill>
              </a:rPr>
              <a:t>. 2007;67:1257; Cho. </a:t>
            </a:r>
            <a:r>
              <a:rPr lang="en-US" sz="1400" b="0" i="1">
                <a:solidFill>
                  <a:srgbClr val="000000"/>
                </a:solidFill>
              </a:rPr>
              <a:t>Clin Cancer Res</a:t>
            </a:r>
            <a:r>
              <a:rPr lang="en-US" sz="1400" b="0">
                <a:solidFill>
                  <a:srgbClr val="000000"/>
                </a:solidFill>
              </a:rPr>
              <a:t>. 2007;13:761s; Atkins. </a:t>
            </a:r>
            <a:r>
              <a:rPr lang="en-US" sz="1400" b="0" i="1">
                <a:solidFill>
                  <a:srgbClr val="000000"/>
                </a:solidFill>
              </a:rPr>
              <a:t>Clin Cancer Res</a:t>
            </a:r>
            <a:r>
              <a:rPr lang="en-US" sz="1400" b="0">
                <a:solidFill>
                  <a:srgbClr val="000000"/>
                </a:solidFill>
              </a:rPr>
              <a:t>. 2005;11:3714. </a:t>
            </a:r>
          </a:p>
        </p:txBody>
      </p:sp>
      <p:sp>
        <p:nvSpPr>
          <p:cNvPr id="23588" name="Text Box 38"/>
          <p:cNvSpPr txBox="1">
            <a:spLocks noChangeArrowheads="1"/>
          </p:cNvSpPr>
          <p:nvPr/>
        </p:nvSpPr>
        <p:spPr bwMode="auto">
          <a:xfrm>
            <a:off x="714375" y="5566527"/>
            <a:ext cx="179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defTabSz="457200"/>
            <a:r>
              <a:rPr lang="en-US" sz="1400" b="0">
                <a:solidFill>
                  <a:srgbClr val="000000"/>
                </a:solidFill>
              </a:rPr>
              <a:t>*MSKCC risk status.</a:t>
            </a:r>
          </a:p>
        </p:txBody>
      </p:sp>
      <p:sp>
        <p:nvSpPr>
          <p:cNvPr id="2" name="Título 1"/>
          <p:cNvSpPr>
            <a:spLocks noGrp="1"/>
          </p:cNvSpPr>
          <p:nvPr>
            <p:ph type="title"/>
          </p:nvPr>
        </p:nvSpPr>
        <p:spPr/>
        <p:txBody>
          <a:bodyPr/>
          <a:lstStyle/>
          <a:p>
            <a:r>
              <a:rPr lang="es-ES" dirty="0" err="1" smtClean="0"/>
              <a:t>Systemic</a:t>
            </a:r>
            <a:r>
              <a:rPr lang="es-ES" dirty="0" smtClean="0"/>
              <a:t> </a:t>
            </a:r>
            <a:r>
              <a:rPr lang="es-ES" dirty="0" err="1" smtClean="0"/>
              <a:t>Therapy</a:t>
            </a:r>
            <a:r>
              <a:rPr lang="es-ES" dirty="0" smtClean="0"/>
              <a:t> </a:t>
            </a:r>
            <a:r>
              <a:rPr lang="es-ES" dirty="0" err="1" smtClean="0"/>
              <a:t>for</a:t>
            </a:r>
            <a:r>
              <a:rPr lang="es-ES" dirty="0" smtClean="0"/>
              <a:t> Clear </a:t>
            </a:r>
            <a:r>
              <a:rPr lang="es-ES" dirty="0" err="1" smtClean="0"/>
              <a:t>Cell</a:t>
            </a:r>
            <a:r>
              <a:rPr lang="es-ES" dirty="0" smtClean="0"/>
              <a:t> RCC</a:t>
            </a:r>
            <a:endParaRPr lang="es-ES" dirty="0"/>
          </a:p>
        </p:txBody>
      </p:sp>
    </p:spTree>
    <p:extLst>
      <p:ext uri="{BB962C8B-B14F-4D97-AF65-F5344CB8AC3E}">
        <p14:creationId xmlns:p14="http://schemas.microsoft.com/office/powerpoint/2010/main" val="34794968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6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91440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3" name="TextBox 1"/>
          <p:cNvSpPr txBox="1">
            <a:spLocks noChangeArrowheads="1"/>
          </p:cNvSpPr>
          <p:nvPr/>
        </p:nvSpPr>
        <p:spPr bwMode="auto">
          <a:xfrm>
            <a:off x="8940800" y="6667500"/>
            <a:ext cx="90488"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5716">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1200"/>
              </a:lnSpc>
            </a:pPr>
            <a:r>
              <a:rPr lang="en-US" altLang="zh-CN" sz="1400">
                <a:solidFill>
                  <a:srgbClr val="FFFFFF"/>
                </a:solidFill>
                <a:latin typeface="Times New Roman" charset="0"/>
                <a:cs typeface="Times New Roman" charset="0"/>
              </a:rPr>
              <a:t>5</a:t>
            </a:r>
          </a:p>
        </p:txBody>
      </p:sp>
      <p:sp>
        <p:nvSpPr>
          <p:cNvPr id="143364" name="TextBox 1"/>
          <p:cNvSpPr txBox="1">
            <a:spLocks noChangeArrowheads="1"/>
          </p:cNvSpPr>
          <p:nvPr/>
        </p:nvSpPr>
        <p:spPr bwMode="auto">
          <a:xfrm>
            <a:off x="2565400" y="3581400"/>
            <a:ext cx="1030288"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5716">
            <a:spAutoFit/>
          </a:bodyPr>
          <a:lstStyle>
            <a:lvl1pPr defTabSz="912813" eaLnBrk="0" hangingPunct="0">
              <a:tabLst>
                <a:tab pos="455613" algn="l"/>
              </a:tabLst>
              <a:defRPr sz="2400">
                <a:solidFill>
                  <a:schemeClr val="tx1"/>
                </a:solidFill>
                <a:latin typeface="Arial" charset="0"/>
                <a:ea typeface="ＭＳ Ｐゴシック" charset="0"/>
                <a:cs typeface="ＭＳ Ｐゴシック" charset="0"/>
              </a:defRPr>
            </a:lvl1pPr>
            <a:lvl2pPr marL="742950" indent="-285750" defTabSz="912813" eaLnBrk="0" hangingPunct="0">
              <a:tabLst>
                <a:tab pos="455613" algn="l"/>
              </a:tabLst>
              <a:defRPr sz="2400">
                <a:solidFill>
                  <a:schemeClr val="tx1"/>
                </a:solidFill>
                <a:latin typeface="Arial" charset="0"/>
                <a:ea typeface="ＭＳ Ｐゴシック" charset="0"/>
              </a:defRPr>
            </a:lvl2pPr>
            <a:lvl3pPr marL="1143000" indent="-228600" defTabSz="912813" eaLnBrk="0" hangingPunct="0">
              <a:tabLst>
                <a:tab pos="455613" algn="l"/>
              </a:tabLst>
              <a:defRPr sz="2400">
                <a:solidFill>
                  <a:schemeClr val="tx1"/>
                </a:solidFill>
                <a:latin typeface="Arial" charset="0"/>
                <a:ea typeface="ＭＳ Ｐゴシック" charset="0"/>
              </a:defRPr>
            </a:lvl3pPr>
            <a:lvl4pPr marL="1600200" indent="-228600" defTabSz="912813" eaLnBrk="0" hangingPunct="0">
              <a:tabLst>
                <a:tab pos="455613" algn="l"/>
              </a:tabLst>
              <a:defRPr sz="2400">
                <a:solidFill>
                  <a:schemeClr val="tx1"/>
                </a:solidFill>
                <a:latin typeface="Arial" charset="0"/>
                <a:ea typeface="ＭＳ Ｐゴシック" charset="0"/>
              </a:defRPr>
            </a:lvl4pPr>
            <a:lvl5pPr marL="2057400" indent="-228600" defTabSz="912813" eaLnBrk="0" hangingPunct="0">
              <a:tabLst>
                <a:tab pos="455613" algn="l"/>
              </a:tabLst>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tabLst>
                <a:tab pos="455613" algn="l"/>
              </a:tabLs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tabLst>
                <a:tab pos="455613" algn="l"/>
              </a:tabLs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tabLst>
                <a:tab pos="455613" algn="l"/>
              </a:tabLs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tabLst>
                <a:tab pos="455613" algn="l"/>
              </a:tabLst>
              <a:defRPr sz="2400">
                <a:solidFill>
                  <a:schemeClr val="tx1"/>
                </a:solidFill>
                <a:latin typeface="Arial" charset="0"/>
                <a:ea typeface="ＭＳ Ｐゴシック" charset="0"/>
              </a:defRPr>
            </a:lvl9pPr>
          </a:lstStyle>
          <a:p>
            <a:pPr eaLnBrk="1" hangingPunct="1">
              <a:lnSpc>
                <a:spcPts val="900"/>
              </a:lnSpc>
            </a:pPr>
            <a:r>
              <a:rPr lang="en-US" altLang="zh-CN" sz="1800">
                <a:solidFill>
                  <a:srgbClr val="000000"/>
                </a:solidFill>
                <a:latin typeface="Calibri" charset="0"/>
                <a:ea typeface="宋体" charset="0"/>
                <a:cs typeface="宋体" charset="0"/>
              </a:rPr>
              <a:t>	</a:t>
            </a:r>
            <a:r>
              <a:rPr lang="en-US" altLang="zh-CN" sz="1000" b="1">
                <a:solidFill>
                  <a:srgbClr val="FFFFFF"/>
                </a:solidFill>
                <a:latin typeface="Times New Roman" charset="0"/>
                <a:cs typeface="Times New Roman" charset="0"/>
              </a:rPr>
              <a:t>VEGFR-2</a:t>
            </a:r>
          </a:p>
          <a:p>
            <a:pPr eaLnBrk="1" hangingPunct="1">
              <a:lnSpc>
                <a:spcPts val="1200"/>
              </a:lnSpc>
            </a:pPr>
            <a:r>
              <a:rPr lang="en-US" altLang="zh-CN" sz="1000" b="1">
                <a:solidFill>
                  <a:srgbClr val="FFFFFF"/>
                </a:solidFill>
                <a:latin typeface="Times New Roman" charset="0"/>
                <a:cs typeface="Times New Roman" charset="0"/>
              </a:rPr>
              <a:t>VEGFR-1</a:t>
            </a:r>
          </a:p>
        </p:txBody>
      </p:sp>
      <p:sp>
        <p:nvSpPr>
          <p:cNvPr id="143365" name="TextBox 1"/>
          <p:cNvSpPr txBox="1">
            <a:spLocks noChangeArrowheads="1"/>
          </p:cNvSpPr>
          <p:nvPr/>
        </p:nvSpPr>
        <p:spPr bwMode="auto">
          <a:xfrm>
            <a:off x="3606800" y="3416300"/>
            <a:ext cx="1012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5716">
            <a:spAutoFit/>
          </a:bodyPr>
          <a:lstStyle>
            <a:lvl1pPr defTabSz="912813" eaLnBrk="0" hangingPunct="0">
              <a:tabLst>
                <a:tab pos="430213" algn="l"/>
              </a:tabLst>
              <a:defRPr sz="2400">
                <a:solidFill>
                  <a:schemeClr val="tx1"/>
                </a:solidFill>
                <a:latin typeface="Arial" charset="0"/>
                <a:ea typeface="ＭＳ Ｐゴシック" charset="0"/>
                <a:cs typeface="ＭＳ Ｐゴシック" charset="0"/>
              </a:defRPr>
            </a:lvl1pPr>
            <a:lvl2pPr marL="742950" indent="-285750" defTabSz="912813" eaLnBrk="0" hangingPunct="0">
              <a:tabLst>
                <a:tab pos="430213" algn="l"/>
              </a:tabLst>
              <a:defRPr sz="2400">
                <a:solidFill>
                  <a:schemeClr val="tx1"/>
                </a:solidFill>
                <a:latin typeface="Arial" charset="0"/>
                <a:ea typeface="ＭＳ Ｐゴシック" charset="0"/>
              </a:defRPr>
            </a:lvl2pPr>
            <a:lvl3pPr marL="1143000" indent="-228600" defTabSz="912813" eaLnBrk="0" hangingPunct="0">
              <a:tabLst>
                <a:tab pos="430213" algn="l"/>
              </a:tabLst>
              <a:defRPr sz="2400">
                <a:solidFill>
                  <a:schemeClr val="tx1"/>
                </a:solidFill>
                <a:latin typeface="Arial" charset="0"/>
                <a:ea typeface="ＭＳ Ｐゴシック" charset="0"/>
              </a:defRPr>
            </a:lvl3pPr>
            <a:lvl4pPr marL="1600200" indent="-228600" defTabSz="912813" eaLnBrk="0" hangingPunct="0">
              <a:tabLst>
                <a:tab pos="430213" algn="l"/>
              </a:tabLst>
              <a:defRPr sz="2400">
                <a:solidFill>
                  <a:schemeClr val="tx1"/>
                </a:solidFill>
                <a:latin typeface="Arial" charset="0"/>
                <a:ea typeface="ＭＳ Ｐゴシック" charset="0"/>
              </a:defRPr>
            </a:lvl4pPr>
            <a:lvl5pPr marL="2057400" indent="-228600" defTabSz="912813" eaLnBrk="0" hangingPunct="0">
              <a:tabLst>
                <a:tab pos="430213" algn="l"/>
              </a:tabLst>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tabLst>
                <a:tab pos="430213" algn="l"/>
              </a:tabLs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tabLst>
                <a:tab pos="430213" algn="l"/>
              </a:tabLs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tabLst>
                <a:tab pos="430213" algn="l"/>
              </a:tabLs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tabLst>
                <a:tab pos="430213" algn="l"/>
              </a:tabLst>
              <a:defRPr sz="2400">
                <a:solidFill>
                  <a:schemeClr val="tx1"/>
                </a:solidFill>
                <a:latin typeface="Arial" charset="0"/>
                <a:ea typeface="ＭＳ Ｐゴシック" charset="0"/>
              </a:defRPr>
            </a:lvl9pPr>
          </a:lstStyle>
          <a:p>
            <a:pPr eaLnBrk="1" hangingPunct="1">
              <a:lnSpc>
                <a:spcPts val="1300"/>
              </a:lnSpc>
            </a:pPr>
            <a:r>
              <a:rPr lang="en-US" altLang="zh-CN" sz="1800">
                <a:solidFill>
                  <a:srgbClr val="000000"/>
                </a:solidFill>
                <a:latin typeface="Calibri" charset="0"/>
                <a:ea typeface="宋体" charset="0"/>
                <a:cs typeface="宋体" charset="0"/>
              </a:rPr>
              <a:t>	</a:t>
            </a:r>
            <a:r>
              <a:rPr lang="en-US" altLang="zh-CN" sz="1000" b="1">
                <a:solidFill>
                  <a:srgbClr val="FFFFFF"/>
                </a:solidFill>
                <a:latin typeface="Times New Roman" charset="0"/>
                <a:cs typeface="Times New Roman" charset="0"/>
              </a:rPr>
              <a:t>PDGFR-α</a:t>
            </a:r>
          </a:p>
          <a:p>
            <a:pPr eaLnBrk="1" hangingPunct="1">
              <a:lnSpc>
                <a:spcPts val="1300"/>
              </a:lnSpc>
            </a:pPr>
            <a:r>
              <a:rPr lang="en-US" altLang="zh-CN" sz="1000" b="1">
                <a:solidFill>
                  <a:srgbClr val="FFFFFF"/>
                </a:solidFill>
                <a:latin typeface="Times New Roman" charset="0"/>
                <a:cs typeface="Times New Roman" charset="0"/>
              </a:rPr>
              <a:t>VEGFR-3</a:t>
            </a:r>
          </a:p>
        </p:txBody>
      </p:sp>
      <p:sp>
        <p:nvSpPr>
          <p:cNvPr id="143366" name="TextBox 1"/>
          <p:cNvSpPr txBox="1">
            <a:spLocks noChangeArrowheads="1"/>
          </p:cNvSpPr>
          <p:nvPr/>
        </p:nvSpPr>
        <p:spPr bwMode="auto">
          <a:xfrm>
            <a:off x="4622800" y="3568700"/>
            <a:ext cx="8969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5716">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1200"/>
              </a:lnSpc>
            </a:pPr>
            <a:r>
              <a:rPr lang="en-US" altLang="zh-CN" sz="1000" b="1">
                <a:solidFill>
                  <a:srgbClr val="FFFFFF"/>
                </a:solidFill>
                <a:latin typeface="Times New Roman" charset="0"/>
                <a:cs typeface="Times New Roman" charset="0"/>
              </a:rPr>
              <a:t>PDGFR-ß</a:t>
            </a:r>
            <a:r>
              <a:rPr lang="en-US" altLang="zh-CN" sz="1000">
                <a:solidFill>
                  <a:srgbClr val="000000"/>
                </a:solidFill>
                <a:latin typeface="Times New Roman" charset="0"/>
                <a:cs typeface="Times New Roman" charset="0"/>
              </a:rPr>
              <a:t>  </a:t>
            </a:r>
            <a:r>
              <a:rPr lang="en-US" altLang="zh-CN" sz="1000" b="1">
                <a:solidFill>
                  <a:srgbClr val="FFFFFF"/>
                </a:solidFill>
                <a:latin typeface="Times New Roman" charset="0"/>
                <a:cs typeface="Times New Roman" charset="0"/>
              </a:rPr>
              <a:t>c-Kit</a:t>
            </a:r>
          </a:p>
        </p:txBody>
      </p:sp>
      <p:sp>
        <p:nvSpPr>
          <p:cNvPr id="143367" name="TextBox 1"/>
          <p:cNvSpPr txBox="1">
            <a:spLocks noChangeArrowheads="1"/>
          </p:cNvSpPr>
          <p:nvPr/>
        </p:nvSpPr>
        <p:spPr bwMode="auto">
          <a:xfrm>
            <a:off x="5816600" y="3670300"/>
            <a:ext cx="2635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5716">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900"/>
              </a:lnSpc>
            </a:pPr>
            <a:r>
              <a:rPr lang="en-US" altLang="zh-CN" sz="1000" b="1">
                <a:solidFill>
                  <a:srgbClr val="FFFFFF"/>
                </a:solidFill>
                <a:latin typeface="Times New Roman" charset="0"/>
                <a:cs typeface="Times New Roman" charset="0"/>
              </a:rPr>
              <a:t>Flt-3</a:t>
            </a:r>
          </a:p>
        </p:txBody>
      </p:sp>
      <p:sp>
        <p:nvSpPr>
          <p:cNvPr id="143368" name="TextBox 1"/>
          <p:cNvSpPr txBox="1">
            <a:spLocks noChangeArrowheads="1"/>
          </p:cNvSpPr>
          <p:nvPr/>
        </p:nvSpPr>
        <p:spPr bwMode="auto">
          <a:xfrm>
            <a:off x="165100" y="609600"/>
            <a:ext cx="7234238"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5716">
            <a:spAutoFit/>
          </a:bodyPr>
          <a:lstStyle>
            <a:lvl1pPr defTabSz="912813" eaLnBrk="0" hangingPunct="0">
              <a:tabLst>
                <a:tab pos="125413" algn="l"/>
                <a:tab pos="760413" algn="l"/>
                <a:tab pos="798513" algn="l"/>
                <a:tab pos="2957513" algn="l"/>
              </a:tabLst>
              <a:defRPr sz="2400">
                <a:solidFill>
                  <a:schemeClr val="tx1"/>
                </a:solidFill>
                <a:latin typeface="Arial" charset="0"/>
                <a:ea typeface="ＭＳ Ｐゴシック" charset="0"/>
                <a:cs typeface="ＭＳ Ｐゴシック" charset="0"/>
              </a:defRPr>
            </a:lvl1pPr>
            <a:lvl2pPr marL="742950" indent="-285750" defTabSz="912813" eaLnBrk="0" hangingPunct="0">
              <a:tabLst>
                <a:tab pos="125413" algn="l"/>
                <a:tab pos="760413" algn="l"/>
                <a:tab pos="798513" algn="l"/>
                <a:tab pos="2957513" algn="l"/>
              </a:tabLst>
              <a:defRPr sz="2400">
                <a:solidFill>
                  <a:schemeClr val="tx1"/>
                </a:solidFill>
                <a:latin typeface="Arial" charset="0"/>
                <a:ea typeface="ＭＳ Ｐゴシック" charset="0"/>
              </a:defRPr>
            </a:lvl2pPr>
            <a:lvl3pPr marL="1143000" indent="-228600" defTabSz="912813" eaLnBrk="0" hangingPunct="0">
              <a:tabLst>
                <a:tab pos="125413" algn="l"/>
                <a:tab pos="760413" algn="l"/>
                <a:tab pos="798513" algn="l"/>
                <a:tab pos="2957513" algn="l"/>
              </a:tabLst>
              <a:defRPr sz="2400">
                <a:solidFill>
                  <a:schemeClr val="tx1"/>
                </a:solidFill>
                <a:latin typeface="Arial" charset="0"/>
                <a:ea typeface="ＭＳ Ｐゴシック" charset="0"/>
              </a:defRPr>
            </a:lvl3pPr>
            <a:lvl4pPr marL="1600200" indent="-228600" defTabSz="912813" eaLnBrk="0" hangingPunct="0">
              <a:tabLst>
                <a:tab pos="125413" algn="l"/>
                <a:tab pos="760413" algn="l"/>
                <a:tab pos="798513" algn="l"/>
                <a:tab pos="2957513" algn="l"/>
              </a:tabLst>
              <a:defRPr sz="2400">
                <a:solidFill>
                  <a:schemeClr val="tx1"/>
                </a:solidFill>
                <a:latin typeface="Arial" charset="0"/>
                <a:ea typeface="ＭＳ Ｐゴシック" charset="0"/>
              </a:defRPr>
            </a:lvl4pPr>
            <a:lvl5pPr marL="2057400" indent="-228600" defTabSz="912813" eaLnBrk="0" hangingPunct="0">
              <a:tabLst>
                <a:tab pos="125413" algn="l"/>
                <a:tab pos="760413" algn="l"/>
                <a:tab pos="798513" algn="l"/>
                <a:tab pos="2957513" algn="l"/>
              </a:tabLst>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tabLst>
                <a:tab pos="125413" algn="l"/>
                <a:tab pos="760413" algn="l"/>
                <a:tab pos="798513" algn="l"/>
                <a:tab pos="2957513" algn="l"/>
              </a:tabLs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tabLst>
                <a:tab pos="125413" algn="l"/>
                <a:tab pos="760413" algn="l"/>
                <a:tab pos="798513" algn="l"/>
                <a:tab pos="2957513" algn="l"/>
              </a:tabLs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tabLst>
                <a:tab pos="125413" algn="l"/>
                <a:tab pos="760413" algn="l"/>
                <a:tab pos="798513" algn="l"/>
                <a:tab pos="2957513" algn="l"/>
              </a:tabLs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tabLst>
                <a:tab pos="125413" algn="l"/>
                <a:tab pos="760413" algn="l"/>
                <a:tab pos="798513" algn="l"/>
                <a:tab pos="2957513" algn="l"/>
              </a:tabLst>
              <a:defRPr sz="2400">
                <a:solidFill>
                  <a:schemeClr val="tx1"/>
                </a:solidFill>
                <a:latin typeface="Arial" charset="0"/>
                <a:ea typeface="ＭＳ Ｐゴシック" charset="0"/>
              </a:defRPr>
            </a:lvl9pPr>
          </a:lstStyle>
          <a:p>
            <a:pPr eaLnBrk="1" hangingPunct="1">
              <a:lnSpc>
                <a:spcPts val="3100"/>
              </a:lnSpc>
            </a:pPr>
            <a:r>
              <a:rPr lang="en-US" altLang="zh-CN" sz="1800">
                <a:solidFill>
                  <a:srgbClr val="000000"/>
                </a:solidFill>
                <a:latin typeface="Calibri" charset="0"/>
                <a:ea typeface="宋体" charset="0"/>
                <a:cs typeface="宋体" charset="0"/>
              </a:rPr>
              <a:t>	</a:t>
            </a:r>
            <a:r>
              <a:rPr lang="en-US" altLang="zh-CN" sz="3200" b="1">
                <a:solidFill>
                  <a:srgbClr val="FFF301"/>
                </a:solidFill>
                <a:latin typeface="Times New Roman" charset="0"/>
                <a:cs typeface="Times New Roman" charset="0"/>
              </a:rPr>
              <a:t>Overview</a:t>
            </a:r>
            <a:r>
              <a:rPr lang="en-US" altLang="zh-CN" sz="3200">
                <a:solidFill>
                  <a:srgbClr val="000000"/>
                </a:solidFill>
                <a:latin typeface="Times New Roman" charset="0"/>
                <a:cs typeface="Times New Roman" charset="0"/>
              </a:rPr>
              <a:t> </a:t>
            </a:r>
            <a:r>
              <a:rPr lang="en-US" altLang="zh-CN" sz="3200" b="1">
                <a:solidFill>
                  <a:srgbClr val="FFF301"/>
                </a:solidFill>
                <a:latin typeface="Times New Roman" charset="0"/>
                <a:cs typeface="Times New Roman" charset="0"/>
              </a:rPr>
              <a:t>of</a:t>
            </a:r>
            <a:r>
              <a:rPr lang="en-US" altLang="zh-CN" sz="3200">
                <a:solidFill>
                  <a:srgbClr val="000000"/>
                </a:solidFill>
                <a:latin typeface="Times New Roman" charset="0"/>
                <a:cs typeface="Times New Roman" charset="0"/>
              </a:rPr>
              <a:t> </a:t>
            </a:r>
            <a:r>
              <a:rPr lang="en-US" altLang="zh-CN" sz="3200" b="1">
                <a:solidFill>
                  <a:srgbClr val="FFF301"/>
                </a:solidFill>
                <a:latin typeface="Times New Roman" charset="0"/>
                <a:cs typeface="Times New Roman" charset="0"/>
              </a:rPr>
              <a:t>targeted</a:t>
            </a:r>
            <a:r>
              <a:rPr lang="en-US" altLang="zh-CN" sz="3200">
                <a:solidFill>
                  <a:srgbClr val="000000"/>
                </a:solidFill>
                <a:latin typeface="Times New Roman" charset="0"/>
                <a:cs typeface="Times New Roman" charset="0"/>
              </a:rPr>
              <a:t> </a:t>
            </a:r>
            <a:r>
              <a:rPr lang="en-US" altLang="zh-CN" sz="3200" b="1">
                <a:solidFill>
                  <a:srgbClr val="FFF301"/>
                </a:solidFill>
                <a:latin typeface="Times New Roman" charset="0"/>
                <a:cs typeface="Times New Roman" charset="0"/>
              </a:rPr>
              <a:t>agents</a:t>
            </a:r>
            <a:r>
              <a:rPr lang="en-US" altLang="zh-CN" sz="3200">
                <a:solidFill>
                  <a:srgbClr val="000000"/>
                </a:solidFill>
                <a:latin typeface="Times New Roman" charset="0"/>
                <a:cs typeface="Times New Roman" charset="0"/>
              </a:rPr>
              <a:t> </a:t>
            </a:r>
            <a:r>
              <a:rPr lang="en-US" altLang="zh-CN" sz="3200" b="1">
                <a:solidFill>
                  <a:srgbClr val="FFF301"/>
                </a:solidFill>
                <a:latin typeface="Times New Roman" charset="0"/>
                <a:cs typeface="Times New Roman" charset="0"/>
              </a:rPr>
              <a:t>in</a:t>
            </a:r>
            <a:r>
              <a:rPr lang="en-US" altLang="zh-CN" sz="3200">
                <a:solidFill>
                  <a:srgbClr val="000000"/>
                </a:solidFill>
                <a:latin typeface="Times New Roman" charset="0"/>
                <a:cs typeface="Times New Roman" charset="0"/>
              </a:rPr>
              <a:t> </a:t>
            </a:r>
            <a:r>
              <a:rPr lang="en-US" altLang="zh-CN" sz="3200" b="1">
                <a:solidFill>
                  <a:srgbClr val="FFF301"/>
                </a:solidFill>
                <a:latin typeface="Times New Roman" charset="0"/>
                <a:cs typeface="Times New Roman" charset="0"/>
              </a:rPr>
              <a:t>mRCC</a:t>
            </a:r>
            <a:r>
              <a:rPr lang="en-US" altLang="zh-CN" sz="2100" b="1">
                <a:solidFill>
                  <a:srgbClr val="FFF301"/>
                </a:solidFill>
                <a:latin typeface="Times New Roman" charset="0"/>
                <a:cs typeface="Times New Roman" charset="0"/>
              </a:rPr>
              <a:t>1–5</a:t>
            </a:r>
          </a:p>
          <a:p>
            <a:pPr eaLnBrk="1" hangingPunct="1">
              <a:lnSpc>
                <a:spcPts val="1000"/>
              </a:lnSpc>
            </a:pPr>
            <a:endParaRPr lang="en-US" altLang="zh-CN" sz="1800">
              <a:solidFill>
                <a:srgbClr val="000000"/>
              </a:solidFill>
              <a:latin typeface="Calibri" charset="0"/>
              <a:ea typeface="宋体" charset="0"/>
              <a:cs typeface="宋体" charset="0"/>
            </a:endParaRPr>
          </a:p>
          <a:p>
            <a:pPr eaLnBrk="1" hangingPunct="1">
              <a:lnSpc>
                <a:spcPts val="1000"/>
              </a:lnSpc>
            </a:pPr>
            <a:endParaRPr lang="en-US" altLang="zh-CN" sz="1800">
              <a:solidFill>
                <a:srgbClr val="000000"/>
              </a:solidFill>
              <a:latin typeface="Calibri" charset="0"/>
              <a:ea typeface="宋体" charset="0"/>
              <a:cs typeface="宋体" charset="0"/>
            </a:endParaRPr>
          </a:p>
          <a:p>
            <a:pPr eaLnBrk="1" hangingPunct="1">
              <a:lnSpc>
                <a:spcPts val="1000"/>
              </a:lnSpc>
            </a:pPr>
            <a:endParaRPr lang="en-US" altLang="zh-CN" sz="1800">
              <a:solidFill>
                <a:srgbClr val="000000"/>
              </a:solidFill>
              <a:latin typeface="Calibri" charset="0"/>
              <a:ea typeface="宋体" charset="0"/>
              <a:cs typeface="宋体" charset="0"/>
            </a:endParaRPr>
          </a:p>
          <a:p>
            <a:pPr eaLnBrk="1" hangingPunct="1">
              <a:lnSpc>
                <a:spcPts val="1000"/>
              </a:lnSpc>
            </a:pPr>
            <a:endParaRPr lang="en-US" altLang="zh-CN" sz="1800">
              <a:solidFill>
                <a:srgbClr val="000000"/>
              </a:solidFill>
              <a:latin typeface="Calibri" charset="0"/>
              <a:ea typeface="宋体" charset="0"/>
              <a:cs typeface="宋体" charset="0"/>
            </a:endParaRPr>
          </a:p>
          <a:p>
            <a:pPr eaLnBrk="1" hangingPunct="1">
              <a:lnSpc>
                <a:spcPts val="1000"/>
              </a:lnSpc>
            </a:pPr>
            <a:endParaRPr lang="en-US" altLang="zh-CN" sz="1800">
              <a:solidFill>
                <a:srgbClr val="000000"/>
              </a:solidFill>
              <a:latin typeface="Calibri" charset="0"/>
              <a:ea typeface="宋体" charset="0"/>
              <a:cs typeface="宋体" charset="0"/>
            </a:endParaRPr>
          </a:p>
          <a:p>
            <a:pPr eaLnBrk="1" hangingPunct="1">
              <a:lnSpc>
                <a:spcPts val="2300"/>
              </a:lnSpc>
            </a:pPr>
            <a:r>
              <a:rPr lang="en-US" altLang="zh-CN" sz="1800">
                <a:solidFill>
                  <a:srgbClr val="000000"/>
                </a:solidFill>
                <a:latin typeface="Calibri" charset="0"/>
                <a:ea typeface="宋体" charset="0"/>
                <a:cs typeface="宋体" charset="0"/>
              </a:rPr>
              <a:t>				</a:t>
            </a:r>
            <a:r>
              <a:rPr lang="en-US" altLang="zh-CN" sz="1800" b="1">
                <a:solidFill>
                  <a:srgbClr val="FFFFFF"/>
                </a:solidFill>
                <a:latin typeface="Times New Roman" charset="0"/>
                <a:cs typeface="Times New Roman" charset="0"/>
              </a:rPr>
              <a:t>Anti-angiogenesis</a:t>
            </a:r>
          </a:p>
          <a:p>
            <a:pPr eaLnBrk="1" hangingPunct="1">
              <a:lnSpc>
                <a:spcPts val="1500"/>
              </a:lnSpc>
            </a:pPr>
            <a:r>
              <a:rPr lang="en-US" altLang="zh-CN" sz="1800">
                <a:solidFill>
                  <a:srgbClr val="000000"/>
                </a:solidFill>
                <a:latin typeface="Calibri" charset="0"/>
                <a:ea typeface="宋体" charset="0"/>
                <a:cs typeface="宋体" charset="0"/>
              </a:rPr>
              <a:t>			</a:t>
            </a:r>
            <a:r>
              <a:rPr lang="en-US" altLang="zh-CN" sz="1400" b="1">
                <a:solidFill>
                  <a:srgbClr val="FFFFFF"/>
                </a:solidFill>
                <a:latin typeface="Times New Roman" charset="0"/>
                <a:cs typeface="Times New Roman" charset="0"/>
              </a:rPr>
              <a:t>Bevacizumab</a:t>
            </a:r>
          </a:p>
          <a:p>
            <a:pPr eaLnBrk="1" hangingPunct="1">
              <a:lnSpc>
                <a:spcPts val="1000"/>
              </a:lnSpc>
            </a:pPr>
            <a:endParaRPr lang="en-US" altLang="zh-CN" sz="1800">
              <a:solidFill>
                <a:srgbClr val="000000"/>
              </a:solidFill>
              <a:latin typeface="Calibri" charset="0"/>
              <a:ea typeface="宋体" charset="0"/>
              <a:cs typeface="宋体" charset="0"/>
            </a:endParaRPr>
          </a:p>
          <a:p>
            <a:pPr eaLnBrk="1" hangingPunct="1">
              <a:lnSpc>
                <a:spcPts val="1000"/>
              </a:lnSpc>
            </a:pPr>
            <a:endParaRPr lang="en-US" altLang="zh-CN" sz="1800">
              <a:solidFill>
                <a:srgbClr val="000000"/>
              </a:solidFill>
              <a:latin typeface="Calibri" charset="0"/>
              <a:ea typeface="宋体" charset="0"/>
              <a:cs typeface="宋体" charset="0"/>
            </a:endParaRPr>
          </a:p>
          <a:p>
            <a:pPr eaLnBrk="1" hangingPunct="1">
              <a:lnSpc>
                <a:spcPts val="900"/>
              </a:lnSpc>
            </a:pPr>
            <a:r>
              <a:rPr lang="en-US" altLang="zh-CN" sz="1800">
                <a:solidFill>
                  <a:srgbClr val="000000"/>
                </a:solidFill>
                <a:latin typeface="Calibri" charset="0"/>
                <a:ea typeface="宋体" charset="0"/>
                <a:cs typeface="宋体" charset="0"/>
              </a:rPr>
              <a:t>		</a:t>
            </a:r>
            <a:r>
              <a:rPr lang="en-US" altLang="zh-CN" sz="1000" b="1">
                <a:solidFill>
                  <a:srgbClr val="FFFFFF"/>
                </a:solidFill>
                <a:latin typeface="Times New Roman" charset="0"/>
                <a:cs typeface="Times New Roman" charset="0"/>
              </a:rPr>
              <a:t>VEGF-A</a:t>
            </a:r>
          </a:p>
          <a:p>
            <a:pPr eaLnBrk="1" hangingPunct="1">
              <a:lnSpc>
                <a:spcPts val="1000"/>
              </a:lnSpc>
            </a:pPr>
            <a:endParaRPr lang="en-US" altLang="zh-CN" sz="1800">
              <a:solidFill>
                <a:srgbClr val="000000"/>
              </a:solidFill>
              <a:latin typeface="Calibri" charset="0"/>
              <a:ea typeface="宋体" charset="0"/>
              <a:cs typeface="宋体" charset="0"/>
            </a:endParaRPr>
          </a:p>
          <a:p>
            <a:pPr eaLnBrk="1" hangingPunct="1">
              <a:lnSpc>
                <a:spcPts val="1000"/>
              </a:lnSpc>
            </a:pPr>
            <a:endParaRPr lang="en-US" altLang="zh-CN" sz="1800">
              <a:solidFill>
                <a:srgbClr val="000000"/>
              </a:solidFill>
              <a:latin typeface="Calibri" charset="0"/>
              <a:ea typeface="宋体" charset="0"/>
              <a:cs typeface="宋体" charset="0"/>
            </a:endParaRPr>
          </a:p>
          <a:p>
            <a:pPr eaLnBrk="1" hangingPunct="1">
              <a:lnSpc>
                <a:spcPts val="1000"/>
              </a:lnSpc>
            </a:pPr>
            <a:endParaRPr lang="en-US" altLang="zh-CN" sz="1800">
              <a:solidFill>
                <a:srgbClr val="000000"/>
              </a:solidFill>
              <a:latin typeface="Calibri" charset="0"/>
              <a:ea typeface="宋体" charset="0"/>
              <a:cs typeface="宋体" charset="0"/>
            </a:endParaRPr>
          </a:p>
          <a:p>
            <a:pPr eaLnBrk="1" hangingPunct="1">
              <a:lnSpc>
                <a:spcPts val="1000"/>
              </a:lnSpc>
            </a:pPr>
            <a:endParaRPr lang="en-US" altLang="zh-CN" sz="1800">
              <a:solidFill>
                <a:srgbClr val="000000"/>
              </a:solidFill>
              <a:latin typeface="Calibri" charset="0"/>
              <a:ea typeface="宋体" charset="0"/>
              <a:cs typeface="宋体" charset="0"/>
            </a:endParaRPr>
          </a:p>
          <a:p>
            <a:pPr eaLnBrk="1" hangingPunct="1">
              <a:lnSpc>
                <a:spcPts val="900"/>
              </a:lnSpc>
            </a:pPr>
            <a:r>
              <a:rPr lang="en-US" altLang="zh-CN" sz="1000" b="1">
                <a:solidFill>
                  <a:srgbClr val="FFFFFF"/>
                </a:solidFill>
                <a:latin typeface="Times New Roman" charset="0"/>
                <a:cs typeface="Times New Roman" charset="0"/>
              </a:rPr>
              <a:t>VEGF-B</a:t>
            </a:r>
          </a:p>
          <a:p>
            <a:pPr eaLnBrk="1" hangingPunct="1">
              <a:lnSpc>
                <a:spcPts val="1900"/>
              </a:lnSpc>
            </a:pPr>
            <a:r>
              <a:rPr lang="en-US" altLang="zh-CN" sz="1000" b="1">
                <a:solidFill>
                  <a:srgbClr val="FFFFFF"/>
                </a:solidFill>
                <a:latin typeface="Times New Roman" charset="0"/>
                <a:cs typeface="Times New Roman" charset="0"/>
              </a:rPr>
              <a:t>VEGF-C</a:t>
            </a:r>
          </a:p>
        </p:txBody>
      </p:sp>
      <p:sp>
        <p:nvSpPr>
          <p:cNvPr id="143369" name="TextBox 1"/>
          <p:cNvSpPr txBox="1">
            <a:spLocks noChangeArrowheads="1"/>
          </p:cNvSpPr>
          <p:nvPr/>
        </p:nvSpPr>
        <p:spPr bwMode="auto">
          <a:xfrm>
            <a:off x="165100" y="3429000"/>
            <a:ext cx="50482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5716">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900"/>
              </a:lnSpc>
            </a:pPr>
            <a:r>
              <a:rPr lang="en-US" altLang="zh-CN" sz="1000" b="1">
                <a:solidFill>
                  <a:srgbClr val="FFFFFF"/>
                </a:solidFill>
                <a:latin typeface="Times New Roman" charset="0"/>
                <a:cs typeface="Times New Roman" charset="0"/>
              </a:rPr>
              <a:t>VEGF-D</a:t>
            </a:r>
          </a:p>
          <a:p>
            <a:pPr eaLnBrk="1" hangingPunct="1">
              <a:lnSpc>
                <a:spcPts val="1000"/>
              </a:lnSpc>
            </a:pPr>
            <a:endParaRPr lang="en-US" altLang="zh-CN" sz="1800">
              <a:solidFill>
                <a:srgbClr val="000000"/>
              </a:solidFill>
              <a:latin typeface="Calibri" charset="0"/>
              <a:ea typeface="宋体" charset="0"/>
              <a:cs typeface="宋体" charset="0"/>
            </a:endParaRPr>
          </a:p>
          <a:p>
            <a:pPr eaLnBrk="1" hangingPunct="1">
              <a:lnSpc>
                <a:spcPts val="1100"/>
              </a:lnSpc>
            </a:pPr>
            <a:r>
              <a:rPr lang="en-US" altLang="zh-CN" sz="1000" b="1">
                <a:solidFill>
                  <a:srgbClr val="FFFFFF"/>
                </a:solidFill>
                <a:latin typeface="Times New Roman" charset="0"/>
                <a:cs typeface="Times New Roman" charset="0"/>
              </a:rPr>
              <a:t>VEGF-E</a:t>
            </a:r>
          </a:p>
        </p:txBody>
      </p:sp>
      <p:sp>
        <p:nvSpPr>
          <p:cNvPr id="143370" name="TextBox 1"/>
          <p:cNvSpPr txBox="1">
            <a:spLocks noChangeArrowheads="1"/>
          </p:cNvSpPr>
          <p:nvPr/>
        </p:nvSpPr>
        <p:spPr bwMode="auto">
          <a:xfrm>
            <a:off x="2781300" y="6057900"/>
            <a:ext cx="808038"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5716">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1200"/>
              </a:lnSpc>
            </a:pPr>
            <a:r>
              <a:rPr lang="en-US" altLang="zh-CN" sz="1400" b="1">
                <a:solidFill>
                  <a:srgbClr val="FF9933"/>
                </a:solidFill>
                <a:latin typeface="Times New Roman" charset="0"/>
                <a:cs typeface="Times New Roman" charset="0"/>
              </a:rPr>
              <a:t>Pazopanib</a:t>
            </a:r>
          </a:p>
        </p:txBody>
      </p:sp>
      <p:sp>
        <p:nvSpPr>
          <p:cNvPr id="143371" name="TextBox 1"/>
          <p:cNvSpPr txBox="1">
            <a:spLocks noChangeArrowheads="1"/>
          </p:cNvSpPr>
          <p:nvPr/>
        </p:nvSpPr>
        <p:spPr bwMode="auto">
          <a:xfrm>
            <a:off x="4368800" y="6057900"/>
            <a:ext cx="747713"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5716">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1200"/>
              </a:lnSpc>
            </a:pPr>
            <a:r>
              <a:rPr lang="en-US" altLang="zh-CN" sz="1400" b="1">
                <a:solidFill>
                  <a:srgbClr val="66FF33"/>
                </a:solidFill>
                <a:latin typeface="Times New Roman" charset="0"/>
                <a:cs typeface="Times New Roman" charset="0"/>
              </a:rPr>
              <a:t>Sorafenib</a:t>
            </a:r>
          </a:p>
        </p:txBody>
      </p:sp>
      <p:sp>
        <p:nvSpPr>
          <p:cNvPr id="143372" name="TextBox 1"/>
          <p:cNvSpPr txBox="1">
            <a:spLocks noChangeArrowheads="1"/>
          </p:cNvSpPr>
          <p:nvPr/>
        </p:nvSpPr>
        <p:spPr bwMode="auto">
          <a:xfrm>
            <a:off x="3987800" y="5943600"/>
            <a:ext cx="269875"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5716">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1100"/>
              </a:lnSpc>
            </a:pPr>
            <a:r>
              <a:rPr lang="en-US" altLang="zh-CN" sz="1200" b="1">
                <a:solidFill>
                  <a:srgbClr val="FFFFFF"/>
                </a:solidFill>
                <a:latin typeface="Times New Roman" charset="0"/>
                <a:cs typeface="Times New Roman" charset="0"/>
              </a:rPr>
              <a:t>Raf</a:t>
            </a:r>
          </a:p>
        </p:txBody>
      </p:sp>
      <p:sp>
        <p:nvSpPr>
          <p:cNvPr id="143373" name="TextBox 1"/>
          <p:cNvSpPr txBox="1">
            <a:spLocks noChangeArrowheads="1"/>
          </p:cNvSpPr>
          <p:nvPr/>
        </p:nvSpPr>
        <p:spPr bwMode="auto">
          <a:xfrm>
            <a:off x="5588000" y="6057900"/>
            <a:ext cx="7080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5716">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1200"/>
              </a:lnSpc>
            </a:pPr>
            <a:r>
              <a:rPr lang="en-US" altLang="zh-CN" sz="1400" b="1">
                <a:solidFill>
                  <a:srgbClr val="FF0000"/>
                </a:solidFill>
                <a:latin typeface="Times New Roman" charset="0"/>
                <a:cs typeface="Times New Roman" charset="0"/>
              </a:rPr>
              <a:t>Sunitinib</a:t>
            </a:r>
          </a:p>
        </p:txBody>
      </p:sp>
      <p:sp>
        <p:nvSpPr>
          <p:cNvPr id="143374" name="TextBox 1"/>
          <p:cNvSpPr txBox="1">
            <a:spLocks noChangeArrowheads="1"/>
          </p:cNvSpPr>
          <p:nvPr/>
        </p:nvSpPr>
        <p:spPr bwMode="auto">
          <a:xfrm>
            <a:off x="88900" y="6362700"/>
            <a:ext cx="6896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5716">
            <a:spAutoFit/>
          </a:bodyPr>
          <a:lstStyle>
            <a:lvl1pPr defTabSz="912813" eaLnBrk="0" hangingPunct="0">
              <a:tabLst>
                <a:tab pos="1662113" algn="l"/>
              </a:tabLst>
              <a:defRPr sz="2400">
                <a:solidFill>
                  <a:schemeClr val="tx1"/>
                </a:solidFill>
                <a:latin typeface="Arial" charset="0"/>
                <a:ea typeface="ＭＳ Ｐゴシック" charset="0"/>
                <a:cs typeface="ＭＳ Ｐゴシック" charset="0"/>
              </a:defRPr>
            </a:lvl1pPr>
            <a:lvl2pPr marL="742950" indent="-285750" defTabSz="912813" eaLnBrk="0" hangingPunct="0">
              <a:tabLst>
                <a:tab pos="1662113" algn="l"/>
              </a:tabLst>
              <a:defRPr sz="2400">
                <a:solidFill>
                  <a:schemeClr val="tx1"/>
                </a:solidFill>
                <a:latin typeface="Arial" charset="0"/>
                <a:ea typeface="ＭＳ Ｐゴシック" charset="0"/>
              </a:defRPr>
            </a:lvl2pPr>
            <a:lvl3pPr marL="1143000" indent="-228600" defTabSz="912813" eaLnBrk="0" hangingPunct="0">
              <a:tabLst>
                <a:tab pos="1662113" algn="l"/>
              </a:tabLst>
              <a:defRPr sz="2400">
                <a:solidFill>
                  <a:schemeClr val="tx1"/>
                </a:solidFill>
                <a:latin typeface="Arial" charset="0"/>
                <a:ea typeface="ＭＳ Ｐゴシック" charset="0"/>
              </a:defRPr>
            </a:lvl3pPr>
            <a:lvl4pPr marL="1600200" indent="-228600" defTabSz="912813" eaLnBrk="0" hangingPunct="0">
              <a:tabLst>
                <a:tab pos="1662113" algn="l"/>
              </a:tabLst>
              <a:defRPr sz="2400">
                <a:solidFill>
                  <a:schemeClr val="tx1"/>
                </a:solidFill>
                <a:latin typeface="Arial" charset="0"/>
                <a:ea typeface="ＭＳ Ｐゴシック" charset="0"/>
              </a:defRPr>
            </a:lvl4pPr>
            <a:lvl5pPr marL="2057400" indent="-228600" defTabSz="912813" eaLnBrk="0" hangingPunct="0">
              <a:tabLst>
                <a:tab pos="1662113" algn="l"/>
              </a:tabLst>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tabLst>
                <a:tab pos="1662113" algn="l"/>
              </a:tabLs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tabLst>
                <a:tab pos="1662113" algn="l"/>
              </a:tabLs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tabLst>
                <a:tab pos="1662113" algn="l"/>
              </a:tabLs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tabLst>
                <a:tab pos="1662113" algn="l"/>
              </a:tabLst>
              <a:defRPr sz="2400">
                <a:solidFill>
                  <a:schemeClr val="tx1"/>
                </a:solidFill>
                <a:latin typeface="Arial" charset="0"/>
                <a:ea typeface="ＭＳ Ｐゴシック" charset="0"/>
              </a:defRPr>
            </a:lvl9pPr>
          </a:lstStyle>
          <a:p>
            <a:pPr eaLnBrk="1" hangingPunct="1">
              <a:lnSpc>
                <a:spcPts val="1400"/>
              </a:lnSpc>
            </a:pPr>
            <a:r>
              <a:rPr lang="en-US" altLang="zh-CN" sz="1800">
                <a:solidFill>
                  <a:srgbClr val="000000"/>
                </a:solidFill>
                <a:latin typeface="Calibri" charset="0"/>
                <a:ea typeface="宋体" charset="0"/>
                <a:cs typeface="宋体" charset="0"/>
              </a:rPr>
              <a:t>	</a:t>
            </a:r>
            <a:r>
              <a:rPr lang="en-US" altLang="zh-CN" sz="1600">
                <a:solidFill>
                  <a:srgbClr val="FFFFFF"/>
                </a:solidFill>
                <a:latin typeface="Times New Roman" charset="0"/>
                <a:cs typeface="Times New Roman" charset="0"/>
              </a:rPr>
              <a:t>Preclinical</a:t>
            </a:r>
            <a:r>
              <a:rPr lang="en-US" altLang="zh-CN" sz="1600">
                <a:solidFill>
                  <a:srgbClr val="000000"/>
                </a:solidFill>
                <a:latin typeface="Times New Roman" charset="0"/>
                <a:cs typeface="Times New Roman" charset="0"/>
              </a:rPr>
              <a:t> </a:t>
            </a:r>
            <a:r>
              <a:rPr lang="en-US" altLang="zh-CN" sz="1600" i="1">
                <a:solidFill>
                  <a:srgbClr val="FFFFFF"/>
                </a:solidFill>
                <a:latin typeface="Times New Roman" charset="0"/>
                <a:cs typeface="Times New Roman" charset="0"/>
              </a:rPr>
              <a:t>in</a:t>
            </a:r>
            <a:r>
              <a:rPr lang="en-US" altLang="zh-CN" sz="1600">
                <a:solidFill>
                  <a:srgbClr val="000000"/>
                </a:solidFill>
                <a:latin typeface="Times New Roman" charset="0"/>
                <a:cs typeface="Times New Roman" charset="0"/>
              </a:rPr>
              <a:t> </a:t>
            </a:r>
            <a:r>
              <a:rPr lang="en-US" altLang="zh-CN" sz="1600" i="1">
                <a:solidFill>
                  <a:srgbClr val="FFFFFF"/>
                </a:solidFill>
                <a:latin typeface="Times New Roman" charset="0"/>
                <a:cs typeface="Times New Roman" charset="0"/>
              </a:rPr>
              <a:t>vitro</a:t>
            </a:r>
            <a:r>
              <a:rPr lang="en-US" altLang="zh-CN" sz="1600">
                <a:solidFill>
                  <a:srgbClr val="000000"/>
                </a:solidFill>
                <a:latin typeface="Times New Roman" charset="0"/>
                <a:cs typeface="Times New Roman" charset="0"/>
              </a:rPr>
              <a:t> </a:t>
            </a:r>
            <a:r>
              <a:rPr lang="en-US" altLang="zh-CN" sz="1600">
                <a:solidFill>
                  <a:srgbClr val="FFFFFF"/>
                </a:solidFill>
                <a:latin typeface="Times New Roman" charset="0"/>
                <a:cs typeface="Times New Roman" charset="0"/>
              </a:rPr>
              <a:t>data</a:t>
            </a:r>
            <a:r>
              <a:rPr lang="en-US" altLang="zh-CN" sz="1600">
                <a:solidFill>
                  <a:srgbClr val="000000"/>
                </a:solidFill>
                <a:latin typeface="Times New Roman" charset="0"/>
                <a:cs typeface="Times New Roman" charset="0"/>
              </a:rPr>
              <a:t> </a:t>
            </a:r>
            <a:r>
              <a:rPr lang="en-US" altLang="zh-CN" sz="1600">
                <a:solidFill>
                  <a:srgbClr val="FFFFFF"/>
                </a:solidFill>
                <a:latin typeface="Times New Roman" charset="0"/>
                <a:cs typeface="Times New Roman" charset="0"/>
              </a:rPr>
              <a:t>need</a:t>
            </a:r>
            <a:r>
              <a:rPr lang="en-US" altLang="zh-CN" sz="1600">
                <a:solidFill>
                  <a:srgbClr val="000000"/>
                </a:solidFill>
                <a:latin typeface="Times New Roman" charset="0"/>
                <a:cs typeface="Times New Roman" charset="0"/>
              </a:rPr>
              <a:t> </a:t>
            </a:r>
            <a:r>
              <a:rPr lang="en-US" altLang="zh-CN" sz="1600">
                <a:solidFill>
                  <a:srgbClr val="FFFFFF"/>
                </a:solidFill>
                <a:latin typeface="Times New Roman" charset="0"/>
                <a:cs typeface="Times New Roman" charset="0"/>
              </a:rPr>
              <a:t>to</a:t>
            </a:r>
            <a:r>
              <a:rPr lang="en-US" altLang="zh-CN" sz="1600">
                <a:solidFill>
                  <a:srgbClr val="000000"/>
                </a:solidFill>
                <a:latin typeface="Times New Roman" charset="0"/>
                <a:cs typeface="Times New Roman" charset="0"/>
              </a:rPr>
              <a:t> </a:t>
            </a:r>
            <a:r>
              <a:rPr lang="en-US" altLang="zh-CN" sz="1600">
                <a:solidFill>
                  <a:srgbClr val="FFFFFF"/>
                </a:solidFill>
                <a:latin typeface="Times New Roman" charset="0"/>
                <a:cs typeface="Times New Roman" charset="0"/>
              </a:rPr>
              <a:t>be</a:t>
            </a:r>
            <a:r>
              <a:rPr lang="en-US" altLang="zh-CN" sz="1600">
                <a:solidFill>
                  <a:srgbClr val="000000"/>
                </a:solidFill>
                <a:latin typeface="Times New Roman" charset="0"/>
                <a:cs typeface="Times New Roman" charset="0"/>
              </a:rPr>
              <a:t> </a:t>
            </a:r>
            <a:r>
              <a:rPr lang="en-US" altLang="zh-CN" sz="1600">
                <a:solidFill>
                  <a:srgbClr val="FFFFFF"/>
                </a:solidFill>
                <a:latin typeface="Times New Roman" charset="0"/>
                <a:cs typeface="Times New Roman" charset="0"/>
              </a:rPr>
              <a:t>validated</a:t>
            </a:r>
            <a:r>
              <a:rPr lang="en-US" altLang="zh-CN" sz="1600">
                <a:solidFill>
                  <a:srgbClr val="000000"/>
                </a:solidFill>
                <a:latin typeface="Times New Roman" charset="0"/>
                <a:cs typeface="Times New Roman" charset="0"/>
              </a:rPr>
              <a:t> </a:t>
            </a:r>
            <a:r>
              <a:rPr lang="en-US" altLang="zh-CN" sz="1600">
                <a:solidFill>
                  <a:srgbClr val="FFFFFF"/>
                </a:solidFill>
                <a:latin typeface="Times New Roman" charset="0"/>
                <a:cs typeface="Times New Roman" charset="0"/>
              </a:rPr>
              <a:t>in</a:t>
            </a:r>
            <a:r>
              <a:rPr lang="en-US" altLang="zh-CN" sz="1600">
                <a:solidFill>
                  <a:srgbClr val="000000"/>
                </a:solidFill>
                <a:latin typeface="Times New Roman" charset="0"/>
                <a:cs typeface="Times New Roman" charset="0"/>
              </a:rPr>
              <a:t> </a:t>
            </a:r>
            <a:r>
              <a:rPr lang="en-US" altLang="zh-CN" sz="1600">
                <a:solidFill>
                  <a:srgbClr val="FFFFFF"/>
                </a:solidFill>
                <a:latin typeface="Times New Roman" charset="0"/>
                <a:cs typeface="Times New Roman" charset="0"/>
              </a:rPr>
              <a:t>a</a:t>
            </a:r>
            <a:r>
              <a:rPr lang="en-US" altLang="zh-CN" sz="1600">
                <a:solidFill>
                  <a:srgbClr val="000000"/>
                </a:solidFill>
                <a:latin typeface="Times New Roman" charset="0"/>
                <a:cs typeface="Times New Roman" charset="0"/>
              </a:rPr>
              <a:t> </a:t>
            </a:r>
            <a:r>
              <a:rPr lang="en-US" altLang="zh-CN" sz="1600">
                <a:solidFill>
                  <a:srgbClr val="FFFFFF"/>
                </a:solidFill>
                <a:latin typeface="Times New Roman" charset="0"/>
                <a:cs typeface="Times New Roman" charset="0"/>
              </a:rPr>
              <a:t>clinical</a:t>
            </a:r>
            <a:r>
              <a:rPr lang="en-US" altLang="zh-CN" sz="1600">
                <a:solidFill>
                  <a:srgbClr val="000000"/>
                </a:solidFill>
                <a:latin typeface="Times New Roman" charset="0"/>
                <a:cs typeface="Times New Roman" charset="0"/>
              </a:rPr>
              <a:t> </a:t>
            </a:r>
            <a:r>
              <a:rPr lang="en-US" altLang="zh-CN" sz="1600">
                <a:solidFill>
                  <a:srgbClr val="FFFFFF"/>
                </a:solidFill>
                <a:latin typeface="Times New Roman" charset="0"/>
                <a:cs typeface="Times New Roman" charset="0"/>
              </a:rPr>
              <a:t>setting</a:t>
            </a:r>
          </a:p>
          <a:p>
            <a:pPr eaLnBrk="1" hangingPunct="1">
              <a:lnSpc>
                <a:spcPts val="1000"/>
              </a:lnSpc>
            </a:pPr>
            <a:endParaRPr lang="en-US" altLang="zh-CN" sz="1800">
              <a:solidFill>
                <a:srgbClr val="000000"/>
              </a:solidFill>
              <a:latin typeface="Calibri" charset="0"/>
            </a:endParaRPr>
          </a:p>
          <a:p>
            <a:pPr eaLnBrk="1" hangingPunct="1">
              <a:lnSpc>
                <a:spcPts val="1300"/>
              </a:lnSpc>
            </a:pPr>
            <a:r>
              <a:rPr lang="en-US" altLang="zh-CN" sz="1200">
                <a:solidFill>
                  <a:srgbClr val="FFFFFF"/>
                </a:solidFill>
                <a:latin typeface="Times New Roman" charset="0"/>
                <a:cs typeface="Times New Roman" charset="0"/>
              </a:rPr>
              <a:t>References</a:t>
            </a:r>
            <a:r>
              <a:rPr lang="en-US" altLang="zh-CN" sz="1200">
                <a:solidFill>
                  <a:srgbClr val="000000"/>
                </a:solidFill>
                <a:latin typeface="Times New Roman" charset="0"/>
                <a:cs typeface="Times New Roman" charset="0"/>
              </a:rPr>
              <a:t> </a:t>
            </a:r>
            <a:r>
              <a:rPr lang="en-US" altLang="zh-CN" sz="1200">
                <a:solidFill>
                  <a:srgbClr val="FFFFFF"/>
                </a:solidFill>
                <a:latin typeface="Times New Roman" charset="0"/>
                <a:cs typeface="Times New Roman" charset="0"/>
              </a:rPr>
              <a:t>are</a:t>
            </a:r>
            <a:r>
              <a:rPr lang="en-US" altLang="zh-CN" sz="1200">
                <a:solidFill>
                  <a:srgbClr val="000000"/>
                </a:solidFill>
                <a:latin typeface="Times New Roman" charset="0"/>
                <a:cs typeface="Times New Roman" charset="0"/>
              </a:rPr>
              <a:t> </a:t>
            </a:r>
            <a:r>
              <a:rPr lang="en-US" altLang="zh-CN" sz="1200">
                <a:solidFill>
                  <a:srgbClr val="FFFFFF"/>
                </a:solidFill>
                <a:latin typeface="Times New Roman" charset="0"/>
                <a:cs typeface="Times New Roman" charset="0"/>
              </a:rPr>
              <a:t>in</a:t>
            </a:r>
            <a:r>
              <a:rPr lang="en-US" altLang="zh-CN" sz="1200">
                <a:solidFill>
                  <a:srgbClr val="000000"/>
                </a:solidFill>
                <a:latin typeface="Times New Roman" charset="0"/>
                <a:cs typeface="Times New Roman" charset="0"/>
              </a:rPr>
              <a:t> </a:t>
            </a:r>
            <a:r>
              <a:rPr lang="en-US" altLang="zh-CN" sz="1200">
                <a:solidFill>
                  <a:srgbClr val="FFFFFF"/>
                </a:solidFill>
                <a:latin typeface="Times New Roman" charset="0"/>
                <a:cs typeface="Times New Roman" charset="0"/>
              </a:rPr>
              <a:t>slide</a:t>
            </a:r>
            <a:r>
              <a:rPr lang="en-US" altLang="zh-CN" sz="1200">
                <a:solidFill>
                  <a:srgbClr val="000000"/>
                </a:solidFill>
                <a:latin typeface="Times New Roman" charset="0"/>
                <a:cs typeface="Times New Roman" charset="0"/>
              </a:rPr>
              <a:t> </a:t>
            </a:r>
            <a:r>
              <a:rPr lang="en-US" altLang="zh-CN" sz="1200">
                <a:solidFill>
                  <a:srgbClr val="FFFFFF"/>
                </a:solidFill>
                <a:latin typeface="Times New Roman" charset="0"/>
                <a:cs typeface="Times New Roman" charset="0"/>
              </a:rPr>
              <a:t>notes</a:t>
            </a:r>
          </a:p>
        </p:txBody>
      </p:sp>
    </p:spTree>
    <p:extLst>
      <p:ext uri="{BB962C8B-B14F-4D97-AF65-F5344CB8AC3E}">
        <p14:creationId xmlns:p14="http://schemas.microsoft.com/office/powerpoint/2010/main" val="287110271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90" name="Rectangle 2"/>
          <p:cNvSpPr>
            <a:spLocks noGrp="1"/>
          </p:cNvSpPr>
          <p:nvPr>
            <p:ph type="title"/>
          </p:nvPr>
        </p:nvSpPr>
        <p:spPr>
          <a:xfrm>
            <a:off x="325590" y="-1588"/>
            <a:ext cx="6819253" cy="1143001"/>
          </a:xfrm>
          <a:effectLst>
            <a:outerShdw blurRad="63500" dist="38099" dir="2700000" algn="ctr" rotWithShape="0">
              <a:srgbClr val="1D224B">
                <a:alpha val="64998"/>
              </a:srgbClr>
            </a:outerShdw>
          </a:effectLst>
        </p:spPr>
        <p:txBody>
          <a:bodyPr/>
          <a:lstStyle/>
          <a:p>
            <a:pPr>
              <a:defRPr/>
            </a:pPr>
            <a:r>
              <a:rPr lang="en-US" dirty="0" err="1">
                <a:cs typeface="ＭＳ Ｐゴシック" charset="-128"/>
              </a:rPr>
              <a:t>Sunitinib</a:t>
            </a:r>
            <a:r>
              <a:rPr lang="en-US" dirty="0">
                <a:cs typeface="ＭＳ Ｐゴシック" charset="-128"/>
              </a:rPr>
              <a:t> </a:t>
            </a:r>
            <a:r>
              <a:rPr lang="en-US" dirty="0" err="1">
                <a:cs typeface="ＭＳ Ｐゴシック" charset="-128"/>
              </a:rPr>
              <a:t>vs</a:t>
            </a:r>
            <a:r>
              <a:rPr lang="en-US" dirty="0">
                <a:cs typeface="ＭＳ Ｐゴシック" charset="-128"/>
              </a:rPr>
              <a:t> IFN-</a:t>
            </a:r>
            <a:r>
              <a:rPr lang="el-GR" dirty="0">
                <a:cs typeface="ＭＳ Ｐゴシック" charset="-128"/>
                <a:sym typeface="Symbol" charset="2"/>
              </a:rPr>
              <a:t>α</a:t>
            </a:r>
            <a:r>
              <a:rPr lang="en-US" dirty="0">
                <a:cs typeface="ＭＳ Ｐゴシック" charset="-128"/>
              </a:rPr>
              <a:t> as First-line Treatment for Metastatic RCC: Study Design</a:t>
            </a:r>
          </a:p>
        </p:txBody>
      </p:sp>
      <p:sp>
        <p:nvSpPr>
          <p:cNvPr id="31747" name="Rectangle 3"/>
          <p:cNvSpPr>
            <a:spLocks noGrp="1" noChangeArrowheads="1"/>
          </p:cNvSpPr>
          <p:nvPr>
            <p:ph type="body" idx="4294967295"/>
          </p:nvPr>
        </p:nvSpPr>
        <p:spPr bwMode="auto">
          <a:xfrm>
            <a:off x="5445125" y="4030663"/>
            <a:ext cx="3581400" cy="723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ct val="90000"/>
              </a:lnSpc>
              <a:spcBef>
                <a:spcPct val="0"/>
              </a:spcBef>
              <a:buFont typeface="Times" charset="0"/>
              <a:buNone/>
              <a:tabLst>
                <a:tab pos="3025775" algn="l"/>
              </a:tabLst>
            </a:pPr>
            <a:r>
              <a:rPr lang="en-US" sz="1400">
                <a:latin typeface="Arial" charset="0"/>
                <a:ea typeface="ＭＳ Ｐゴシック" charset="0"/>
                <a:cs typeface="ＭＳ Ｐゴシック" charset="0"/>
              </a:rPr>
              <a:t>Primary end point: PFS</a:t>
            </a:r>
          </a:p>
          <a:p>
            <a:pPr marL="0" indent="0">
              <a:lnSpc>
                <a:spcPct val="90000"/>
              </a:lnSpc>
              <a:spcBef>
                <a:spcPct val="0"/>
              </a:spcBef>
              <a:buFont typeface="Times" charset="0"/>
              <a:buNone/>
              <a:tabLst>
                <a:tab pos="3025775" algn="l"/>
              </a:tabLst>
            </a:pPr>
            <a:r>
              <a:rPr lang="en-US" sz="1400">
                <a:latin typeface="Arial" charset="0"/>
                <a:ea typeface="ＭＳ Ｐゴシック" charset="0"/>
                <a:cs typeface="ＭＳ Ｐゴシック" charset="0"/>
              </a:rPr>
              <a:t>Secondary end points: ORR, OS, </a:t>
            </a:r>
            <a:br>
              <a:rPr lang="en-US" sz="1400">
                <a:latin typeface="Arial" charset="0"/>
                <a:ea typeface="ＭＳ Ｐゴシック" charset="0"/>
                <a:cs typeface="ＭＳ Ｐゴシック" charset="0"/>
              </a:rPr>
            </a:br>
            <a:r>
              <a:rPr lang="en-US" sz="1400">
                <a:latin typeface="Arial" charset="0"/>
                <a:ea typeface="ＭＳ Ｐゴシック" charset="0"/>
                <a:cs typeface="ＭＳ Ｐゴシック" charset="0"/>
              </a:rPr>
              <a:t>patient-reported outcomes, safety</a:t>
            </a:r>
          </a:p>
        </p:txBody>
      </p:sp>
      <p:sp>
        <p:nvSpPr>
          <p:cNvPr id="31748" name="Text Box 4"/>
          <p:cNvSpPr txBox="1">
            <a:spLocks noChangeArrowheads="1"/>
          </p:cNvSpPr>
          <p:nvPr/>
        </p:nvSpPr>
        <p:spPr bwMode="auto">
          <a:xfrm>
            <a:off x="3116263" y="2543175"/>
            <a:ext cx="850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algn="ctr" defTabSz="457200">
              <a:spcBef>
                <a:spcPct val="30000"/>
              </a:spcBef>
            </a:pPr>
            <a:r>
              <a:rPr lang="en-US" sz="1600">
                <a:solidFill>
                  <a:srgbClr val="000000"/>
                </a:solidFill>
                <a:cs typeface="Arial" charset="0"/>
              </a:rPr>
              <a:t>(N=750)</a:t>
            </a:r>
          </a:p>
        </p:txBody>
      </p:sp>
      <p:sp>
        <p:nvSpPr>
          <p:cNvPr id="31749" name="Text Box 5"/>
          <p:cNvSpPr txBox="1">
            <a:spLocks noChangeArrowheads="1"/>
          </p:cNvSpPr>
          <p:nvPr/>
        </p:nvSpPr>
        <p:spPr bwMode="auto">
          <a:xfrm>
            <a:off x="4500563" y="1990725"/>
            <a:ext cx="850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algn="ctr" defTabSz="457200">
              <a:spcBef>
                <a:spcPct val="30000"/>
              </a:spcBef>
            </a:pPr>
            <a:r>
              <a:rPr lang="en-US" sz="1600">
                <a:solidFill>
                  <a:srgbClr val="000000"/>
                </a:solidFill>
                <a:cs typeface="Arial" charset="0"/>
              </a:rPr>
              <a:t>(n=375)</a:t>
            </a:r>
          </a:p>
        </p:txBody>
      </p:sp>
      <p:sp>
        <p:nvSpPr>
          <p:cNvPr id="31750" name="Line 6"/>
          <p:cNvSpPr>
            <a:spLocks noChangeShapeType="1"/>
          </p:cNvSpPr>
          <p:nvPr/>
        </p:nvSpPr>
        <p:spPr bwMode="auto">
          <a:xfrm>
            <a:off x="2951163" y="2867025"/>
            <a:ext cx="1193800" cy="1588"/>
          </a:xfrm>
          <a:prstGeom prst="line">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1751" name="Line 7"/>
          <p:cNvSpPr>
            <a:spLocks noChangeShapeType="1"/>
          </p:cNvSpPr>
          <p:nvPr/>
        </p:nvSpPr>
        <p:spPr bwMode="auto">
          <a:xfrm>
            <a:off x="4470400" y="2324100"/>
            <a:ext cx="969963" cy="1588"/>
          </a:xfrm>
          <a:prstGeom prst="line">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txBody>
          <a:bodyPr lIns="0" tIns="0" rIns="0" bIns="0" anchor="ctr"/>
          <a:lstStyle/>
          <a:p>
            <a:pPr defTabSz="457200"/>
            <a:endParaRPr lang="es-ES">
              <a:solidFill>
                <a:srgbClr val="000000"/>
              </a:solidFill>
              <a:latin typeface="Arial"/>
            </a:endParaRPr>
          </a:p>
        </p:txBody>
      </p:sp>
      <p:sp>
        <p:nvSpPr>
          <p:cNvPr id="31752" name="Line 8"/>
          <p:cNvSpPr>
            <a:spLocks noChangeShapeType="1"/>
          </p:cNvSpPr>
          <p:nvPr/>
        </p:nvSpPr>
        <p:spPr bwMode="auto">
          <a:xfrm>
            <a:off x="4454525" y="3476625"/>
            <a:ext cx="985838" cy="0"/>
          </a:xfrm>
          <a:prstGeom prst="line">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1753" name="Text Box 9"/>
          <p:cNvSpPr txBox="1">
            <a:spLocks noChangeArrowheads="1"/>
          </p:cNvSpPr>
          <p:nvPr/>
        </p:nvSpPr>
        <p:spPr bwMode="auto">
          <a:xfrm>
            <a:off x="4471988" y="3143250"/>
            <a:ext cx="850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2000" b="1">
                <a:solidFill>
                  <a:schemeClr val="bg1"/>
                </a:solidFill>
                <a:latin typeface="Arial" charset="0"/>
                <a:ea typeface="ＭＳ Ｐゴシック" charset="0"/>
                <a:cs typeface="ＭＳ Ｐゴシック" charset="0"/>
              </a:defRPr>
            </a:lvl1pPr>
            <a:lvl2pPr marL="37931725" indent="-37474525" eaLnBrk="0" hangingPunct="0">
              <a:defRPr sz="2000" b="1">
                <a:solidFill>
                  <a:schemeClr val="bg1"/>
                </a:solidFill>
                <a:latin typeface="Arial" charset="0"/>
                <a:ea typeface="ＭＳ Ｐゴシック" charset="0"/>
              </a:defRPr>
            </a:lvl2pPr>
            <a:lvl3pPr eaLnBrk="0" hangingPunct="0">
              <a:defRPr sz="2000" b="1">
                <a:solidFill>
                  <a:schemeClr val="bg1"/>
                </a:solidFill>
                <a:latin typeface="Arial" charset="0"/>
                <a:ea typeface="ＭＳ Ｐゴシック" charset="0"/>
              </a:defRPr>
            </a:lvl3pPr>
            <a:lvl4pPr eaLnBrk="0" hangingPunct="0">
              <a:defRPr sz="2000" b="1">
                <a:solidFill>
                  <a:schemeClr val="bg1"/>
                </a:solidFill>
                <a:latin typeface="Arial" charset="0"/>
                <a:ea typeface="ＭＳ Ｐゴシック" charset="0"/>
              </a:defRPr>
            </a:lvl4pPr>
            <a:lvl5pPr eaLnBrk="0" hangingPunct="0">
              <a:defRPr sz="2000" b="1">
                <a:solidFill>
                  <a:schemeClr val="bg1"/>
                </a:solidFill>
                <a:latin typeface="Arial" charset="0"/>
                <a:ea typeface="ＭＳ Ｐゴシック" charset="0"/>
              </a:defRPr>
            </a:lvl5pPr>
            <a:lvl6pPr marL="457200" eaLnBrk="0" fontAlgn="base" hangingPunct="0">
              <a:spcBef>
                <a:spcPct val="0"/>
              </a:spcBef>
              <a:spcAft>
                <a:spcPct val="0"/>
              </a:spcAft>
              <a:defRPr sz="2000" b="1">
                <a:solidFill>
                  <a:schemeClr val="bg1"/>
                </a:solidFill>
                <a:latin typeface="Arial" charset="0"/>
                <a:ea typeface="ＭＳ Ｐゴシック" charset="0"/>
              </a:defRPr>
            </a:lvl6pPr>
            <a:lvl7pPr marL="914400" eaLnBrk="0" fontAlgn="base" hangingPunct="0">
              <a:spcBef>
                <a:spcPct val="0"/>
              </a:spcBef>
              <a:spcAft>
                <a:spcPct val="0"/>
              </a:spcAft>
              <a:defRPr sz="2000" b="1">
                <a:solidFill>
                  <a:schemeClr val="bg1"/>
                </a:solidFill>
                <a:latin typeface="Arial" charset="0"/>
                <a:ea typeface="ＭＳ Ｐゴシック" charset="0"/>
              </a:defRPr>
            </a:lvl7pPr>
            <a:lvl8pPr marL="1371600" eaLnBrk="0" fontAlgn="base" hangingPunct="0">
              <a:spcBef>
                <a:spcPct val="0"/>
              </a:spcBef>
              <a:spcAft>
                <a:spcPct val="0"/>
              </a:spcAft>
              <a:defRPr sz="2000" b="1">
                <a:solidFill>
                  <a:schemeClr val="bg1"/>
                </a:solidFill>
                <a:latin typeface="Arial" charset="0"/>
                <a:ea typeface="ＭＳ Ｐゴシック" charset="0"/>
              </a:defRPr>
            </a:lvl8pPr>
            <a:lvl9pPr marL="1828800" eaLnBrk="0" fontAlgn="base" hangingPunct="0">
              <a:spcBef>
                <a:spcPct val="0"/>
              </a:spcBef>
              <a:spcAft>
                <a:spcPct val="0"/>
              </a:spcAft>
              <a:defRPr sz="2000" b="1">
                <a:solidFill>
                  <a:schemeClr val="bg1"/>
                </a:solidFill>
                <a:latin typeface="Arial" charset="0"/>
                <a:ea typeface="ＭＳ Ｐゴシック" charset="0"/>
              </a:defRPr>
            </a:lvl9pPr>
          </a:lstStyle>
          <a:p>
            <a:pPr algn="ctr" defTabSz="457200">
              <a:spcBef>
                <a:spcPct val="30000"/>
              </a:spcBef>
            </a:pPr>
            <a:r>
              <a:rPr lang="en-US" sz="1600">
                <a:solidFill>
                  <a:srgbClr val="000000"/>
                </a:solidFill>
                <a:cs typeface="Arial" charset="0"/>
              </a:rPr>
              <a:t>(n=375)</a:t>
            </a:r>
          </a:p>
        </p:txBody>
      </p:sp>
      <p:sp>
        <p:nvSpPr>
          <p:cNvPr id="31754" name="AutoShape 10"/>
          <p:cNvSpPr>
            <a:spLocks noChangeArrowheads="1"/>
          </p:cNvSpPr>
          <p:nvPr/>
        </p:nvSpPr>
        <p:spPr bwMode="invGray">
          <a:xfrm>
            <a:off x="5459413" y="1889125"/>
            <a:ext cx="2470150" cy="854075"/>
          </a:xfrm>
          <a:prstGeom prst="roundRect">
            <a:avLst>
              <a:gd name="adj" fmla="val 16667"/>
            </a:avLst>
          </a:prstGeom>
          <a:gradFill rotWithShape="1">
            <a:gsLst>
              <a:gs pos="0">
                <a:srgbClr val="835F04"/>
              </a:gs>
              <a:gs pos="100000">
                <a:srgbClr val="B78405"/>
              </a:gs>
            </a:gsLst>
            <a:lin ang="5400000" scaled="1"/>
          </a:gradFill>
          <a:ln w="28575">
            <a:solidFill>
              <a:srgbClr val="B78405"/>
            </a:solidFill>
            <a:round/>
            <a:headEnd/>
            <a:tailEnd/>
          </a:ln>
        </p:spPr>
        <p:txBody>
          <a:bodyPr lIns="0" tIns="0" rIns="0" bIns="0" anchor="ctr"/>
          <a:lstStyle/>
          <a:p>
            <a:pPr algn="ctr" defTabSz="892175" eaLnBrk="0" hangingPunct="0"/>
            <a:r>
              <a:rPr lang="en-US" sz="1400">
                <a:solidFill>
                  <a:srgbClr val="000000"/>
                </a:solidFill>
                <a:latin typeface="Arial"/>
              </a:rPr>
              <a:t>Sunitinib</a:t>
            </a:r>
          </a:p>
          <a:p>
            <a:pPr algn="ctr" defTabSz="892175" eaLnBrk="0" hangingPunct="0"/>
            <a:r>
              <a:rPr lang="en-US" sz="1400">
                <a:solidFill>
                  <a:srgbClr val="000000"/>
                </a:solidFill>
                <a:latin typeface="Arial"/>
              </a:rPr>
              <a:t>50 mg orally once daily </a:t>
            </a:r>
          </a:p>
          <a:p>
            <a:pPr algn="ctr" defTabSz="892175" eaLnBrk="0" hangingPunct="0"/>
            <a:r>
              <a:rPr lang="en-US" sz="1400">
                <a:solidFill>
                  <a:srgbClr val="000000"/>
                </a:solidFill>
                <a:latin typeface="Arial"/>
              </a:rPr>
              <a:t>on 4/2 schedule</a:t>
            </a:r>
            <a:endParaRPr lang="en-GB" sz="1400">
              <a:solidFill>
                <a:srgbClr val="000000"/>
              </a:solidFill>
              <a:latin typeface="Arial"/>
            </a:endParaRPr>
          </a:p>
        </p:txBody>
      </p:sp>
      <p:sp>
        <p:nvSpPr>
          <p:cNvPr id="31755" name="AutoShape 11"/>
          <p:cNvSpPr>
            <a:spLocks noChangeArrowheads="1"/>
          </p:cNvSpPr>
          <p:nvPr/>
        </p:nvSpPr>
        <p:spPr bwMode="invGray">
          <a:xfrm>
            <a:off x="5457825" y="3052763"/>
            <a:ext cx="2455863" cy="850900"/>
          </a:xfrm>
          <a:prstGeom prst="roundRect">
            <a:avLst>
              <a:gd name="adj" fmla="val 16667"/>
            </a:avLst>
          </a:prstGeom>
          <a:gradFill rotWithShape="1">
            <a:gsLst>
              <a:gs pos="0">
                <a:srgbClr val="18472F"/>
              </a:gs>
              <a:gs pos="100000">
                <a:srgbClr val="339966"/>
              </a:gs>
            </a:gsLst>
            <a:lin ang="5400000" scaled="1"/>
          </a:gradFill>
          <a:ln w="28575">
            <a:solidFill>
              <a:srgbClr val="339966"/>
            </a:solidFill>
            <a:round/>
            <a:headEnd/>
            <a:tailEnd/>
          </a:ln>
        </p:spPr>
        <p:txBody>
          <a:bodyPr lIns="0" tIns="0" rIns="0" bIns="0" anchor="ctr"/>
          <a:lstStyle/>
          <a:p>
            <a:pPr algn="ctr" defTabSz="892175" eaLnBrk="0" hangingPunct="0"/>
            <a:r>
              <a:rPr lang="en-GB" sz="1400">
                <a:solidFill>
                  <a:srgbClr val="000000"/>
                </a:solidFill>
                <a:latin typeface="Arial"/>
              </a:rPr>
              <a:t>IFN-</a:t>
            </a:r>
            <a:r>
              <a:rPr lang="en-US" sz="1400">
                <a:solidFill>
                  <a:srgbClr val="000000"/>
                </a:solidFill>
                <a:latin typeface="Arial"/>
                <a:sym typeface="Symbol" charset="0"/>
              </a:rPr>
              <a:t>α</a:t>
            </a:r>
            <a:r>
              <a:rPr lang="en-GB" sz="1400">
                <a:solidFill>
                  <a:srgbClr val="000000"/>
                </a:solidFill>
                <a:latin typeface="Arial"/>
              </a:rPr>
              <a:t> </a:t>
            </a:r>
          </a:p>
          <a:p>
            <a:pPr algn="ctr" defTabSz="892175" eaLnBrk="0" hangingPunct="0"/>
            <a:r>
              <a:rPr lang="en-GB" sz="1400">
                <a:solidFill>
                  <a:srgbClr val="000000"/>
                </a:solidFill>
                <a:latin typeface="Arial"/>
              </a:rPr>
              <a:t>9 MU SC </a:t>
            </a:r>
            <a:br>
              <a:rPr lang="en-GB" sz="1400">
                <a:solidFill>
                  <a:srgbClr val="000000"/>
                </a:solidFill>
                <a:latin typeface="Arial"/>
              </a:rPr>
            </a:br>
            <a:r>
              <a:rPr lang="en-GB" sz="1400">
                <a:solidFill>
                  <a:srgbClr val="000000"/>
                </a:solidFill>
                <a:latin typeface="Arial"/>
              </a:rPr>
              <a:t>3 times weekly</a:t>
            </a:r>
          </a:p>
        </p:txBody>
      </p:sp>
      <p:sp>
        <p:nvSpPr>
          <p:cNvPr id="31756" name="AutoShape 12"/>
          <p:cNvSpPr>
            <a:spLocks noChangeArrowheads="1"/>
          </p:cNvSpPr>
          <p:nvPr/>
        </p:nvSpPr>
        <p:spPr bwMode="auto">
          <a:xfrm>
            <a:off x="339725" y="1865313"/>
            <a:ext cx="2590800" cy="1985962"/>
          </a:xfrm>
          <a:prstGeom prst="roundRect">
            <a:avLst>
              <a:gd name="adj" fmla="val 16667"/>
            </a:avLst>
          </a:prstGeom>
          <a:noFill/>
          <a:ln w="28575">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marL="227013" indent="-227013" defTabSz="457200">
              <a:spcAft>
                <a:spcPct val="20000"/>
              </a:spcAft>
              <a:buClr>
                <a:srgbClr val="004074"/>
              </a:buClr>
            </a:pPr>
            <a:r>
              <a:rPr lang="en-US" sz="1400">
                <a:solidFill>
                  <a:srgbClr val="000000"/>
                </a:solidFill>
                <a:latin typeface="Arial"/>
              </a:rPr>
              <a:t>Eligibility Criteria </a:t>
            </a:r>
          </a:p>
          <a:p>
            <a:pPr marL="227013" indent="-227013" defTabSz="457200">
              <a:spcAft>
                <a:spcPct val="20000"/>
              </a:spcAft>
              <a:buClr>
                <a:srgbClr val="FFFF00"/>
              </a:buClr>
              <a:buFontTx/>
              <a:buChar char="•"/>
            </a:pPr>
            <a:r>
              <a:rPr lang="en-US" sz="1400">
                <a:solidFill>
                  <a:srgbClr val="000000"/>
                </a:solidFill>
                <a:latin typeface="Arial"/>
              </a:rPr>
              <a:t>Clear cell histology</a:t>
            </a:r>
          </a:p>
          <a:p>
            <a:pPr marL="227013" indent="-227013" defTabSz="457200">
              <a:spcAft>
                <a:spcPct val="20000"/>
              </a:spcAft>
              <a:buClr>
                <a:srgbClr val="FFFF00"/>
              </a:buClr>
              <a:buFontTx/>
              <a:buChar char="•"/>
            </a:pPr>
            <a:r>
              <a:rPr lang="en-US" sz="1400">
                <a:solidFill>
                  <a:srgbClr val="000000"/>
                </a:solidFill>
                <a:latin typeface="Arial"/>
              </a:rPr>
              <a:t>No prior systemic treatment</a:t>
            </a:r>
          </a:p>
          <a:p>
            <a:pPr marL="227013" indent="-227013" defTabSz="457200">
              <a:spcAft>
                <a:spcPct val="20000"/>
              </a:spcAft>
              <a:buClr>
                <a:srgbClr val="FFFF00"/>
              </a:buClr>
              <a:buFontTx/>
              <a:buChar char="•"/>
            </a:pPr>
            <a:r>
              <a:rPr lang="en-US" sz="1400">
                <a:solidFill>
                  <a:srgbClr val="000000"/>
                </a:solidFill>
                <a:latin typeface="Arial"/>
              </a:rPr>
              <a:t>Measurable disease</a:t>
            </a:r>
          </a:p>
          <a:p>
            <a:pPr marL="227013" indent="-227013" defTabSz="457200">
              <a:spcAft>
                <a:spcPct val="20000"/>
              </a:spcAft>
              <a:buClr>
                <a:srgbClr val="FFFF00"/>
              </a:buClr>
              <a:buFontTx/>
              <a:buChar char="•"/>
            </a:pPr>
            <a:r>
              <a:rPr lang="en-US" sz="1400">
                <a:solidFill>
                  <a:srgbClr val="000000"/>
                </a:solidFill>
                <a:latin typeface="Arial"/>
              </a:rPr>
              <a:t>ECOG PS 0 or 1</a:t>
            </a:r>
          </a:p>
          <a:p>
            <a:pPr marL="227013" indent="-227013" defTabSz="457200">
              <a:spcAft>
                <a:spcPct val="20000"/>
              </a:spcAft>
              <a:buClr>
                <a:srgbClr val="FFFF00"/>
              </a:buClr>
              <a:buFontTx/>
              <a:buChar char="•"/>
            </a:pPr>
            <a:r>
              <a:rPr lang="en-US" sz="1400">
                <a:solidFill>
                  <a:srgbClr val="000000"/>
                </a:solidFill>
                <a:latin typeface="Arial"/>
              </a:rPr>
              <a:t>Adequate organ function</a:t>
            </a:r>
          </a:p>
        </p:txBody>
      </p:sp>
      <p:sp>
        <p:nvSpPr>
          <p:cNvPr id="31757" name="Rectangle 13"/>
          <p:cNvSpPr>
            <a:spLocks noChangeArrowheads="1"/>
          </p:cNvSpPr>
          <p:nvPr/>
        </p:nvSpPr>
        <p:spPr bwMode="auto">
          <a:xfrm>
            <a:off x="228600" y="6126163"/>
            <a:ext cx="8102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defTabSz="457200" eaLnBrk="0" hangingPunct="0">
              <a:tabLst>
                <a:tab pos="176213" algn="l"/>
              </a:tabLst>
            </a:pPr>
            <a:r>
              <a:rPr lang="da-DK" sz="1000">
                <a:solidFill>
                  <a:srgbClr val="000000"/>
                </a:solidFill>
                <a:latin typeface="Arial"/>
              </a:rPr>
              <a:t>IFN = interferon; ECOG PS = European Cooperative Oncology Group performance status; SC = subcutaneous;</a:t>
            </a:r>
            <a:br>
              <a:rPr lang="da-DK" sz="1000">
                <a:solidFill>
                  <a:srgbClr val="000000"/>
                </a:solidFill>
                <a:latin typeface="Arial"/>
              </a:rPr>
            </a:br>
            <a:r>
              <a:rPr lang="da-DK" sz="1000">
                <a:solidFill>
                  <a:srgbClr val="000000"/>
                </a:solidFill>
                <a:latin typeface="Arial"/>
              </a:rPr>
              <a:t>PFS = progression-free survival; ORR = objective response rate; OS = overall survival.</a:t>
            </a:r>
          </a:p>
          <a:p>
            <a:pPr defTabSz="457200" eaLnBrk="0" hangingPunct="0">
              <a:tabLst>
                <a:tab pos="176213" algn="l"/>
              </a:tabLst>
            </a:pPr>
            <a:r>
              <a:rPr lang="da-DK" sz="1000">
                <a:solidFill>
                  <a:srgbClr val="000000"/>
                </a:solidFill>
                <a:latin typeface="Arial"/>
              </a:rPr>
              <a:t>Motzer RJ et al. ASCO 2007. Abstract 5024.</a:t>
            </a:r>
          </a:p>
        </p:txBody>
      </p:sp>
      <p:sp>
        <p:nvSpPr>
          <p:cNvPr id="31758" name="Rectangle 14"/>
          <p:cNvSpPr>
            <a:spLocks noChangeArrowheads="1"/>
          </p:cNvSpPr>
          <p:nvPr/>
        </p:nvSpPr>
        <p:spPr bwMode="auto">
          <a:xfrm>
            <a:off x="228600" y="4306888"/>
            <a:ext cx="8610600" cy="186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74638" indent="-274638" defTabSz="457200"/>
            <a:r>
              <a:rPr lang="en-US" sz="1600">
                <a:solidFill>
                  <a:srgbClr val="000000"/>
                </a:solidFill>
                <a:latin typeface="Arial"/>
              </a:rPr>
              <a:t>Objectives</a:t>
            </a:r>
          </a:p>
          <a:p>
            <a:pPr marL="274638" indent="-274638" defTabSz="457200">
              <a:buClr>
                <a:srgbClr val="FFFF00"/>
              </a:buClr>
              <a:buFontTx/>
              <a:buChar char="•"/>
            </a:pPr>
            <a:r>
              <a:rPr lang="en-US" sz="1400">
                <a:solidFill>
                  <a:srgbClr val="000000"/>
                </a:solidFill>
                <a:latin typeface="Arial"/>
              </a:rPr>
              <a:t>To update efficacy results</a:t>
            </a:r>
          </a:p>
          <a:p>
            <a:pPr marL="742950" lvl="1" indent="-285750" defTabSz="457200">
              <a:buClr>
                <a:srgbClr val="00FFFF"/>
              </a:buClr>
              <a:buFont typeface="Wingdings" charset="0"/>
              <a:buChar char="§"/>
            </a:pPr>
            <a:r>
              <a:rPr lang="en-US" sz="1400">
                <a:solidFill>
                  <a:srgbClr val="000000"/>
                </a:solidFill>
                <a:latin typeface="Arial"/>
              </a:rPr>
              <a:t>Trial results reported based on second interim analysis with data cutoff of Nov 2005</a:t>
            </a:r>
          </a:p>
          <a:p>
            <a:pPr marL="1143000" lvl="2" indent="-228600" defTabSz="457200">
              <a:buClr>
                <a:srgbClr val="FFFF00"/>
              </a:buClr>
              <a:buFontTx/>
              <a:buChar char="•"/>
            </a:pPr>
            <a:r>
              <a:rPr lang="en-US" sz="1400">
                <a:solidFill>
                  <a:srgbClr val="000000"/>
                </a:solidFill>
                <a:latin typeface="Arial"/>
              </a:rPr>
              <a:t>Median PFS: 11 mo vs 5 mo</a:t>
            </a:r>
          </a:p>
          <a:p>
            <a:pPr marL="1143000" lvl="2" indent="-228600" defTabSz="457200">
              <a:buClr>
                <a:srgbClr val="FFFF00"/>
              </a:buClr>
              <a:buFontTx/>
              <a:buChar char="•"/>
            </a:pPr>
            <a:r>
              <a:rPr lang="en-US" sz="1400">
                <a:solidFill>
                  <a:srgbClr val="000000"/>
                </a:solidFill>
                <a:latin typeface="Arial"/>
              </a:rPr>
              <a:t>Hazard ratio (HR) 0.415 in favor of sunitinib</a:t>
            </a:r>
          </a:p>
          <a:p>
            <a:pPr marL="742950" lvl="1" indent="-285750" defTabSz="457200">
              <a:buClr>
                <a:srgbClr val="00FFFF"/>
              </a:buClr>
              <a:buFont typeface="Wingdings" charset="0"/>
              <a:buChar char="§"/>
            </a:pPr>
            <a:r>
              <a:rPr lang="en-US" sz="1400">
                <a:solidFill>
                  <a:srgbClr val="000000"/>
                </a:solidFill>
                <a:latin typeface="Arial"/>
              </a:rPr>
              <a:t>Data cutoff of Feb 2007 available for reporting</a:t>
            </a:r>
          </a:p>
          <a:p>
            <a:pPr marL="274638" indent="-274638" defTabSz="457200">
              <a:buClr>
                <a:srgbClr val="FFFF00"/>
              </a:buClr>
              <a:buFontTx/>
              <a:buChar char="•"/>
            </a:pPr>
            <a:r>
              <a:rPr lang="en-US" sz="1400">
                <a:solidFill>
                  <a:srgbClr val="000000"/>
                </a:solidFill>
                <a:latin typeface="Arial"/>
              </a:rPr>
              <a:t>To identify baseline patient characteristics predictive for PFS on sunitinib therapy</a:t>
            </a:r>
          </a:p>
        </p:txBody>
      </p:sp>
      <p:sp>
        <p:nvSpPr>
          <p:cNvPr id="31759" name="AutoShape 15"/>
          <p:cNvSpPr>
            <a:spLocks noChangeArrowheads="1"/>
          </p:cNvSpPr>
          <p:nvPr/>
        </p:nvSpPr>
        <p:spPr bwMode="auto">
          <a:xfrm rot="-5400000">
            <a:off x="3048000" y="2713038"/>
            <a:ext cx="2533650" cy="330200"/>
          </a:xfrm>
          <a:prstGeom prst="roundRect">
            <a:avLst>
              <a:gd name="adj" fmla="val 16667"/>
            </a:avLst>
          </a:prstGeom>
          <a:gradFill rotWithShape="1">
            <a:gsLst>
              <a:gs pos="0">
                <a:srgbClr val="BFBFBF"/>
              </a:gs>
              <a:gs pos="100000">
                <a:srgbClr val="DDDDDD"/>
              </a:gs>
            </a:gsLst>
            <a:lin ang="5400000" scaled="1"/>
          </a:gradFill>
          <a:ln w="28575">
            <a:solidFill>
              <a:srgbClr val="DDDDDD"/>
            </a:solidFill>
            <a:round/>
            <a:headEnd/>
            <a:tailEnd/>
          </a:ln>
        </p:spPr>
        <p:txBody>
          <a:bodyPr vert="eaVert" lIns="0" tIns="44450" rIns="0" bIns="44450" anchor="ctr" anchorCtr="1"/>
          <a:lstStyle/>
          <a:p>
            <a:pPr algn="ctr" defTabSz="892175" eaLnBrk="0" hangingPunct="0">
              <a:lnSpc>
                <a:spcPct val="88000"/>
              </a:lnSpc>
            </a:pPr>
            <a:r>
              <a:rPr lang="en-GB" sz="1400">
                <a:solidFill>
                  <a:srgbClr val="000066"/>
                </a:solidFill>
                <a:latin typeface="Arial"/>
              </a:rPr>
              <a:t>RANDOM</a:t>
            </a:r>
          </a:p>
          <a:p>
            <a:pPr algn="ctr" defTabSz="892175" eaLnBrk="0" hangingPunct="0">
              <a:lnSpc>
                <a:spcPct val="88000"/>
              </a:lnSpc>
            </a:pPr>
            <a:r>
              <a:rPr lang="en-GB" sz="1400">
                <a:solidFill>
                  <a:srgbClr val="000066"/>
                </a:solidFill>
                <a:latin typeface="Arial"/>
              </a:rPr>
              <a:t>I</a:t>
            </a:r>
          </a:p>
          <a:p>
            <a:pPr algn="ctr" defTabSz="892175" eaLnBrk="0" hangingPunct="0">
              <a:lnSpc>
                <a:spcPct val="88000"/>
              </a:lnSpc>
            </a:pPr>
            <a:r>
              <a:rPr lang="en-GB" sz="1400">
                <a:solidFill>
                  <a:srgbClr val="000066"/>
                </a:solidFill>
                <a:latin typeface="Arial"/>
              </a:rPr>
              <a:t>Z</a:t>
            </a:r>
          </a:p>
          <a:p>
            <a:pPr algn="ctr" defTabSz="892175" eaLnBrk="0" hangingPunct="0">
              <a:lnSpc>
                <a:spcPct val="88000"/>
              </a:lnSpc>
            </a:pPr>
            <a:r>
              <a:rPr lang="en-GB" sz="1400">
                <a:solidFill>
                  <a:srgbClr val="000066"/>
                </a:solidFill>
                <a:latin typeface="Arial"/>
              </a:rPr>
              <a:t>A</a:t>
            </a:r>
          </a:p>
          <a:p>
            <a:pPr algn="ctr" defTabSz="892175" eaLnBrk="0" hangingPunct="0">
              <a:lnSpc>
                <a:spcPct val="88000"/>
              </a:lnSpc>
            </a:pPr>
            <a:r>
              <a:rPr lang="en-GB" sz="1400">
                <a:solidFill>
                  <a:srgbClr val="000066"/>
                </a:solidFill>
                <a:latin typeface="Arial"/>
              </a:rPr>
              <a:t>T</a:t>
            </a:r>
          </a:p>
          <a:p>
            <a:pPr algn="ctr" defTabSz="892175" eaLnBrk="0" hangingPunct="0">
              <a:lnSpc>
                <a:spcPct val="88000"/>
              </a:lnSpc>
            </a:pPr>
            <a:r>
              <a:rPr lang="en-GB" sz="1400">
                <a:solidFill>
                  <a:srgbClr val="000066"/>
                </a:solidFill>
                <a:latin typeface="Arial"/>
              </a:rPr>
              <a:t>I</a:t>
            </a:r>
          </a:p>
          <a:p>
            <a:pPr algn="ctr" defTabSz="892175" eaLnBrk="0" hangingPunct="0">
              <a:lnSpc>
                <a:spcPct val="88000"/>
              </a:lnSpc>
            </a:pPr>
            <a:r>
              <a:rPr lang="en-GB" sz="1400">
                <a:solidFill>
                  <a:srgbClr val="000066"/>
                </a:solidFill>
                <a:latin typeface="Arial"/>
              </a:rPr>
              <a:t>ON</a:t>
            </a:r>
          </a:p>
        </p:txBody>
      </p:sp>
    </p:spTree>
    <p:extLst>
      <p:ext uri="{BB962C8B-B14F-4D97-AF65-F5344CB8AC3E}">
        <p14:creationId xmlns:p14="http://schemas.microsoft.com/office/powerpoint/2010/main" val="42727964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extLst>
              <p:ext uri="{D42A27DB-BD31-4B8C-83A1-F6EECF244321}">
                <p14:modId xmlns:p14="http://schemas.microsoft.com/office/powerpoint/2010/main" val="634145973"/>
              </p:ext>
            </p:extLst>
          </p:nvPr>
        </p:nvGraphicFramePr>
        <p:xfrm>
          <a:off x="1457325" y="1649413"/>
          <a:ext cx="6442075" cy="3651250"/>
        </p:xfrm>
        <a:graphic>
          <a:graphicData uri="http://schemas.openxmlformats.org/drawingml/2006/chart">
            <c:chart xmlns:c="http://schemas.openxmlformats.org/drawingml/2006/chart" xmlns:r="http://schemas.openxmlformats.org/officeDocument/2006/relationships" r:id="rId3"/>
          </a:graphicData>
        </a:graphic>
      </p:graphicFrame>
      <p:sp>
        <p:nvSpPr>
          <p:cNvPr id="33795" name="Freeform 47"/>
          <p:cNvSpPr>
            <a:spLocks/>
          </p:cNvSpPr>
          <p:nvPr/>
        </p:nvSpPr>
        <p:spPr bwMode="auto">
          <a:xfrm>
            <a:off x="1985963" y="1830388"/>
            <a:ext cx="4913312" cy="2613025"/>
          </a:xfrm>
          <a:custGeom>
            <a:avLst/>
            <a:gdLst>
              <a:gd name="T0" fmla="*/ 2147483647 w 6191"/>
              <a:gd name="T1" fmla="*/ 2147483647 h 3293"/>
              <a:gd name="T2" fmla="*/ 2147483647 w 6191"/>
              <a:gd name="T3" fmla="*/ 2147483647 h 3293"/>
              <a:gd name="T4" fmla="*/ 2147483647 w 6191"/>
              <a:gd name="T5" fmla="*/ 2147483647 h 3293"/>
              <a:gd name="T6" fmla="*/ 2147483647 w 6191"/>
              <a:gd name="T7" fmla="*/ 2147483647 h 3293"/>
              <a:gd name="T8" fmla="*/ 2147483647 w 6191"/>
              <a:gd name="T9" fmla="*/ 2147483647 h 3293"/>
              <a:gd name="T10" fmla="*/ 2147483647 w 6191"/>
              <a:gd name="T11" fmla="*/ 2147483647 h 3293"/>
              <a:gd name="T12" fmla="*/ 2147483647 w 6191"/>
              <a:gd name="T13" fmla="*/ 2147483647 h 3293"/>
              <a:gd name="T14" fmla="*/ 2147483647 w 6191"/>
              <a:gd name="T15" fmla="*/ 2147483647 h 3293"/>
              <a:gd name="T16" fmla="*/ 2147483647 w 6191"/>
              <a:gd name="T17" fmla="*/ 2147483647 h 3293"/>
              <a:gd name="T18" fmla="*/ 2147483647 w 6191"/>
              <a:gd name="T19" fmla="*/ 2147483647 h 3293"/>
              <a:gd name="T20" fmla="*/ 2147483647 w 6191"/>
              <a:gd name="T21" fmla="*/ 2147483647 h 3293"/>
              <a:gd name="T22" fmla="*/ 2147483647 w 6191"/>
              <a:gd name="T23" fmla="*/ 2147483647 h 3293"/>
              <a:gd name="T24" fmla="*/ 2147483647 w 6191"/>
              <a:gd name="T25" fmla="*/ 2147483647 h 3293"/>
              <a:gd name="T26" fmla="*/ 2147483647 w 6191"/>
              <a:gd name="T27" fmla="*/ 2147483647 h 3293"/>
              <a:gd name="T28" fmla="*/ 2147483647 w 6191"/>
              <a:gd name="T29" fmla="*/ 2147483647 h 3293"/>
              <a:gd name="T30" fmla="*/ 2147483647 w 6191"/>
              <a:gd name="T31" fmla="*/ 2147483647 h 3293"/>
              <a:gd name="T32" fmla="*/ 2147483647 w 6191"/>
              <a:gd name="T33" fmla="*/ 2147483647 h 3293"/>
              <a:gd name="T34" fmla="*/ 2147483647 w 6191"/>
              <a:gd name="T35" fmla="*/ 2147483647 h 3293"/>
              <a:gd name="T36" fmla="*/ 2147483647 w 6191"/>
              <a:gd name="T37" fmla="*/ 2147483647 h 3293"/>
              <a:gd name="T38" fmla="*/ 2147483647 w 6191"/>
              <a:gd name="T39" fmla="*/ 2147483647 h 3293"/>
              <a:gd name="T40" fmla="*/ 2147483647 w 6191"/>
              <a:gd name="T41" fmla="*/ 2147483647 h 3293"/>
              <a:gd name="T42" fmla="*/ 2147483647 w 6191"/>
              <a:gd name="T43" fmla="*/ 2147483647 h 3293"/>
              <a:gd name="T44" fmla="*/ 2147483647 w 6191"/>
              <a:gd name="T45" fmla="*/ 2147483647 h 3293"/>
              <a:gd name="T46" fmla="*/ 2147483647 w 6191"/>
              <a:gd name="T47" fmla="*/ 2147483647 h 3293"/>
              <a:gd name="T48" fmla="*/ 2147483647 w 6191"/>
              <a:gd name="T49" fmla="*/ 2147483647 h 3293"/>
              <a:gd name="T50" fmla="*/ 2147483647 w 6191"/>
              <a:gd name="T51" fmla="*/ 2147483647 h 3293"/>
              <a:gd name="T52" fmla="*/ 2147483647 w 6191"/>
              <a:gd name="T53" fmla="*/ 2147483647 h 3293"/>
              <a:gd name="T54" fmla="*/ 2147483647 w 6191"/>
              <a:gd name="T55" fmla="*/ 2147483647 h 3293"/>
              <a:gd name="T56" fmla="*/ 2147483647 w 6191"/>
              <a:gd name="T57" fmla="*/ 2147483647 h 3293"/>
              <a:gd name="T58" fmla="*/ 2147483647 w 6191"/>
              <a:gd name="T59" fmla="*/ 2147483647 h 3293"/>
              <a:gd name="T60" fmla="*/ 2147483647 w 6191"/>
              <a:gd name="T61" fmla="*/ 2147483647 h 3293"/>
              <a:gd name="T62" fmla="*/ 2147483647 w 6191"/>
              <a:gd name="T63" fmla="*/ 2147483647 h 3293"/>
              <a:gd name="T64" fmla="*/ 2147483647 w 6191"/>
              <a:gd name="T65" fmla="*/ 2147483647 h 3293"/>
              <a:gd name="T66" fmla="*/ 2147483647 w 6191"/>
              <a:gd name="T67" fmla="*/ 2147483647 h 3293"/>
              <a:gd name="T68" fmla="*/ 2147483647 w 6191"/>
              <a:gd name="T69" fmla="*/ 2147483647 h 3293"/>
              <a:gd name="T70" fmla="*/ 2147483647 w 6191"/>
              <a:gd name="T71" fmla="*/ 2147483647 h 3293"/>
              <a:gd name="T72" fmla="*/ 2147483647 w 6191"/>
              <a:gd name="T73" fmla="*/ 2147483647 h 3293"/>
              <a:gd name="T74" fmla="*/ 2147483647 w 6191"/>
              <a:gd name="T75" fmla="*/ 2147483647 h 3293"/>
              <a:gd name="T76" fmla="*/ 2147483647 w 6191"/>
              <a:gd name="T77" fmla="*/ 2147483647 h 3293"/>
              <a:gd name="T78" fmla="*/ 2147483647 w 6191"/>
              <a:gd name="T79" fmla="*/ 2147483647 h 3293"/>
              <a:gd name="T80" fmla="*/ 2147483647 w 6191"/>
              <a:gd name="T81" fmla="*/ 2147483647 h 3293"/>
              <a:gd name="T82" fmla="*/ 2147483647 w 6191"/>
              <a:gd name="T83" fmla="*/ 2147483647 h 3293"/>
              <a:gd name="T84" fmla="*/ 2147483647 w 6191"/>
              <a:gd name="T85" fmla="*/ 2147483647 h 3293"/>
              <a:gd name="T86" fmla="*/ 2147483647 w 6191"/>
              <a:gd name="T87" fmla="*/ 2147483647 h 3293"/>
              <a:gd name="T88" fmla="*/ 2147483647 w 6191"/>
              <a:gd name="T89" fmla="*/ 2147483647 h 3293"/>
              <a:gd name="T90" fmla="*/ 2147483647 w 6191"/>
              <a:gd name="T91" fmla="*/ 2147483647 h 3293"/>
              <a:gd name="T92" fmla="*/ 2147483647 w 6191"/>
              <a:gd name="T93" fmla="*/ 2147483647 h 3293"/>
              <a:gd name="T94" fmla="*/ 2147483647 w 6191"/>
              <a:gd name="T95" fmla="*/ 2147483647 h 3293"/>
              <a:gd name="T96" fmla="*/ 2147483647 w 6191"/>
              <a:gd name="T97" fmla="*/ 2147483647 h 3293"/>
              <a:gd name="T98" fmla="*/ 2147483647 w 6191"/>
              <a:gd name="T99" fmla="*/ 2147483647 h 3293"/>
              <a:gd name="T100" fmla="*/ 2147483647 w 6191"/>
              <a:gd name="T101" fmla="*/ 2147483647 h 3293"/>
              <a:gd name="T102" fmla="*/ 2147483647 w 6191"/>
              <a:gd name="T103" fmla="*/ 2147483647 h 3293"/>
              <a:gd name="T104" fmla="*/ 2147483647 w 6191"/>
              <a:gd name="T105" fmla="*/ 2147483647 h 3293"/>
              <a:gd name="T106" fmla="*/ 2147483647 w 6191"/>
              <a:gd name="T107" fmla="*/ 2147483647 h 3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91"/>
              <a:gd name="T163" fmla="*/ 0 h 3293"/>
              <a:gd name="T164" fmla="*/ 6191 w 6191"/>
              <a:gd name="T165" fmla="*/ 3293 h 3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91" h="3293">
                <a:moveTo>
                  <a:pt x="0" y="0"/>
                </a:moveTo>
                <a:lnTo>
                  <a:pt x="136" y="0"/>
                </a:lnTo>
                <a:lnTo>
                  <a:pt x="136" y="10"/>
                </a:lnTo>
                <a:lnTo>
                  <a:pt x="151" y="10"/>
                </a:lnTo>
                <a:lnTo>
                  <a:pt x="151" y="31"/>
                </a:lnTo>
                <a:lnTo>
                  <a:pt x="191" y="31"/>
                </a:lnTo>
                <a:lnTo>
                  <a:pt x="191" y="41"/>
                </a:lnTo>
                <a:lnTo>
                  <a:pt x="199" y="41"/>
                </a:lnTo>
                <a:lnTo>
                  <a:pt x="199" y="51"/>
                </a:lnTo>
                <a:lnTo>
                  <a:pt x="206" y="51"/>
                </a:lnTo>
                <a:lnTo>
                  <a:pt x="206" y="61"/>
                </a:lnTo>
                <a:lnTo>
                  <a:pt x="215" y="61"/>
                </a:lnTo>
                <a:lnTo>
                  <a:pt x="215" y="81"/>
                </a:lnTo>
                <a:lnTo>
                  <a:pt x="223" y="81"/>
                </a:lnTo>
                <a:lnTo>
                  <a:pt x="223" y="123"/>
                </a:lnTo>
                <a:lnTo>
                  <a:pt x="230" y="123"/>
                </a:lnTo>
                <a:lnTo>
                  <a:pt x="230" y="205"/>
                </a:lnTo>
                <a:lnTo>
                  <a:pt x="239" y="205"/>
                </a:lnTo>
                <a:lnTo>
                  <a:pt x="239" y="237"/>
                </a:lnTo>
                <a:lnTo>
                  <a:pt x="247" y="237"/>
                </a:lnTo>
                <a:lnTo>
                  <a:pt x="247" y="279"/>
                </a:lnTo>
                <a:lnTo>
                  <a:pt x="254" y="279"/>
                </a:lnTo>
                <a:lnTo>
                  <a:pt x="254" y="341"/>
                </a:lnTo>
                <a:lnTo>
                  <a:pt x="263" y="341"/>
                </a:lnTo>
                <a:lnTo>
                  <a:pt x="263" y="385"/>
                </a:lnTo>
                <a:lnTo>
                  <a:pt x="271" y="385"/>
                </a:lnTo>
                <a:lnTo>
                  <a:pt x="271" y="417"/>
                </a:lnTo>
                <a:lnTo>
                  <a:pt x="287" y="417"/>
                </a:lnTo>
                <a:lnTo>
                  <a:pt x="287" y="427"/>
                </a:lnTo>
                <a:lnTo>
                  <a:pt x="320" y="427"/>
                </a:lnTo>
                <a:lnTo>
                  <a:pt x="320" y="437"/>
                </a:lnTo>
                <a:lnTo>
                  <a:pt x="326" y="437"/>
                </a:lnTo>
                <a:lnTo>
                  <a:pt x="326" y="449"/>
                </a:lnTo>
                <a:lnTo>
                  <a:pt x="414" y="449"/>
                </a:lnTo>
                <a:lnTo>
                  <a:pt x="414" y="459"/>
                </a:lnTo>
                <a:lnTo>
                  <a:pt x="486" y="459"/>
                </a:lnTo>
                <a:lnTo>
                  <a:pt x="486" y="470"/>
                </a:lnTo>
                <a:lnTo>
                  <a:pt x="534" y="470"/>
                </a:lnTo>
                <a:lnTo>
                  <a:pt x="534" y="481"/>
                </a:lnTo>
                <a:lnTo>
                  <a:pt x="550" y="481"/>
                </a:lnTo>
                <a:lnTo>
                  <a:pt x="550" y="512"/>
                </a:lnTo>
                <a:lnTo>
                  <a:pt x="567" y="512"/>
                </a:lnTo>
                <a:lnTo>
                  <a:pt x="567" y="534"/>
                </a:lnTo>
                <a:lnTo>
                  <a:pt x="574" y="534"/>
                </a:lnTo>
                <a:lnTo>
                  <a:pt x="574" y="546"/>
                </a:lnTo>
                <a:lnTo>
                  <a:pt x="598" y="546"/>
                </a:lnTo>
                <a:lnTo>
                  <a:pt x="598" y="579"/>
                </a:lnTo>
                <a:lnTo>
                  <a:pt x="607" y="579"/>
                </a:lnTo>
                <a:lnTo>
                  <a:pt x="607" y="589"/>
                </a:lnTo>
                <a:lnTo>
                  <a:pt x="615" y="589"/>
                </a:lnTo>
                <a:lnTo>
                  <a:pt x="615" y="601"/>
                </a:lnTo>
                <a:lnTo>
                  <a:pt x="622" y="601"/>
                </a:lnTo>
                <a:lnTo>
                  <a:pt x="622" y="634"/>
                </a:lnTo>
                <a:lnTo>
                  <a:pt x="655" y="634"/>
                </a:lnTo>
                <a:lnTo>
                  <a:pt x="655" y="646"/>
                </a:lnTo>
                <a:lnTo>
                  <a:pt x="670" y="646"/>
                </a:lnTo>
                <a:lnTo>
                  <a:pt x="670" y="669"/>
                </a:lnTo>
                <a:lnTo>
                  <a:pt x="679" y="669"/>
                </a:lnTo>
                <a:lnTo>
                  <a:pt x="679" y="679"/>
                </a:lnTo>
                <a:lnTo>
                  <a:pt x="814" y="679"/>
                </a:lnTo>
                <a:lnTo>
                  <a:pt x="814" y="691"/>
                </a:lnTo>
                <a:lnTo>
                  <a:pt x="869" y="691"/>
                </a:lnTo>
                <a:lnTo>
                  <a:pt x="869" y="703"/>
                </a:lnTo>
                <a:lnTo>
                  <a:pt x="893" y="703"/>
                </a:lnTo>
                <a:lnTo>
                  <a:pt x="893" y="714"/>
                </a:lnTo>
                <a:lnTo>
                  <a:pt x="902" y="714"/>
                </a:lnTo>
                <a:lnTo>
                  <a:pt x="902" y="748"/>
                </a:lnTo>
                <a:lnTo>
                  <a:pt x="911" y="748"/>
                </a:lnTo>
                <a:lnTo>
                  <a:pt x="911" y="759"/>
                </a:lnTo>
                <a:lnTo>
                  <a:pt x="918" y="759"/>
                </a:lnTo>
                <a:lnTo>
                  <a:pt x="918" y="771"/>
                </a:lnTo>
                <a:lnTo>
                  <a:pt x="942" y="771"/>
                </a:lnTo>
                <a:lnTo>
                  <a:pt x="942" y="782"/>
                </a:lnTo>
                <a:lnTo>
                  <a:pt x="959" y="782"/>
                </a:lnTo>
                <a:lnTo>
                  <a:pt x="959" y="794"/>
                </a:lnTo>
                <a:lnTo>
                  <a:pt x="1005" y="794"/>
                </a:lnTo>
                <a:lnTo>
                  <a:pt x="1005" y="819"/>
                </a:lnTo>
                <a:lnTo>
                  <a:pt x="1022" y="819"/>
                </a:lnTo>
                <a:lnTo>
                  <a:pt x="1022" y="830"/>
                </a:lnTo>
                <a:lnTo>
                  <a:pt x="1029" y="830"/>
                </a:lnTo>
                <a:lnTo>
                  <a:pt x="1029" y="842"/>
                </a:lnTo>
                <a:lnTo>
                  <a:pt x="1141" y="842"/>
                </a:lnTo>
                <a:lnTo>
                  <a:pt x="1141" y="855"/>
                </a:lnTo>
                <a:lnTo>
                  <a:pt x="1237" y="855"/>
                </a:lnTo>
                <a:lnTo>
                  <a:pt x="1237" y="903"/>
                </a:lnTo>
                <a:lnTo>
                  <a:pt x="1254" y="903"/>
                </a:lnTo>
                <a:lnTo>
                  <a:pt x="1254" y="914"/>
                </a:lnTo>
                <a:lnTo>
                  <a:pt x="1261" y="914"/>
                </a:lnTo>
                <a:lnTo>
                  <a:pt x="1261" y="939"/>
                </a:lnTo>
                <a:lnTo>
                  <a:pt x="1270" y="939"/>
                </a:lnTo>
                <a:lnTo>
                  <a:pt x="1270" y="952"/>
                </a:lnTo>
                <a:lnTo>
                  <a:pt x="1294" y="952"/>
                </a:lnTo>
                <a:lnTo>
                  <a:pt x="1294" y="977"/>
                </a:lnTo>
                <a:lnTo>
                  <a:pt x="1342" y="977"/>
                </a:lnTo>
                <a:lnTo>
                  <a:pt x="1342" y="988"/>
                </a:lnTo>
                <a:lnTo>
                  <a:pt x="1397" y="988"/>
                </a:lnTo>
                <a:lnTo>
                  <a:pt x="1397" y="1002"/>
                </a:lnTo>
                <a:lnTo>
                  <a:pt x="1517" y="1002"/>
                </a:lnTo>
                <a:lnTo>
                  <a:pt x="1517" y="1015"/>
                </a:lnTo>
                <a:lnTo>
                  <a:pt x="1605" y="1015"/>
                </a:lnTo>
                <a:lnTo>
                  <a:pt x="1605" y="1028"/>
                </a:lnTo>
                <a:lnTo>
                  <a:pt x="1637" y="1028"/>
                </a:lnTo>
                <a:lnTo>
                  <a:pt x="1637" y="1039"/>
                </a:lnTo>
                <a:lnTo>
                  <a:pt x="1717" y="1039"/>
                </a:lnTo>
                <a:lnTo>
                  <a:pt x="1717" y="1052"/>
                </a:lnTo>
                <a:lnTo>
                  <a:pt x="1734" y="1052"/>
                </a:lnTo>
                <a:lnTo>
                  <a:pt x="1734" y="1065"/>
                </a:lnTo>
                <a:lnTo>
                  <a:pt x="1780" y="1065"/>
                </a:lnTo>
                <a:lnTo>
                  <a:pt x="1780" y="1078"/>
                </a:lnTo>
                <a:lnTo>
                  <a:pt x="1845" y="1078"/>
                </a:lnTo>
                <a:lnTo>
                  <a:pt x="1845" y="1091"/>
                </a:lnTo>
                <a:lnTo>
                  <a:pt x="1894" y="1091"/>
                </a:lnTo>
                <a:lnTo>
                  <a:pt x="1894" y="1105"/>
                </a:lnTo>
                <a:lnTo>
                  <a:pt x="1900" y="1105"/>
                </a:lnTo>
                <a:lnTo>
                  <a:pt x="1900" y="1144"/>
                </a:lnTo>
                <a:lnTo>
                  <a:pt x="1909" y="1144"/>
                </a:lnTo>
                <a:lnTo>
                  <a:pt x="1909" y="1170"/>
                </a:lnTo>
                <a:lnTo>
                  <a:pt x="1918" y="1170"/>
                </a:lnTo>
                <a:lnTo>
                  <a:pt x="1918" y="1195"/>
                </a:lnTo>
                <a:lnTo>
                  <a:pt x="1924" y="1195"/>
                </a:lnTo>
                <a:lnTo>
                  <a:pt x="1924" y="1222"/>
                </a:lnTo>
                <a:lnTo>
                  <a:pt x="1933" y="1222"/>
                </a:lnTo>
                <a:lnTo>
                  <a:pt x="1933" y="1235"/>
                </a:lnTo>
                <a:lnTo>
                  <a:pt x="1964" y="1235"/>
                </a:lnTo>
                <a:lnTo>
                  <a:pt x="1964" y="1261"/>
                </a:lnTo>
                <a:lnTo>
                  <a:pt x="1973" y="1261"/>
                </a:lnTo>
                <a:lnTo>
                  <a:pt x="1973" y="1289"/>
                </a:lnTo>
                <a:lnTo>
                  <a:pt x="1981" y="1289"/>
                </a:lnTo>
                <a:lnTo>
                  <a:pt x="1981" y="1303"/>
                </a:lnTo>
                <a:lnTo>
                  <a:pt x="1997" y="1303"/>
                </a:lnTo>
                <a:lnTo>
                  <a:pt x="1997" y="1331"/>
                </a:lnTo>
                <a:lnTo>
                  <a:pt x="2012" y="1331"/>
                </a:lnTo>
                <a:lnTo>
                  <a:pt x="2012" y="1359"/>
                </a:lnTo>
                <a:lnTo>
                  <a:pt x="2021" y="1359"/>
                </a:lnTo>
                <a:lnTo>
                  <a:pt x="2021" y="1372"/>
                </a:lnTo>
                <a:lnTo>
                  <a:pt x="2029" y="1372"/>
                </a:lnTo>
                <a:lnTo>
                  <a:pt x="2029" y="1386"/>
                </a:lnTo>
                <a:lnTo>
                  <a:pt x="2053" y="1386"/>
                </a:lnTo>
                <a:lnTo>
                  <a:pt x="2053" y="1399"/>
                </a:lnTo>
                <a:lnTo>
                  <a:pt x="2060" y="1399"/>
                </a:lnTo>
                <a:lnTo>
                  <a:pt x="2060" y="1414"/>
                </a:lnTo>
                <a:lnTo>
                  <a:pt x="2077" y="1414"/>
                </a:lnTo>
                <a:lnTo>
                  <a:pt x="2077" y="1427"/>
                </a:lnTo>
                <a:lnTo>
                  <a:pt x="2084" y="1427"/>
                </a:lnTo>
                <a:lnTo>
                  <a:pt x="2084" y="1441"/>
                </a:lnTo>
                <a:lnTo>
                  <a:pt x="2156" y="1441"/>
                </a:lnTo>
                <a:lnTo>
                  <a:pt x="2156" y="1454"/>
                </a:lnTo>
                <a:lnTo>
                  <a:pt x="2189" y="1454"/>
                </a:lnTo>
                <a:lnTo>
                  <a:pt x="2189" y="1483"/>
                </a:lnTo>
                <a:lnTo>
                  <a:pt x="2349" y="1483"/>
                </a:lnTo>
                <a:lnTo>
                  <a:pt x="2349" y="1498"/>
                </a:lnTo>
                <a:lnTo>
                  <a:pt x="2356" y="1498"/>
                </a:lnTo>
                <a:lnTo>
                  <a:pt x="2356" y="1511"/>
                </a:lnTo>
                <a:lnTo>
                  <a:pt x="2380" y="1511"/>
                </a:lnTo>
                <a:lnTo>
                  <a:pt x="2380" y="1525"/>
                </a:lnTo>
                <a:lnTo>
                  <a:pt x="2388" y="1525"/>
                </a:lnTo>
                <a:lnTo>
                  <a:pt x="2388" y="1540"/>
                </a:lnTo>
                <a:lnTo>
                  <a:pt x="2461" y="1540"/>
                </a:lnTo>
                <a:lnTo>
                  <a:pt x="2461" y="1554"/>
                </a:lnTo>
                <a:lnTo>
                  <a:pt x="2557" y="1554"/>
                </a:lnTo>
                <a:lnTo>
                  <a:pt x="2557" y="1582"/>
                </a:lnTo>
                <a:lnTo>
                  <a:pt x="2564" y="1582"/>
                </a:lnTo>
                <a:lnTo>
                  <a:pt x="2564" y="1597"/>
                </a:lnTo>
                <a:lnTo>
                  <a:pt x="2572" y="1597"/>
                </a:lnTo>
                <a:lnTo>
                  <a:pt x="2572" y="1611"/>
                </a:lnTo>
                <a:lnTo>
                  <a:pt x="2579" y="1611"/>
                </a:lnTo>
                <a:lnTo>
                  <a:pt x="2579" y="1655"/>
                </a:lnTo>
                <a:lnTo>
                  <a:pt x="2588" y="1655"/>
                </a:lnTo>
                <a:lnTo>
                  <a:pt x="2588" y="1669"/>
                </a:lnTo>
                <a:lnTo>
                  <a:pt x="2596" y="1669"/>
                </a:lnTo>
                <a:lnTo>
                  <a:pt x="2596" y="1727"/>
                </a:lnTo>
                <a:lnTo>
                  <a:pt x="2603" y="1727"/>
                </a:lnTo>
                <a:lnTo>
                  <a:pt x="2603" y="1772"/>
                </a:lnTo>
                <a:lnTo>
                  <a:pt x="2612" y="1772"/>
                </a:lnTo>
                <a:lnTo>
                  <a:pt x="2612" y="1788"/>
                </a:lnTo>
                <a:lnTo>
                  <a:pt x="2627" y="1788"/>
                </a:lnTo>
                <a:lnTo>
                  <a:pt x="2627" y="1803"/>
                </a:lnTo>
                <a:lnTo>
                  <a:pt x="2636" y="1803"/>
                </a:lnTo>
                <a:lnTo>
                  <a:pt x="2636" y="1817"/>
                </a:lnTo>
                <a:lnTo>
                  <a:pt x="2644" y="1817"/>
                </a:lnTo>
                <a:lnTo>
                  <a:pt x="2644" y="1848"/>
                </a:lnTo>
                <a:lnTo>
                  <a:pt x="2651" y="1848"/>
                </a:lnTo>
                <a:lnTo>
                  <a:pt x="2651" y="1864"/>
                </a:lnTo>
                <a:lnTo>
                  <a:pt x="2660" y="1864"/>
                </a:lnTo>
                <a:lnTo>
                  <a:pt x="2660" y="1878"/>
                </a:lnTo>
                <a:lnTo>
                  <a:pt x="2684" y="1878"/>
                </a:lnTo>
                <a:lnTo>
                  <a:pt x="2684" y="1894"/>
                </a:lnTo>
                <a:lnTo>
                  <a:pt x="2699" y="1894"/>
                </a:lnTo>
                <a:lnTo>
                  <a:pt x="2699" y="1925"/>
                </a:lnTo>
                <a:lnTo>
                  <a:pt x="2723" y="1925"/>
                </a:lnTo>
                <a:lnTo>
                  <a:pt x="2723" y="1940"/>
                </a:lnTo>
                <a:lnTo>
                  <a:pt x="2732" y="1940"/>
                </a:lnTo>
                <a:lnTo>
                  <a:pt x="2732" y="1956"/>
                </a:lnTo>
                <a:lnTo>
                  <a:pt x="2747" y="1956"/>
                </a:lnTo>
                <a:lnTo>
                  <a:pt x="2747" y="1972"/>
                </a:lnTo>
                <a:lnTo>
                  <a:pt x="2804" y="1972"/>
                </a:lnTo>
                <a:lnTo>
                  <a:pt x="2804" y="1988"/>
                </a:lnTo>
                <a:lnTo>
                  <a:pt x="2899" y="1988"/>
                </a:lnTo>
                <a:lnTo>
                  <a:pt x="2899" y="2006"/>
                </a:lnTo>
                <a:lnTo>
                  <a:pt x="3052" y="2006"/>
                </a:lnTo>
                <a:lnTo>
                  <a:pt x="3052" y="2022"/>
                </a:lnTo>
                <a:lnTo>
                  <a:pt x="3172" y="2022"/>
                </a:lnTo>
                <a:lnTo>
                  <a:pt x="3172" y="2039"/>
                </a:lnTo>
                <a:lnTo>
                  <a:pt x="3187" y="2039"/>
                </a:lnTo>
                <a:lnTo>
                  <a:pt x="3187" y="2055"/>
                </a:lnTo>
                <a:lnTo>
                  <a:pt x="3227" y="2055"/>
                </a:lnTo>
                <a:lnTo>
                  <a:pt x="3227" y="2073"/>
                </a:lnTo>
                <a:lnTo>
                  <a:pt x="3251" y="2073"/>
                </a:lnTo>
                <a:lnTo>
                  <a:pt x="3251" y="2109"/>
                </a:lnTo>
                <a:lnTo>
                  <a:pt x="3260" y="2109"/>
                </a:lnTo>
                <a:lnTo>
                  <a:pt x="3260" y="2145"/>
                </a:lnTo>
                <a:lnTo>
                  <a:pt x="3275" y="2145"/>
                </a:lnTo>
                <a:lnTo>
                  <a:pt x="3275" y="2164"/>
                </a:lnTo>
                <a:lnTo>
                  <a:pt x="3290" y="2164"/>
                </a:lnTo>
                <a:lnTo>
                  <a:pt x="3290" y="2184"/>
                </a:lnTo>
                <a:lnTo>
                  <a:pt x="3308" y="2184"/>
                </a:lnTo>
                <a:lnTo>
                  <a:pt x="3308" y="2203"/>
                </a:lnTo>
                <a:lnTo>
                  <a:pt x="3315" y="2203"/>
                </a:lnTo>
                <a:lnTo>
                  <a:pt x="3315" y="2223"/>
                </a:lnTo>
                <a:lnTo>
                  <a:pt x="3323" y="2223"/>
                </a:lnTo>
                <a:lnTo>
                  <a:pt x="3323" y="2244"/>
                </a:lnTo>
                <a:lnTo>
                  <a:pt x="3354" y="2244"/>
                </a:lnTo>
                <a:lnTo>
                  <a:pt x="3354" y="2267"/>
                </a:lnTo>
                <a:lnTo>
                  <a:pt x="3395" y="2267"/>
                </a:lnTo>
                <a:lnTo>
                  <a:pt x="3395" y="2290"/>
                </a:lnTo>
                <a:lnTo>
                  <a:pt x="3419" y="2290"/>
                </a:lnTo>
                <a:lnTo>
                  <a:pt x="3419" y="2313"/>
                </a:lnTo>
                <a:lnTo>
                  <a:pt x="3435" y="2313"/>
                </a:lnTo>
                <a:lnTo>
                  <a:pt x="3435" y="2337"/>
                </a:lnTo>
                <a:lnTo>
                  <a:pt x="3474" y="2337"/>
                </a:lnTo>
                <a:lnTo>
                  <a:pt x="3474" y="2361"/>
                </a:lnTo>
                <a:lnTo>
                  <a:pt x="3483" y="2361"/>
                </a:lnTo>
                <a:lnTo>
                  <a:pt x="3483" y="2385"/>
                </a:lnTo>
                <a:lnTo>
                  <a:pt x="3586" y="2385"/>
                </a:lnTo>
                <a:lnTo>
                  <a:pt x="3586" y="2432"/>
                </a:lnTo>
                <a:lnTo>
                  <a:pt x="3698" y="2432"/>
                </a:lnTo>
                <a:lnTo>
                  <a:pt x="3698" y="2457"/>
                </a:lnTo>
                <a:lnTo>
                  <a:pt x="3827" y="2457"/>
                </a:lnTo>
                <a:lnTo>
                  <a:pt x="3827" y="2482"/>
                </a:lnTo>
                <a:lnTo>
                  <a:pt x="3923" y="2482"/>
                </a:lnTo>
                <a:lnTo>
                  <a:pt x="3923" y="2534"/>
                </a:lnTo>
                <a:lnTo>
                  <a:pt x="3930" y="2534"/>
                </a:lnTo>
                <a:lnTo>
                  <a:pt x="3930" y="2559"/>
                </a:lnTo>
                <a:lnTo>
                  <a:pt x="3938" y="2559"/>
                </a:lnTo>
                <a:lnTo>
                  <a:pt x="3938" y="2614"/>
                </a:lnTo>
                <a:lnTo>
                  <a:pt x="3962" y="2614"/>
                </a:lnTo>
                <a:lnTo>
                  <a:pt x="3962" y="2641"/>
                </a:lnTo>
                <a:lnTo>
                  <a:pt x="3986" y="2641"/>
                </a:lnTo>
                <a:lnTo>
                  <a:pt x="3986" y="2672"/>
                </a:lnTo>
                <a:lnTo>
                  <a:pt x="4002" y="2672"/>
                </a:lnTo>
                <a:lnTo>
                  <a:pt x="4002" y="2704"/>
                </a:lnTo>
                <a:lnTo>
                  <a:pt x="4089" y="2704"/>
                </a:lnTo>
                <a:lnTo>
                  <a:pt x="4089" y="2743"/>
                </a:lnTo>
                <a:lnTo>
                  <a:pt x="4170" y="2743"/>
                </a:lnTo>
                <a:lnTo>
                  <a:pt x="4170" y="2787"/>
                </a:lnTo>
                <a:lnTo>
                  <a:pt x="4657" y="2787"/>
                </a:lnTo>
                <a:lnTo>
                  <a:pt x="4657" y="2839"/>
                </a:lnTo>
                <a:lnTo>
                  <a:pt x="4689" y="2839"/>
                </a:lnTo>
                <a:lnTo>
                  <a:pt x="4689" y="2892"/>
                </a:lnTo>
                <a:lnTo>
                  <a:pt x="4713" y="2892"/>
                </a:lnTo>
                <a:lnTo>
                  <a:pt x="4713" y="2949"/>
                </a:lnTo>
                <a:lnTo>
                  <a:pt x="4746" y="2949"/>
                </a:lnTo>
                <a:lnTo>
                  <a:pt x="4746" y="3011"/>
                </a:lnTo>
                <a:lnTo>
                  <a:pt x="4913" y="3011"/>
                </a:lnTo>
                <a:lnTo>
                  <a:pt x="4913" y="3084"/>
                </a:lnTo>
                <a:lnTo>
                  <a:pt x="5256" y="3084"/>
                </a:lnTo>
                <a:lnTo>
                  <a:pt x="5256" y="3178"/>
                </a:lnTo>
                <a:lnTo>
                  <a:pt x="5328" y="3178"/>
                </a:lnTo>
                <a:lnTo>
                  <a:pt x="5328" y="3293"/>
                </a:lnTo>
                <a:lnTo>
                  <a:pt x="6191" y="3293"/>
                </a:lnTo>
              </a:path>
            </a:pathLst>
          </a:custGeom>
          <a:noFill/>
          <a:ln w="31750">
            <a:solidFill>
              <a:srgbClr val="B78405"/>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457200"/>
            <a:endParaRPr lang="es-ES" sz="1200">
              <a:solidFill>
                <a:srgbClr val="000000"/>
              </a:solidFill>
              <a:latin typeface="Arial"/>
            </a:endParaRPr>
          </a:p>
        </p:txBody>
      </p:sp>
      <p:sp>
        <p:nvSpPr>
          <p:cNvPr id="33796" name="Line 48"/>
          <p:cNvSpPr>
            <a:spLocks noChangeShapeType="1"/>
          </p:cNvSpPr>
          <p:nvPr/>
        </p:nvSpPr>
        <p:spPr bwMode="auto">
          <a:xfrm>
            <a:off x="1957388" y="1830388"/>
            <a:ext cx="68262" cy="1587"/>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797" name="Line 49"/>
          <p:cNvSpPr>
            <a:spLocks noChangeShapeType="1"/>
          </p:cNvSpPr>
          <p:nvPr/>
        </p:nvSpPr>
        <p:spPr bwMode="auto">
          <a:xfrm>
            <a:off x="1990725" y="1800225"/>
            <a:ext cx="1588" cy="58738"/>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grpSp>
        <p:nvGrpSpPr>
          <p:cNvPr id="33798" name="Group 50"/>
          <p:cNvGrpSpPr>
            <a:grpSpLocks/>
          </p:cNvGrpSpPr>
          <p:nvPr/>
        </p:nvGrpSpPr>
        <p:grpSpPr bwMode="auto">
          <a:xfrm>
            <a:off x="2173288" y="2132013"/>
            <a:ext cx="835025" cy="442912"/>
            <a:chOff x="1527" y="1248"/>
            <a:chExt cx="526" cy="279"/>
          </a:xfrm>
        </p:grpSpPr>
        <p:sp>
          <p:nvSpPr>
            <p:cNvPr id="34035" name="Line 51"/>
            <p:cNvSpPr>
              <a:spLocks noChangeShapeType="1"/>
            </p:cNvSpPr>
            <p:nvPr/>
          </p:nvSpPr>
          <p:spPr bwMode="auto">
            <a:xfrm>
              <a:off x="1527" y="1266"/>
              <a:ext cx="43" cy="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36" name="Line 52"/>
            <p:cNvSpPr>
              <a:spLocks noChangeShapeType="1"/>
            </p:cNvSpPr>
            <p:nvPr/>
          </p:nvSpPr>
          <p:spPr bwMode="auto">
            <a:xfrm>
              <a:off x="1548" y="1248"/>
              <a:ext cx="0" cy="36"/>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37" name="Line 53"/>
            <p:cNvSpPr>
              <a:spLocks noChangeShapeType="1"/>
            </p:cNvSpPr>
            <p:nvPr/>
          </p:nvSpPr>
          <p:spPr bwMode="auto">
            <a:xfrm>
              <a:off x="1539" y="1271"/>
              <a:ext cx="43" cy="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38" name="Line 54"/>
            <p:cNvSpPr>
              <a:spLocks noChangeShapeType="1"/>
            </p:cNvSpPr>
            <p:nvPr/>
          </p:nvSpPr>
          <p:spPr bwMode="auto">
            <a:xfrm>
              <a:off x="1560" y="1253"/>
              <a:ext cx="0" cy="36"/>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39" name="Line 55"/>
            <p:cNvSpPr>
              <a:spLocks noChangeShapeType="1"/>
            </p:cNvSpPr>
            <p:nvPr/>
          </p:nvSpPr>
          <p:spPr bwMode="auto">
            <a:xfrm>
              <a:off x="1659" y="1298"/>
              <a:ext cx="43" cy="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40" name="Line 56"/>
            <p:cNvSpPr>
              <a:spLocks noChangeShapeType="1"/>
            </p:cNvSpPr>
            <p:nvPr/>
          </p:nvSpPr>
          <p:spPr bwMode="auto">
            <a:xfrm>
              <a:off x="1680" y="1280"/>
              <a:ext cx="0" cy="36"/>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41" name="Line 57"/>
            <p:cNvSpPr>
              <a:spLocks noChangeShapeType="1"/>
            </p:cNvSpPr>
            <p:nvPr/>
          </p:nvSpPr>
          <p:spPr bwMode="auto">
            <a:xfrm>
              <a:off x="1703" y="1375"/>
              <a:ext cx="43" cy="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42" name="Line 58"/>
            <p:cNvSpPr>
              <a:spLocks noChangeShapeType="1"/>
            </p:cNvSpPr>
            <p:nvPr/>
          </p:nvSpPr>
          <p:spPr bwMode="auto">
            <a:xfrm>
              <a:off x="1724" y="1357"/>
              <a:ext cx="0" cy="36"/>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43" name="Line 59"/>
            <p:cNvSpPr>
              <a:spLocks noChangeShapeType="1"/>
            </p:cNvSpPr>
            <p:nvPr/>
          </p:nvSpPr>
          <p:spPr bwMode="auto">
            <a:xfrm>
              <a:off x="1851" y="1443"/>
              <a:ext cx="43" cy="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44" name="Line 60"/>
            <p:cNvSpPr>
              <a:spLocks noChangeShapeType="1"/>
            </p:cNvSpPr>
            <p:nvPr/>
          </p:nvSpPr>
          <p:spPr bwMode="auto">
            <a:xfrm>
              <a:off x="1872" y="1425"/>
              <a:ext cx="0" cy="36"/>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45" name="Line 61"/>
            <p:cNvSpPr>
              <a:spLocks noChangeShapeType="1"/>
            </p:cNvSpPr>
            <p:nvPr/>
          </p:nvSpPr>
          <p:spPr bwMode="auto">
            <a:xfrm>
              <a:off x="1863" y="1449"/>
              <a:ext cx="43" cy="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46" name="Line 62"/>
            <p:cNvSpPr>
              <a:spLocks noChangeShapeType="1"/>
            </p:cNvSpPr>
            <p:nvPr/>
          </p:nvSpPr>
          <p:spPr bwMode="auto">
            <a:xfrm>
              <a:off x="1884" y="1431"/>
              <a:ext cx="0" cy="36"/>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47" name="Line 63"/>
            <p:cNvSpPr>
              <a:spLocks noChangeShapeType="1"/>
            </p:cNvSpPr>
            <p:nvPr/>
          </p:nvSpPr>
          <p:spPr bwMode="auto">
            <a:xfrm>
              <a:off x="1870" y="1454"/>
              <a:ext cx="43" cy="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48" name="Line 64"/>
            <p:cNvSpPr>
              <a:spLocks noChangeShapeType="1"/>
            </p:cNvSpPr>
            <p:nvPr/>
          </p:nvSpPr>
          <p:spPr bwMode="auto">
            <a:xfrm>
              <a:off x="1892" y="1436"/>
              <a:ext cx="0" cy="37"/>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49" name="Line 65"/>
            <p:cNvSpPr>
              <a:spLocks noChangeShapeType="1"/>
            </p:cNvSpPr>
            <p:nvPr/>
          </p:nvSpPr>
          <p:spPr bwMode="auto">
            <a:xfrm>
              <a:off x="1887" y="1454"/>
              <a:ext cx="43" cy="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50" name="Line 66"/>
            <p:cNvSpPr>
              <a:spLocks noChangeShapeType="1"/>
            </p:cNvSpPr>
            <p:nvPr/>
          </p:nvSpPr>
          <p:spPr bwMode="auto">
            <a:xfrm>
              <a:off x="1908" y="1436"/>
              <a:ext cx="0" cy="37"/>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51" name="Line 67"/>
            <p:cNvSpPr>
              <a:spLocks noChangeShapeType="1"/>
            </p:cNvSpPr>
            <p:nvPr/>
          </p:nvSpPr>
          <p:spPr bwMode="auto">
            <a:xfrm>
              <a:off x="1894" y="1467"/>
              <a:ext cx="43" cy="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52" name="Line 68"/>
            <p:cNvSpPr>
              <a:spLocks noChangeShapeType="1"/>
            </p:cNvSpPr>
            <p:nvPr/>
          </p:nvSpPr>
          <p:spPr bwMode="auto">
            <a:xfrm>
              <a:off x="1916" y="1449"/>
              <a:ext cx="0" cy="36"/>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53" name="Line 69"/>
            <p:cNvSpPr>
              <a:spLocks noChangeShapeType="1"/>
            </p:cNvSpPr>
            <p:nvPr/>
          </p:nvSpPr>
          <p:spPr bwMode="auto">
            <a:xfrm>
              <a:off x="1974" y="1485"/>
              <a:ext cx="43" cy="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54" name="Line 70"/>
            <p:cNvSpPr>
              <a:spLocks noChangeShapeType="1"/>
            </p:cNvSpPr>
            <p:nvPr/>
          </p:nvSpPr>
          <p:spPr bwMode="auto">
            <a:xfrm>
              <a:off x="1996" y="1467"/>
              <a:ext cx="0" cy="36"/>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55" name="Line 71"/>
            <p:cNvSpPr>
              <a:spLocks noChangeShapeType="1"/>
            </p:cNvSpPr>
            <p:nvPr/>
          </p:nvSpPr>
          <p:spPr bwMode="auto">
            <a:xfrm>
              <a:off x="2010" y="1509"/>
              <a:ext cx="43" cy="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56" name="Line 72"/>
            <p:cNvSpPr>
              <a:spLocks noChangeShapeType="1"/>
            </p:cNvSpPr>
            <p:nvPr/>
          </p:nvSpPr>
          <p:spPr bwMode="auto">
            <a:xfrm>
              <a:off x="2032" y="1491"/>
              <a:ext cx="0" cy="36"/>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grpSp>
      <p:sp>
        <p:nvSpPr>
          <p:cNvPr id="33799" name="Line 73"/>
          <p:cNvSpPr>
            <a:spLocks noChangeShapeType="1"/>
          </p:cNvSpPr>
          <p:nvPr/>
        </p:nvSpPr>
        <p:spPr bwMode="auto">
          <a:xfrm>
            <a:off x="3022600" y="2614613"/>
            <a:ext cx="68263" cy="1587"/>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00" name="Line 74"/>
          <p:cNvSpPr>
            <a:spLocks noChangeShapeType="1"/>
          </p:cNvSpPr>
          <p:nvPr/>
        </p:nvSpPr>
        <p:spPr bwMode="auto">
          <a:xfrm>
            <a:off x="3055938" y="2586038"/>
            <a:ext cx="1587" cy="5715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01" name="Line 75"/>
          <p:cNvSpPr>
            <a:spLocks noChangeShapeType="1"/>
          </p:cNvSpPr>
          <p:nvPr/>
        </p:nvSpPr>
        <p:spPr bwMode="auto">
          <a:xfrm>
            <a:off x="3028950" y="2614613"/>
            <a:ext cx="68263" cy="1587"/>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02" name="Line 76"/>
          <p:cNvSpPr>
            <a:spLocks noChangeShapeType="1"/>
          </p:cNvSpPr>
          <p:nvPr/>
        </p:nvSpPr>
        <p:spPr bwMode="auto">
          <a:xfrm>
            <a:off x="3063875" y="2586038"/>
            <a:ext cx="1588" cy="5715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03" name="Line 77"/>
          <p:cNvSpPr>
            <a:spLocks noChangeShapeType="1"/>
          </p:cNvSpPr>
          <p:nvPr/>
        </p:nvSpPr>
        <p:spPr bwMode="auto">
          <a:xfrm>
            <a:off x="3036888" y="2614613"/>
            <a:ext cx="66675" cy="1587"/>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04" name="Line 78"/>
          <p:cNvSpPr>
            <a:spLocks noChangeShapeType="1"/>
          </p:cNvSpPr>
          <p:nvPr/>
        </p:nvSpPr>
        <p:spPr bwMode="auto">
          <a:xfrm>
            <a:off x="3070225" y="2586038"/>
            <a:ext cx="1588" cy="5715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05" name="Line 79"/>
          <p:cNvSpPr>
            <a:spLocks noChangeShapeType="1"/>
          </p:cNvSpPr>
          <p:nvPr/>
        </p:nvSpPr>
        <p:spPr bwMode="auto">
          <a:xfrm>
            <a:off x="3055938" y="2614613"/>
            <a:ext cx="68262" cy="1587"/>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06" name="Line 80"/>
          <p:cNvSpPr>
            <a:spLocks noChangeShapeType="1"/>
          </p:cNvSpPr>
          <p:nvPr/>
        </p:nvSpPr>
        <p:spPr bwMode="auto">
          <a:xfrm>
            <a:off x="3089275" y="2586038"/>
            <a:ext cx="1588" cy="5715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07" name="Line 81"/>
          <p:cNvSpPr>
            <a:spLocks noChangeShapeType="1"/>
          </p:cNvSpPr>
          <p:nvPr/>
        </p:nvSpPr>
        <p:spPr bwMode="auto">
          <a:xfrm>
            <a:off x="3074988" y="2624138"/>
            <a:ext cx="68262" cy="1587"/>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08" name="Line 82"/>
          <p:cNvSpPr>
            <a:spLocks noChangeShapeType="1"/>
          </p:cNvSpPr>
          <p:nvPr/>
        </p:nvSpPr>
        <p:spPr bwMode="auto">
          <a:xfrm>
            <a:off x="3108325" y="2595563"/>
            <a:ext cx="1588" cy="5715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09" name="Line 83"/>
          <p:cNvSpPr>
            <a:spLocks noChangeShapeType="1"/>
          </p:cNvSpPr>
          <p:nvPr/>
        </p:nvSpPr>
        <p:spPr bwMode="auto">
          <a:xfrm>
            <a:off x="3206750" y="2635250"/>
            <a:ext cx="68263" cy="1588"/>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10" name="Line 84"/>
          <p:cNvSpPr>
            <a:spLocks noChangeShapeType="1"/>
          </p:cNvSpPr>
          <p:nvPr/>
        </p:nvSpPr>
        <p:spPr bwMode="auto">
          <a:xfrm>
            <a:off x="3240088" y="2606675"/>
            <a:ext cx="1587" cy="5715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11" name="Line 85"/>
          <p:cNvSpPr>
            <a:spLocks noChangeShapeType="1"/>
          </p:cNvSpPr>
          <p:nvPr/>
        </p:nvSpPr>
        <p:spPr bwMode="auto">
          <a:xfrm>
            <a:off x="3213100" y="2635250"/>
            <a:ext cx="68263" cy="1588"/>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12" name="Line 86"/>
          <p:cNvSpPr>
            <a:spLocks noChangeShapeType="1"/>
          </p:cNvSpPr>
          <p:nvPr/>
        </p:nvSpPr>
        <p:spPr bwMode="auto">
          <a:xfrm>
            <a:off x="3248025" y="2606675"/>
            <a:ext cx="1588" cy="5715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13" name="Line 87"/>
          <p:cNvSpPr>
            <a:spLocks noChangeShapeType="1"/>
          </p:cNvSpPr>
          <p:nvPr/>
        </p:nvSpPr>
        <p:spPr bwMode="auto">
          <a:xfrm>
            <a:off x="3448050" y="2695575"/>
            <a:ext cx="68263" cy="1588"/>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14" name="Line 88"/>
          <p:cNvSpPr>
            <a:spLocks noChangeShapeType="1"/>
          </p:cNvSpPr>
          <p:nvPr/>
        </p:nvSpPr>
        <p:spPr bwMode="auto">
          <a:xfrm>
            <a:off x="3481388" y="2667000"/>
            <a:ext cx="1587" cy="5715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15" name="Line 89"/>
          <p:cNvSpPr>
            <a:spLocks noChangeShapeType="1"/>
          </p:cNvSpPr>
          <p:nvPr/>
        </p:nvSpPr>
        <p:spPr bwMode="auto">
          <a:xfrm>
            <a:off x="3490913" y="2809875"/>
            <a:ext cx="68262" cy="1588"/>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16" name="Line 90"/>
          <p:cNvSpPr>
            <a:spLocks noChangeShapeType="1"/>
          </p:cNvSpPr>
          <p:nvPr/>
        </p:nvSpPr>
        <p:spPr bwMode="auto">
          <a:xfrm>
            <a:off x="3525838" y="2781300"/>
            <a:ext cx="1587" cy="5715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17" name="Line 91"/>
          <p:cNvSpPr>
            <a:spLocks noChangeShapeType="1"/>
          </p:cNvSpPr>
          <p:nvPr/>
        </p:nvSpPr>
        <p:spPr bwMode="auto">
          <a:xfrm>
            <a:off x="3498850" y="2809875"/>
            <a:ext cx="68263" cy="1588"/>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18" name="Line 92"/>
          <p:cNvSpPr>
            <a:spLocks noChangeShapeType="1"/>
          </p:cNvSpPr>
          <p:nvPr/>
        </p:nvSpPr>
        <p:spPr bwMode="auto">
          <a:xfrm>
            <a:off x="3532188" y="2781300"/>
            <a:ext cx="1587" cy="5715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19" name="Line 93"/>
          <p:cNvSpPr>
            <a:spLocks noChangeShapeType="1"/>
          </p:cNvSpPr>
          <p:nvPr/>
        </p:nvSpPr>
        <p:spPr bwMode="auto">
          <a:xfrm>
            <a:off x="3530600" y="2863850"/>
            <a:ext cx="66675" cy="1588"/>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20" name="Line 94"/>
          <p:cNvSpPr>
            <a:spLocks noChangeShapeType="1"/>
          </p:cNvSpPr>
          <p:nvPr/>
        </p:nvSpPr>
        <p:spPr bwMode="auto">
          <a:xfrm>
            <a:off x="3563938" y="2835275"/>
            <a:ext cx="1587" cy="5715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21" name="Line 95"/>
          <p:cNvSpPr>
            <a:spLocks noChangeShapeType="1"/>
          </p:cNvSpPr>
          <p:nvPr/>
        </p:nvSpPr>
        <p:spPr bwMode="auto">
          <a:xfrm>
            <a:off x="3651250" y="2973388"/>
            <a:ext cx="68263" cy="1587"/>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22" name="Line 96"/>
          <p:cNvSpPr>
            <a:spLocks noChangeShapeType="1"/>
          </p:cNvSpPr>
          <p:nvPr/>
        </p:nvSpPr>
        <p:spPr bwMode="auto">
          <a:xfrm>
            <a:off x="3684588" y="2944813"/>
            <a:ext cx="1587" cy="5715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23" name="Line 97"/>
          <p:cNvSpPr>
            <a:spLocks noChangeShapeType="1"/>
          </p:cNvSpPr>
          <p:nvPr/>
        </p:nvSpPr>
        <p:spPr bwMode="auto">
          <a:xfrm>
            <a:off x="3694113" y="3006725"/>
            <a:ext cx="68262" cy="1588"/>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24" name="Line 98"/>
          <p:cNvSpPr>
            <a:spLocks noChangeShapeType="1"/>
          </p:cNvSpPr>
          <p:nvPr/>
        </p:nvSpPr>
        <p:spPr bwMode="auto">
          <a:xfrm>
            <a:off x="3729038" y="2978150"/>
            <a:ext cx="1587" cy="5715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25" name="Line 99"/>
          <p:cNvSpPr>
            <a:spLocks noChangeShapeType="1"/>
          </p:cNvSpPr>
          <p:nvPr/>
        </p:nvSpPr>
        <p:spPr bwMode="auto">
          <a:xfrm>
            <a:off x="3962400" y="3063875"/>
            <a:ext cx="68263" cy="1588"/>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26" name="Line 100"/>
          <p:cNvSpPr>
            <a:spLocks noChangeShapeType="1"/>
          </p:cNvSpPr>
          <p:nvPr/>
        </p:nvSpPr>
        <p:spPr bwMode="auto">
          <a:xfrm>
            <a:off x="3995738" y="3035300"/>
            <a:ext cx="1587" cy="5715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27" name="Line 101"/>
          <p:cNvSpPr>
            <a:spLocks noChangeShapeType="1"/>
          </p:cNvSpPr>
          <p:nvPr/>
        </p:nvSpPr>
        <p:spPr bwMode="auto">
          <a:xfrm>
            <a:off x="4070350" y="3321050"/>
            <a:ext cx="68263" cy="1588"/>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28" name="Line 102"/>
          <p:cNvSpPr>
            <a:spLocks noChangeShapeType="1"/>
          </p:cNvSpPr>
          <p:nvPr/>
        </p:nvSpPr>
        <p:spPr bwMode="auto">
          <a:xfrm>
            <a:off x="4103688" y="3290888"/>
            <a:ext cx="1587" cy="58737"/>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29" name="Line 103"/>
          <p:cNvSpPr>
            <a:spLocks noChangeShapeType="1"/>
          </p:cNvSpPr>
          <p:nvPr/>
        </p:nvSpPr>
        <p:spPr bwMode="auto">
          <a:xfrm>
            <a:off x="4075113" y="3321050"/>
            <a:ext cx="68262" cy="1588"/>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30" name="Line 104"/>
          <p:cNvSpPr>
            <a:spLocks noChangeShapeType="1"/>
          </p:cNvSpPr>
          <p:nvPr/>
        </p:nvSpPr>
        <p:spPr bwMode="auto">
          <a:xfrm>
            <a:off x="4110038" y="3290888"/>
            <a:ext cx="1587" cy="58737"/>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31" name="Line 105"/>
          <p:cNvSpPr>
            <a:spLocks noChangeShapeType="1"/>
          </p:cNvSpPr>
          <p:nvPr/>
        </p:nvSpPr>
        <p:spPr bwMode="auto">
          <a:xfrm>
            <a:off x="4140200" y="3395663"/>
            <a:ext cx="68263" cy="1587"/>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32" name="Line 106"/>
          <p:cNvSpPr>
            <a:spLocks noChangeShapeType="1"/>
          </p:cNvSpPr>
          <p:nvPr/>
        </p:nvSpPr>
        <p:spPr bwMode="auto">
          <a:xfrm>
            <a:off x="4173538" y="3367088"/>
            <a:ext cx="1587" cy="5715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33" name="Line 107"/>
          <p:cNvSpPr>
            <a:spLocks noChangeShapeType="1"/>
          </p:cNvSpPr>
          <p:nvPr/>
        </p:nvSpPr>
        <p:spPr bwMode="auto">
          <a:xfrm>
            <a:off x="4144963" y="3395663"/>
            <a:ext cx="68262" cy="1587"/>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34" name="Line 108"/>
          <p:cNvSpPr>
            <a:spLocks noChangeShapeType="1"/>
          </p:cNvSpPr>
          <p:nvPr/>
        </p:nvSpPr>
        <p:spPr bwMode="auto">
          <a:xfrm>
            <a:off x="4178300" y="3367088"/>
            <a:ext cx="1588" cy="5715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35" name="Line 109"/>
          <p:cNvSpPr>
            <a:spLocks noChangeShapeType="1"/>
          </p:cNvSpPr>
          <p:nvPr/>
        </p:nvSpPr>
        <p:spPr bwMode="auto">
          <a:xfrm>
            <a:off x="4183063" y="3408363"/>
            <a:ext cx="68262" cy="1587"/>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36" name="Line 110"/>
          <p:cNvSpPr>
            <a:spLocks noChangeShapeType="1"/>
          </p:cNvSpPr>
          <p:nvPr/>
        </p:nvSpPr>
        <p:spPr bwMode="auto">
          <a:xfrm>
            <a:off x="4217988" y="3379788"/>
            <a:ext cx="1587" cy="5715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37" name="Line 111"/>
          <p:cNvSpPr>
            <a:spLocks noChangeShapeType="1"/>
          </p:cNvSpPr>
          <p:nvPr/>
        </p:nvSpPr>
        <p:spPr bwMode="auto">
          <a:xfrm>
            <a:off x="4271963" y="3421063"/>
            <a:ext cx="68262" cy="1587"/>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38" name="Line 112"/>
          <p:cNvSpPr>
            <a:spLocks noChangeShapeType="1"/>
          </p:cNvSpPr>
          <p:nvPr/>
        </p:nvSpPr>
        <p:spPr bwMode="auto">
          <a:xfrm>
            <a:off x="4305300" y="3392488"/>
            <a:ext cx="1588" cy="58737"/>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39" name="Line 113"/>
          <p:cNvSpPr>
            <a:spLocks noChangeShapeType="1"/>
          </p:cNvSpPr>
          <p:nvPr/>
        </p:nvSpPr>
        <p:spPr bwMode="auto">
          <a:xfrm>
            <a:off x="4297363" y="3421063"/>
            <a:ext cx="68262" cy="1587"/>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40" name="Line 114"/>
          <p:cNvSpPr>
            <a:spLocks noChangeShapeType="1"/>
          </p:cNvSpPr>
          <p:nvPr/>
        </p:nvSpPr>
        <p:spPr bwMode="auto">
          <a:xfrm>
            <a:off x="4332288" y="3392488"/>
            <a:ext cx="1587" cy="58737"/>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41" name="Line 115"/>
          <p:cNvSpPr>
            <a:spLocks noChangeShapeType="1"/>
          </p:cNvSpPr>
          <p:nvPr/>
        </p:nvSpPr>
        <p:spPr bwMode="auto">
          <a:xfrm>
            <a:off x="4487863" y="3460750"/>
            <a:ext cx="68262" cy="1588"/>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42" name="Line 116"/>
          <p:cNvSpPr>
            <a:spLocks noChangeShapeType="1"/>
          </p:cNvSpPr>
          <p:nvPr/>
        </p:nvSpPr>
        <p:spPr bwMode="auto">
          <a:xfrm>
            <a:off x="4521200" y="3432175"/>
            <a:ext cx="1588" cy="5715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43" name="Line 117"/>
          <p:cNvSpPr>
            <a:spLocks noChangeShapeType="1"/>
          </p:cNvSpPr>
          <p:nvPr/>
        </p:nvSpPr>
        <p:spPr bwMode="auto">
          <a:xfrm>
            <a:off x="4494213" y="3460750"/>
            <a:ext cx="68262" cy="1588"/>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44" name="Line 118"/>
          <p:cNvSpPr>
            <a:spLocks noChangeShapeType="1"/>
          </p:cNvSpPr>
          <p:nvPr/>
        </p:nvSpPr>
        <p:spPr bwMode="auto">
          <a:xfrm>
            <a:off x="4527550" y="3432175"/>
            <a:ext cx="1588" cy="5715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45" name="Line 119"/>
          <p:cNvSpPr>
            <a:spLocks noChangeShapeType="1"/>
          </p:cNvSpPr>
          <p:nvPr/>
        </p:nvSpPr>
        <p:spPr bwMode="auto">
          <a:xfrm>
            <a:off x="4500563" y="3460750"/>
            <a:ext cx="68262" cy="1588"/>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46" name="Line 120"/>
          <p:cNvSpPr>
            <a:spLocks noChangeShapeType="1"/>
          </p:cNvSpPr>
          <p:nvPr/>
        </p:nvSpPr>
        <p:spPr bwMode="auto">
          <a:xfrm>
            <a:off x="4535488" y="3432175"/>
            <a:ext cx="1587" cy="5715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47" name="Line 121"/>
          <p:cNvSpPr>
            <a:spLocks noChangeShapeType="1"/>
          </p:cNvSpPr>
          <p:nvPr/>
        </p:nvSpPr>
        <p:spPr bwMode="auto">
          <a:xfrm>
            <a:off x="4519613" y="3475038"/>
            <a:ext cx="68262" cy="1587"/>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48" name="Line 122"/>
          <p:cNvSpPr>
            <a:spLocks noChangeShapeType="1"/>
          </p:cNvSpPr>
          <p:nvPr/>
        </p:nvSpPr>
        <p:spPr bwMode="auto">
          <a:xfrm>
            <a:off x="4554538" y="3446463"/>
            <a:ext cx="1587" cy="5715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49" name="Line 123"/>
          <p:cNvSpPr>
            <a:spLocks noChangeShapeType="1"/>
          </p:cNvSpPr>
          <p:nvPr/>
        </p:nvSpPr>
        <p:spPr bwMode="auto">
          <a:xfrm>
            <a:off x="4525963" y="3475038"/>
            <a:ext cx="68262" cy="1587"/>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50" name="Line 124"/>
          <p:cNvSpPr>
            <a:spLocks noChangeShapeType="1"/>
          </p:cNvSpPr>
          <p:nvPr/>
        </p:nvSpPr>
        <p:spPr bwMode="auto">
          <a:xfrm>
            <a:off x="4559300" y="3446463"/>
            <a:ext cx="1588" cy="5715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51" name="Line 125"/>
          <p:cNvSpPr>
            <a:spLocks noChangeShapeType="1"/>
          </p:cNvSpPr>
          <p:nvPr/>
        </p:nvSpPr>
        <p:spPr bwMode="auto">
          <a:xfrm>
            <a:off x="4545013" y="3532188"/>
            <a:ext cx="68262" cy="1587"/>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52" name="Line 126"/>
          <p:cNvSpPr>
            <a:spLocks noChangeShapeType="1"/>
          </p:cNvSpPr>
          <p:nvPr/>
        </p:nvSpPr>
        <p:spPr bwMode="auto">
          <a:xfrm>
            <a:off x="4578350" y="3503613"/>
            <a:ext cx="1588" cy="5715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53" name="Line 127"/>
          <p:cNvSpPr>
            <a:spLocks noChangeShapeType="1"/>
          </p:cNvSpPr>
          <p:nvPr/>
        </p:nvSpPr>
        <p:spPr bwMode="auto">
          <a:xfrm>
            <a:off x="4557713" y="3546475"/>
            <a:ext cx="68262" cy="1588"/>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54" name="Line 128"/>
          <p:cNvSpPr>
            <a:spLocks noChangeShapeType="1"/>
          </p:cNvSpPr>
          <p:nvPr/>
        </p:nvSpPr>
        <p:spPr bwMode="auto">
          <a:xfrm>
            <a:off x="4592638" y="3517900"/>
            <a:ext cx="1587" cy="58738"/>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55" name="Line 129"/>
          <p:cNvSpPr>
            <a:spLocks noChangeShapeType="1"/>
          </p:cNvSpPr>
          <p:nvPr/>
        </p:nvSpPr>
        <p:spPr bwMode="auto">
          <a:xfrm>
            <a:off x="4570413" y="3563938"/>
            <a:ext cx="68262" cy="1587"/>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56" name="Line 130"/>
          <p:cNvSpPr>
            <a:spLocks noChangeShapeType="1"/>
          </p:cNvSpPr>
          <p:nvPr/>
        </p:nvSpPr>
        <p:spPr bwMode="auto">
          <a:xfrm>
            <a:off x="4605338" y="3533775"/>
            <a:ext cx="1587" cy="58738"/>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57" name="Line 131"/>
          <p:cNvSpPr>
            <a:spLocks noChangeShapeType="1"/>
          </p:cNvSpPr>
          <p:nvPr/>
        </p:nvSpPr>
        <p:spPr bwMode="auto">
          <a:xfrm>
            <a:off x="4595813" y="3609975"/>
            <a:ext cx="68262" cy="1588"/>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58" name="Line 132"/>
          <p:cNvSpPr>
            <a:spLocks noChangeShapeType="1"/>
          </p:cNvSpPr>
          <p:nvPr/>
        </p:nvSpPr>
        <p:spPr bwMode="auto">
          <a:xfrm>
            <a:off x="4630738" y="3581400"/>
            <a:ext cx="1587" cy="58738"/>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59" name="Line 133"/>
          <p:cNvSpPr>
            <a:spLocks noChangeShapeType="1"/>
          </p:cNvSpPr>
          <p:nvPr/>
        </p:nvSpPr>
        <p:spPr bwMode="auto">
          <a:xfrm>
            <a:off x="4602163" y="3609975"/>
            <a:ext cx="68262" cy="1588"/>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60" name="Line 134"/>
          <p:cNvSpPr>
            <a:spLocks noChangeShapeType="1"/>
          </p:cNvSpPr>
          <p:nvPr/>
        </p:nvSpPr>
        <p:spPr bwMode="auto">
          <a:xfrm>
            <a:off x="4635500" y="3581400"/>
            <a:ext cx="1588" cy="58738"/>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61" name="Line 135"/>
          <p:cNvSpPr>
            <a:spLocks noChangeShapeType="1"/>
          </p:cNvSpPr>
          <p:nvPr/>
        </p:nvSpPr>
        <p:spPr bwMode="auto">
          <a:xfrm>
            <a:off x="4608513" y="3609975"/>
            <a:ext cx="68262" cy="1588"/>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62" name="Line 136"/>
          <p:cNvSpPr>
            <a:spLocks noChangeShapeType="1"/>
          </p:cNvSpPr>
          <p:nvPr/>
        </p:nvSpPr>
        <p:spPr bwMode="auto">
          <a:xfrm>
            <a:off x="4643438" y="3581400"/>
            <a:ext cx="1587" cy="58738"/>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63" name="Line 137"/>
          <p:cNvSpPr>
            <a:spLocks noChangeShapeType="1"/>
          </p:cNvSpPr>
          <p:nvPr/>
        </p:nvSpPr>
        <p:spPr bwMode="auto">
          <a:xfrm>
            <a:off x="4621213" y="3629025"/>
            <a:ext cx="68262" cy="1588"/>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64" name="Line 138"/>
          <p:cNvSpPr>
            <a:spLocks noChangeShapeType="1"/>
          </p:cNvSpPr>
          <p:nvPr/>
        </p:nvSpPr>
        <p:spPr bwMode="auto">
          <a:xfrm>
            <a:off x="4654550" y="3600450"/>
            <a:ext cx="1588" cy="5715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65" name="Line 139"/>
          <p:cNvSpPr>
            <a:spLocks noChangeShapeType="1"/>
          </p:cNvSpPr>
          <p:nvPr/>
        </p:nvSpPr>
        <p:spPr bwMode="auto">
          <a:xfrm>
            <a:off x="4627563" y="3629025"/>
            <a:ext cx="68262" cy="1588"/>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66" name="Line 140"/>
          <p:cNvSpPr>
            <a:spLocks noChangeShapeType="1"/>
          </p:cNvSpPr>
          <p:nvPr/>
        </p:nvSpPr>
        <p:spPr bwMode="auto">
          <a:xfrm>
            <a:off x="4662488" y="3600450"/>
            <a:ext cx="1587" cy="5715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67" name="Line 141"/>
          <p:cNvSpPr>
            <a:spLocks noChangeShapeType="1"/>
          </p:cNvSpPr>
          <p:nvPr/>
        </p:nvSpPr>
        <p:spPr bwMode="auto">
          <a:xfrm>
            <a:off x="4659313" y="3648075"/>
            <a:ext cx="68262" cy="1588"/>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68" name="Line 142"/>
          <p:cNvSpPr>
            <a:spLocks noChangeShapeType="1"/>
          </p:cNvSpPr>
          <p:nvPr/>
        </p:nvSpPr>
        <p:spPr bwMode="auto">
          <a:xfrm>
            <a:off x="4692650" y="3617913"/>
            <a:ext cx="1588" cy="58737"/>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69" name="Line 143"/>
          <p:cNvSpPr>
            <a:spLocks noChangeShapeType="1"/>
          </p:cNvSpPr>
          <p:nvPr/>
        </p:nvSpPr>
        <p:spPr bwMode="auto">
          <a:xfrm>
            <a:off x="4824413" y="3760788"/>
            <a:ext cx="68262" cy="1587"/>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70" name="Line 144"/>
          <p:cNvSpPr>
            <a:spLocks noChangeShapeType="1"/>
          </p:cNvSpPr>
          <p:nvPr/>
        </p:nvSpPr>
        <p:spPr bwMode="auto">
          <a:xfrm>
            <a:off x="4857750" y="3732213"/>
            <a:ext cx="1588" cy="5715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71" name="Line 145"/>
          <p:cNvSpPr>
            <a:spLocks noChangeShapeType="1"/>
          </p:cNvSpPr>
          <p:nvPr/>
        </p:nvSpPr>
        <p:spPr bwMode="auto">
          <a:xfrm>
            <a:off x="4951413" y="3779838"/>
            <a:ext cx="68262" cy="1587"/>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72" name="Line 146"/>
          <p:cNvSpPr>
            <a:spLocks noChangeShapeType="1"/>
          </p:cNvSpPr>
          <p:nvPr/>
        </p:nvSpPr>
        <p:spPr bwMode="auto">
          <a:xfrm>
            <a:off x="4984750" y="3751263"/>
            <a:ext cx="1588" cy="5715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73" name="Line 147"/>
          <p:cNvSpPr>
            <a:spLocks noChangeShapeType="1"/>
          </p:cNvSpPr>
          <p:nvPr/>
        </p:nvSpPr>
        <p:spPr bwMode="auto">
          <a:xfrm>
            <a:off x="5051425" y="3798888"/>
            <a:ext cx="68263" cy="1587"/>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74" name="Line 148"/>
          <p:cNvSpPr>
            <a:spLocks noChangeShapeType="1"/>
          </p:cNvSpPr>
          <p:nvPr/>
        </p:nvSpPr>
        <p:spPr bwMode="auto">
          <a:xfrm>
            <a:off x="5086350" y="3770313"/>
            <a:ext cx="1588" cy="58737"/>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75" name="Line 149"/>
          <p:cNvSpPr>
            <a:spLocks noChangeShapeType="1"/>
          </p:cNvSpPr>
          <p:nvPr/>
        </p:nvSpPr>
        <p:spPr bwMode="auto">
          <a:xfrm>
            <a:off x="5059363" y="3798888"/>
            <a:ext cx="68262" cy="1587"/>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76" name="Line 150"/>
          <p:cNvSpPr>
            <a:spLocks noChangeShapeType="1"/>
          </p:cNvSpPr>
          <p:nvPr/>
        </p:nvSpPr>
        <p:spPr bwMode="auto">
          <a:xfrm>
            <a:off x="5092700" y="3770313"/>
            <a:ext cx="1588" cy="58737"/>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77" name="Line 151"/>
          <p:cNvSpPr>
            <a:spLocks noChangeShapeType="1"/>
          </p:cNvSpPr>
          <p:nvPr/>
        </p:nvSpPr>
        <p:spPr bwMode="auto">
          <a:xfrm>
            <a:off x="5084763" y="3903663"/>
            <a:ext cx="68262" cy="1587"/>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78" name="Line 152"/>
          <p:cNvSpPr>
            <a:spLocks noChangeShapeType="1"/>
          </p:cNvSpPr>
          <p:nvPr/>
        </p:nvSpPr>
        <p:spPr bwMode="auto">
          <a:xfrm>
            <a:off x="5118100" y="3875088"/>
            <a:ext cx="1588" cy="58737"/>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79" name="Line 153"/>
          <p:cNvSpPr>
            <a:spLocks noChangeShapeType="1"/>
          </p:cNvSpPr>
          <p:nvPr/>
        </p:nvSpPr>
        <p:spPr bwMode="auto">
          <a:xfrm>
            <a:off x="5108575" y="3925888"/>
            <a:ext cx="68263" cy="1587"/>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80" name="Line 154"/>
          <p:cNvSpPr>
            <a:spLocks noChangeShapeType="1"/>
          </p:cNvSpPr>
          <p:nvPr/>
        </p:nvSpPr>
        <p:spPr bwMode="auto">
          <a:xfrm>
            <a:off x="5143500" y="3897313"/>
            <a:ext cx="1588" cy="5715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81" name="Line 155"/>
          <p:cNvSpPr>
            <a:spLocks noChangeShapeType="1"/>
          </p:cNvSpPr>
          <p:nvPr/>
        </p:nvSpPr>
        <p:spPr bwMode="auto">
          <a:xfrm>
            <a:off x="5121275" y="3949700"/>
            <a:ext cx="68263" cy="1588"/>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82" name="Line 156"/>
          <p:cNvSpPr>
            <a:spLocks noChangeShapeType="1"/>
          </p:cNvSpPr>
          <p:nvPr/>
        </p:nvSpPr>
        <p:spPr bwMode="auto">
          <a:xfrm>
            <a:off x="5156200" y="3921125"/>
            <a:ext cx="1588" cy="58738"/>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83" name="Line 157"/>
          <p:cNvSpPr>
            <a:spLocks noChangeShapeType="1"/>
          </p:cNvSpPr>
          <p:nvPr/>
        </p:nvSpPr>
        <p:spPr bwMode="auto">
          <a:xfrm>
            <a:off x="5140325" y="3975100"/>
            <a:ext cx="68263" cy="1588"/>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84" name="Line 158"/>
          <p:cNvSpPr>
            <a:spLocks noChangeShapeType="1"/>
          </p:cNvSpPr>
          <p:nvPr/>
        </p:nvSpPr>
        <p:spPr bwMode="auto">
          <a:xfrm>
            <a:off x="5175250" y="3946525"/>
            <a:ext cx="1588" cy="58738"/>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85" name="Line 159"/>
          <p:cNvSpPr>
            <a:spLocks noChangeShapeType="1"/>
          </p:cNvSpPr>
          <p:nvPr/>
        </p:nvSpPr>
        <p:spPr bwMode="auto">
          <a:xfrm>
            <a:off x="5154613" y="3975100"/>
            <a:ext cx="68262" cy="1588"/>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86" name="Line 160"/>
          <p:cNvSpPr>
            <a:spLocks noChangeShapeType="1"/>
          </p:cNvSpPr>
          <p:nvPr/>
        </p:nvSpPr>
        <p:spPr bwMode="auto">
          <a:xfrm>
            <a:off x="5187950" y="3946525"/>
            <a:ext cx="1588" cy="58738"/>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87" name="Line 161"/>
          <p:cNvSpPr>
            <a:spLocks noChangeShapeType="1"/>
          </p:cNvSpPr>
          <p:nvPr/>
        </p:nvSpPr>
        <p:spPr bwMode="auto">
          <a:xfrm>
            <a:off x="5159375" y="3975100"/>
            <a:ext cx="68263" cy="1588"/>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88" name="Line 162"/>
          <p:cNvSpPr>
            <a:spLocks noChangeShapeType="1"/>
          </p:cNvSpPr>
          <p:nvPr/>
        </p:nvSpPr>
        <p:spPr bwMode="auto">
          <a:xfrm>
            <a:off x="5194300" y="3946525"/>
            <a:ext cx="1588" cy="58738"/>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89" name="Line 163"/>
          <p:cNvSpPr>
            <a:spLocks noChangeShapeType="1"/>
          </p:cNvSpPr>
          <p:nvPr/>
        </p:nvSpPr>
        <p:spPr bwMode="auto">
          <a:xfrm>
            <a:off x="5205413" y="4006850"/>
            <a:ext cx="68262" cy="1588"/>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90" name="Line 164"/>
          <p:cNvSpPr>
            <a:spLocks noChangeShapeType="1"/>
          </p:cNvSpPr>
          <p:nvPr/>
        </p:nvSpPr>
        <p:spPr bwMode="auto">
          <a:xfrm>
            <a:off x="5238750" y="3978275"/>
            <a:ext cx="1588" cy="5715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91" name="Line 165"/>
          <p:cNvSpPr>
            <a:spLocks noChangeShapeType="1"/>
          </p:cNvSpPr>
          <p:nvPr/>
        </p:nvSpPr>
        <p:spPr bwMode="auto">
          <a:xfrm>
            <a:off x="5254625" y="4006850"/>
            <a:ext cx="68263" cy="1588"/>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92" name="Line 166"/>
          <p:cNvSpPr>
            <a:spLocks noChangeShapeType="1"/>
          </p:cNvSpPr>
          <p:nvPr/>
        </p:nvSpPr>
        <p:spPr bwMode="auto">
          <a:xfrm>
            <a:off x="5289550" y="3978275"/>
            <a:ext cx="1588" cy="5715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93" name="Line 167"/>
          <p:cNvSpPr>
            <a:spLocks noChangeShapeType="1"/>
          </p:cNvSpPr>
          <p:nvPr/>
        </p:nvSpPr>
        <p:spPr bwMode="auto">
          <a:xfrm>
            <a:off x="5267325" y="4041775"/>
            <a:ext cx="68263" cy="1588"/>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94" name="Line 168"/>
          <p:cNvSpPr>
            <a:spLocks noChangeShapeType="1"/>
          </p:cNvSpPr>
          <p:nvPr/>
        </p:nvSpPr>
        <p:spPr bwMode="auto">
          <a:xfrm>
            <a:off x="5302250" y="4013200"/>
            <a:ext cx="1588" cy="5715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95" name="Line 169"/>
          <p:cNvSpPr>
            <a:spLocks noChangeShapeType="1"/>
          </p:cNvSpPr>
          <p:nvPr/>
        </p:nvSpPr>
        <p:spPr bwMode="auto">
          <a:xfrm>
            <a:off x="5292725" y="4041775"/>
            <a:ext cx="68263" cy="1588"/>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96" name="Line 170"/>
          <p:cNvSpPr>
            <a:spLocks noChangeShapeType="1"/>
          </p:cNvSpPr>
          <p:nvPr/>
        </p:nvSpPr>
        <p:spPr bwMode="auto">
          <a:xfrm>
            <a:off x="5327650" y="4013200"/>
            <a:ext cx="1588" cy="5715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97" name="Line 171"/>
          <p:cNvSpPr>
            <a:spLocks noChangeShapeType="1"/>
          </p:cNvSpPr>
          <p:nvPr/>
        </p:nvSpPr>
        <p:spPr bwMode="auto">
          <a:xfrm>
            <a:off x="5338763" y="4041775"/>
            <a:ext cx="68262" cy="1588"/>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98" name="Line 172"/>
          <p:cNvSpPr>
            <a:spLocks noChangeShapeType="1"/>
          </p:cNvSpPr>
          <p:nvPr/>
        </p:nvSpPr>
        <p:spPr bwMode="auto">
          <a:xfrm>
            <a:off x="5372100" y="4013200"/>
            <a:ext cx="1588" cy="5715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899" name="Line 173"/>
          <p:cNvSpPr>
            <a:spLocks noChangeShapeType="1"/>
          </p:cNvSpPr>
          <p:nvPr/>
        </p:nvSpPr>
        <p:spPr bwMode="auto">
          <a:xfrm>
            <a:off x="5616575" y="4041775"/>
            <a:ext cx="68263" cy="1588"/>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00" name="Line 174"/>
          <p:cNvSpPr>
            <a:spLocks noChangeShapeType="1"/>
          </p:cNvSpPr>
          <p:nvPr/>
        </p:nvSpPr>
        <p:spPr bwMode="auto">
          <a:xfrm>
            <a:off x="5649913" y="4013200"/>
            <a:ext cx="1587" cy="5715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01" name="Line 175"/>
          <p:cNvSpPr>
            <a:spLocks noChangeShapeType="1"/>
          </p:cNvSpPr>
          <p:nvPr/>
        </p:nvSpPr>
        <p:spPr bwMode="auto">
          <a:xfrm>
            <a:off x="5711825" y="4170363"/>
            <a:ext cx="68263" cy="1587"/>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02" name="Line 176"/>
          <p:cNvSpPr>
            <a:spLocks noChangeShapeType="1"/>
          </p:cNvSpPr>
          <p:nvPr/>
        </p:nvSpPr>
        <p:spPr bwMode="auto">
          <a:xfrm>
            <a:off x="5746750" y="4141788"/>
            <a:ext cx="1588" cy="5715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03" name="Line 177"/>
          <p:cNvSpPr>
            <a:spLocks noChangeShapeType="1"/>
          </p:cNvSpPr>
          <p:nvPr/>
        </p:nvSpPr>
        <p:spPr bwMode="auto">
          <a:xfrm>
            <a:off x="5768975" y="4219575"/>
            <a:ext cx="68263" cy="1588"/>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04" name="Line 178"/>
          <p:cNvSpPr>
            <a:spLocks noChangeShapeType="1"/>
          </p:cNvSpPr>
          <p:nvPr/>
        </p:nvSpPr>
        <p:spPr bwMode="auto">
          <a:xfrm>
            <a:off x="5803900" y="4191000"/>
            <a:ext cx="1588" cy="5715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05" name="Line 179"/>
          <p:cNvSpPr>
            <a:spLocks noChangeShapeType="1"/>
          </p:cNvSpPr>
          <p:nvPr/>
        </p:nvSpPr>
        <p:spPr bwMode="auto">
          <a:xfrm>
            <a:off x="5794375" y="4219575"/>
            <a:ext cx="68263" cy="1588"/>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06" name="Line 180"/>
          <p:cNvSpPr>
            <a:spLocks noChangeShapeType="1"/>
          </p:cNvSpPr>
          <p:nvPr/>
        </p:nvSpPr>
        <p:spPr bwMode="auto">
          <a:xfrm>
            <a:off x="5827713" y="4191000"/>
            <a:ext cx="1587" cy="5715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07" name="Line 181"/>
          <p:cNvSpPr>
            <a:spLocks noChangeShapeType="1"/>
          </p:cNvSpPr>
          <p:nvPr/>
        </p:nvSpPr>
        <p:spPr bwMode="auto">
          <a:xfrm>
            <a:off x="5876925" y="4278313"/>
            <a:ext cx="68263" cy="1587"/>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08" name="Line 182"/>
          <p:cNvSpPr>
            <a:spLocks noChangeShapeType="1"/>
          </p:cNvSpPr>
          <p:nvPr/>
        </p:nvSpPr>
        <p:spPr bwMode="auto">
          <a:xfrm>
            <a:off x="5911850" y="4248150"/>
            <a:ext cx="1588" cy="58738"/>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09" name="Line 183"/>
          <p:cNvSpPr>
            <a:spLocks noChangeShapeType="1"/>
          </p:cNvSpPr>
          <p:nvPr/>
        </p:nvSpPr>
        <p:spPr bwMode="auto">
          <a:xfrm>
            <a:off x="5927725" y="4278313"/>
            <a:ext cx="68263" cy="1587"/>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10" name="Line 184"/>
          <p:cNvSpPr>
            <a:spLocks noChangeShapeType="1"/>
          </p:cNvSpPr>
          <p:nvPr/>
        </p:nvSpPr>
        <p:spPr bwMode="auto">
          <a:xfrm>
            <a:off x="5961063" y="4248150"/>
            <a:ext cx="1587" cy="58738"/>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11" name="Line 185"/>
          <p:cNvSpPr>
            <a:spLocks noChangeShapeType="1"/>
          </p:cNvSpPr>
          <p:nvPr/>
        </p:nvSpPr>
        <p:spPr bwMode="auto">
          <a:xfrm>
            <a:off x="6149975" y="4352925"/>
            <a:ext cx="68263" cy="1588"/>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12" name="Line 186"/>
          <p:cNvSpPr>
            <a:spLocks noChangeShapeType="1"/>
          </p:cNvSpPr>
          <p:nvPr/>
        </p:nvSpPr>
        <p:spPr bwMode="auto">
          <a:xfrm>
            <a:off x="6183313" y="4324350"/>
            <a:ext cx="1587" cy="5715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13" name="Line 187"/>
          <p:cNvSpPr>
            <a:spLocks noChangeShapeType="1"/>
          </p:cNvSpPr>
          <p:nvPr/>
        </p:nvSpPr>
        <p:spPr bwMode="auto">
          <a:xfrm>
            <a:off x="6226175" y="4443413"/>
            <a:ext cx="68263" cy="1587"/>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14" name="Line 188"/>
          <p:cNvSpPr>
            <a:spLocks noChangeShapeType="1"/>
          </p:cNvSpPr>
          <p:nvPr/>
        </p:nvSpPr>
        <p:spPr bwMode="auto">
          <a:xfrm>
            <a:off x="6261100" y="4414838"/>
            <a:ext cx="1588" cy="5715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15" name="Line 189"/>
          <p:cNvSpPr>
            <a:spLocks noChangeShapeType="1"/>
          </p:cNvSpPr>
          <p:nvPr/>
        </p:nvSpPr>
        <p:spPr bwMode="auto">
          <a:xfrm>
            <a:off x="6251575" y="4443413"/>
            <a:ext cx="66675" cy="1587"/>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16" name="Line 190"/>
          <p:cNvSpPr>
            <a:spLocks noChangeShapeType="1"/>
          </p:cNvSpPr>
          <p:nvPr/>
        </p:nvSpPr>
        <p:spPr bwMode="auto">
          <a:xfrm>
            <a:off x="6284913" y="4414838"/>
            <a:ext cx="1587" cy="5715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17" name="Line 191"/>
          <p:cNvSpPr>
            <a:spLocks noChangeShapeType="1"/>
          </p:cNvSpPr>
          <p:nvPr/>
        </p:nvSpPr>
        <p:spPr bwMode="auto">
          <a:xfrm>
            <a:off x="6257925" y="4443413"/>
            <a:ext cx="68263" cy="1587"/>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18" name="Line 192"/>
          <p:cNvSpPr>
            <a:spLocks noChangeShapeType="1"/>
          </p:cNvSpPr>
          <p:nvPr/>
        </p:nvSpPr>
        <p:spPr bwMode="auto">
          <a:xfrm>
            <a:off x="6291263" y="4414838"/>
            <a:ext cx="1587" cy="5715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19" name="Line 193"/>
          <p:cNvSpPr>
            <a:spLocks noChangeShapeType="1"/>
          </p:cNvSpPr>
          <p:nvPr/>
        </p:nvSpPr>
        <p:spPr bwMode="auto">
          <a:xfrm>
            <a:off x="6865938" y="4443413"/>
            <a:ext cx="68262" cy="1587"/>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20" name="Line 194"/>
          <p:cNvSpPr>
            <a:spLocks noChangeShapeType="1"/>
          </p:cNvSpPr>
          <p:nvPr/>
        </p:nvSpPr>
        <p:spPr bwMode="auto">
          <a:xfrm>
            <a:off x="6899275" y="4414838"/>
            <a:ext cx="1588" cy="57150"/>
          </a:xfrm>
          <a:prstGeom prst="line">
            <a:avLst/>
          </a:prstGeom>
          <a:noFill/>
          <a:ln w="6350">
            <a:solidFill>
              <a:srgbClr val="B78405"/>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grpSp>
        <p:nvGrpSpPr>
          <p:cNvPr id="33921" name="Group 195"/>
          <p:cNvGrpSpPr>
            <a:grpSpLocks/>
          </p:cNvGrpSpPr>
          <p:nvPr/>
        </p:nvGrpSpPr>
        <p:grpSpPr bwMode="auto">
          <a:xfrm>
            <a:off x="1957388" y="1800225"/>
            <a:ext cx="4422775" cy="3001963"/>
            <a:chOff x="1391" y="1039"/>
            <a:chExt cx="2786" cy="1891"/>
          </a:xfrm>
        </p:grpSpPr>
        <p:sp>
          <p:nvSpPr>
            <p:cNvPr id="33932" name="Freeform 196"/>
            <p:cNvSpPr>
              <a:spLocks/>
            </p:cNvSpPr>
            <p:nvPr/>
          </p:nvSpPr>
          <p:spPr bwMode="auto">
            <a:xfrm>
              <a:off x="1409" y="1058"/>
              <a:ext cx="2768" cy="1872"/>
            </a:xfrm>
            <a:custGeom>
              <a:avLst/>
              <a:gdLst>
                <a:gd name="T0" fmla="*/ 8 w 5536"/>
                <a:gd name="T1" fmla="*/ 1 h 3746"/>
                <a:gd name="T2" fmla="*/ 23 w 5536"/>
                <a:gd name="T3" fmla="*/ 2 h 3746"/>
                <a:gd name="T4" fmla="*/ 24 w 5536"/>
                <a:gd name="T5" fmla="*/ 5 h 3746"/>
                <a:gd name="T6" fmla="*/ 26 w 5536"/>
                <a:gd name="T7" fmla="*/ 6 h 3746"/>
                <a:gd name="T8" fmla="*/ 27 w 5536"/>
                <a:gd name="T9" fmla="*/ 13 h 3746"/>
                <a:gd name="T10" fmla="*/ 29 w 5536"/>
                <a:gd name="T11" fmla="*/ 20 h 3746"/>
                <a:gd name="T12" fmla="*/ 30 w 5536"/>
                <a:gd name="T13" fmla="*/ 54 h 3746"/>
                <a:gd name="T14" fmla="*/ 32 w 5536"/>
                <a:gd name="T15" fmla="*/ 67 h 3746"/>
                <a:gd name="T16" fmla="*/ 33 w 5536"/>
                <a:gd name="T17" fmla="*/ 77 h 3746"/>
                <a:gd name="T18" fmla="*/ 36 w 5536"/>
                <a:gd name="T19" fmla="*/ 81 h 3746"/>
                <a:gd name="T20" fmla="*/ 37 w 5536"/>
                <a:gd name="T21" fmla="*/ 86 h 3746"/>
                <a:gd name="T22" fmla="*/ 40 w 5536"/>
                <a:gd name="T23" fmla="*/ 89 h 3746"/>
                <a:gd name="T24" fmla="*/ 42 w 5536"/>
                <a:gd name="T25" fmla="*/ 92 h 3746"/>
                <a:gd name="T26" fmla="*/ 49 w 5536"/>
                <a:gd name="T27" fmla="*/ 94 h 3746"/>
                <a:gd name="T28" fmla="*/ 51 w 5536"/>
                <a:gd name="T29" fmla="*/ 98 h 3746"/>
                <a:gd name="T30" fmla="*/ 65 w 5536"/>
                <a:gd name="T31" fmla="*/ 100 h 3746"/>
                <a:gd name="T32" fmla="*/ 68 w 5536"/>
                <a:gd name="T33" fmla="*/ 105 h 3746"/>
                <a:gd name="T34" fmla="*/ 70 w 5536"/>
                <a:gd name="T35" fmla="*/ 111 h 3746"/>
                <a:gd name="T36" fmla="*/ 71 w 5536"/>
                <a:gd name="T37" fmla="*/ 130 h 3746"/>
                <a:gd name="T38" fmla="*/ 73 w 5536"/>
                <a:gd name="T39" fmla="*/ 140 h 3746"/>
                <a:gd name="T40" fmla="*/ 74 w 5536"/>
                <a:gd name="T41" fmla="*/ 146 h 3746"/>
                <a:gd name="T42" fmla="*/ 76 w 5536"/>
                <a:gd name="T43" fmla="*/ 151 h 3746"/>
                <a:gd name="T44" fmla="*/ 77 w 5536"/>
                <a:gd name="T45" fmla="*/ 158 h 3746"/>
                <a:gd name="T46" fmla="*/ 79 w 5536"/>
                <a:gd name="T47" fmla="*/ 161 h 3746"/>
                <a:gd name="T48" fmla="*/ 80 w 5536"/>
                <a:gd name="T49" fmla="*/ 164 h 3746"/>
                <a:gd name="T50" fmla="*/ 88 w 5536"/>
                <a:gd name="T51" fmla="*/ 166 h 3746"/>
                <a:gd name="T52" fmla="*/ 96 w 5536"/>
                <a:gd name="T53" fmla="*/ 170 h 3746"/>
                <a:gd name="T54" fmla="*/ 106 w 5536"/>
                <a:gd name="T55" fmla="*/ 171 h 3746"/>
                <a:gd name="T56" fmla="*/ 109 w 5536"/>
                <a:gd name="T57" fmla="*/ 175 h 3746"/>
                <a:gd name="T58" fmla="*/ 111 w 5536"/>
                <a:gd name="T59" fmla="*/ 177 h 3746"/>
                <a:gd name="T60" fmla="*/ 112 w 5536"/>
                <a:gd name="T61" fmla="*/ 185 h 3746"/>
                <a:gd name="T62" fmla="*/ 114 w 5536"/>
                <a:gd name="T63" fmla="*/ 192 h 3746"/>
                <a:gd name="T64" fmla="*/ 115 w 5536"/>
                <a:gd name="T65" fmla="*/ 198 h 3746"/>
                <a:gd name="T66" fmla="*/ 117 w 5536"/>
                <a:gd name="T67" fmla="*/ 200 h 3746"/>
                <a:gd name="T68" fmla="*/ 118 w 5536"/>
                <a:gd name="T69" fmla="*/ 204 h 3746"/>
                <a:gd name="T70" fmla="*/ 121 w 5536"/>
                <a:gd name="T71" fmla="*/ 208 h 3746"/>
                <a:gd name="T72" fmla="*/ 124 w 5536"/>
                <a:gd name="T73" fmla="*/ 211 h 3746"/>
                <a:gd name="T74" fmla="*/ 152 w 5536"/>
                <a:gd name="T75" fmla="*/ 213 h 3746"/>
                <a:gd name="T76" fmla="*/ 153 w 5536"/>
                <a:gd name="T77" fmla="*/ 218 h 3746"/>
                <a:gd name="T78" fmla="*/ 155 w 5536"/>
                <a:gd name="T79" fmla="*/ 224 h 3746"/>
                <a:gd name="T80" fmla="*/ 156 w 5536"/>
                <a:gd name="T81" fmla="*/ 243 h 3746"/>
                <a:gd name="T82" fmla="*/ 161 w 5536"/>
                <a:gd name="T83" fmla="*/ 245 h 3746"/>
                <a:gd name="T84" fmla="*/ 162 w 5536"/>
                <a:gd name="T85" fmla="*/ 255 h 3746"/>
                <a:gd name="T86" fmla="*/ 168 w 5536"/>
                <a:gd name="T87" fmla="*/ 260 h 3746"/>
                <a:gd name="T88" fmla="*/ 169 w 5536"/>
                <a:gd name="T89" fmla="*/ 264 h 3746"/>
                <a:gd name="T90" fmla="*/ 193 w 5536"/>
                <a:gd name="T91" fmla="*/ 267 h 3746"/>
                <a:gd name="T92" fmla="*/ 210 w 5536"/>
                <a:gd name="T93" fmla="*/ 272 h 3746"/>
                <a:gd name="T94" fmla="*/ 221 w 5536"/>
                <a:gd name="T95" fmla="*/ 275 h 3746"/>
                <a:gd name="T96" fmla="*/ 225 w 5536"/>
                <a:gd name="T97" fmla="*/ 280 h 3746"/>
                <a:gd name="T98" fmla="*/ 238 w 5536"/>
                <a:gd name="T99" fmla="*/ 286 h 3746"/>
                <a:gd name="T100" fmla="*/ 239 w 5536"/>
                <a:gd name="T101" fmla="*/ 294 h 3746"/>
                <a:gd name="T102" fmla="*/ 253 w 5536"/>
                <a:gd name="T103" fmla="*/ 302 h 3746"/>
                <a:gd name="T104" fmla="*/ 260 w 5536"/>
                <a:gd name="T105" fmla="*/ 309 h 3746"/>
                <a:gd name="T106" fmla="*/ 282 w 5536"/>
                <a:gd name="T107" fmla="*/ 312 h 3746"/>
                <a:gd name="T108" fmla="*/ 319 w 5536"/>
                <a:gd name="T109" fmla="*/ 318 h 3746"/>
                <a:gd name="T110" fmla="*/ 323 w 5536"/>
                <a:gd name="T111" fmla="*/ 322 h 3746"/>
                <a:gd name="T112" fmla="*/ 328 w 5536"/>
                <a:gd name="T113" fmla="*/ 329 h 3746"/>
                <a:gd name="T114" fmla="*/ 336 w 5536"/>
                <a:gd name="T115" fmla="*/ 333 h 3746"/>
                <a:gd name="T116" fmla="*/ 407 w 5536"/>
                <a:gd name="T117" fmla="*/ 350 h 3746"/>
                <a:gd name="T118" fmla="*/ 422 w 5536"/>
                <a:gd name="T119" fmla="*/ 359 h 3746"/>
                <a:gd name="T120" fmla="*/ 487 w 5536"/>
                <a:gd name="T121" fmla="*/ 372 h 3746"/>
                <a:gd name="T122" fmla="*/ 611 w 5536"/>
                <a:gd name="T123" fmla="*/ 388 h 3746"/>
                <a:gd name="T124" fmla="*/ 692 w 5536"/>
                <a:gd name="T125" fmla="*/ 468 h 37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536"/>
                <a:gd name="T190" fmla="*/ 0 h 3746"/>
                <a:gd name="T191" fmla="*/ 5536 w 5536"/>
                <a:gd name="T192" fmla="*/ 3746 h 37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536" h="3746">
                  <a:moveTo>
                    <a:pt x="0" y="0"/>
                  </a:moveTo>
                  <a:lnTo>
                    <a:pt x="64" y="0"/>
                  </a:lnTo>
                  <a:lnTo>
                    <a:pt x="64" y="12"/>
                  </a:lnTo>
                  <a:lnTo>
                    <a:pt x="79" y="12"/>
                  </a:lnTo>
                  <a:lnTo>
                    <a:pt x="79" y="22"/>
                  </a:lnTo>
                  <a:lnTo>
                    <a:pt x="184" y="22"/>
                  </a:lnTo>
                  <a:lnTo>
                    <a:pt x="184" y="32"/>
                  </a:lnTo>
                  <a:lnTo>
                    <a:pt x="191" y="32"/>
                  </a:lnTo>
                  <a:lnTo>
                    <a:pt x="191" y="44"/>
                  </a:lnTo>
                  <a:lnTo>
                    <a:pt x="199" y="44"/>
                  </a:lnTo>
                  <a:lnTo>
                    <a:pt x="199" y="54"/>
                  </a:lnTo>
                  <a:lnTo>
                    <a:pt x="206" y="54"/>
                  </a:lnTo>
                  <a:lnTo>
                    <a:pt x="206" y="76"/>
                  </a:lnTo>
                  <a:lnTo>
                    <a:pt x="215" y="76"/>
                  </a:lnTo>
                  <a:lnTo>
                    <a:pt x="215" y="108"/>
                  </a:lnTo>
                  <a:lnTo>
                    <a:pt x="223" y="108"/>
                  </a:lnTo>
                  <a:lnTo>
                    <a:pt x="223" y="161"/>
                  </a:lnTo>
                  <a:lnTo>
                    <a:pt x="230" y="161"/>
                  </a:lnTo>
                  <a:lnTo>
                    <a:pt x="230" y="357"/>
                  </a:lnTo>
                  <a:lnTo>
                    <a:pt x="239" y="357"/>
                  </a:lnTo>
                  <a:lnTo>
                    <a:pt x="239" y="434"/>
                  </a:lnTo>
                  <a:lnTo>
                    <a:pt x="247" y="434"/>
                  </a:lnTo>
                  <a:lnTo>
                    <a:pt x="247" y="537"/>
                  </a:lnTo>
                  <a:lnTo>
                    <a:pt x="254" y="537"/>
                  </a:lnTo>
                  <a:lnTo>
                    <a:pt x="254" y="560"/>
                  </a:lnTo>
                  <a:lnTo>
                    <a:pt x="263" y="560"/>
                  </a:lnTo>
                  <a:lnTo>
                    <a:pt x="263" y="618"/>
                  </a:lnTo>
                  <a:lnTo>
                    <a:pt x="278" y="618"/>
                  </a:lnTo>
                  <a:lnTo>
                    <a:pt x="278" y="655"/>
                  </a:lnTo>
                  <a:lnTo>
                    <a:pt x="287" y="655"/>
                  </a:lnTo>
                  <a:lnTo>
                    <a:pt x="287" y="679"/>
                  </a:lnTo>
                  <a:lnTo>
                    <a:pt x="296" y="679"/>
                  </a:lnTo>
                  <a:lnTo>
                    <a:pt x="296" y="691"/>
                  </a:lnTo>
                  <a:lnTo>
                    <a:pt x="302" y="691"/>
                  </a:lnTo>
                  <a:lnTo>
                    <a:pt x="302" y="716"/>
                  </a:lnTo>
                  <a:lnTo>
                    <a:pt x="320" y="716"/>
                  </a:lnTo>
                  <a:lnTo>
                    <a:pt x="320" y="729"/>
                  </a:lnTo>
                  <a:lnTo>
                    <a:pt x="335" y="729"/>
                  </a:lnTo>
                  <a:lnTo>
                    <a:pt x="335" y="740"/>
                  </a:lnTo>
                  <a:lnTo>
                    <a:pt x="366" y="740"/>
                  </a:lnTo>
                  <a:lnTo>
                    <a:pt x="366" y="753"/>
                  </a:lnTo>
                  <a:lnTo>
                    <a:pt x="390" y="753"/>
                  </a:lnTo>
                  <a:lnTo>
                    <a:pt x="390" y="765"/>
                  </a:lnTo>
                  <a:lnTo>
                    <a:pt x="407" y="765"/>
                  </a:lnTo>
                  <a:lnTo>
                    <a:pt x="407" y="791"/>
                  </a:lnTo>
                  <a:lnTo>
                    <a:pt x="510" y="791"/>
                  </a:lnTo>
                  <a:lnTo>
                    <a:pt x="510" y="803"/>
                  </a:lnTo>
                  <a:lnTo>
                    <a:pt x="519" y="803"/>
                  </a:lnTo>
                  <a:lnTo>
                    <a:pt x="519" y="829"/>
                  </a:lnTo>
                  <a:lnTo>
                    <a:pt x="543" y="829"/>
                  </a:lnTo>
                  <a:lnTo>
                    <a:pt x="543" y="840"/>
                  </a:lnTo>
                  <a:lnTo>
                    <a:pt x="550" y="840"/>
                  </a:lnTo>
                  <a:lnTo>
                    <a:pt x="550" y="891"/>
                  </a:lnTo>
                  <a:lnTo>
                    <a:pt x="558" y="891"/>
                  </a:lnTo>
                  <a:lnTo>
                    <a:pt x="558" y="942"/>
                  </a:lnTo>
                  <a:lnTo>
                    <a:pt x="567" y="942"/>
                  </a:lnTo>
                  <a:lnTo>
                    <a:pt x="567" y="1044"/>
                  </a:lnTo>
                  <a:lnTo>
                    <a:pt x="574" y="1044"/>
                  </a:lnTo>
                  <a:lnTo>
                    <a:pt x="574" y="1122"/>
                  </a:lnTo>
                  <a:lnTo>
                    <a:pt x="582" y="1122"/>
                  </a:lnTo>
                  <a:lnTo>
                    <a:pt x="582" y="1135"/>
                  </a:lnTo>
                  <a:lnTo>
                    <a:pt x="591" y="1135"/>
                  </a:lnTo>
                  <a:lnTo>
                    <a:pt x="591" y="1174"/>
                  </a:lnTo>
                  <a:lnTo>
                    <a:pt x="598" y="1174"/>
                  </a:lnTo>
                  <a:lnTo>
                    <a:pt x="598" y="1213"/>
                  </a:lnTo>
                  <a:lnTo>
                    <a:pt x="607" y="1213"/>
                  </a:lnTo>
                  <a:lnTo>
                    <a:pt x="607" y="1226"/>
                  </a:lnTo>
                  <a:lnTo>
                    <a:pt x="615" y="1226"/>
                  </a:lnTo>
                  <a:lnTo>
                    <a:pt x="615" y="1266"/>
                  </a:lnTo>
                  <a:lnTo>
                    <a:pt x="622" y="1266"/>
                  </a:lnTo>
                  <a:lnTo>
                    <a:pt x="622" y="1293"/>
                  </a:lnTo>
                  <a:lnTo>
                    <a:pt x="631" y="1293"/>
                  </a:lnTo>
                  <a:lnTo>
                    <a:pt x="631" y="1306"/>
                  </a:lnTo>
                  <a:lnTo>
                    <a:pt x="639" y="1306"/>
                  </a:lnTo>
                  <a:lnTo>
                    <a:pt x="639" y="1319"/>
                  </a:lnTo>
                  <a:lnTo>
                    <a:pt x="694" y="1319"/>
                  </a:lnTo>
                  <a:lnTo>
                    <a:pt x="694" y="1332"/>
                  </a:lnTo>
                  <a:lnTo>
                    <a:pt x="703" y="1332"/>
                  </a:lnTo>
                  <a:lnTo>
                    <a:pt x="703" y="1347"/>
                  </a:lnTo>
                  <a:lnTo>
                    <a:pt x="766" y="1347"/>
                  </a:lnTo>
                  <a:lnTo>
                    <a:pt x="766" y="1360"/>
                  </a:lnTo>
                  <a:lnTo>
                    <a:pt x="814" y="1360"/>
                  </a:lnTo>
                  <a:lnTo>
                    <a:pt x="814" y="1374"/>
                  </a:lnTo>
                  <a:lnTo>
                    <a:pt x="845" y="1374"/>
                  </a:lnTo>
                  <a:lnTo>
                    <a:pt x="845" y="1389"/>
                  </a:lnTo>
                  <a:lnTo>
                    <a:pt x="869" y="1389"/>
                  </a:lnTo>
                  <a:lnTo>
                    <a:pt x="869" y="1402"/>
                  </a:lnTo>
                  <a:lnTo>
                    <a:pt x="878" y="1402"/>
                  </a:lnTo>
                  <a:lnTo>
                    <a:pt x="878" y="1417"/>
                  </a:lnTo>
                  <a:lnTo>
                    <a:pt x="887" y="1417"/>
                  </a:lnTo>
                  <a:lnTo>
                    <a:pt x="887" y="1430"/>
                  </a:lnTo>
                  <a:lnTo>
                    <a:pt x="893" y="1430"/>
                  </a:lnTo>
                  <a:lnTo>
                    <a:pt x="893" y="1486"/>
                  </a:lnTo>
                  <a:lnTo>
                    <a:pt x="902" y="1486"/>
                  </a:lnTo>
                  <a:lnTo>
                    <a:pt x="902" y="1543"/>
                  </a:lnTo>
                  <a:lnTo>
                    <a:pt x="911" y="1543"/>
                  </a:lnTo>
                  <a:lnTo>
                    <a:pt x="911" y="1557"/>
                  </a:lnTo>
                  <a:lnTo>
                    <a:pt x="918" y="1557"/>
                  </a:lnTo>
                  <a:lnTo>
                    <a:pt x="918" y="1586"/>
                  </a:lnTo>
                  <a:lnTo>
                    <a:pt x="926" y="1586"/>
                  </a:lnTo>
                  <a:lnTo>
                    <a:pt x="926" y="1602"/>
                  </a:lnTo>
                  <a:lnTo>
                    <a:pt x="935" y="1602"/>
                  </a:lnTo>
                  <a:lnTo>
                    <a:pt x="935" y="1617"/>
                  </a:lnTo>
                  <a:lnTo>
                    <a:pt x="942" y="1617"/>
                  </a:lnTo>
                  <a:lnTo>
                    <a:pt x="942" y="1633"/>
                  </a:lnTo>
                  <a:lnTo>
                    <a:pt x="959" y="1633"/>
                  </a:lnTo>
                  <a:lnTo>
                    <a:pt x="959" y="1665"/>
                  </a:lnTo>
                  <a:lnTo>
                    <a:pt x="966" y="1665"/>
                  </a:lnTo>
                  <a:lnTo>
                    <a:pt x="966" y="1679"/>
                  </a:lnTo>
                  <a:lnTo>
                    <a:pt x="990" y="1679"/>
                  </a:lnTo>
                  <a:lnTo>
                    <a:pt x="990" y="1695"/>
                  </a:lnTo>
                  <a:lnTo>
                    <a:pt x="1005" y="1695"/>
                  </a:lnTo>
                  <a:lnTo>
                    <a:pt x="1005" y="1711"/>
                  </a:lnTo>
                  <a:lnTo>
                    <a:pt x="1213" y="1711"/>
                  </a:lnTo>
                  <a:lnTo>
                    <a:pt x="1213" y="1729"/>
                  </a:lnTo>
                  <a:lnTo>
                    <a:pt x="1222" y="1729"/>
                  </a:lnTo>
                  <a:lnTo>
                    <a:pt x="1222" y="1745"/>
                  </a:lnTo>
                  <a:lnTo>
                    <a:pt x="1230" y="1745"/>
                  </a:lnTo>
                  <a:lnTo>
                    <a:pt x="1230" y="1794"/>
                  </a:lnTo>
                  <a:lnTo>
                    <a:pt x="1237" y="1794"/>
                  </a:lnTo>
                  <a:lnTo>
                    <a:pt x="1237" y="1878"/>
                  </a:lnTo>
                  <a:lnTo>
                    <a:pt x="1246" y="1878"/>
                  </a:lnTo>
                  <a:lnTo>
                    <a:pt x="1246" y="1948"/>
                  </a:lnTo>
                  <a:lnTo>
                    <a:pt x="1254" y="1948"/>
                  </a:lnTo>
                  <a:lnTo>
                    <a:pt x="1254" y="1965"/>
                  </a:lnTo>
                  <a:lnTo>
                    <a:pt x="1285" y="1965"/>
                  </a:lnTo>
                  <a:lnTo>
                    <a:pt x="1285" y="2003"/>
                  </a:lnTo>
                  <a:lnTo>
                    <a:pt x="1294" y="2003"/>
                  </a:lnTo>
                  <a:lnTo>
                    <a:pt x="1294" y="2042"/>
                  </a:lnTo>
                  <a:lnTo>
                    <a:pt x="1309" y="2042"/>
                  </a:lnTo>
                  <a:lnTo>
                    <a:pt x="1309" y="2081"/>
                  </a:lnTo>
                  <a:lnTo>
                    <a:pt x="1342" y="2081"/>
                  </a:lnTo>
                  <a:lnTo>
                    <a:pt x="1342" y="2100"/>
                  </a:lnTo>
                  <a:lnTo>
                    <a:pt x="1349" y="2100"/>
                  </a:lnTo>
                  <a:lnTo>
                    <a:pt x="1349" y="2120"/>
                  </a:lnTo>
                  <a:lnTo>
                    <a:pt x="1390" y="2120"/>
                  </a:lnTo>
                  <a:lnTo>
                    <a:pt x="1390" y="2141"/>
                  </a:lnTo>
                  <a:lnTo>
                    <a:pt x="1541" y="2141"/>
                  </a:lnTo>
                  <a:lnTo>
                    <a:pt x="1541" y="2160"/>
                  </a:lnTo>
                  <a:lnTo>
                    <a:pt x="1677" y="2160"/>
                  </a:lnTo>
                  <a:lnTo>
                    <a:pt x="1677" y="2181"/>
                  </a:lnTo>
                  <a:lnTo>
                    <a:pt x="1749" y="2181"/>
                  </a:lnTo>
                  <a:lnTo>
                    <a:pt x="1749" y="2203"/>
                  </a:lnTo>
                  <a:lnTo>
                    <a:pt x="1765" y="2203"/>
                  </a:lnTo>
                  <a:lnTo>
                    <a:pt x="1765" y="2225"/>
                  </a:lnTo>
                  <a:lnTo>
                    <a:pt x="1797" y="2225"/>
                  </a:lnTo>
                  <a:lnTo>
                    <a:pt x="1797" y="2245"/>
                  </a:lnTo>
                  <a:lnTo>
                    <a:pt x="1894" y="2245"/>
                  </a:lnTo>
                  <a:lnTo>
                    <a:pt x="1894" y="2289"/>
                  </a:lnTo>
                  <a:lnTo>
                    <a:pt x="1900" y="2289"/>
                  </a:lnTo>
                  <a:lnTo>
                    <a:pt x="1900" y="2334"/>
                  </a:lnTo>
                  <a:lnTo>
                    <a:pt x="1909" y="2334"/>
                  </a:lnTo>
                  <a:lnTo>
                    <a:pt x="1909" y="2356"/>
                  </a:lnTo>
                  <a:lnTo>
                    <a:pt x="1918" y="2356"/>
                  </a:lnTo>
                  <a:lnTo>
                    <a:pt x="1918" y="2422"/>
                  </a:lnTo>
                  <a:lnTo>
                    <a:pt x="2021" y="2422"/>
                  </a:lnTo>
                  <a:lnTo>
                    <a:pt x="2021" y="2448"/>
                  </a:lnTo>
                  <a:lnTo>
                    <a:pt x="2077" y="2448"/>
                  </a:lnTo>
                  <a:lnTo>
                    <a:pt x="2077" y="2475"/>
                  </a:lnTo>
                  <a:lnTo>
                    <a:pt x="2084" y="2475"/>
                  </a:lnTo>
                  <a:lnTo>
                    <a:pt x="2084" y="2499"/>
                  </a:lnTo>
                  <a:lnTo>
                    <a:pt x="2253" y="2499"/>
                  </a:lnTo>
                  <a:lnTo>
                    <a:pt x="2253" y="2525"/>
                  </a:lnTo>
                  <a:lnTo>
                    <a:pt x="2548" y="2525"/>
                  </a:lnTo>
                  <a:lnTo>
                    <a:pt x="2548" y="2551"/>
                  </a:lnTo>
                  <a:lnTo>
                    <a:pt x="2557" y="2551"/>
                  </a:lnTo>
                  <a:lnTo>
                    <a:pt x="2557" y="2579"/>
                  </a:lnTo>
                  <a:lnTo>
                    <a:pt x="2579" y="2579"/>
                  </a:lnTo>
                  <a:lnTo>
                    <a:pt x="2579" y="2607"/>
                  </a:lnTo>
                  <a:lnTo>
                    <a:pt x="2620" y="2607"/>
                  </a:lnTo>
                  <a:lnTo>
                    <a:pt x="2620" y="2636"/>
                  </a:lnTo>
                  <a:lnTo>
                    <a:pt x="2636" y="2636"/>
                  </a:lnTo>
                  <a:lnTo>
                    <a:pt x="2636" y="2665"/>
                  </a:lnTo>
                  <a:lnTo>
                    <a:pt x="2684" y="2665"/>
                  </a:lnTo>
                  <a:lnTo>
                    <a:pt x="2684" y="2695"/>
                  </a:lnTo>
                  <a:lnTo>
                    <a:pt x="3251" y="2695"/>
                  </a:lnTo>
                  <a:lnTo>
                    <a:pt x="3251" y="2804"/>
                  </a:lnTo>
                  <a:lnTo>
                    <a:pt x="3260" y="2804"/>
                  </a:lnTo>
                  <a:lnTo>
                    <a:pt x="3260" y="2877"/>
                  </a:lnTo>
                  <a:lnTo>
                    <a:pt x="3371" y="2877"/>
                  </a:lnTo>
                  <a:lnTo>
                    <a:pt x="3371" y="2920"/>
                  </a:lnTo>
                  <a:lnTo>
                    <a:pt x="3890" y="2920"/>
                  </a:lnTo>
                  <a:lnTo>
                    <a:pt x="3890" y="2980"/>
                  </a:lnTo>
                  <a:lnTo>
                    <a:pt x="4593" y="2980"/>
                  </a:lnTo>
                  <a:lnTo>
                    <a:pt x="4593" y="3107"/>
                  </a:lnTo>
                  <a:lnTo>
                    <a:pt x="4882" y="3107"/>
                  </a:lnTo>
                  <a:lnTo>
                    <a:pt x="4882" y="3321"/>
                  </a:lnTo>
                  <a:lnTo>
                    <a:pt x="5536" y="3321"/>
                  </a:lnTo>
                  <a:lnTo>
                    <a:pt x="5536" y="3746"/>
                  </a:lnTo>
                </a:path>
              </a:pathLst>
            </a:custGeom>
            <a:noFill/>
            <a:ln w="31750">
              <a:solidFill>
                <a:srgbClr val="99CC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457200"/>
              <a:endParaRPr lang="es-ES" sz="1200">
                <a:solidFill>
                  <a:srgbClr val="000000"/>
                </a:solidFill>
                <a:latin typeface="Arial"/>
              </a:endParaRPr>
            </a:p>
          </p:txBody>
        </p:sp>
        <p:grpSp>
          <p:nvGrpSpPr>
            <p:cNvPr id="33933" name="Group 197"/>
            <p:cNvGrpSpPr>
              <a:grpSpLocks/>
            </p:cNvGrpSpPr>
            <p:nvPr/>
          </p:nvGrpSpPr>
          <p:grpSpPr bwMode="auto">
            <a:xfrm>
              <a:off x="1391" y="1039"/>
              <a:ext cx="2699" cy="1697"/>
              <a:chOff x="1391" y="1039"/>
              <a:chExt cx="2699" cy="1697"/>
            </a:xfrm>
          </p:grpSpPr>
          <p:sp>
            <p:nvSpPr>
              <p:cNvPr id="33934" name="Line 198"/>
              <p:cNvSpPr>
                <a:spLocks noChangeShapeType="1"/>
              </p:cNvSpPr>
              <p:nvPr/>
            </p:nvSpPr>
            <p:spPr bwMode="auto">
              <a:xfrm>
                <a:off x="1391" y="1058"/>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35" name="Line 199"/>
              <p:cNvSpPr>
                <a:spLocks noChangeShapeType="1"/>
              </p:cNvSpPr>
              <p:nvPr/>
            </p:nvSpPr>
            <p:spPr bwMode="auto">
              <a:xfrm>
                <a:off x="1412" y="1039"/>
                <a:ext cx="0" cy="37"/>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36" name="Line 200"/>
              <p:cNvSpPr>
                <a:spLocks noChangeShapeType="1"/>
              </p:cNvSpPr>
              <p:nvPr/>
            </p:nvSpPr>
            <p:spPr bwMode="auto">
              <a:xfrm>
                <a:off x="1455" y="1068"/>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37" name="Line 201"/>
              <p:cNvSpPr>
                <a:spLocks noChangeShapeType="1"/>
              </p:cNvSpPr>
              <p:nvPr/>
            </p:nvSpPr>
            <p:spPr bwMode="auto">
              <a:xfrm>
                <a:off x="1477" y="1050"/>
                <a:ext cx="0" cy="37"/>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grpSp>
            <p:nvGrpSpPr>
              <p:cNvPr id="33938" name="Group 202"/>
              <p:cNvGrpSpPr>
                <a:grpSpLocks/>
              </p:cNvGrpSpPr>
              <p:nvPr/>
            </p:nvGrpSpPr>
            <p:grpSpPr bwMode="auto">
              <a:xfrm>
                <a:off x="1523" y="1349"/>
                <a:ext cx="2567" cy="1387"/>
                <a:chOff x="1523" y="1349"/>
                <a:chExt cx="2567" cy="1387"/>
              </a:xfrm>
            </p:grpSpPr>
            <p:sp>
              <p:nvSpPr>
                <p:cNvPr id="33939" name="Line 203"/>
                <p:cNvSpPr>
                  <a:spLocks noChangeShapeType="1"/>
                </p:cNvSpPr>
                <p:nvPr/>
              </p:nvSpPr>
              <p:spPr bwMode="auto">
                <a:xfrm>
                  <a:off x="1523" y="1367"/>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40" name="Line 204"/>
                <p:cNvSpPr>
                  <a:spLocks noChangeShapeType="1"/>
                </p:cNvSpPr>
                <p:nvPr/>
              </p:nvSpPr>
              <p:spPr bwMode="auto">
                <a:xfrm>
                  <a:off x="1545" y="1349"/>
                  <a:ext cx="0" cy="36"/>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41" name="Line 205"/>
                <p:cNvSpPr>
                  <a:spLocks noChangeShapeType="1"/>
                </p:cNvSpPr>
                <p:nvPr/>
              </p:nvSpPr>
              <p:spPr bwMode="auto">
                <a:xfrm>
                  <a:off x="1543" y="1415"/>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42" name="Line 206"/>
                <p:cNvSpPr>
                  <a:spLocks noChangeShapeType="1"/>
                </p:cNvSpPr>
                <p:nvPr/>
              </p:nvSpPr>
              <p:spPr bwMode="auto">
                <a:xfrm>
                  <a:off x="1564" y="1397"/>
                  <a:ext cx="0" cy="36"/>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43" name="Line 207"/>
                <p:cNvSpPr>
                  <a:spLocks noChangeShapeType="1"/>
                </p:cNvSpPr>
                <p:nvPr/>
              </p:nvSpPr>
              <p:spPr bwMode="auto">
                <a:xfrm>
                  <a:off x="1551" y="1422"/>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44" name="Line 208"/>
                <p:cNvSpPr>
                  <a:spLocks noChangeShapeType="1"/>
                </p:cNvSpPr>
                <p:nvPr/>
              </p:nvSpPr>
              <p:spPr bwMode="auto">
                <a:xfrm>
                  <a:off x="1572" y="1404"/>
                  <a:ext cx="0" cy="36"/>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45" name="Line 209"/>
                <p:cNvSpPr>
                  <a:spLocks noChangeShapeType="1"/>
                </p:cNvSpPr>
                <p:nvPr/>
              </p:nvSpPr>
              <p:spPr bwMode="auto">
                <a:xfrm>
                  <a:off x="1655" y="1472"/>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46" name="Line 210"/>
                <p:cNvSpPr>
                  <a:spLocks noChangeShapeType="1"/>
                </p:cNvSpPr>
                <p:nvPr/>
              </p:nvSpPr>
              <p:spPr bwMode="auto">
                <a:xfrm>
                  <a:off x="1676" y="1454"/>
                  <a:ext cx="0" cy="36"/>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47" name="Line 211"/>
                <p:cNvSpPr>
                  <a:spLocks noChangeShapeType="1"/>
                </p:cNvSpPr>
                <p:nvPr/>
              </p:nvSpPr>
              <p:spPr bwMode="auto">
                <a:xfrm>
                  <a:off x="1730" y="1717"/>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48" name="Line 212"/>
                <p:cNvSpPr>
                  <a:spLocks noChangeShapeType="1"/>
                </p:cNvSpPr>
                <p:nvPr/>
              </p:nvSpPr>
              <p:spPr bwMode="auto">
                <a:xfrm>
                  <a:off x="1752" y="1699"/>
                  <a:ext cx="0" cy="36"/>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49" name="Line 213"/>
                <p:cNvSpPr>
                  <a:spLocks noChangeShapeType="1"/>
                </p:cNvSpPr>
                <p:nvPr/>
              </p:nvSpPr>
              <p:spPr bwMode="auto">
                <a:xfrm>
                  <a:off x="1742" y="1731"/>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50" name="Line 214"/>
                <p:cNvSpPr>
                  <a:spLocks noChangeShapeType="1"/>
                </p:cNvSpPr>
                <p:nvPr/>
              </p:nvSpPr>
              <p:spPr bwMode="auto">
                <a:xfrm>
                  <a:off x="1764" y="1713"/>
                  <a:ext cx="0" cy="36"/>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51" name="Line 215"/>
                <p:cNvSpPr>
                  <a:spLocks noChangeShapeType="1"/>
                </p:cNvSpPr>
                <p:nvPr/>
              </p:nvSpPr>
              <p:spPr bwMode="auto">
                <a:xfrm>
                  <a:off x="1751" y="1731"/>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52" name="Line 216"/>
                <p:cNvSpPr>
                  <a:spLocks noChangeShapeType="1"/>
                </p:cNvSpPr>
                <p:nvPr/>
              </p:nvSpPr>
              <p:spPr bwMode="auto">
                <a:xfrm>
                  <a:off x="1772" y="1713"/>
                  <a:ext cx="0" cy="36"/>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53" name="Line 217"/>
                <p:cNvSpPr>
                  <a:spLocks noChangeShapeType="1"/>
                </p:cNvSpPr>
                <p:nvPr/>
              </p:nvSpPr>
              <p:spPr bwMode="auto">
                <a:xfrm>
                  <a:off x="1899" y="1913"/>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54" name="Line 218"/>
                <p:cNvSpPr>
                  <a:spLocks noChangeShapeType="1"/>
                </p:cNvSpPr>
                <p:nvPr/>
              </p:nvSpPr>
              <p:spPr bwMode="auto">
                <a:xfrm>
                  <a:off x="1920" y="1895"/>
                  <a:ext cx="0" cy="36"/>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55" name="Line 219"/>
                <p:cNvSpPr>
                  <a:spLocks noChangeShapeType="1"/>
                </p:cNvSpPr>
                <p:nvPr/>
              </p:nvSpPr>
              <p:spPr bwMode="auto">
                <a:xfrm>
                  <a:off x="1926" y="1913"/>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56" name="Line 220"/>
                <p:cNvSpPr>
                  <a:spLocks noChangeShapeType="1"/>
                </p:cNvSpPr>
                <p:nvPr/>
              </p:nvSpPr>
              <p:spPr bwMode="auto">
                <a:xfrm>
                  <a:off x="1948" y="1895"/>
                  <a:ext cx="0" cy="36"/>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57" name="Line 221"/>
                <p:cNvSpPr>
                  <a:spLocks noChangeShapeType="1"/>
                </p:cNvSpPr>
                <p:nvPr/>
              </p:nvSpPr>
              <p:spPr bwMode="auto">
                <a:xfrm>
                  <a:off x="1955" y="1913"/>
                  <a:ext cx="42"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58" name="Line 222"/>
                <p:cNvSpPr>
                  <a:spLocks noChangeShapeType="1"/>
                </p:cNvSpPr>
                <p:nvPr/>
              </p:nvSpPr>
              <p:spPr bwMode="auto">
                <a:xfrm>
                  <a:off x="1976" y="1895"/>
                  <a:ext cx="0" cy="36"/>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59" name="Line 223"/>
                <p:cNvSpPr>
                  <a:spLocks noChangeShapeType="1"/>
                </p:cNvSpPr>
                <p:nvPr/>
              </p:nvSpPr>
              <p:spPr bwMode="auto">
                <a:xfrm>
                  <a:off x="2022" y="2040"/>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60" name="Line 224"/>
                <p:cNvSpPr>
                  <a:spLocks noChangeShapeType="1"/>
                </p:cNvSpPr>
                <p:nvPr/>
              </p:nvSpPr>
              <p:spPr bwMode="auto">
                <a:xfrm>
                  <a:off x="2044" y="2022"/>
                  <a:ext cx="0" cy="36"/>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61" name="Line 225"/>
                <p:cNvSpPr>
                  <a:spLocks noChangeShapeType="1"/>
                </p:cNvSpPr>
                <p:nvPr/>
              </p:nvSpPr>
              <p:spPr bwMode="auto">
                <a:xfrm>
                  <a:off x="2027" y="2040"/>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62" name="Line 226"/>
                <p:cNvSpPr>
                  <a:spLocks noChangeShapeType="1"/>
                </p:cNvSpPr>
                <p:nvPr/>
              </p:nvSpPr>
              <p:spPr bwMode="auto">
                <a:xfrm>
                  <a:off x="2048" y="2022"/>
                  <a:ext cx="0" cy="36"/>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63" name="Line 227"/>
                <p:cNvSpPr>
                  <a:spLocks noChangeShapeType="1"/>
                </p:cNvSpPr>
                <p:nvPr/>
              </p:nvSpPr>
              <p:spPr bwMode="auto">
                <a:xfrm>
                  <a:off x="2038" y="2079"/>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64" name="Line 228"/>
                <p:cNvSpPr>
                  <a:spLocks noChangeShapeType="1"/>
                </p:cNvSpPr>
                <p:nvPr/>
              </p:nvSpPr>
              <p:spPr bwMode="auto">
                <a:xfrm>
                  <a:off x="2059" y="2060"/>
                  <a:ext cx="0" cy="37"/>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65" name="Line 229"/>
                <p:cNvSpPr>
                  <a:spLocks noChangeShapeType="1"/>
                </p:cNvSpPr>
                <p:nvPr/>
              </p:nvSpPr>
              <p:spPr bwMode="auto">
                <a:xfrm>
                  <a:off x="2066" y="2118"/>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66" name="Line 230"/>
                <p:cNvSpPr>
                  <a:spLocks noChangeShapeType="1"/>
                </p:cNvSpPr>
                <p:nvPr/>
              </p:nvSpPr>
              <p:spPr bwMode="auto">
                <a:xfrm>
                  <a:off x="2088" y="2100"/>
                  <a:ext cx="0" cy="36"/>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67" name="Line 231"/>
                <p:cNvSpPr>
                  <a:spLocks noChangeShapeType="1"/>
                </p:cNvSpPr>
                <p:nvPr/>
              </p:nvSpPr>
              <p:spPr bwMode="auto">
                <a:xfrm>
                  <a:off x="2071" y="2118"/>
                  <a:ext cx="42"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68" name="Line 232"/>
                <p:cNvSpPr>
                  <a:spLocks noChangeShapeType="1"/>
                </p:cNvSpPr>
                <p:nvPr/>
              </p:nvSpPr>
              <p:spPr bwMode="auto">
                <a:xfrm>
                  <a:off x="2092" y="2100"/>
                  <a:ext cx="0" cy="36"/>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69" name="Line 233"/>
                <p:cNvSpPr>
                  <a:spLocks noChangeShapeType="1"/>
                </p:cNvSpPr>
                <p:nvPr/>
              </p:nvSpPr>
              <p:spPr bwMode="auto">
                <a:xfrm>
                  <a:off x="2174" y="2137"/>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70" name="Line 234"/>
                <p:cNvSpPr>
                  <a:spLocks noChangeShapeType="1"/>
                </p:cNvSpPr>
                <p:nvPr/>
              </p:nvSpPr>
              <p:spPr bwMode="auto">
                <a:xfrm>
                  <a:off x="2196" y="2119"/>
                  <a:ext cx="0" cy="36"/>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71" name="Line 235"/>
                <p:cNvSpPr>
                  <a:spLocks noChangeShapeType="1"/>
                </p:cNvSpPr>
                <p:nvPr/>
              </p:nvSpPr>
              <p:spPr bwMode="auto">
                <a:xfrm>
                  <a:off x="2182" y="2137"/>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72" name="Line 236"/>
                <p:cNvSpPr>
                  <a:spLocks noChangeShapeType="1"/>
                </p:cNvSpPr>
                <p:nvPr/>
              </p:nvSpPr>
              <p:spPr bwMode="auto">
                <a:xfrm>
                  <a:off x="2204" y="2119"/>
                  <a:ext cx="0" cy="36"/>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73" name="Line 237"/>
                <p:cNvSpPr>
                  <a:spLocks noChangeShapeType="1"/>
                </p:cNvSpPr>
                <p:nvPr/>
              </p:nvSpPr>
              <p:spPr bwMode="auto">
                <a:xfrm>
                  <a:off x="2187" y="2137"/>
                  <a:ext cx="42"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74" name="Line 238"/>
                <p:cNvSpPr>
                  <a:spLocks noChangeShapeType="1"/>
                </p:cNvSpPr>
                <p:nvPr/>
              </p:nvSpPr>
              <p:spPr bwMode="auto">
                <a:xfrm>
                  <a:off x="2208" y="2119"/>
                  <a:ext cx="0" cy="36"/>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75" name="Line 239"/>
                <p:cNvSpPr>
                  <a:spLocks noChangeShapeType="1"/>
                </p:cNvSpPr>
                <p:nvPr/>
              </p:nvSpPr>
              <p:spPr bwMode="auto">
                <a:xfrm>
                  <a:off x="2234" y="2148"/>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76" name="Line 240"/>
                <p:cNvSpPr>
                  <a:spLocks noChangeShapeType="1"/>
                </p:cNvSpPr>
                <p:nvPr/>
              </p:nvSpPr>
              <p:spPr bwMode="auto">
                <a:xfrm>
                  <a:off x="2255" y="2130"/>
                  <a:ext cx="0" cy="36"/>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77" name="Line 241"/>
                <p:cNvSpPr>
                  <a:spLocks noChangeShapeType="1"/>
                </p:cNvSpPr>
                <p:nvPr/>
              </p:nvSpPr>
              <p:spPr bwMode="auto">
                <a:xfrm>
                  <a:off x="2314" y="2180"/>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78" name="Line 242"/>
                <p:cNvSpPr>
                  <a:spLocks noChangeShapeType="1"/>
                </p:cNvSpPr>
                <p:nvPr/>
              </p:nvSpPr>
              <p:spPr bwMode="auto">
                <a:xfrm>
                  <a:off x="2335" y="2162"/>
                  <a:ext cx="0" cy="36"/>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79" name="Line 243"/>
                <p:cNvSpPr>
                  <a:spLocks noChangeShapeType="1"/>
                </p:cNvSpPr>
                <p:nvPr/>
              </p:nvSpPr>
              <p:spPr bwMode="auto">
                <a:xfrm>
                  <a:off x="2350" y="2269"/>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80" name="Line 244"/>
                <p:cNvSpPr>
                  <a:spLocks noChangeShapeType="1"/>
                </p:cNvSpPr>
                <p:nvPr/>
              </p:nvSpPr>
              <p:spPr bwMode="auto">
                <a:xfrm>
                  <a:off x="2371" y="2251"/>
                  <a:ext cx="0" cy="36"/>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81" name="Line 245"/>
                <p:cNvSpPr>
                  <a:spLocks noChangeShapeType="1"/>
                </p:cNvSpPr>
                <p:nvPr/>
              </p:nvSpPr>
              <p:spPr bwMode="auto">
                <a:xfrm>
                  <a:off x="2357" y="2269"/>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82" name="Line 246"/>
                <p:cNvSpPr>
                  <a:spLocks noChangeShapeType="1"/>
                </p:cNvSpPr>
                <p:nvPr/>
              </p:nvSpPr>
              <p:spPr bwMode="auto">
                <a:xfrm>
                  <a:off x="2379" y="2251"/>
                  <a:ext cx="0" cy="36"/>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83" name="Line 247"/>
                <p:cNvSpPr>
                  <a:spLocks noChangeShapeType="1"/>
                </p:cNvSpPr>
                <p:nvPr/>
              </p:nvSpPr>
              <p:spPr bwMode="auto">
                <a:xfrm>
                  <a:off x="2362" y="2269"/>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84" name="Line 248"/>
                <p:cNvSpPr>
                  <a:spLocks noChangeShapeType="1"/>
                </p:cNvSpPr>
                <p:nvPr/>
              </p:nvSpPr>
              <p:spPr bwMode="auto">
                <a:xfrm>
                  <a:off x="2383" y="2251"/>
                  <a:ext cx="0" cy="36"/>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85" name="Line 249"/>
                <p:cNvSpPr>
                  <a:spLocks noChangeShapeType="1"/>
                </p:cNvSpPr>
                <p:nvPr/>
              </p:nvSpPr>
              <p:spPr bwMode="auto">
                <a:xfrm>
                  <a:off x="2374" y="2269"/>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86" name="Line 250"/>
                <p:cNvSpPr>
                  <a:spLocks noChangeShapeType="1"/>
                </p:cNvSpPr>
                <p:nvPr/>
              </p:nvSpPr>
              <p:spPr bwMode="auto">
                <a:xfrm>
                  <a:off x="2395" y="2251"/>
                  <a:ext cx="0" cy="36"/>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87" name="Line 251"/>
                <p:cNvSpPr>
                  <a:spLocks noChangeShapeType="1"/>
                </p:cNvSpPr>
                <p:nvPr/>
              </p:nvSpPr>
              <p:spPr bwMode="auto">
                <a:xfrm>
                  <a:off x="2502" y="2307"/>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88" name="Line 252"/>
                <p:cNvSpPr>
                  <a:spLocks noChangeShapeType="1"/>
                </p:cNvSpPr>
                <p:nvPr/>
              </p:nvSpPr>
              <p:spPr bwMode="auto">
                <a:xfrm>
                  <a:off x="2523" y="2289"/>
                  <a:ext cx="0" cy="36"/>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89" name="Line 253"/>
                <p:cNvSpPr>
                  <a:spLocks noChangeShapeType="1"/>
                </p:cNvSpPr>
                <p:nvPr/>
              </p:nvSpPr>
              <p:spPr bwMode="auto">
                <a:xfrm>
                  <a:off x="2529" y="2320"/>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90" name="Line 254"/>
                <p:cNvSpPr>
                  <a:spLocks noChangeShapeType="1"/>
                </p:cNvSpPr>
                <p:nvPr/>
              </p:nvSpPr>
              <p:spPr bwMode="auto">
                <a:xfrm>
                  <a:off x="2551" y="2302"/>
                  <a:ext cx="0" cy="36"/>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91" name="Line 255"/>
                <p:cNvSpPr>
                  <a:spLocks noChangeShapeType="1"/>
                </p:cNvSpPr>
                <p:nvPr/>
              </p:nvSpPr>
              <p:spPr bwMode="auto">
                <a:xfrm>
                  <a:off x="2681" y="2361"/>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92" name="Line 256"/>
                <p:cNvSpPr>
                  <a:spLocks noChangeShapeType="1"/>
                </p:cNvSpPr>
                <p:nvPr/>
              </p:nvSpPr>
              <p:spPr bwMode="auto">
                <a:xfrm>
                  <a:off x="2703" y="2343"/>
                  <a:ext cx="0" cy="36"/>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93" name="Line 257"/>
                <p:cNvSpPr>
                  <a:spLocks noChangeShapeType="1"/>
                </p:cNvSpPr>
                <p:nvPr/>
              </p:nvSpPr>
              <p:spPr bwMode="auto">
                <a:xfrm>
                  <a:off x="2717" y="2390"/>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94" name="Line 258"/>
                <p:cNvSpPr>
                  <a:spLocks noChangeShapeType="1"/>
                </p:cNvSpPr>
                <p:nvPr/>
              </p:nvSpPr>
              <p:spPr bwMode="auto">
                <a:xfrm>
                  <a:off x="2739" y="2372"/>
                  <a:ext cx="0" cy="36"/>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95" name="Line 259"/>
                <p:cNvSpPr>
                  <a:spLocks noChangeShapeType="1"/>
                </p:cNvSpPr>
                <p:nvPr/>
              </p:nvSpPr>
              <p:spPr bwMode="auto">
                <a:xfrm>
                  <a:off x="2734" y="2405"/>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96" name="Line 260"/>
                <p:cNvSpPr>
                  <a:spLocks noChangeShapeType="1"/>
                </p:cNvSpPr>
                <p:nvPr/>
              </p:nvSpPr>
              <p:spPr bwMode="auto">
                <a:xfrm>
                  <a:off x="2755" y="2387"/>
                  <a:ext cx="0" cy="36"/>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97" name="Line 261"/>
                <p:cNvSpPr>
                  <a:spLocks noChangeShapeType="1"/>
                </p:cNvSpPr>
                <p:nvPr/>
              </p:nvSpPr>
              <p:spPr bwMode="auto">
                <a:xfrm>
                  <a:off x="2749" y="2405"/>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98" name="Line 262"/>
                <p:cNvSpPr>
                  <a:spLocks noChangeShapeType="1"/>
                </p:cNvSpPr>
                <p:nvPr/>
              </p:nvSpPr>
              <p:spPr bwMode="auto">
                <a:xfrm>
                  <a:off x="2771" y="2387"/>
                  <a:ext cx="0" cy="36"/>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3999" name="Line 263"/>
                <p:cNvSpPr>
                  <a:spLocks noChangeShapeType="1"/>
                </p:cNvSpPr>
                <p:nvPr/>
              </p:nvSpPr>
              <p:spPr bwMode="auto">
                <a:xfrm>
                  <a:off x="2785" y="2405"/>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00" name="Line 264"/>
                <p:cNvSpPr>
                  <a:spLocks noChangeShapeType="1"/>
                </p:cNvSpPr>
                <p:nvPr/>
              </p:nvSpPr>
              <p:spPr bwMode="auto">
                <a:xfrm>
                  <a:off x="2807" y="2387"/>
                  <a:ext cx="0" cy="36"/>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01" name="Line 265"/>
                <p:cNvSpPr>
                  <a:spLocks noChangeShapeType="1"/>
                </p:cNvSpPr>
                <p:nvPr/>
              </p:nvSpPr>
              <p:spPr bwMode="auto">
                <a:xfrm>
                  <a:off x="2913" y="2405"/>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02" name="Line 266"/>
                <p:cNvSpPr>
                  <a:spLocks noChangeShapeType="1"/>
                </p:cNvSpPr>
                <p:nvPr/>
              </p:nvSpPr>
              <p:spPr bwMode="auto">
                <a:xfrm>
                  <a:off x="2935" y="2387"/>
                  <a:ext cx="0" cy="36"/>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03" name="Line 267"/>
                <p:cNvSpPr>
                  <a:spLocks noChangeShapeType="1"/>
                </p:cNvSpPr>
                <p:nvPr/>
              </p:nvSpPr>
              <p:spPr bwMode="auto">
                <a:xfrm>
                  <a:off x="3025" y="2496"/>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04" name="Line 268"/>
                <p:cNvSpPr>
                  <a:spLocks noChangeShapeType="1"/>
                </p:cNvSpPr>
                <p:nvPr/>
              </p:nvSpPr>
              <p:spPr bwMode="auto">
                <a:xfrm>
                  <a:off x="3047" y="2478"/>
                  <a:ext cx="0" cy="36"/>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05" name="Line 269"/>
                <p:cNvSpPr>
                  <a:spLocks noChangeShapeType="1"/>
                </p:cNvSpPr>
                <p:nvPr/>
              </p:nvSpPr>
              <p:spPr bwMode="auto">
                <a:xfrm>
                  <a:off x="3037" y="2496"/>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06" name="Line 270"/>
                <p:cNvSpPr>
                  <a:spLocks noChangeShapeType="1"/>
                </p:cNvSpPr>
                <p:nvPr/>
              </p:nvSpPr>
              <p:spPr bwMode="auto">
                <a:xfrm>
                  <a:off x="3059" y="2478"/>
                  <a:ext cx="0" cy="36"/>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07" name="Line 271"/>
                <p:cNvSpPr>
                  <a:spLocks noChangeShapeType="1"/>
                </p:cNvSpPr>
                <p:nvPr/>
              </p:nvSpPr>
              <p:spPr bwMode="auto">
                <a:xfrm>
                  <a:off x="3049" y="2496"/>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08" name="Line 272"/>
                <p:cNvSpPr>
                  <a:spLocks noChangeShapeType="1"/>
                </p:cNvSpPr>
                <p:nvPr/>
              </p:nvSpPr>
              <p:spPr bwMode="auto">
                <a:xfrm>
                  <a:off x="3071" y="2478"/>
                  <a:ext cx="0" cy="36"/>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09" name="Line 273"/>
                <p:cNvSpPr>
                  <a:spLocks noChangeShapeType="1"/>
                </p:cNvSpPr>
                <p:nvPr/>
              </p:nvSpPr>
              <p:spPr bwMode="auto">
                <a:xfrm>
                  <a:off x="3077" y="2518"/>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10" name="Line 274"/>
                <p:cNvSpPr>
                  <a:spLocks noChangeShapeType="1"/>
                </p:cNvSpPr>
                <p:nvPr/>
              </p:nvSpPr>
              <p:spPr bwMode="auto">
                <a:xfrm>
                  <a:off x="3098" y="2499"/>
                  <a:ext cx="0" cy="37"/>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11" name="Line 275"/>
                <p:cNvSpPr>
                  <a:spLocks noChangeShapeType="1"/>
                </p:cNvSpPr>
                <p:nvPr/>
              </p:nvSpPr>
              <p:spPr bwMode="auto">
                <a:xfrm>
                  <a:off x="3161" y="2518"/>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12" name="Line 276"/>
                <p:cNvSpPr>
                  <a:spLocks noChangeShapeType="1"/>
                </p:cNvSpPr>
                <p:nvPr/>
              </p:nvSpPr>
              <p:spPr bwMode="auto">
                <a:xfrm>
                  <a:off x="3182" y="2499"/>
                  <a:ext cx="0" cy="37"/>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13" name="Line 277"/>
                <p:cNvSpPr>
                  <a:spLocks noChangeShapeType="1"/>
                </p:cNvSpPr>
                <p:nvPr/>
              </p:nvSpPr>
              <p:spPr bwMode="auto">
                <a:xfrm>
                  <a:off x="3236" y="2518"/>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14" name="Line 278"/>
                <p:cNvSpPr>
                  <a:spLocks noChangeShapeType="1"/>
                </p:cNvSpPr>
                <p:nvPr/>
              </p:nvSpPr>
              <p:spPr bwMode="auto">
                <a:xfrm>
                  <a:off x="3258" y="2499"/>
                  <a:ext cx="0" cy="37"/>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15" name="Line 279"/>
                <p:cNvSpPr>
                  <a:spLocks noChangeShapeType="1"/>
                </p:cNvSpPr>
                <p:nvPr/>
              </p:nvSpPr>
              <p:spPr bwMode="auto">
                <a:xfrm>
                  <a:off x="3357" y="2547"/>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16" name="Line 280"/>
                <p:cNvSpPr>
                  <a:spLocks noChangeShapeType="1"/>
                </p:cNvSpPr>
                <p:nvPr/>
              </p:nvSpPr>
              <p:spPr bwMode="auto">
                <a:xfrm>
                  <a:off x="3378" y="2529"/>
                  <a:ext cx="0" cy="36"/>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17" name="Line 281"/>
                <p:cNvSpPr>
                  <a:spLocks noChangeShapeType="1"/>
                </p:cNvSpPr>
                <p:nvPr/>
              </p:nvSpPr>
              <p:spPr bwMode="auto">
                <a:xfrm>
                  <a:off x="3369" y="2547"/>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18" name="Line 282"/>
                <p:cNvSpPr>
                  <a:spLocks noChangeShapeType="1"/>
                </p:cNvSpPr>
                <p:nvPr/>
              </p:nvSpPr>
              <p:spPr bwMode="auto">
                <a:xfrm>
                  <a:off x="3390" y="2529"/>
                  <a:ext cx="0" cy="36"/>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19" name="Line 283"/>
                <p:cNvSpPr>
                  <a:spLocks noChangeShapeType="1"/>
                </p:cNvSpPr>
                <p:nvPr/>
              </p:nvSpPr>
              <p:spPr bwMode="auto">
                <a:xfrm>
                  <a:off x="3405" y="2547"/>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20" name="Line 284"/>
                <p:cNvSpPr>
                  <a:spLocks noChangeShapeType="1"/>
                </p:cNvSpPr>
                <p:nvPr/>
              </p:nvSpPr>
              <p:spPr bwMode="auto">
                <a:xfrm>
                  <a:off x="3426" y="2529"/>
                  <a:ext cx="0" cy="36"/>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21" name="Line 285"/>
                <p:cNvSpPr>
                  <a:spLocks noChangeShapeType="1"/>
                </p:cNvSpPr>
                <p:nvPr/>
              </p:nvSpPr>
              <p:spPr bwMode="auto">
                <a:xfrm>
                  <a:off x="3417" y="2547"/>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22" name="Line 286"/>
                <p:cNvSpPr>
                  <a:spLocks noChangeShapeType="1"/>
                </p:cNvSpPr>
                <p:nvPr/>
              </p:nvSpPr>
              <p:spPr bwMode="auto">
                <a:xfrm>
                  <a:off x="3438" y="2529"/>
                  <a:ext cx="0" cy="36"/>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23" name="Line 287"/>
                <p:cNvSpPr>
                  <a:spLocks noChangeShapeType="1"/>
                </p:cNvSpPr>
                <p:nvPr/>
              </p:nvSpPr>
              <p:spPr bwMode="auto">
                <a:xfrm>
                  <a:off x="3468" y="2547"/>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24" name="Line 288"/>
                <p:cNvSpPr>
                  <a:spLocks noChangeShapeType="1"/>
                </p:cNvSpPr>
                <p:nvPr/>
              </p:nvSpPr>
              <p:spPr bwMode="auto">
                <a:xfrm>
                  <a:off x="3490" y="2529"/>
                  <a:ext cx="0" cy="36"/>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25" name="Line 289"/>
                <p:cNvSpPr>
                  <a:spLocks noChangeShapeType="1"/>
                </p:cNvSpPr>
                <p:nvPr/>
              </p:nvSpPr>
              <p:spPr bwMode="auto">
                <a:xfrm>
                  <a:off x="3473" y="2547"/>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26" name="Line 290"/>
                <p:cNvSpPr>
                  <a:spLocks noChangeShapeType="1"/>
                </p:cNvSpPr>
                <p:nvPr/>
              </p:nvSpPr>
              <p:spPr bwMode="auto">
                <a:xfrm>
                  <a:off x="3494" y="2529"/>
                  <a:ext cx="0" cy="36"/>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27" name="Line 291"/>
                <p:cNvSpPr>
                  <a:spLocks noChangeShapeType="1"/>
                </p:cNvSpPr>
                <p:nvPr/>
              </p:nvSpPr>
              <p:spPr bwMode="auto">
                <a:xfrm>
                  <a:off x="3524" y="2547"/>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28" name="Line 292"/>
                <p:cNvSpPr>
                  <a:spLocks noChangeShapeType="1"/>
                </p:cNvSpPr>
                <p:nvPr/>
              </p:nvSpPr>
              <p:spPr bwMode="auto">
                <a:xfrm>
                  <a:off x="3546" y="2529"/>
                  <a:ext cx="0" cy="36"/>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29" name="Line 293"/>
                <p:cNvSpPr>
                  <a:spLocks noChangeShapeType="1"/>
                </p:cNvSpPr>
                <p:nvPr/>
              </p:nvSpPr>
              <p:spPr bwMode="auto">
                <a:xfrm>
                  <a:off x="3688" y="2611"/>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30" name="Line 294"/>
                <p:cNvSpPr>
                  <a:spLocks noChangeShapeType="1"/>
                </p:cNvSpPr>
                <p:nvPr/>
              </p:nvSpPr>
              <p:spPr bwMode="auto">
                <a:xfrm>
                  <a:off x="3710" y="2593"/>
                  <a:ext cx="0" cy="36"/>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31" name="Line 295"/>
                <p:cNvSpPr>
                  <a:spLocks noChangeShapeType="1"/>
                </p:cNvSpPr>
                <p:nvPr/>
              </p:nvSpPr>
              <p:spPr bwMode="auto">
                <a:xfrm>
                  <a:off x="3736" y="2611"/>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32" name="Line 296"/>
                <p:cNvSpPr>
                  <a:spLocks noChangeShapeType="1"/>
                </p:cNvSpPr>
                <p:nvPr/>
              </p:nvSpPr>
              <p:spPr bwMode="auto">
                <a:xfrm>
                  <a:off x="3758" y="2593"/>
                  <a:ext cx="0" cy="36"/>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33" name="Line 297"/>
                <p:cNvSpPr>
                  <a:spLocks noChangeShapeType="1"/>
                </p:cNvSpPr>
                <p:nvPr/>
              </p:nvSpPr>
              <p:spPr bwMode="auto">
                <a:xfrm>
                  <a:off x="4047" y="2718"/>
                  <a:ext cx="43" cy="0"/>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sp>
              <p:nvSpPr>
                <p:cNvPr id="34034" name="Line 298"/>
                <p:cNvSpPr>
                  <a:spLocks noChangeShapeType="1"/>
                </p:cNvSpPr>
                <p:nvPr/>
              </p:nvSpPr>
              <p:spPr bwMode="auto">
                <a:xfrm>
                  <a:off x="4069" y="2700"/>
                  <a:ext cx="0" cy="36"/>
                </a:xfrm>
                <a:prstGeom prst="line">
                  <a:avLst/>
                </a:prstGeom>
                <a:noFill/>
                <a:ln w="6350">
                  <a:solidFill>
                    <a:srgbClr val="99CC00"/>
                  </a:solidFill>
                  <a:round/>
                  <a:headEnd/>
                  <a:tailEnd/>
                </a:ln>
                <a:extLst>
                  <a:ext uri="{909E8E84-426E-40dd-AFC4-6F175D3DCCD1}">
                    <a14:hiddenFill xmlns:a14="http://schemas.microsoft.com/office/drawing/2010/main">
                      <a:noFill/>
                    </a14:hiddenFill>
                  </a:ext>
                </a:extLst>
              </p:spPr>
              <p:txBody>
                <a:bodyPr/>
                <a:lstStyle/>
                <a:p>
                  <a:pPr defTabSz="457200"/>
                  <a:endParaRPr lang="es-ES">
                    <a:solidFill>
                      <a:srgbClr val="000000"/>
                    </a:solidFill>
                    <a:latin typeface="Arial"/>
                  </a:endParaRPr>
                </a:p>
              </p:txBody>
            </p:sp>
          </p:grpSp>
        </p:grpSp>
      </p:grpSp>
      <p:sp>
        <p:nvSpPr>
          <p:cNvPr id="33922" name="Rectangle 299"/>
          <p:cNvSpPr>
            <a:spLocks noChangeArrowheads="1"/>
          </p:cNvSpPr>
          <p:nvPr/>
        </p:nvSpPr>
        <p:spPr bwMode="auto">
          <a:xfrm rot="-5400000">
            <a:off x="-277812" y="3195638"/>
            <a:ext cx="31130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defTabSz="457200"/>
            <a:r>
              <a:rPr lang="en-US">
                <a:solidFill>
                  <a:srgbClr val="000000"/>
                </a:solidFill>
                <a:latin typeface="Arial"/>
              </a:rPr>
              <a:t>PFS Probability</a:t>
            </a:r>
          </a:p>
        </p:txBody>
      </p:sp>
      <p:sp>
        <p:nvSpPr>
          <p:cNvPr id="33923" name="Rectangle 300"/>
          <p:cNvSpPr>
            <a:spLocks noChangeArrowheads="1"/>
          </p:cNvSpPr>
          <p:nvPr/>
        </p:nvSpPr>
        <p:spPr bwMode="auto">
          <a:xfrm>
            <a:off x="2101850" y="4102100"/>
            <a:ext cx="169386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a:r>
              <a:rPr lang="en-US" sz="1400">
                <a:solidFill>
                  <a:srgbClr val="000000"/>
                </a:solidFill>
                <a:latin typeface="Arial"/>
              </a:rPr>
              <a:t>HR = 0.538</a:t>
            </a:r>
            <a:br>
              <a:rPr lang="en-US" sz="1400">
                <a:solidFill>
                  <a:srgbClr val="000000"/>
                </a:solidFill>
                <a:latin typeface="Arial"/>
              </a:rPr>
            </a:br>
            <a:r>
              <a:rPr lang="en-US" sz="1400">
                <a:solidFill>
                  <a:srgbClr val="000000"/>
                </a:solidFill>
                <a:latin typeface="Arial"/>
              </a:rPr>
              <a:t>(95% CI 0.439-0.658)</a:t>
            </a:r>
            <a:br>
              <a:rPr lang="en-US" sz="1400">
                <a:solidFill>
                  <a:srgbClr val="000000"/>
                </a:solidFill>
                <a:latin typeface="Arial"/>
              </a:rPr>
            </a:br>
            <a:r>
              <a:rPr lang="en-US" sz="1400" i="1">
                <a:solidFill>
                  <a:srgbClr val="000000"/>
                </a:solidFill>
                <a:latin typeface="Arial"/>
              </a:rPr>
              <a:t>P </a:t>
            </a:r>
            <a:r>
              <a:rPr lang="en-US" sz="1400">
                <a:solidFill>
                  <a:srgbClr val="000000"/>
                </a:solidFill>
                <a:latin typeface="Arial"/>
              </a:rPr>
              <a:t>&lt; .000001</a:t>
            </a:r>
          </a:p>
        </p:txBody>
      </p:sp>
      <p:sp>
        <p:nvSpPr>
          <p:cNvPr id="33924" name="Rectangle 301"/>
          <p:cNvSpPr>
            <a:spLocks noChangeArrowheads="1"/>
          </p:cNvSpPr>
          <p:nvPr/>
        </p:nvSpPr>
        <p:spPr bwMode="auto">
          <a:xfrm>
            <a:off x="4483100" y="5280025"/>
            <a:ext cx="812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a:r>
              <a:rPr lang="en-US">
                <a:solidFill>
                  <a:srgbClr val="000000"/>
                </a:solidFill>
                <a:latin typeface="Arial"/>
              </a:rPr>
              <a:t>Months</a:t>
            </a:r>
          </a:p>
        </p:txBody>
      </p:sp>
      <p:sp>
        <p:nvSpPr>
          <p:cNvPr id="33925" name="Freeform 302"/>
          <p:cNvSpPr>
            <a:spLocks/>
          </p:cNvSpPr>
          <p:nvPr/>
        </p:nvSpPr>
        <p:spPr bwMode="auto">
          <a:xfrm>
            <a:off x="6040438" y="2043113"/>
            <a:ext cx="280987" cy="1587"/>
          </a:xfrm>
          <a:custGeom>
            <a:avLst/>
            <a:gdLst>
              <a:gd name="T0" fmla="*/ 0 w 520"/>
              <a:gd name="T1" fmla="*/ 0 h 1587"/>
              <a:gd name="T2" fmla="*/ 2147483647 w 520"/>
              <a:gd name="T3" fmla="*/ 0 h 1587"/>
              <a:gd name="T4" fmla="*/ 2147483647 w 520"/>
              <a:gd name="T5" fmla="*/ 0 h 1587"/>
              <a:gd name="T6" fmla="*/ 0 60000 65536"/>
              <a:gd name="T7" fmla="*/ 0 60000 65536"/>
              <a:gd name="T8" fmla="*/ 0 60000 65536"/>
              <a:gd name="T9" fmla="*/ 0 w 520"/>
              <a:gd name="T10" fmla="*/ 0 h 1587"/>
              <a:gd name="T11" fmla="*/ 520 w 520"/>
              <a:gd name="T12" fmla="*/ 0 h 1587"/>
            </a:gdLst>
            <a:ahLst/>
            <a:cxnLst>
              <a:cxn ang="T6">
                <a:pos x="T0" y="T1"/>
              </a:cxn>
              <a:cxn ang="T7">
                <a:pos x="T2" y="T3"/>
              </a:cxn>
              <a:cxn ang="T8">
                <a:pos x="T4" y="T5"/>
              </a:cxn>
            </a:cxnLst>
            <a:rect l="T9" t="T10" r="T11" b="T12"/>
            <a:pathLst>
              <a:path w="520" h="1587">
                <a:moveTo>
                  <a:pt x="0" y="0"/>
                </a:moveTo>
                <a:lnTo>
                  <a:pt x="259" y="0"/>
                </a:lnTo>
                <a:lnTo>
                  <a:pt x="520" y="0"/>
                </a:lnTo>
              </a:path>
            </a:pathLst>
          </a:custGeom>
          <a:noFill/>
          <a:ln w="31750">
            <a:solidFill>
              <a:srgbClr val="B78405"/>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457200"/>
            <a:endParaRPr lang="es-ES" sz="1200">
              <a:solidFill>
                <a:srgbClr val="000000"/>
              </a:solidFill>
              <a:latin typeface="Arial"/>
            </a:endParaRPr>
          </a:p>
        </p:txBody>
      </p:sp>
      <p:sp>
        <p:nvSpPr>
          <p:cNvPr id="33926" name="Freeform 303"/>
          <p:cNvSpPr>
            <a:spLocks/>
          </p:cNvSpPr>
          <p:nvPr/>
        </p:nvSpPr>
        <p:spPr bwMode="auto">
          <a:xfrm>
            <a:off x="6040438" y="2795588"/>
            <a:ext cx="280987" cy="1587"/>
          </a:xfrm>
          <a:custGeom>
            <a:avLst/>
            <a:gdLst>
              <a:gd name="T0" fmla="*/ 0 w 520"/>
              <a:gd name="T1" fmla="*/ 0 h 1587"/>
              <a:gd name="T2" fmla="*/ 2147483647 w 520"/>
              <a:gd name="T3" fmla="*/ 0 h 1587"/>
              <a:gd name="T4" fmla="*/ 2147483647 w 520"/>
              <a:gd name="T5" fmla="*/ 0 h 1587"/>
              <a:gd name="T6" fmla="*/ 0 60000 65536"/>
              <a:gd name="T7" fmla="*/ 0 60000 65536"/>
              <a:gd name="T8" fmla="*/ 0 60000 65536"/>
              <a:gd name="T9" fmla="*/ 0 w 520"/>
              <a:gd name="T10" fmla="*/ 0 h 1587"/>
              <a:gd name="T11" fmla="*/ 520 w 520"/>
              <a:gd name="T12" fmla="*/ 0 h 1587"/>
            </a:gdLst>
            <a:ahLst/>
            <a:cxnLst>
              <a:cxn ang="T6">
                <a:pos x="T0" y="T1"/>
              </a:cxn>
              <a:cxn ang="T7">
                <a:pos x="T2" y="T3"/>
              </a:cxn>
              <a:cxn ang="T8">
                <a:pos x="T4" y="T5"/>
              </a:cxn>
            </a:cxnLst>
            <a:rect l="T9" t="T10" r="T11" b="T12"/>
            <a:pathLst>
              <a:path w="520" h="1587">
                <a:moveTo>
                  <a:pt x="0" y="0"/>
                </a:moveTo>
                <a:lnTo>
                  <a:pt x="259" y="0"/>
                </a:lnTo>
                <a:lnTo>
                  <a:pt x="520" y="0"/>
                </a:lnTo>
              </a:path>
            </a:pathLst>
          </a:custGeom>
          <a:noFill/>
          <a:ln w="31750">
            <a:solidFill>
              <a:srgbClr val="99CC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457200"/>
            <a:endParaRPr lang="es-ES" sz="1200">
              <a:solidFill>
                <a:srgbClr val="000000"/>
              </a:solidFill>
              <a:latin typeface="Arial"/>
            </a:endParaRPr>
          </a:p>
        </p:txBody>
      </p:sp>
      <p:sp>
        <p:nvSpPr>
          <p:cNvPr id="33927" name="Rectangle 304"/>
          <p:cNvSpPr>
            <a:spLocks noChangeArrowheads="1"/>
          </p:cNvSpPr>
          <p:nvPr/>
        </p:nvSpPr>
        <p:spPr bwMode="auto">
          <a:xfrm>
            <a:off x="6454775" y="1916113"/>
            <a:ext cx="15462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a:r>
              <a:rPr lang="en-US" sz="1400">
                <a:solidFill>
                  <a:srgbClr val="000000"/>
                </a:solidFill>
                <a:latin typeface="Arial"/>
              </a:rPr>
              <a:t>Sunitinib</a:t>
            </a:r>
            <a:br>
              <a:rPr lang="en-US" sz="1400">
                <a:solidFill>
                  <a:srgbClr val="000000"/>
                </a:solidFill>
                <a:latin typeface="Arial"/>
              </a:rPr>
            </a:br>
            <a:r>
              <a:rPr lang="en-US" sz="1400">
                <a:solidFill>
                  <a:srgbClr val="000000"/>
                </a:solidFill>
                <a:latin typeface="Arial"/>
              </a:rPr>
              <a:t>Median: 11.0 mo</a:t>
            </a:r>
            <a:br>
              <a:rPr lang="en-US" sz="1400">
                <a:solidFill>
                  <a:srgbClr val="000000"/>
                </a:solidFill>
                <a:latin typeface="Arial"/>
              </a:rPr>
            </a:br>
            <a:r>
              <a:rPr lang="en-US" sz="1400">
                <a:solidFill>
                  <a:srgbClr val="000000"/>
                </a:solidFill>
                <a:latin typeface="Arial"/>
              </a:rPr>
              <a:t>(95% CI 10.7-13.4) </a:t>
            </a:r>
            <a:endParaRPr lang="en-US">
              <a:solidFill>
                <a:srgbClr val="000000"/>
              </a:solidFill>
              <a:latin typeface="Arial"/>
            </a:endParaRPr>
          </a:p>
        </p:txBody>
      </p:sp>
      <p:sp>
        <p:nvSpPr>
          <p:cNvPr id="33928" name="Rectangle 305"/>
          <p:cNvSpPr>
            <a:spLocks noChangeArrowheads="1"/>
          </p:cNvSpPr>
          <p:nvPr/>
        </p:nvSpPr>
        <p:spPr bwMode="auto">
          <a:xfrm>
            <a:off x="6530975" y="2319338"/>
            <a:ext cx="492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a:r>
              <a:rPr lang="en-US" sz="1400">
                <a:solidFill>
                  <a:srgbClr val="A9E2FF"/>
                </a:solidFill>
                <a:latin typeface="Arial"/>
              </a:rPr>
              <a:t> </a:t>
            </a:r>
            <a:endParaRPr lang="en-US">
              <a:solidFill>
                <a:srgbClr val="000000"/>
              </a:solidFill>
              <a:latin typeface="Arial"/>
            </a:endParaRPr>
          </a:p>
        </p:txBody>
      </p:sp>
      <p:sp>
        <p:nvSpPr>
          <p:cNvPr id="33929" name="Rectangle 306"/>
          <p:cNvSpPr>
            <a:spLocks noChangeArrowheads="1"/>
          </p:cNvSpPr>
          <p:nvPr/>
        </p:nvSpPr>
        <p:spPr bwMode="auto">
          <a:xfrm>
            <a:off x="6454775" y="2678113"/>
            <a:ext cx="13493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a:r>
              <a:rPr lang="en-US" sz="1400">
                <a:solidFill>
                  <a:srgbClr val="000000"/>
                </a:solidFill>
                <a:latin typeface="Arial"/>
              </a:rPr>
              <a:t>IFN-</a:t>
            </a:r>
            <a:r>
              <a:rPr lang="el-GR" sz="1400">
                <a:solidFill>
                  <a:srgbClr val="000000"/>
                </a:solidFill>
                <a:latin typeface="Arial"/>
                <a:cs typeface="Arial" charset="0"/>
              </a:rPr>
              <a:t>α</a:t>
            </a:r>
            <a:r>
              <a:rPr lang="en-US" sz="1400">
                <a:solidFill>
                  <a:srgbClr val="000000"/>
                </a:solidFill>
                <a:latin typeface="Arial"/>
              </a:rPr>
              <a:t/>
            </a:r>
            <a:br>
              <a:rPr lang="en-US" sz="1400">
                <a:solidFill>
                  <a:srgbClr val="000000"/>
                </a:solidFill>
                <a:latin typeface="Arial"/>
              </a:rPr>
            </a:br>
            <a:r>
              <a:rPr lang="en-US" sz="1400">
                <a:solidFill>
                  <a:srgbClr val="000000"/>
                </a:solidFill>
                <a:latin typeface="Arial"/>
              </a:rPr>
              <a:t>Median: 5.1 mo</a:t>
            </a:r>
            <a:br>
              <a:rPr lang="en-US" sz="1400">
                <a:solidFill>
                  <a:srgbClr val="000000"/>
                </a:solidFill>
                <a:latin typeface="Arial"/>
              </a:rPr>
            </a:br>
            <a:r>
              <a:rPr lang="en-US" sz="1400">
                <a:solidFill>
                  <a:srgbClr val="000000"/>
                </a:solidFill>
                <a:latin typeface="Arial"/>
              </a:rPr>
              <a:t>(95% CI 3.9-5.6) </a:t>
            </a:r>
            <a:endParaRPr lang="en-US">
              <a:solidFill>
                <a:srgbClr val="000000"/>
              </a:solidFill>
              <a:latin typeface="Arial"/>
            </a:endParaRPr>
          </a:p>
        </p:txBody>
      </p:sp>
      <p:sp>
        <p:nvSpPr>
          <p:cNvPr id="91399" name="Rectangle 263"/>
          <p:cNvSpPr>
            <a:spLocks noGrp="1"/>
          </p:cNvSpPr>
          <p:nvPr>
            <p:ph type="title"/>
          </p:nvPr>
        </p:nvSpPr>
        <p:spPr>
          <a:effectLst>
            <a:outerShdw blurRad="63500" dist="38099" dir="2700000" algn="ctr" rotWithShape="0">
              <a:srgbClr val="1D224B">
                <a:alpha val="64998"/>
              </a:srgbClr>
            </a:outerShdw>
          </a:effectLst>
        </p:spPr>
        <p:txBody>
          <a:bodyPr/>
          <a:lstStyle/>
          <a:p>
            <a:pPr>
              <a:defRPr/>
            </a:pPr>
            <a:r>
              <a:rPr lang="en-US">
                <a:cs typeface="ＭＳ Ｐゴシック" charset="-128"/>
              </a:rPr>
              <a:t>Phase 3 Trial of Sunitinib vs IFN-</a:t>
            </a:r>
            <a:r>
              <a:rPr lang="el-GR">
                <a:ea typeface="Arial" charset="0"/>
                <a:cs typeface="Arial" charset="0"/>
              </a:rPr>
              <a:t>α</a:t>
            </a:r>
            <a:r>
              <a:rPr lang="en-US">
                <a:cs typeface="ＭＳ Ｐゴシック" charset="-128"/>
              </a:rPr>
              <a:t> in Patients With Metastatic RCC</a:t>
            </a:r>
          </a:p>
        </p:txBody>
      </p:sp>
      <p:sp>
        <p:nvSpPr>
          <p:cNvPr id="33931" name="Rectangle 308"/>
          <p:cNvSpPr>
            <a:spLocks noChangeArrowheads="1"/>
          </p:cNvSpPr>
          <p:nvPr/>
        </p:nvSpPr>
        <p:spPr bwMode="auto">
          <a:xfrm>
            <a:off x="228600" y="6430963"/>
            <a:ext cx="680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eaLnBrk="0" hangingPunct="0">
              <a:spcBef>
                <a:spcPct val="25000"/>
              </a:spcBef>
              <a:tabLst>
                <a:tab pos="176213" algn="l"/>
              </a:tabLst>
            </a:pPr>
            <a:r>
              <a:rPr lang="da-DK" sz="1000" dirty="0" err="1">
                <a:solidFill>
                  <a:srgbClr val="000000"/>
                </a:solidFill>
                <a:latin typeface="Arial"/>
              </a:rPr>
              <a:t>Motzer</a:t>
            </a:r>
            <a:r>
              <a:rPr lang="da-DK" sz="1000" dirty="0">
                <a:solidFill>
                  <a:srgbClr val="000000"/>
                </a:solidFill>
                <a:latin typeface="Arial"/>
              </a:rPr>
              <a:t> RJ et al. ASCO 2007. Abstract 5024.</a:t>
            </a:r>
          </a:p>
        </p:txBody>
      </p:sp>
    </p:spTree>
    <p:extLst>
      <p:ext uri="{BB962C8B-B14F-4D97-AF65-F5344CB8AC3E}">
        <p14:creationId xmlns:p14="http://schemas.microsoft.com/office/powerpoint/2010/main" val="29514543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571500" y="1625626"/>
            <a:ext cx="2000250" cy="1571625"/>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 sz="2000" b="1" dirty="0">
                <a:solidFill>
                  <a:srgbClr val="FFFFFF"/>
                </a:solidFill>
                <a:latin typeface="Arial"/>
                <a:ea typeface="ＭＳ Ｐゴシック"/>
              </a:rPr>
              <a:t>55-74 yo Males</a:t>
            </a:r>
          </a:p>
        </p:txBody>
      </p:sp>
      <p:sp>
        <p:nvSpPr>
          <p:cNvPr id="10242" name="5 CuadroTexto"/>
          <p:cNvSpPr txBox="1">
            <a:spLocks noChangeArrowheads="1"/>
          </p:cNvSpPr>
          <p:nvPr/>
        </p:nvSpPr>
        <p:spPr bwMode="auto">
          <a:xfrm>
            <a:off x="84138" y="6429375"/>
            <a:ext cx="382810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fontAlgn="base" hangingPunct="1">
              <a:spcBef>
                <a:spcPct val="0"/>
              </a:spcBef>
              <a:spcAft>
                <a:spcPct val="0"/>
              </a:spcAft>
            </a:pPr>
            <a:r>
              <a:rPr lang="es-ES" sz="1100" smtClean="0">
                <a:solidFill>
                  <a:srgbClr val="FFFFFF"/>
                </a:solidFill>
              </a:rPr>
              <a:t>Andriole GL, et al. J Natl. Cancer Inst, 104: 125-132, 2012</a:t>
            </a:r>
          </a:p>
        </p:txBody>
      </p:sp>
      <p:sp>
        <p:nvSpPr>
          <p:cNvPr id="7" name="6 Elipse"/>
          <p:cNvSpPr/>
          <p:nvPr/>
        </p:nvSpPr>
        <p:spPr>
          <a:xfrm>
            <a:off x="2928939" y="2197126"/>
            <a:ext cx="500062" cy="500063"/>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 sz="2400" b="1" dirty="0">
                <a:solidFill>
                  <a:srgbClr val="FFFFFF"/>
                </a:solidFill>
                <a:latin typeface="Arial"/>
                <a:ea typeface="ＭＳ Ｐゴシック"/>
              </a:rPr>
              <a:t>R</a:t>
            </a:r>
          </a:p>
        </p:txBody>
      </p:sp>
      <p:sp>
        <p:nvSpPr>
          <p:cNvPr id="8" name="7 Rectángulo"/>
          <p:cNvSpPr/>
          <p:nvPr/>
        </p:nvSpPr>
        <p:spPr>
          <a:xfrm>
            <a:off x="3857627" y="1197001"/>
            <a:ext cx="4429125" cy="714375"/>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 sz="3600" dirty="0">
                <a:solidFill>
                  <a:srgbClr val="FFFFFF"/>
                </a:solidFill>
                <a:latin typeface="Arial"/>
                <a:ea typeface="ＭＳ Ｐゴシック"/>
              </a:rPr>
              <a:t>PSA </a:t>
            </a:r>
            <a:r>
              <a:rPr lang="es-ES" sz="3600" dirty="0" err="1">
                <a:solidFill>
                  <a:srgbClr val="FFFFFF"/>
                </a:solidFill>
                <a:latin typeface="Arial"/>
                <a:ea typeface="ＭＳ Ｐゴシック"/>
              </a:rPr>
              <a:t>screening</a:t>
            </a:r>
            <a:endParaRPr lang="es-ES" sz="3600" dirty="0">
              <a:solidFill>
                <a:srgbClr val="FFFFFF"/>
              </a:solidFill>
              <a:latin typeface="Arial"/>
              <a:ea typeface="ＭＳ Ｐゴシック"/>
            </a:endParaRPr>
          </a:p>
        </p:txBody>
      </p:sp>
      <p:sp>
        <p:nvSpPr>
          <p:cNvPr id="9" name="8 Rectángulo"/>
          <p:cNvSpPr/>
          <p:nvPr/>
        </p:nvSpPr>
        <p:spPr>
          <a:xfrm>
            <a:off x="3857638" y="2768626"/>
            <a:ext cx="4500563" cy="714375"/>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 sz="3600" dirty="0">
                <a:solidFill>
                  <a:srgbClr val="FFFFFF"/>
                </a:solidFill>
                <a:latin typeface="Arial"/>
                <a:ea typeface="ＭＳ Ｐゴシック"/>
              </a:rPr>
              <a:t>No PSA </a:t>
            </a:r>
            <a:r>
              <a:rPr lang="es-ES" sz="3600" dirty="0" err="1">
                <a:solidFill>
                  <a:srgbClr val="FFFFFF"/>
                </a:solidFill>
                <a:latin typeface="Arial"/>
                <a:ea typeface="ＭＳ Ｐゴシック"/>
              </a:rPr>
              <a:t>screening</a:t>
            </a:r>
            <a:endParaRPr lang="es-ES" sz="3600" dirty="0">
              <a:solidFill>
                <a:srgbClr val="FFFFFF"/>
              </a:solidFill>
              <a:latin typeface="Arial"/>
              <a:ea typeface="ＭＳ Ｐゴシック"/>
            </a:endParaRPr>
          </a:p>
        </p:txBody>
      </p:sp>
      <p:sp>
        <p:nvSpPr>
          <p:cNvPr id="10246" name="10 CuadroTexto"/>
          <p:cNvSpPr txBox="1">
            <a:spLocks noChangeArrowheads="1"/>
          </p:cNvSpPr>
          <p:nvPr/>
        </p:nvSpPr>
        <p:spPr bwMode="auto">
          <a:xfrm>
            <a:off x="5302250" y="1924052"/>
            <a:ext cx="29804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fontAlgn="base" hangingPunct="1">
              <a:spcBef>
                <a:spcPct val="0"/>
              </a:spcBef>
              <a:spcAft>
                <a:spcPct val="0"/>
              </a:spcAft>
            </a:pPr>
            <a:r>
              <a:rPr lang="es-ES" sz="1200" b="1" i="1" smtClean="0">
                <a:solidFill>
                  <a:srgbClr val="FFFFFF"/>
                </a:solidFill>
              </a:rPr>
              <a:t>PSA every year x6, DRE every year x4</a:t>
            </a:r>
          </a:p>
        </p:txBody>
      </p:sp>
      <p:cxnSp>
        <p:nvCxnSpPr>
          <p:cNvPr id="13" name="12 Conector recto de flecha"/>
          <p:cNvCxnSpPr/>
          <p:nvPr/>
        </p:nvCxnSpPr>
        <p:spPr>
          <a:xfrm flipV="1">
            <a:off x="3429001" y="1839913"/>
            <a:ext cx="357188" cy="28575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14 Conector recto de flecha"/>
          <p:cNvCxnSpPr/>
          <p:nvPr/>
        </p:nvCxnSpPr>
        <p:spPr>
          <a:xfrm rot="16200000" flipH="1">
            <a:off x="3429013" y="2697176"/>
            <a:ext cx="357187" cy="357188"/>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19 Conector recto de flecha"/>
          <p:cNvCxnSpPr/>
          <p:nvPr/>
        </p:nvCxnSpPr>
        <p:spPr>
          <a:xfrm>
            <a:off x="2643189" y="2411439"/>
            <a:ext cx="214312" cy="1587"/>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250" name="22 CuadroTexto"/>
          <p:cNvSpPr txBox="1">
            <a:spLocks noChangeArrowheads="1"/>
          </p:cNvSpPr>
          <p:nvPr/>
        </p:nvSpPr>
        <p:spPr bwMode="auto">
          <a:xfrm>
            <a:off x="1571626" y="3268663"/>
            <a:ext cx="12615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fontAlgn="base" hangingPunct="1">
              <a:spcBef>
                <a:spcPct val="0"/>
              </a:spcBef>
              <a:spcAft>
                <a:spcPct val="0"/>
              </a:spcAft>
            </a:pPr>
            <a:r>
              <a:rPr lang="es-ES" smtClean="0">
                <a:solidFill>
                  <a:srgbClr val="FFFFFF"/>
                </a:solidFill>
              </a:rPr>
              <a:t>n=76.685</a:t>
            </a:r>
          </a:p>
        </p:txBody>
      </p:sp>
      <p:sp>
        <p:nvSpPr>
          <p:cNvPr id="10251" name="23 CuadroTexto"/>
          <p:cNvSpPr txBox="1">
            <a:spLocks noChangeArrowheads="1"/>
          </p:cNvSpPr>
          <p:nvPr/>
        </p:nvSpPr>
        <p:spPr bwMode="auto">
          <a:xfrm>
            <a:off x="3786188" y="1911350"/>
            <a:ext cx="12615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fontAlgn="base" hangingPunct="1">
              <a:spcBef>
                <a:spcPct val="0"/>
              </a:spcBef>
              <a:spcAft>
                <a:spcPct val="0"/>
              </a:spcAft>
            </a:pPr>
            <a:r>
              <a:rPr lang="es-ES" smtClean="0">
                <a:solidFill>
                  <a:srgbClr val="FFFFFF"/>
                </a:solidFill>
              </a:rPr>
              <a:t>n=38.340</a:t>
            </a:r>
          </a:p>
        </p:txBody>
      </p:sp>
      <p:sp>
        <p:nvSpPr>
          <p:cNvPr id="10252" name="24 CuadroTexto"/>
          <p:cNvSpPr txBox="1">
            <a:spLocks noChangeArrowheads="1"/>
          </p:cNvSpPr>
          <p:nvPr/>
        </p:nvSpPr>
        <p:spPr bwMode="auto">
          <a:xfrm>
            <a:off x="3857626" y="3482975"/>
            <a:ext cx="12615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fontAlgn="base" hangingPunct="1">
              <a:spcBef>
                <a:spcPct val="0"/>
              </a:spcBef>
              <a:spcAft>
                <a:spcPct val="0"/>
              </a:spcAft>
            </a:pPr>
            <a:r>
              <a:rPr lang="es-ES" smtClean="0">
                <a:solidFill>
                  <a:srgbClr val="FFFFFF"/>
                </a:solidFill>
              </a:rPr>
              <a:t>n=38.345</a:t>
            </a:r>
          </a:p>
        </p:txBody>
      </p:sp>
      <p:graphicFrame>
        <p:nvGraphicFramePr>
          <p:cNvPr id="26" name="25 Tabla"/>
          <p:cNvGraphicFramePr>
            <a:graphicFrameLocks noGrp="1"/>
          </p:cNvGraphicFramePr>
          <p:nvPr>
            <p:extLst>
              <p:ext uri="{D42A27DB-BD31-4B8C-83A1-F6EECF244321}">
                <p14:modId xmlns:p14="http://schemas.microsoft.com/office/powerpoint/2010/main" val="3981320203"/>
              </p:ext>
            </p:extLst>
          </p:nvPr>
        </p:nvGraphicFramePr>
        <p:xfrm>
          <a:off x="827089" y="3978275"/>
          <a:ext cx="7215188" cy="1006476"/>
        </p:xfrm>
        <a:graphic>
          <a:graphicData uri="http://schemas.openxmlformats.org/drawingml/2006/table">
            <a:tbl>
              <a:tblPr firstRow="1" bandRow="1">
                <a:tableStyleId>{5C22544A-7EE6-4342-B048-85BDC9FD1C3A}</a:tableStyleId>
              </a:tblPr>
              <a:tblGrid>
                <a:gridCol w="1803797"/>
                <a:gridCol w="1553765"/>
                <a:gridCol w="2053829"/>
                <a:gridCol w="1803797"/>
              </a:tblGrid>
              <a:tr h="335492">
                <a:tc>
                  <a:txBody>
                    <a:bodyPr/>
                    <a:lstStyle/>
                    <a:p>
                      <a:r>
                        <a:rPr lang="es-ES" sz="1600" dirty="0" smtClean="0"/>
                        <a:t>Variable</a:t>
                      </a:r>
                      <a:endParaRPr lang="es-ES" sz="1600" dirty="0"/>
                    </a:p>
                  </a:txBody>
                  <a:tcPr marL="91439" marR="91439" marT="45749" marB="45749"/>
                </a:tc>
                <a:tc>
                  <a:txBody>
                    <a:bodyPr/>
                    <a:lstStyle/>
                    <a:p>
                      <a:pPr algn="ctr"/>
                      <a:r>
                        <a:rPr lang="es-ES" sz="1600" dirty="0" smtClean="0"/>
                        <a:t>PSA</a:t>
                      </a:r>
                      <a:endParaRPr lang="es-ES" sz="1600" dirty="0"/>
                    </a:p>
                  </a:txBody>
                  <a:tcPr marL="91439" marR="91439" marT="45749" marB="45749"/>
                </a:tc>
                <a:tc>
                  <a:txBody>
                    <a:bodyPr/>
                    <a:lstStyle/>
                    <a:p>
                      <a:pPr algn="ctr"/>
                      <a:r>
                        <a:rPr lang="es-ES" sz="1600" dirty="0" smtClean="0"/>
                        <a:t>No PSA</a:t>
                      </a:r>
                      <a:endParaRPr lang="es-ES" sz="1600" dirty="0"/>
                    </a:p>
                  </a:txBody>
                  <a:tcPr marL="91439" marR="91439" marT="45749" marB="45749"/>
                </a:tc>
                <a:tc>
                  <a:txBody>
                    <a:bodyPr/>
                    <a:lstStyle/>
                    <a:p>
                      <a:pPr algn="ctr"/>
                      <a:r>
                        <a:rPr lang="es-ES" sz="1600" dirty="0" smtClean="0"/>
                        <a:t>RR</a:t>
                      </a:r>
                      <a:endParaRPr lang="es-ES" sz="1600" dirty="0"/>
                    </a:p>
                  </a:txBody>
                  <a:tcPr marL="91439" marR="91439" marT="45749" marB="45749"/>
                </a:tc>
              </a:tr>
              <a:tr h="335492">
                <a:tc>
                  <a:txBody>
                    <a:bodyPr/>
                    <a:lstStyle/>
                    <a:p>
                      <a:r>
                        <a:rPr lang="es-ES" sz="1600" b="1" baseline="0" dirty="0" err="1" smtClean="0"/>
                        <a:t>PrCa</a:t>
                      </a:r>
                      <a:r>
                        <a:rPr lang="es-ES" sz="1600" b="1" baseline="0" dirty="0" smtClean="0"/>
                        <a:t> </a:t>
                      </a:r>
                      <a:r>
                        <a:rPr lang="es-ES" sz="1600" b="1" baseline="0" dirty="0" err="1" smtClean="0"/>
                        <a:t>detection</a:t>
                      </a:r>
                      <a:r>
                        <a:rPr lang="es-ES" sz="1600" b="1" baseline="0" dirty="0" smtClean="0"/>
                        <a:t>*</a:t>
                      </a:r>
                      <a:endParaRPr lang="es-ES" sz="1600" b="1" dirty="0"/>
                    </a:p>
                  </a:txBody>
                  <a:tcPr marL="91439" marR="91439" marT="45749" marB="45749"/>
                </a:tc>
                <a:tc>
                  <a:txBody>
                    <a:bodyPr/>
                    <a:lstStyle/>
                    <a:p>
                      <a:pPr algn="ctr"/>
                      <a:r>
                        <a:rPr lang="es-ES" sz="1600" b="1" dirty="0" smtClean="0"/>
                        <a:t>4250 (9.6%)</a:t>
                      </a:r>
                      <a:endParaRPr lang="es-ES" sz="1600" b="1" dirty="0"/>
                    </a:p>
                  </a:txBody>
                  <a:tcPr marL="91439" marR="91439" marT="45749" marB="45749"/>
                </a:tc>
                <a:tc>
                  <a:txBody>
                    <a:bodyPr/>
                    <a:lstStyle/>
                    <a:p>
                      <a:pPr algn="ctr"/>
                      <a:r>
                        <a:rPr lang="es-ES" sz="1600" b="1" dirty="0" smtClean="0"/>
                        <a:t>3815</a:t>
                      </a:r>
                      <a:r>
                        <a:rPr lang="es-ES" sz="1600" b="1" baseline="0" dirty="0" smtClean="0"/>
                        <a:t> (6.0%)</a:t>
                      </a:r>
                      <a:endParaRPr lang="es-ES" sz="1600" b="1" dirty="0"/>
                    </a:p>
                  </a:txBody>
                  <a:tcPr marL="91439" marR="91439" marT="45749" marB="45749"/>
                </a:tc>
                <a:tc>
                  <a:txBody>
                    <a:bodyPr/>
                    <a:lstStyle/>
                    <a:p>
                      <a:pPr algn="ctr"/>
                      <a:r>
                        <a:rPr lang="es-ES" sz="1600" b="1" dirty="0" smtClean="0"/>
                        <a:t>1.12</a:t>
                      </a:r>
                      <a:endParaRPr lang="es-ES" sz="1600" b="1" dirty="0"/>
                    </a:p>
                  </a:txBody>
                  <a:tcPr marL="91439" marR="91439" marT="45749" marB="45749"/>
                </a:tc>
              </a:tr>
              <a:tr h="335492">
                <a:tc>
                  <a:txBody>
                    <a:bodyPr/>
                    <a:lstStyle/>
                    <a:p>
                      <a:r>
                        <a:rPr lang="es-ES" sz="1600" b="1" dirty="0" err="1" smtClean="0"/>
                        <a:t>PrCa</a:t>
                      </a:r>
                      <a:r>
                        <a:rPr lang="es-ES" sz="1600" b="1" dirty="0" smtClean="0"/>
                        <a:t> </a:t>
                      </a:r>
                      <a:r>
                        <a:rPr lang="es-ES" sz="1600" b="1" dirty="0" err="1" smtClean="0"/>
                        <a:t>Mortality</a:t>
                      </a:r>
                      <a:r>
                        <a:rPr lang="es-ES" sz="1600" b="1" dirty="0" smtClean="0"/>
                        <a:t>*</a:t>
                      </a:r>
                      <a:endParaRPr lang="es-ES" sz="1600" b="1" dirty="0"/>
                    </a:p>
                  </a:txBody>
                  <a:tcPr marL="91439" marR="91439" marT="45749" marB="45749"/>
                </a:tc>
                <a:tc>
                  <a:txBody>
                    <a:bodyPr/>
                    <a:lstStyle/>
                    <a:p>
                      <a:pPr algn="ctr"/>
                      <a:r>
                        <a:rPr lang="es-ES" sz="1600" b="1" dirty="0" smtClean="0"/>
                        <a:t>3.7/10.000 </a:t>
                      </a:r>
                      <a:r>
                        <a:rPr lang="es-ES" sz="1600" b="1" dirty="0" err="1" smtClean="0"/>
                        <a:t>py</a:t>
                      </a:r>
                      <a:endParaRPr lang="es-ES" sz="1600" b="1" dirty="0"/>
                    </a:p>
                  </a:txBody>
                  <a:tcPr marL="91439" marR="91439" marT="45749" marB="45749"/>
                </a:tc>
                <a:tc>
                  <a:txBody>
                    <a:bodyPr/>
                    <a:lstStyle/>
                    <a:p>
                      <a:pPr algn="ctr"/>
                      <a:r>
                        <a:rPr lang="es-ES" sz="1600" b="1" dirty="0" smtClean="0"/>
                        <a:t>3.4/10.000 </a:t>
                      </a:r>
                      <a:r>
                        <a:rPr lang="es-ES" sz="1600" b="1" dirty="0" err="1" smtClean="0"/>
                        <a:t>py</a:t>
                      </a:r>
                      <a:endParaRPr lang="es-ES" sz="1600" b="1" dirty="0"/>
                    </a:p>
                  </a:txBody>
                  <a:tcPr marL="91439" marR="91439" marT="45749" marB="45749"/>
                </a:tc>
                <a:tc>
                  <a:txBody>
                    <a:bodyPr/>
                    <a:lstStyle/>
                    <a:p>
                      <a:pPr algn="ctr"/>
                      <a:r>
                        <a:rPr lang="es-ES" sz="1600" b="1" dirty="0" smtClean="0"/>
                        <a:t>1.09 (NS)</a:t>
                      </a:r>
                      <a:endParaRPr lang="es-ES" sz="1600" b="1" dirty="0"/>
                    </a:p>
                  </a:txBody>
                  <a:tcPr marL="91439" marR="91439" marT="45749" marB="45749"/>
                </a:tc>
              </a:tr>
            </a:tbl>
          </a:graphicData>
        </a:graphic>
      </p:graphicFrame>
      <p:sp>
        <p:nvSpPr>
          <p:cNvPr id="10275" name="16 CuadroTexto"/>
          <p:cNvSpPr txBox="1">
            <a:spLocks noChangeArrowheads="1"/>
          </p:cNvSpPr>
          <p:nvPr/>
        </p:nvSpPr>
        <p:spPr bwMode="auto">
          <a:xfrm>
            <a:off x="838213" y="5062563"/>
            <a:ext cx="16985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fontAlgn="base" hangingPunct="1">
              <a:spcBef>
                <a:spcPct val="0"/>
              </a:spcBef>
              <a:spcAft>
                <a:spcPct val="0"/>
              </a:spcAft>
            </a:pPr>
            <a:r>
              <a:rPr lang="es-ES" sz="1200" smtClean="0">
                <a:solidFill>
                  <a:srgbClr val="FFFFFF"/>
                </a:solidFill>
              </a:rPr>
              <a:t>PrCa: Prostate cancer</a:t>
            </a:r>
          </a:p>
        </p:txBody>
      </p:sp>
      <p:sp>
        <p:nvSpPr>
          <p:cNvPr id="10276" name="Título 2"/>
          <p:cNvSpPr>
            <a:spLocks noGrp="1"/>
          </p:cNvSpPr>
          <p:nvPr>
            <p:ph type="title"/>
          </p:nvPr>
        </p:nvSpPr>
        <p:spPr/>
        <p:txBody>
          <a:bodyPr/>
          <a:lstStyle/>
          <a:p>
            <a:r>
              <a:rPr lang="es-ES">
                <a:latin typeface="Arial" charset="0"/>
                <a:ea typeface="ＭＳ Ｐゴシック" charset="0"/>
              </a:rPr>
              <a:t>PLCO – 13 years follow-up</a:t>
            </a:r>
          </a:p>
        </p:txBody>
      </p:sp>
      <p:sp>
        <p:nvSpPr>
          <p:cNvPr id="10277" name="CuadroTexto 1"/>
          <p:cNvSpPr txBox="1">
            <a:spLocks noChangeArrowheads="1"/>
          </p:cNvSpPr>
          <p:nvPr/>
        </p:nvSpPr>
        <p:spPr bwMode="auto">
          <a:xfrm>
            <a:off x="3948113" y="5102250"/>
            <a:ext cx="5057775" cy="1384995"/>
          </a:xfrm>
          <a:prstGeom prst="rect">
            <a:avLst/>
          </a:prstGeom>
          <a:solidFill>
            <a:schemeClr val="bg1"/>
          </a:solidFill>
          <a:ln w="9525">
            <a:solidFill>
              <a:schemeClr val="tx1"/>
            </a:solidFill>
            <a:miter lim="800000"/>
            <a:headEnd/>
            <a:tailEnd/>
          </a:ln>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fontAlgn="base" hangingPunct="1">
              <a:spcBef>
                <a:spcPct val="0"/>
              </a:spcBef>
              <a:spcAft>
                <a:spcPct val="0"/>
              </a:spcAft>
            </a:pPr>
            <a:r>
              <a:rPr lang="es-ES_tradnl" sz="1400" b="1" i="1" smtClean="0">
                <a:solidFill>
                  <a:srgbClr val="FFFFFF"/>
                </a:solidFill>
              </a:rPr>
              <a:t>After 13 years of follow-up, there was no evidence of a mortality benefit for organized annual screening in the PLCO trial compared with opportunistic screening, which forms part of usual care, and there was no apparent interaction with age, baseline comorbidity, or pretrial PSA testing.</a:t>
            </a:r>
          </a:p>
        </p:txBody>
      </p:sp>
      <p:sp>
        <p:nvSpPr>
          <p:cNvPr id="10278" name="10 CuadroTexto"/>
          <p:cNvSpPr txBox="1">
            <a:spLocks noChangeArrowheads="1"/>
          </p:cNvSpPr>
          <p:nvPr/>
        </p:nvSpPr>
        <p:spPr bwMode="auto">
          <a:xfrm>
            <a:off x="5318125" y="3536952"/>
            <a:ext cx="29931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fontAlgn="base" hangingPunct="1">
              <a:spcBef>
                <a:spcPct val="0"/>
              </a:spcBef>
              <a:spcAft>
                <a:spcPct val="0"/>
              </a:spcAft>
            </a:pPr>
            <a:r>
              <a:rPr lang="es-ES" sz="1200" b="1" i="1" smtClean="0">
                <a:solidFill>
                  <a:srgbClr val="FFFFFF"/>
                </a:solidFill>
              </a:rPr>
              <a:t>Opportunistic screening in about 40%</a:t>
            </a:r>
          </a:p>
        </p:txBody>
      </p:sp>
    </p:spTree>
    <p:extLst>
      <p:ext uri="{BB962C8B-B14F-4D97-AF65-F5344CB8AC3E}">
        <p14:creationId xmlns:p14="http://schemas.microsoft.com/office/powerpoint/2010/main" val="2227925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 Negro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ationLoad">
  <a:themeElements>
    <a:clrScheme name="PresentationLoad 1">
      <a:dk1>
        <a:srgbClr val="000000"/>
      </a:dk1>
      <a:lt1>
        <a:srgbClr val="FFFFFF"/>
      </a:lt1>
      <a:dk2>
        <a:srgbClr val="004074"/>
      </a:dk2>
      <a:lt2>
        <a:srgbClr val="FEA501"/>
      </a:lt2>
      <a:accent1>
        <a:srgbClr val="0061B2"/>
      </a:accent1>
      <a:accent2>
        <a:srgbClr val="2A79D0"/>
      </a:accent2>
      <a:accent3>
        <a:srgbClr val="FFFFFF"/>
      </a:accent3>
      <a:accent4>
        <a:srgbClr val="000000"/>
      </a:accent4>
      <a:accent5>
        <a:srgbClr val="AAB7D5"/>
      </a:accent5>
      <a:accent6>
        <a:srgbClr val="256DBC"/>
      </a:accent6>
      <a:hlink>
        <a:srgbClr val="69A2E1"/>
      </a:hlink>
      <a:folHlink>
        <a:srgbClr val="9DC2EB"/>
      </a:folHlink>
    </a:clrScheme>
    <a:fontScheme name="PresentationLoa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PresentationLoad 1">
        <a:dk1>
          <a:srgbClr val="000000"/>
        </a:dk1>
        <a:lt1>
          <a:srgbClr val="FFFFFF"/>
        </a:lt1>
        <a:dk2>
          <a:srgbClr val="004074"/>
        </a:dk2>
        <a:lt2>
          <a:srgbClr val="FEA501"/>
        </a:lt2>
        <a:accent1>
          <a:srgbClr val="0061B2"/>
        </a:accent1>
        <a:accent2>
          <a:srgbClr val="2A79D0"/>
        </a:accent2>
        <a:accent3>
          <a:srgbClr val="FFFFFF"/>
        </a:accent3>
        <a:accent4>
          <a:srgbClr val="000000"/>
        </a:accent4>
        <a:accent5>
          <a:srgbClr val="AAB7D5"/>
        </a:accent5>
        <a:accent6>
          <a:srgbClr val="256DBC"/>
        </a:accent6>
        <a:hlink>
          <a:srgbClr val="69A2E1"/>
        </a:hlink>
        <a:folHlink>
          <a:srgbClr val="9DC2E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PresentationLoad">
  <a:themeElements>
    <a:clrScheme name="PresentationLoad 1">
      <a:dk1>
        <a:srgbClr val="FEA501"/>
      </a:dk1>
      <a:lt1>
        <a:srgbClr val="FFFFFF"/>
      </a:lt1>
      <a:dk2>
        <a:srgbClr val="000000"/>
      </a:dk2>
      <a:lt2>
        <a:srgbClr val="004074"/>
      </a:lt2>
      <a:accent1>
        <a:srgbClr val="0061B2"/>
      </a:accent1>
      <a:accent2>
        <a:srgbClr val="2A79D0"/>
      </a:accent2>
      <a:accent3>
        <a:srgbClr val="AAAAAA"/>
      </a:accent3>
      <a:accent4>
        <a:srgbClr val="DADADA"/>
      </a:accent4>
      <a:accent5>
        <a:srgbClr val="AAB7D5"/>
      </a:accent5>
      <a:accent6>
        <a:srgbClr val="256DBC"/>
      </a:accent6>
      <a:hlink>
        <a:srgbClr val="69A2E1"/>
      </a:hlink>
      <a:folHlink>
        <a:srgbClr val="9DC2EB"/>
      </a:folHlink>
    </a:clrScheme>
    <a:fontScheme name="PresentationLoa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defRPr>
        </a:defPPr>
      </a:lstStyle>
    </a:lnDef>
  </a:objectDefaults>
  <a:extraClrSchemeLst>
    <a:extraClrScheme>
      <a:clrScheme name="PresentationLoad 1">
        <a:dk1>
          <a:srgbClr val="FEA501"/>
        </a:dk1>
        <a:lt1>
          <a:srgbClr val="FFFFFF"/>
        </a:lt1>
        <a:dk2>
          <a:srgbClr val="000000"/>
        </a:dk2>
        <a:lt2>
          <a:srgbClr val="004074"/>
        </a:lt2>
        <a:accent1>
          <a:srgbClr val="0061B2"/>
        </a:accent1>
        <a:accent2>
          <a:srgbClr val="2A79D0"/>
        </a:accent2>
        <a:accent3>
          <a:srgbClr val="AAAAAA"/>
        </a:accent3>
        <a:accent4>
          <a:srgbClr val="DADADA"/>
        </a:accent4>
        <a:accent5>
          <a:srgbClr val="AAB7D5"/>
        </a:accent5>
        <a:accent6>
          <a:srgbClr val="256DBC"/>
        </a:accent6>
        <a:hlink>
          <a:srgbClr val="69A2E1"/>
        </a:hlink>
        <a:folHlink>
          <a:srgbClr val="9DC2EB"/>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alla">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 xmlns:thm15="http://schemas.microsoft.com/office/thememl/2012/main" name="Mesh" id="{789EC3FE-34FD-429C-9918-760025E6C145}" vid="{B8BE45C0-8141-4D58-8C71-A009BC26FBBB}"/>
    </a:ext>
  </a:extLst>
</a:theme>
</file>

<file path=ppt/theme/theme5.xml><?xml version="1.0" encoding="utf-8"?>
<a:theme xmlns:a="http://schemas.openxmlformats.org/drawingml/2006/main" name="1_ Negro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 Negro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 Negro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PresentationLoad">
  <a:themeElements>
    <a:clrScheme name="PresentationLoad 1">
      <a:dk1>
        <a:srgbClr val="000000"/>
      </a:dk1>
      <a:lt1>
        <a:srgbClr val="FFFFFF"/>
      </a:lt1>
      <a:dk2>
        <a:srgbClr val="004074"/>
      </a:dk2>
      <a:lt2>
        <a:srgbClr val="FEA501"/>
      </a:lt2>
      <a:accent1>
        <a:srgbClr val="0061B2"/>
      </a:accent1>
      <a:accent2>
        <a:srgbClr val="2A79D0"/>
      </a:accent2>
      <a:accent3>
        <a:srgbClr val="FFFFFF"/>
      </a:accent3>
      <a:accent4>
        <a:srgbClr val="000000"/>
      </a:accent4>
      <a:accent5>
        <a:srgbClr val="AAB7D5"/>
      </a:accent5>
      <a:accent6>
        <a:srgbClr val="256DBC"/>
      </a:accent6>
      <a:hlink>
        <a:srgbClr val="69A2E1"/>
      </a:hlink>
      <a:folHlink>
        <a:srgbClr val="9DC2EB"/>
      </a:folHlink>
    </a:clrScheme>
    <a:fontScheme name="PresentationLoa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defRPr>
        </a:defPPr>
      </a:lstStyle>
    </a:lnDef>
  </a:objectDefaults>
  <a:extraClrSchemeLst>
    <a:extraClrScheme>
      <a:clrScheme name="PresentationLoad 1">
        <a:dk1>
          <a:srgbClr val="000000"/>
        </a:dk1>
        <a:lt1>
          <a:srgbClr val="FFFFFF"/>
        </a:lt1>
        <a:dk2>
          <a:srgbClr val="004074"/>
        </a:dk2>
        <a:lt2>
          <a:srgbClr val="FEA501"/>
        </a:lt2>
        <a:accent1>
          <a:srgbClr val="0061B2"/>
        </a:accent1>
        <a:accent2>
          <a:srgbClr val="2A79D0"/>
        </a:accent2>
        <a:accent3>
          <a:srgbClr val="FFFFFF"/>
        </a:accent3>
        <a:accent4>
          <a:srgbClr val="000000"/>
        </a:accent4>
        <a:accent5>
          <a:srgbClr val="AAB7D5"/>
        </a:accent5>
        <a:accent6>
          <a:srgbClr val="256DBC"/>
        </a:accent6>
        <a:hlink>
          <a:srgbClr val="69A2E1"/>
        </a:hlink>
        <a:folHlink>
          <a:srgbClr val="9DC2EB"/>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Negro .thmx</Template>
  <TotalTime>840</TotalTime>
  <Words>5030</Words>
  <Application>Microsoft Macintosh PowerPoint</Application>
  <PresentationFormat>Presentación en pantalla (4:3)</PresentationFormat>
  <Paragraphs>1096</Paragraphs>
  <Slides>84</Slides>
  <Notes>38</Notes>
  <HiddenSlides>0</HiddenSlides>
  <MMClips>0</MMClips>
  <ScaleCrop>false</ScaleCrop>
  <HeadingPairs>
    <vt:vector size="4" baseType="variant">
      <vt:variant>
        <vt:lpstr>Tema</vt:lpstr>
      </vt:variant>
      <vt:variant>
        <vt:i4>8</vt:i4>
      </vt:variant>
      <vt:variant>
        <vt:lpstr>Títulos de diapositiva</vt:lpstr>
      </vt:variant>
      <vt:variant>
        <vt:i4>84</vt:i4>
      </vt:variant>
    </vt:vector>
  </HeadingPairs>
  <TitlesOfParts>
    <vt:vector size="92" baseType="lpstr">
      <vt:lpstr> Negro </vt:lpstr>
      <vt:lpstr>PresentationLoad</vt:lpstr>
      <vt:lpstr>1_PresentationLoad</vt:lpstr>
      <vt:lpstr>Malla</vt:lpstr>
      <vt:lpstr>1_ Negro </vt:lpstr>
      <vt:lpstr>3_ Negro </vt:lpstr>
      <vt:lpstr>2_ Negro </vt:lpstr>
      <vt:lpstr>2_PresentationLoad</vt:lpstr>
      <vt:lpstr>Cáncer de próstata</vt:lpstr>
      <vt:lpstr>Incidencia de cáncer en Colombia – Sexo Masculino</vt:lpstr>
      <vt:lpstr>Mortalidad por cáncer en Colombia – Sexo Masculino</vt:lpstr>
      <vt:lpstr>Epidemiología del cáncer</vt:lpstr>
      <vt:lpstr>Tamizaje Recomendado</vt:lpstr>
      <vt:lpstr>Presentación de PowerPoint</vt:lpstr>
      <vt:lpstr>Presentación de PowerPoint</vt:lpstr>
      <vt:lpstr>Riesgo acumulado de muerte por cáncer de próstata</vt:lpstr>
      <vt:lpstr>PLCO – 13 years follow-up</vt:lpstr>
      <vt:lpstr>ERSPC – 11 years follow-up</vt:lpstr>
      <vt:lpstr>Presentación de PowerPoint</vt:lpstr>
      <vt:lpstr>Beneficios/Perjuicios del tamizaje en Cáncer de Próstata</vt:lpstr>
      <vt:lpstr>A favor de iniciar tamizaje en varón a los 55 años:</vt:lpstr>
      <vt:lpstr>Finasteride in the prevention of prostate cancer</vt:lpstr>
      <vt:lpstr>Si va a practicar tamizaje con PSA, considere también quimioprevención con inhibidor de 5-alfa-reductasa (finasterida o Dutasteride)</vt:lpstr>
      <vt:lpstr>Cáncer de próstata</vt:lpstr>
      <vt:lpstr>Enfoque diagnóstico – Cáncer de Próstata</vt:lpstr>
      <vt:lpstr>Patología de cáncer de próstata</vt:lpstr>
      <vt:lpstr>Presentación de PowerPoint</vt:lpstr>
      <vt:lpstr>Presentación de PowerPoint</vt:lpstr>
      <vt:lpstr>Presentación de PowerPoint</vt:lpstr>
      <vt:lpstr>Presentación de PowerPoint</vt:lpstr>
      <vt:lpstr>Biología del cáncer de próstata</vt:lpstr>
      <vt:lpstr>Fusión TMPRSS2-ERG</vt:lpstr>
      <vt:lpstr>Maniobras de estadificación</vt:lpstr>
      <vt:lpstr>Práctica usual</vt:lpstr>
      <vt:lpstr>Carcinoma de Próstata </vt:lpstr>
      <vt:lpstr>Carcinoma de Próstata </vt:lpstr>
      <vt:lpstr>Carcinoma de Próstata </vt:lpstr>
      <vt:lpstr>Carcinoma de Próstata </vt:lpstr>
      <vt:lpstr>Carcinoma de Próstata </vt:lpstr>
      <vt:lpstr>Carcinoma de Próstata </vt:lpstr>
      <vt:lpstr>Carcinoma de Próstata </vt:lpstr>
      <vt:lpstr>Presentación de PowerPoint</vt:lpstr>
      <vt:lpstr>Presentación de PowerPoint</vt:lpstr>
      <vt:lpstr>Carcinoma de Próstata </vt:lpstr>
      <vt:lpstr>Position statement: Non metastastic prostate cancer</vt:lpstr>
      <vt:lpstr>Position statement: Non metastastic prostate cancer</vt:lpstr>
      <vt:lpstr>Carcinoma de Próstata </vt:lpstr>
      <vt:lpstr>Terapia sistémica en cáncer de próstata</vt:lpstr>
      <vt:lpstr>Agentes hormonales</vt:lpstr>
      <vt:lpstr>Presentación de PowerPoint</vt:lpstr>
      <vt:lpstr>Presentación de PowerPoint</vt:lpstr>
      <vt:lpstr>Presentación de PowerPoint</vt:lpstr>
      <vt:lpstr>GnRH agonist vs orchidectomy</vt:lpstr>
      <vt:lpstr>Presentación de PowerPoint</vt:lpstr>
      <vt:lpstr>LHRH agonist Vs lhrh antagonist</vt:lpstr>
      <vt:lpstr>LHRH agonistas</vt:lpstr>
      <vt:lpstr>Abiraterone: Mechanism of Action</vt:lpstr>
      <vt:lpstr>Presentación de PowerPoint</vt:lpstr>
      <vt:lpstr>Ginecomastia inducida por antiandrógenos</vt:lpstr>
      <vt:lpstr>Presentación de PowerPoint</vt:lpstr>
      <vt:lpstr>Manejo de enfermedad ósea en cáncer de próstata</vt:lpstr>
      <vt:lpstr>Ácido zoledrónico / denosumab / Radio 221</vt:lpstr>
      <vt:lpstr>Presentación de PowerPoint</vt:lpstr>
      <vt:lpstr>Denosumab and Zoledronic Acid: Indications in Advanced Prostate Cancer</vt:lpstr>
      <vt:lpstr>α and β Particles</vt:lpstr>
      <vt:lpstr>Radium acts as a Calcium Mimetic</vt:lpstr>
      <vt:lpstr>QUimioterapia</vt:lpstr>
      <vt:lpstr>Docetaxel</vt:lpstr>
      <vt:lpstr>Docetaxel</vt:lpstr>
      <vt:lpstr>Presentación de PowerPoint</vt:lpstr>
      <vt:lpstr>Cabazitaxel</vt:lpstr>
      <vt:lpstr>Cabazitaxel</vt:lpstr>
      <vt:lpstr>Cabazitaxel (indicaciones)</vt:lpstr>
      <vt:lpstr>Carcinoma de células renales</vt:lpstr>
      <vt:lpstr>Carcinoma de células renals</vt:lpstr>
      <vt:lpstr>Carcinoma de células renals</vt:lpstr>
      <vt:lpstr>Histologic Classification of Human Renal Epithelial Neoplasms</vt:lpstr>
      <vt:lpstr>Carcinoma de células renals</vt:lpstr>
      <vt:lpstr>Control of HIF by pVHL</vt:lpstr>
      <vt:lpstr>Presentación de PowerPoint</vt:lpstr>
      <vt:lpstr>Carcinoma de células renales</vt:lpstr>
      <vt:lpstr>Carcinoma de células renales</vt:lpstr>
      <vt:lpstr>Carcinoma de células renals</vt:lpstr>
      <vt:lpstr>RCC Disease Stages</vt:lpstr>
      <vt:lpstr>RCC Disease Stages</vt:lpstr>
      <vt:lpstr>MSKCC Risk Factor Model in mRCC</vt:lpstr>
      <vt:lpstr>Treatment by Stage</vt:lpstr>
      <vt:lpstr>Tratamiento de CCR por Estadios</vt:lpstr>
      <vt:lpstr>Systemic Therapy for Clear Cell RCC</vt:lpstr>
      <vt:lpstr>Presentación de PowerPoint</vt:lpstr>
      <vt:lpstr>Sunitinib vs IFN-α as First-line Treatment for Metastatic RCC: Study Design</vt:lpstr>
      <vt:lpstr>Phase 3 Trial of Sunitinib vs IFN-α in Patients With Metastatic RCC</vt:lpstr>
    </vt:vector>
  </TitlesOfParts>
  <Company>familiar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Patología de cáncer de próstata</dc:title>
  <dc:creator>mac mac</dc:creator>
  <cp:lastModifiedBy>mac mac</cp:lastModifiedBy>
  <cp:revision>97</cp:revision>
  <dcterms:created xsi:type="dcterms:W3CDTF">2014-02-08T16:44:04Z</dcterms:created>
  <dcterms:modified xsi:type="dcterms:W3CDTF">2016-08-03T09:56:07Z</dcterms:modified>
</cp:coreProperties>
</file>