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60" r:id="rId5"/>
    <p:sldId id="262" r:id="rId6"/>
    <p:sldId id="264" r:id="rId7"/>
    <p:sldId id="266" r:id="rId8"/>
    <p:sldId id="268" r:id="rId9"/>
    <p:sldId id="270" r:id="rId10"/>
    <p:sldId id="312" r:id="rId11"/>
    <p:sldId id="272" r:id="rId12"/>
    <p:sldId id="274" r:id="rId13"/>
    <p:sldId id="276" r:id="rId14"/>
    <p:sldId id="278" r:id="rId15"/>
    <p:sldId id="314" r:id="rId16"/>
    <p:sldId id="320" r:id="rId17"/>
    <p:sldId id="280" r:id="rId18"/>
    <p:sldId id="305" r:id="rId19"/>
    <p:sldId id="308" r:id="rId20"/>
    <p:sldId id="284" r:id="rId21"/>
    <p:sldId id="309" r:id="rId22"/>
    <p:sldId id="288" r:id="rId23"/>
    <p:sldId id="290" r:id="rId24"/>
    <p:sldId id="286" r:id="rId25"/>
    <p:sldId id="302" r:id="rId26"/>
    <p:sldId id="303" r:id="rId27"/>
    <p:sldId id="292" r:id="rId28"/>
    <p:sldId id="294" r:id="rId29"/>
    <p:sldId id="296" r:id="rId30"/>
    <p:sldId id="298" r:id="rId31"/>
    <p:sldId id="300" r:id="rId32"/>
    <p:sldId id="318" r:id="rId33"/>
    <p:sldId id="316" r:id="rId34"/>
    <p:sldId id="311" r:id="rId35"/>
    <p:sldId id="321" r:id="rId36"/>
    <p:sldId id="310" r:id="rId37"/>
    <p:sldId id="323" r:id="rId3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F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96B659-22BF-4E7A-A707-00D2FB7ECE3E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6E5E795-0297-4653-85D4-0476DCD16EA4}">
      <dgm:prSet phldrT="[Texto]"/>
      <dgm:spPr>
        <a:solidFill>
          <a:schemeClr val="accent4"/>
        </a:solidFill>
      </dgm:spPr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CARACTERÍSTICAS DE LA ENFERMEDAD</a:t>
          </a:r>
          <a:endParaRPr lang="es-ES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EF9491F-7483-4FCC-9E91-57E67939841E}" type="parTrans" cxnId="{658CB459-210A-45D2-B638-CCDBC16EC4D3}">
      <dgm:prSet/>
      <dgm:spPr/>
      <dgm:t>
        <a:bodyPr/>
        <a:lstStyle/>
        <a:p>
          <a:endParaRPr lang="es-ES"/>
        </a:p>
      </dgm:t>
    </dgm:pt>
    <dgm:pt modelId="{CF7FA83C-6B5A-4AD4-8BC2-81BEF1023CEC}" type="sibTrans" cxnId="{658CB459-210A-45D2-B638-CCDBC16EC4D3}">
      <dgm:prSet/>
      <dgm:spPr/>
      <dgm:t>
        <a:bodyPr/>
        <a:lstStyle/>
        <a:p>
          <a:endParaRPr lang="es-ES"/>
        </a:p>
      </dgm:t>
    </dgm:pt>
    <dgm:pt modelId="{0FA6FE64-1DDC-48EB-B6FF-9B2D09DD1D07}">
      <dgm:prSet phldrT="[Texto]" custT="1"/>
      <dgm:spPr>
        <a:solidFill>
          <a:schemeClr val="accent4">
            <a:lumMod val="40000"/>
            <a:lumOff val="60000"/>
            <a:alpha val="89804"/>
          </a:schemeClr>
        </a:solidFill>
      </dgm:spPr>
      <dgm:t>
        <a:bodyPr/>
        <a:lstStyle/>
        <a:p>
          <a:r>
            <a:rPr lang="es-ES" sz="1800" dirty="0" smtClean="0">
              <a:latin typeface="+mn-lt"/>
              <a:cs typeface="Arial" pitchFamily="34" charset="0"/>
            </a:rPr>
            <a:t>Impacto significativo en salud pública</a:t>
          </a:r>
          <a:endParaRPr lang="es-ES" sz="1800" dirty="0">
            <a:latin typeface="+mn-lt"/>
            <a:cs typeface="Arial" pitchFamily="34" charset="0"/>
          </a:endParaRPr>
        </a:p>
      </dgm:t>
    </dgm:pt>
    <dgm:pt modelId="{E025E712-5DC6-4F92-839C-88F71F2195E5}" type="parTrans" cxnId="{00B3182C-7798-4BFA-8DE7-D4C774A889C4}">
      <dgm:prSet/>
      <dgm:spPr/>
      <dgm:t>
        <a:bodyPr/>
        <a:lstStyle/>
        <a:p>
          <a:endParaRPr lang="es-ES"/>
        </a:p>
      </dgm:t>
    </dgm:pt>
    <dgm:pt modelId="{D233E4D7-F5E7-48BB-87A0-260EDEC82AFA}" type="sibTrans" cxnId="{00B3182C-7798-4BFA-8DE7-D4C774A889C4}">
      <dgm:prSet/>
      <dgm:spPr/>
      <dgm:t>
        <a:bodyPr/>
        <a:lstStyle/>
        <a:p>
          <a:endParaRPr lang="es-ES"/>
        </a:p>
      </dgm:t>
    </dgm:pt>
    <dgm:pt modelId="{4D959825-408F-4842-A806-FC76F2CA974A}">
      <dgm:prSet phldrT="[Texto]"/>
      <dgm:spPr>
        <a:solidFill>
          <a:schemeClr val="accent6">
            <a:lumMod val="75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CARACTERÍSTICAS DEL TEST</a:t>
          </a:r>
          <a:endParaRPr lang="es-ES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36B00D9-0C01-4658-A103-399957182C7A}" type="parTrans" cxnId="{44FF1347-7CE8-47CE-ABA8-128CD757875C}">
      <dgm:prSet/>
      <dgm:spPr/>
      <dgm:t>
        <a:bodyPr/>
        <a:lstStyle/>
        <a:p>
          <a:endParaRPr lang="es-ES"/>
        </a:p>
      </dgm:t>
    </dgm:pt>
    <dgm:pt modelId="{A8CBC3EC-8B64-47B3-A59A-C1199C4C873A}" type="sibTrans" cxnId="{44FF1347-7CE8-47CE-ABA8-128CD757875C}">
      <dgm:prSet/>
      <dgm:spPr/>
      <dgm:t>
        <a:bodyPr/>
        <a:lstStyle/>
        <a:p>
          <a:endParaRPr lang="es-ES"/>
        </a:p>
      </dgm:t>
    </dgm:pt>
    <dgm:pt modelId="{9C16ED37-E679-4A4C-9066-257C07936046}">
      <dgm:prSet phldrT="[Texto]"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1800" dirty="0" smtClean="0"/>
            <a:t>Sensibilidad suficiente para detectar la enfermedad</a:t>
          </a:r>
          <a:endParaRPr lang="es-ES" sz="1800" dirty="0"/>
        </a:p>
      </dgm:t>
    </dgm:pt>
    <dgm:pt modelId="{CB5978DE-20AC-43B7-9D1E-2FBFF0E0B44C}" type="parTrans" cxnId="{A35D1744-CD23-4D8F-9CAC-B9ECDB0F02CB}">
      <dgm:prSet/>
      <dgm:spPr/>
      <dgm:t>
        <a:bodyPr/>
        <a:lstStyle/>
        <a:p>
          <a:endParaRPr lang="es-ES"/>
        </a:p>
      </dgm:t>
    </dgm:pt>
    <dgm:pt modelId="{66E643E3-2533-4217-B80E-F5A4D1613305}" type="sibTrans" cxnId="{A35D1744-CD23-4D8F-9CAC-B9ECDB0F02CB}">
      <dgm:prSet/>
      <dgm:spPr/>
      <dgm:t>
        <a:bodyPr/>
        <a:lstStyle/>
        <a:p>
          <a:endParaRPr lang="es-ES"/>
        </a:p>
      </dgm:t>
    </dgm:pt>
    <dgm:pt modelId="{132C12E1-7753-4C6C-B2F8-BC01EB51A4BB}">
      <dgm:prSet phldrT="[Texto]"/>
      <dgm:spPr>
        <a:solidFill>
          <a:srgbClr val="00B050"/>
        </a:solidFill>
      </dgm:spPr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CARACTERÍSTICAS DE LA POBLACIÓN OBJETO</a:t>
          </a:r>
          <a:endParaRPr lang="es-ES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3FF7999-8B38-444F-82DF-63A572BCC330}" type="parTrans" cxnId="{3A0C38CD-98F6-460D-A175-4A074319D60A}">
      <dgm:prSet/>
      <dgm:spPr/>
      <dgm:t>
        <a:bodyPr/>
        <a:lstStyle/>
        <a:p>
          <a:endParaRPr lang="es-ES"/>
        </a:p>
      </dgm:t>
    </dgm:pt>
    <dgm:pt modelId="{AB7EF100-0098-42C9-BE63-1DB42C4984F2}" type="sibTrans" cxnId="{3A0C38CD-98F6-460D-A175-4A074319D60A}">
      <dgm:prSet/>
      <dgm:spPr/>
      <dgm:t>
        <a:bodyPr/>
        <a:lstStyle/>
        <a:p>
          <a:endParaRPr lang="es-ES"/>
        </a:p>
      </dgm:t>
    </dgm:pt>
    <dgm:pt modelId="{E03AD4E2-F56E-484F-A82A-4457211027BE}">
      <dgm:prSet phldrT="[Texto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1800" dirty="0" smtClean="0"/>
            <a:t>Prevalencia lo suficientemente alta para justificar tamizaje</a:t>
          </a:r>
          <a:endParaRPr lang="es-ES" sz="1800" dirty="0"/>
        </a:p>
      </dgm:t>
    </dgm:pt>
    <dgm:pt modelId="{0A58D5C6-4E7C-4B11-8519-5DD78612F60E}" type="parTrans" cxnId="{6095FAF3-CC8F-4595-8E2F-C1009F474DFE}">
      <dgm:prSet/>
      <dgm:spPr/>
      <dgm:t>
        <a:bodyPr/>
        <a:lstStyle/>
        <a:p>
          <a:endParaRPr lang="es-ES"/>
        </a:p>
      </dgm:t>
    </dgm:pt>
    <dgm:pt modelId="{69A5AEC0-E5EE-4B01-B59F-B1A344CF2A81}" type="sibTrans" cxnId="{6095FAF3-CC8F-4595-8E2F-C1009F474DFE}">
      <dgm:prSet/>
      <dgm:spPr/>
      <dgm:t>
        <a:bodyPr/>
        <a:lstStyle/>
        <a:p>
          <a:endParaRPr lang="es-ES"/>
        </a:p>
      </dgm:t>
    </dgm:pt>
    <dgm:pt modelId="{343EFC48-4C00-4047-9872-4C110ABBF899}">
      <dgm:prSet custT="1"/>
      <dgm:spPr>
        <a:solidFill>
          <a:schemeClr val="accent4">
            <a:lumMod val="40000"/>
            <a:lumOff val="60000"/>
            <a:alpha val="89804"/>
          </a:schemeClr>
        </a:solidFill>
      </dgm:spPr>
      <dgm:t>
        <a:bodyPr/>
        <a:lstStyle/>
        <a:p>
          <a:r>
            <a:rPr lang="es-ES" sz="1800" dirty="0" smtClean="0">
              <a:latin typeface="+mn-lt"/>
              <a:cs typeface="Arial" pitchFamily="34" charset="0"/>
            </a:rPr>
            <a:t>Período presintomático en los que la detección es posible</a:t>
          </a:r>
          <a:endParaRPr lang="es-ES" sz="1800" dirty="0">
            <a:latin typeface="+mn-lt"/>
            <a:cs typeface="Arial" pitchFamily="34" charset="0"/>
          </a:endParaRPr>
        </a:p>
      </dgm:t>
    </dgm:pt>
    <dgm:pt modelId="{4081A7B1-5E3C-4D1E-94B8-EA269D85300A}" type="parTrans" cxnId="{2F0A3710-9CF1-484E-A01C-3BB6BF75DE2E}">
      <dgm:prSet/>
      <dgm:spPr/>
      <dgm:t>
        <a:bodyPr/>
        <a:lstStyle/>
        <a:p>
          <a:endParaRPr lang="es-ES"/>
        </a:p>
      </dgm:t>
    </dgm:pt>
    <dgm:pt modelId="{EE38AABB-57DB-4A7A-9F68-87D21A94F6F9}" type="sibTrans" cxnId="{2F0A3710-9CF1-484E-A01C-3BB6BF75DE2E}">
      <dgm:prSet/>
      <dgm:spPr/>
      <dgm:t>
        <a:bodyPr/>
        <a:lstStyle/>
        <a:p>
          <a:endParaRPr lang="es-ES"/>
        </a:p>
      </dgm:t>
    </dgm:pt>
    <dgm:pt modelId="{012231BD-D19D-4C62-B1BB-FDAED7489024}">
      <dgm:prSet custT="1"/>
      <dgm:spPr>
        <a:solidFill>
          <a:schemeClr val="accent4">
            <a:lumMod val="40000"/>
            <a:lumOff val="60000"/>
            <a:alpha val="89804"/>
          </a:schemeClr>
        </a:solidFill>
      </dgm:spPr>
      <dgm:t>
        <a:bodyPr/>
        <a:lstStyle/>
        <a:p>
          <a:r>
            <a:rPr lang="es-ES" sz="1800" dirty="0" smtClean="0">
              <a:latin typeface="+mn-lt"/>
              <a:cs typeface="Arial" pitchFamily="34" charset="0"/>
            </a:rPr>
            <a:t>Mejor sobrevida documentada con tratamiento en dicha fase</a:t>
          </a:r>
          <a:endParaRPr lang="es-ES" sz="1800" dirty="0">
            <a:latin typeface="+mn-lt"/>
            <a:cs typeface="Arial" pitchFamily="34" charset="0"/>
          </a:endParaRPr>
        </a:p>
      </dgm:t>
    </dgm:pt>
    <dgm:pt modelId="{06BD1C7C-1826-4EB3-8905-591BC1590E77}" type="parTrans" cxnId="{3F77D930-03DA-4C47-90D1-C0887821AE1A}">
      <dgm:prSet/>
      <dgm:spPr/>
      <dgm:t>
        <a:bodyPr/>
        <a:lstStyle/>
        <a:p>
          <a:endParaRPr lang="es-ES"/>
        </a:p>
      </dgm:t>
    </dgm:pt>
    <dgm:pt modelId="{788C8E22-5282-4E0A-B594-119D90454C1A}" type="sibTrans" cxnId="{3F77D930-03DA-4C47-90D1-C0887821AE1A}">
      <dgm:prSet/>
      <dgm:spPr/>
      <dgm:t>
        <a:bodyPr/>
        <a:lstStyle/>
        <a:p>
          <a:endParaRPr lang="es-ES"/>
        </a:p>
      </dgm:t>
    </dgm:pt>
    <dgm:pt modelId="{FD60A11D-3500-4183-9E58-DCEF3E6AE40C}">
      <dgm:prSet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1800" dirty="0" smtClean="0"/>
            <a:t>Especificidad suficiente para minimizar los falsos positivos</a:t>
          </a:r>
          <a:endParaRPr lang="es-ES" sz="1800" dirty="0"/>
        </a:p>
      </dgm:t>
    </dgm:pt>
    <dgm:pt modelId="{F63B4926-C219-4BE4-B8CE-5D6593E27326}" type="parTrans" cxnId="{9657E590-FDFB-4736-B3AF-A6392134B448}">
      <dgm:prSet/>
      <dgm:spPr/>
      <dgm:t>
        <a:bodyPr/>
        <a:lstStyle/>
        <a:p>
          <a:endParaRPr lang="es-ES"/>
        </a:p>
      </dgm:t>
    </dgm:pt>
    <dgm:pt modelId="{B085E1CD-85BD-4E7B-ADA6-2CBEDAB424A9}" type="sibTrans" cxnId="{9657E590-FDFB-4736-B3AF-A6392134B448}">
      <dgm:prSet/>
      <dgm:spPr/>
      <dgm:t>
        <a:bodyPr/>
        <a:lstStyle/>
        <a:p>
          <a:endParaRPr lang="es-ES"/>
        </a:p>
      </dgm:t>
    </dgm:pt>
    <dgm:pt modelId="{B7DE7380-821D-4712-88B0-7C21F78B296B}">
      <dgm:prSet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1800" dirty="0" smtClean="0"/>
            <a:t>Aceptable para los pacientes</a:t>
          </a:r>
          <a:endParaRPr lang="es-ES" sz="1800" dirty="0"/>
        </a:p>
      </dgm:t>
    </dgm:pt>
    <dgm:pt modelId="{66639581-1D6F-45C5-AC49-9F4FDCD344BD}" type="parTrans" cxnId="{BAD3F352-1593-4104-AB7A-562FEB51F0E3}">
      <dgm:prSet/>
      <dgm:spPr/>
      <dgm:t>
        <a:bodyPr/>
        <a:lstStyle/>
        <a:p>
          <a:endParaRPr lang="es-ES"/>
        </a:p>
      </dgm:t>
    </dgm:pt>
    <dgm:pt modelId="{7016FB66-6F1C-4050-B816-8E5F2351CEC4}" type="sibTrans" cxnId="{BAD3F352-1593-4104-AB7A-562FEB51F0E3}">
      <dgm:prSet/>
      <dgm:spPr/>
      <dgm:t>
        <a:bodyPr/>
        <a:lstStyle/>
        <a:p>
          <a:endParaRPr lang="es-ES"/>
        </a:p>
      </dgm:t>
    </dgm:pt>
    <dgm:pt modelId="{3B0CAEF7-CC14-4EC4-90FE-E20CF89545DA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1800" dirty="0" smtClean="0"/>
            <a:t>Acceso a tratamiento médico relevante</a:t>
          </a:r>
          <a:endParaRPr lang="es-ES" sz="1800" dirty="0"/>
        </a:p>
      </dgm:t>
    </dgm:pt>
    <dgm:pt modelId="{3360ABD5-DBDE-4503-B814-8A59629E9A7F}" type="parTrans" cxnId="{3FF29424-2D06-445F-A1B1-C1D5608F2C4B}">
      <dgm:prSet/>
      <dgm:spPr/>
      <dgm:t>
        <a:bodyPr/>
        <a:lstStyle/>
        <a:p>
          <a:endParaRPr lang="es-ES"/>
        </a:p>
      </dgm:t>
    </dgm:pt>
    <dgm:pt modelId="{0E532583-365C-4F5A-99A3-71A427BBB700}" type="sibTrans" cxnId="{3FF29424-2D06-445F-A1B1-C1D5608F2C4B}">
      <dgm:prSet/>
      <dgm:spPr/>
      <dgm:t>
        <a:bodyPr/>
        <a:lstStyle/>
        <a:p>
          <a:endParaRPr lang="es-ES"/>
        </a:p>
      </dgm:t>
    </dgm:pt>
    <dgm:pt modelId="{1E6CC814-148F-4F62-AE37-3ADCDA4C79C1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1800" dirty="0" smtClean="0"/>
            <a:t>Pacientes dispuestos a seguir las recomendaciones generadas por el tamizaje</a:t>
          </a:r>
          <a:endParaRPr lang="es-ES" sz="1800" dirty="0"/>
        </a:p>
      </dgm:t>
    </dgm:pt>
    <dgm:pt modelId="{39D1F48C-2495-443C-A2CC-49C8594458FE}" type="parTrans" cxnId="{AEE7B4A2-7102-4CBA-8691-963D7D50DC8B}">
      <dgm:prSet/>
      <dgm:spPr/>
      <dgm:t>
        <a:bodyPr/>
        <a:lstStyle/>
        <a:p>
          <a:endParaRPr lang="es-ES"/>
        </a:p>
      </dgm:t>
    </dgm:pt>
    <dgm:pt modelId="{7C59B6A2-93A8-499C-91AD-3BE1329FAEB1}" type="sibTrans" cxnId="{AEE7B4A2-7102-4CBA-8691-963D7D50DC8B}">
      <dgm:prSet/>
      <dgm:spPr/>
      <dgm:t>
        <a:bodyPr/>
        <a:lstStyle/>
        <a:p>
          <a:endParaRPr lang="es-ES"/>
        </a:p>
      </dgm:t>
    </dgm:pt>
    <dgm:pt modelId="{17F41406-C983-4FC9-AA05-8C66205C485F}">
      <dgm:prSet custT="1"/>
      <dgm:spPr>
        <a:solidFill>
          <a:schemeClr val="accent4">
            <a:lumMod val="40000"/>
            <a:lumOff val="60000"/>
            <a:alpha val="89804"/>
          </a:schemeClr>
        </a:solidFill>
      </dgm:spPr>
      <dgm:t>
        <a:bodyPr/>
        <a:lstStyle/>
        <a:p>
          <a:endParaRPr lang="es-ES" sz="1800" dirty="0">
            <a:latin typeface="+mn-lt"/>
            <a:cs typeface="Arial" pitchFamily="34" charset="0"/>
          </a:endParaRPr>
        </a:p>
      </dgm:t>
    </dgm:pt>
    <dgm:pt modelId="{4954B126-ED39-46A3-B462-79C210AC943F}" type="parTrans" cxnId="{0C9B7315-1C5A-4C2F-84BD-08AA671C50C1}">
      <dgm:prSet/>
      <dgm:spPr/>
      <dgm:t>
        <a:bodyPr/>
        <a:lstStyle/>
        <a:p>
          <a:endParaRPr lang="es-ES"/>
        </a:p>
      </dgm:t>
    </dgm:pt>
    <dgm:pt modelId="{3CA0C9EA-BA60-467C-A212-64BCC15D0798}" type="sibTrans" cxnId="{0C9B7315-1C5A-4C2F-84BD-08AA671C50C1}">
      <dgm:prSet/>
      <dgm:spPr/>
      <dgm:t>
        <a:bodyPr/>
        <a:lstStyle/>
        <a:p>
          <a:endParaRPr lang="es-ES"/>
        </a:p>
      </dgm:t>
    </dgm:pt>
    <dgm:pt modelId="{792C1BE4-94DB-4951-B72A-F330BB28389B}">
      <dgm:prSet custT="1"/>
      <dgm:spPr>
        <a:solidFill>
          <a:schemeClr val="accent4">
            <a:lumMod val="40000"/>
            <a:lumOff val="60000"/>
            <a:alpha val="89804"/>
          </a:schemeClr>
        </a:solidFill>
      </dgm:spPr>
      <dgm:t>
        <a:bodyPr/>
        <a:lstStyle/>
        <a:p>
          <a:endParaRPr lang="es-ES" sz="1800" dirty="0">
            <a:latin typeface="+mn-lt"/>
            <a:cs typeface="Arial" pitchFamily="34" charset="0"/>
          </a:endParaRPr>
        </a:p>
      </dgm:t>
    </dgm:pt>
    <dgm:pt modelId="{DC5B8801-CBFA-4603-BEA8-04EF8528BEE9}" type="parTrans" cxnId="{1236DD6E-5ECF-4874-AFFE-ECD0DC0B0802}">
      <dgm:prSet/>
      <dgm:spPr/>
      <dgm:t>
        <a:bodyPr/>
        <a:lstStyle/>
        <a:p>
          <a:endParaRPr lang="es-ES"/>
        </a:p>
      </dgm:t>
    </dgm:pt>
    <dgm:pt modelId="{327C9589-0988-476A-936D-3FD05BC255BA}" type="sibTrans" cxnId="{1236DD6E-5ECF-4874-AFFE-ECD0DC0B0802}">
      <dgm:prSet/>
      <dgm:spPr/>
      <dgm:t>
        <a:bodyPr/>
        <a:lstStyle/>
        <a:p>
          <a:endParaRPr lang="es-ES"/>
        </a:p>
      </dgm:t>
    </dgm:pt>
    <dgm:pt modelId="{BC7B9EFD-2397-4A28-B2C1-66E5B1D6AB18}">
      <dgm:prSet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endParaRPr lang="es-ES" sz="1800" dirty="0"/>
        </a:p>
      </dgm:t>
    </dgm:pt>
    <dgm:pt modelId="{E8280704-2EFE-47E2-9202-3694A7DE1763}" type="parTrans" cxnId="{9784F2D8-9BE6-48F4-9F54-0F6D88185D00}">
      <dgm:prSet/>
      <dgm:spPr/>
      <dgm:t>
        <a:bodyPr/>
        <a:lstStyle/>
        <a:p>
          <a:endParaRPr lang="es-ES"/>
        </a:p>
      </dgm:t>
    </dgm:pt>
    <dgm:pt modelId="{B7B2BC94-B6B0-46F0-BE8D-8F859CFEA8CE}" type="sibTrans" cxnId="{9784F2D8-9BE6-48F4-9F54-0F6D88185D00}">
      <dgm:prSet/>
      <dgm:spPr/>
      <dgm:t>
        <a:bodyPr/>
        <a:lstStyle/>
        <a:p>
          <a:endParaRPr lang="es-ES"/>
        </a:p>
      </dgm:t>
    </dgm:pt>
    <dgm:pt modelId="{AC2EADDD-C780-486D-86B3-545B7C7B9634}">
      <dgm:prSet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endParaRPr lang="es-ES" sz="1800" dirty="0"/>
        </a:p>
      </dgm:t>
    </dgm:pt>
    <dgm:pt modelId="{796D1183-DCAE-47D0-A974-1BD9D8397811}" type="parTrans" cxnId="{A65D2E6C-F559-4F16-BB9D-02D0A7081294}">
      <dgm:prSet/>
      <dgm:spPr/>
      <dgm:t>
        <a:bodyPr/>
        <a:lstStyle/>
        <a:p>
          <a:endParaRPr lang="es-ES"/>
        </a:p>
      </dgm:t>
    </dgm:pt>
    <dgm:pt modelId="{F8FAE521-51C0-466A-B861-6BD9BCBC04CA}" type="sibTrans" cxnId="{A65D2E6C-F559-4F16-BB9D-02D0A7081294}">
      <dgm:prSet/>
      <dgm:spPr/>
      <dgm:t>
        <a:bodyPr/>
        <a:lstStyle/>
        <a:p>
          <a:endParaRPr lang="es-ES"/>
        </a:p>
      </dgm:t>
    </dgm:pt>
    <dgm:pt modelId="{A1C6E537-9EC1-41F7-BE97-2A41959DB26A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endParaRPr lang="es-ES" sz="1800" dirty="0"/>
        </a:p>
      </dgm:t>
    </dgm:pt>
    <dgm:pt modelId="{16E88107-4A97-4939-8296-92506A697E16}" type="parTrans" cxnId="{BA2ACE4B-08C6-4410-9DF6-6F2DC001C449}">
      <dgm:prSet/>
      <dgm:spPr/>
      <dgm:t>
        <a:bodyPr/>
        <a:lstStyle/>
        <a:p>
          <a:endParaRPr lang="es-ES"/>
        </a:p>
      </dgm:t>
    </dgm:pt>
    <dgm:pt modelId="{9CF03E5E-05D9-4480-A8DF-3D0EB3768EF0}" type="sibTrans" cxnId="{BA2ACE4B-08C6-4410-9DF6-6F2DC001C449}">
      <dgm:prSet/>
      <dgm:spPr/>
      <dgm:t>
        <a:bodyPr/>
        <a:lstStyle/>
        <a:p>
          <a:endParaRPr lang="es-ES"/>
        </a:p>
      </dgm:t>
    </dgm:pt>
    <dgm:pt modelId="{022B1043-3D3E-46F6-BFD9-065B05876ED0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endParaRPr lang="es-ES" sz="1800" dirty="0"/>
        </a:p>
      </dgm:t>
    </dgm:pt>
    <dgm:pt modelId="{3E3079F3-6D22-4A94-9881-B50126C8F5B9}" type="parTrans" cxnId="{65DF8CC9-4B9E-484D-AD71-089DA5A08A93}">
      <dgm:prSet/>
      <dgm:spPr/>
      <dgm:t>
        <a:bodyPr/>
        <a:lstStyle/>
        <a:p>
          <a:endParaRPr lang="es-ES"/>
        </a:p>
      </dgm:t>
    </dgm:pt>
    <dgm:pt modelId="{3140EF52-31A8-49A5-B10B-72CDCDD8AED3}" type="sibTrans" cxnId="{65DF8CC9-4B9E-484D-AD71-089DA5A08A93}">
      <dgm:prSet/>
      <dgm:spPr/>
      <dgm:t>
        <a:bodyPr/>
        <a:lstStyle/>
        <a:p>
          <a:endParaRPr lang="es-ES"/>
        </a:p>
      </dgm:t>
    </dgm:pt>
    <dgm:pt modelId="{77683852-7642-4C75-BF5D-087397E73945}" type="pres">
      <dgm:prSet presAssocID="{4596B659-22BF-4E7A-A707-00D2FB7ECE3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34DDC2E-6C64-4795-BC2A-E781F9F8AAC5}" type="pres">
      <dgm:prSet presAssocID="{26E5E795-0297-4653-85D4-0476DCD16EA4}" presName="composite" presStyleCnt="0"/>
      <dgm:spPr/>
    </dgm:pt>
    <dgm:pt modelId="{69EFA075-F4EE-4ED9-AA56-C75450205645}" type="pres">
      <dgm:prSet presAssocID="{26E5E795-0297-4653-85D4-0476DCD16EA4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496D03-B1A5-45FD-A330-1D66D4639898}" type="pres">
      <dgm:prSet presAssocID="{26E5E795-0297-4653-85D4-0476DCD16EA4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7A7A15-9827-4A08-A933-B9B1B0AEF2C0}" type="pres">
      <dgm:prSet presAssocID="{CF7FA83C-6B5A-4AD4-8BC2-81BEF1023CEC}" presName="space" presStyleCnt="0"/>
      <dgm:spPr/>
    </dgm:pt>
    <dgm:pt modelId="{FFFEC5A9-CDBD-4F26-976D-4464643F74A3}" type="pres">
      <dgm:prSet presAssocID="{4D959825-408F-4842-A806-FC76F2CA974A}" presName="composite" presStyleCnt="0"/>
      <dgm:spPr/>
    </dgm:pt>
    <dgm:pt modelId="{592562B8-3F7A-417F-8610-A34783CAF4E9}" type="pres">
      <dgm:prSet presAssocID="{4D959825-408F-4842-A806-FC76F2CA974A}" presName="parTx" presStyleLbl="alignNode1" presStyleIdx="1" presStyleCnt="3" custLinFactNeighborX="1180" custLinFactNeighborY="-35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D8844E2-D3E0-4897-9D04-4DFD3900D381}" type="pres">
      <dgm:prSet presAssocID="{4D959825-408F-4842-A806-FC76F2CA974A}" presName="desTx" presStyleLbl="alignAccFollowNode1" presStyleIdx="1" presStyleCnt="3" custScaleY="103102" custLinFactNeighborX="1180" custLinFactNeighborY="110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38A033-3959-4146-9DB0-8B5F53CA2FEA}" type="pres">
      <dgm:prSet presAssocID="{A8CBC3EC-8B64-47B3-A59A-C1199C4C873A}" presName="space" presStyleCnt="0"/>
      <dgm:spPr/>
    </dgm:pt>
    <dgm:pt modelId="{85A71D70-16B8-4284-971F-F68A5684E5C0}" type="pres">
      <dgm:prSet presAssocID="{132C12E1-7753-4C6C-B2F8-BC01EB51A4BB}" presName="composite" presStyleCnt="0"/>
      <dgm:spPr/>
    </dgm:pt>
    <dgm:pt modelId="{3F30133C-9C64-43A4-A165-212E38EE5F8B}" type="pres">
      <dgm:prSet presAssocID="{132C12E1-7753-4C6C-B2F8-BC01EB51A4B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C283E37-EE6E-4168-81BE-1B96696A25B6}" type="pres">
      <dgm:prSet presAssocID="{132C12E1-7753-4C6C-B2F8-BC01EB51A4BB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A8655E1-D5F6-4C9F-BE64-F460EAEC0D70}" type="presOf" srcId="{343EFC48-4C00-4047-9872-4C110ABBF899}" destId="{32496D03-B1A5-45FD-A330-1D66D4639898}" srcOrd="0" destOrd="2" presId="urn:microsoft.com/office/officeart/2005/8/layout/hList1"/>
    <dgm:cxn modelId="{7BEE0909-DC70-480F-974B-950C74E7EEEE}" type="presOf" srcId="{17F41406-C983-4FC9-AA05-8C66205C485F}" destId="{32496D03-B1A5-45FD-A330-1D66D4639898}" srcOrd="0" destOrd="1" presId="urn:microsoft.com/office/officeart/2005/8/layout/hList1"/>
    <dgm:cxn modelId="{6095FAF3-CC8F-4595-8E2F-C1009F474DFE}" srcId="{132C12E1-7753-4C6C-B2F8-BC01EB51A4BB}" destId="{E03AD4E2-F56E-484F-A82A-4457211027BE}" srcOrd="0" destOrd="0" parTransId="{0A58D5C6-4E7C-4B11-8519-5DD78612F60E}" sibTransId="{69A5AEC0-E5EE-4B01-B59F-B1A344CF2A81}"/>
    <dgm:cxn modelId="{F824CC23-43B8-4C95-A16C-188DB56C0D1B}" type="presOf" srcId="{3B0CAEF7-CC14-4EC4-90FE-E20CF89545DA}" destId="{3C283E37-EE6E-4168-81BE-1B96696A25B6}" srcOrd="0" destOrd="2" presId="urn:microsoft.com/office/officeart/2005/8/layout/hList1"/>
    <dgm:cxn modelId="{AEE7B4A2-7102-4CBA-8691-963D7D50DC8B}" srcId="{132C12E1-7753-4C6C-B2F8-BC01EB51A4BB}" destId="{1E6CC814-148F-4F62-AE37-3ADCDA4C79C1}" srcOrd="4" destOrd="0" parTransId="{39D1F48C-2495-443C-A2CC-49C8594458FE}" sibTransId="{7C59B6A2-93A8-499C-91AD-3BE1329FAEB1}"/>
    <dgm:cxn modelId="{0C9B7315-1C5A-4C2F-84BD-08AA671C50C1}" srcId="{26E5E795-0297-4653-85D4-0476DCD16EA4}" destId="{17F41406-C983-4FC9-AA05-8C66205C485F}" srcOrd="1" destOrd="0" parTransId="{4954B126-ED39-46A3-B462-79C210AC943F}" sibTransId="{3CA0C9EA-BA60-467C-A212-64BCC15D0798}"/>
    <dgm:cxn modelId="{1236DD6E-5ECF-4874-AFFE-ECD0DC0B0802}" srcId="{26E5E795-0297-4653-85D4-0476DCD16EA4}" destId="{792C1BE4-94DB-4951-B72A-F330BB28389B}" srcOrd="3" destOrd="0" parTransId="{DC5B8801-CBFA-4603-BEA8-04EF8528BEE9}" sibTransId="{327C9589-0988-476A-936D-3FD05BC255BA}"/>
    <dgm:cxn modelId="{7BE59F62-DD63-41DA-96E5-1AAA682BD270}" type="presOf" srcId="{012231BD-D19D-4C62-B1BB-FDAED7489024}" destId="{32496D03-B1A5-45FD-A330-1D66D4639898}" srcOrd="0" destOrd="4" presId="urn:microsoft.com/office/officeart/2005/8/layout/hList1"/>
    <dgm:cxn modelId="{6BAB02B3-644C-44E0-845E-93F5E19CC30F}" type="presOf" srcId="{E03AD4E2-F56E-484F-A82A-4457211027BE}" destId="{3C283E37-EE6E-4168-81BE-1B96696A25B6}" srcOrd="0" destOrd="0" presId="urn:microsoft.com/office/officeart/2005/8/layout/hList1"/>
    <dgm:cxn modelId="{658CB459-210A-45D2-B638-CCDBC16EC4D3}" srcId="{4596B659-22BF-4E7A-A707-00D2FB7ECE3E}" destId="{26E5E795-0297-4653-85D4-0476DCD16EA4}" srcOrd="0" destOrd="0" parTransId="{6EF9491F-7483-4FCC-9E91-57E67939841E}" sibTransId="{CF7FA83C-6B5A-4AD4-8BC2-81BEF1023CEC}"/>
    <dgm:cxn modelId="{5B26135E-5A3C-4BC9-B3F4-3AF690DE0535}" type="presOf" srcId="{792C1BE4-94DB-4951-B72A-F330BB28389B}" destId="{32496D03-B1A5-45FD-A330-1D66D4639898}" srcOrd="0" destOrd="3" presId="urn:microsoft.com/office/officeart/2005/8/layout/hList1"/>
    <dgm:cxn modelId="{00B3182C-7798-4BFA-8DE7-D4C774A889C4}" srcId="{26E5E795-0297-4653-85D4-0476DCD16EA4}" destId="{0FA6FE64-1DDC-48EB-B6FF-9B2D09DD1D07}" srcOrd="0" destOrd="0" parTransId="{E025E712-5DC6-4F92-839C-88F71F2195E5}" sibTransId="{D233E4D7-F5E7-48BB-87A0-260EDEC82AFA}"/>
    <dgm:cxn modelId="{2E47B578-8920-4EC4-B6D9-4A9E49DFCC5F}" type="presOf" srcId="{B7DE7380-821D-4712-88B0-7C21F78B296B}" destId="{4D8844E2-D3E0-4897-9D04-4DFD3900D381}" srcOrd="0" destOrd="4" presId="urn:microsoft.com/office/officeart/2005/8/layout/hList1"/>
    <dgm:cxn modelId="{65DF8CC9-4B9E-484D-AD71-089DA5A08A93}" srcId="{132C12E1-7753-4C6C-B2F8-BC01EB51A4BB}" destId="{022B1043-3D3E-46F6-BFD9-065B05876ED0}" srcOrd="3" destOrd="0" parTransId="{3E3079F3-6D22-4A94-9881-B50126C8F5B9}" sibTransId="{3140EF52-31A8-49A5-B10B-72CDCDD8AED3}"/>
    <dgm:cxn modelId="{9784F2D8-9BE6-48F4-9F54-0F6D88185D00}" srcId="{4D959825-408F-4842-A806-FC76F2CA974A}" destId="{BC7B9EFD-2397-4A28-B2C1-66E5B1D6AB18}" srcOrd="1" destOrd="0" parTransId="{E8280704-2EFE-47E2-9202-3694A7DE1763}" sibTransId="{B7B2BC94-B6B0-46F0-BE8D-8F859CFEA8CE}"/>
    <dgm:cxn modelId="{B7EC54FB-0242-41E9-B836-EB022ADB3661}" type="presOf" srcId="{A1C6E537-9EC1-41F7-BE97-2A41959DB26A}" destId="{3C283E37-EE6E-4168-81BE-1B96696A25B6}" srcOrd="0" destOrd="1" presId="urn:microsoft.com/office/officeart/2005/8/layout/hList1"/>
    <dgm:cxn modelId="{07F37017-8FB6-4632-9A73-CE70099EFAA0}" type="presOf" srcId="{132C12E1-7753-4C6C-B2F8-BC01EB51A4BB}" destId="{3F30133C-9C64-43A4-A165-212E38EE5F8B}" srcOrd="0" destOrd="0" presId="urn:microsoft.com/office/officeart/2005/8/layout/hList1"/>
    <dgm:cxn modelId="{2E09DEF0-B16F-4BCF-8F36-5A765AE45904}" type="presOf" srcId="{0FA6FE64-1DDC-48EB-B6FF-9B2D09DD1D07}" destId="{32496D03-B1A5-45FD-A330-1D66D4639898}" srcOrd="0" destOrd="0" presId="urn:microsoft.com/office/officeart/2005/8/layout/hList1"/>
    <dgm:cxn modelId="{3F77D930-03DA-4C47-90D1-C0887821AE1A}" srcId="{26E5E795-0297-4653-85D4-0476DCD16EA4}" destId="{012231BD-D19D-4C62-B1BB-FDAED7489024}" srcOrd="4" destOrd="0" parTransId="{06BD1C7C-1826-4EB3-8905-591BC1590E77}" sibTransId="{788C8E22-5282-4E0A-B594-119D90454C1A}"/>
    <dgm:cxn modelId="{488FA81B-8D4F-4FB6-BF9B-3761950B1F8C}" type="presOf" srcId="{AC2EADDD-C780-486D-86B3-545B7C7B9634}" destId="{4D8844E2-D3E0-4897-9D04-4DFD3900D381}" srcOrd="0" destOrd="3" presId="urn:microsoft.com/office/officeart/2005/8/layout/hList1"/>
    <dgm:cxn modelId="{BA2ACE4B-08C6-4410-9DF6-6F2DC001C449}" srcId="{132C12E1-7753-4C6C-B2F8-BC01EB51A4BB}" destId="{A1C6E537-9EC1-41F7-BE97-2A41959DB26A}" srcOrd="1" destOrd="0" parTransId="{16E88107-4A97-4939-8296-92506A697E16}" sibTransId="{9CF03E5E-05D9-4480-A8DF-3D0EB3768EF0}"/>
    <dgm:cxn modelId="{A35D1744-CD23-4D8F-9CAC-B9ECDB0F02CB}" srcId="{4D959825-408F-4842-A806-FC76F2CA974A}" destId="{9C16ED37-E679-4A4C-9066-257C07936046}" srcOrd="0" destOrd="0" parTransId="{CB5978DE-20AC-43B7-9D1E-2FBFF0E0B44C}" sibTransId="{66E643E3-2533-4217-B80E-F5A4D1613305}"/>
    <dgm:cxn modelId="{79A7BEFA-32D7-4016-A66F-A35C9C408458}" type="presOf" srcId="{4D959825-408F-4842-A806-FC76F2CA974A}" destId="{592562B8-3F7A-417F-8610-A34783CAF4E9}" srcOrd="0" destOrd="0" presId="urn:microsoft.com/office/officeart/2005/8/layout/hList1"/>
    <dgm:cxn modelId="{E6D73DFF-0FAE-4826-A388-696460D9A5D5}" type="presOf" srcId="{1E6CC814-148F-4F62-AE37-3ADCDA4C79C1}" destId="{3C283E37-EE6E-4168-81BE-1B96696A25B6}" srcOrd="0" destOrd="4" presId="urn:microsoft.com/office/officeart/2005/8/layout/hList1"/>
    <dgm:cxn modelId="{3A0C38CD-98F6-460D-A175-4A074319D60A}" srcId="{4596B659-22BF-4E7A-A707-00D2FB7ECE3E}" destId="{132C12E1-7753-4C6C-B2F8-BC01EB51A4BB}" srcOrd="2" destOrd="0" parTransId="{33FF7999-8B38-444F-82DF-63A572BCC330}" sibTransId="{AB7EF100-0098-42C9-BE63-1DB42C4984F2}"/>
    <dgm:cxn modelId="{44FF1347-7CE8-47CE-ABA8-128CD757875C}" srcId="{4596B659-22BF-4E7A-A707-00D2FB7ECE3E}" destId="{4D959825-408F-4842-A806-FC76F2CA974A}" srcOrd="1" destOrd="0" parTransId="{936B00D9-0C01-4658-A103-399957182C7A}" sibTransId="{A8CBC3EC-8B64-47B3-A59A-C1199C4C873A}"/>
    <dgm:cxn modelId="{BAD3F352-1593-4104-AB7A-562FEB51F0E3}" srcId="{4D959825-408F-4842-A806-FC76F2CA974A}" destId="{B7DE7380-821D-4712-88B0-7C21F78B296B}" srcOrd="4" destOrd="0" parTransId="{66639581-1D6F-45C5-AC49-9F4FDCD344BD}" sibTransId="{7016FB66-6F1C-4050-B816-8E5F2351CEC4}"/>
    <dgm:cxn modelId="{3FF29424-2D06-445F-A1B1-C1D5608F2C4B}" srcId="{132C12E1-7753-4C6C-B2F8-BC01EB51A4BB}" destId="{3B0CAEF7-CC14-4EC4-90FE-E20CF89545DA}" srcOrd="2" destOrd="0" parTransId="{3360ABD5-DBDE-4503-B814-8A59629E9A7F}" sibTransId="{0E532583-365C-4F5A-99A3-71A427BBB700}"/>
    <dgm:cxn modelId="{2D9CFB27-A0A7-421F-8A7E-7AB38F73AC64}" type="presOf" srcId="{9C16ED37-E679-4A4C-9066-257C07936046}" destId="{4D8844E2-D3E0-4897-9D04-4DFD3900D381}" srcOrd="0" destOrd="0" presId="urn:microsoft.com/office/officeart/2005/8/layout/hList1"/>
    <dgm:cxn modelId="{D52AC472-0310-4C55-A020-F47261E54EAF}" type="presOf" srcId="{BC7B9EFD-2397-4A28-B2C1-66E5B1D6AB18}" destId="{4D8844E2-D3E0-4897-9D04-4DFD3900D381}" srcOrd="0" destOrd="1" presId="urn:microsoft.com/office/officeart/2005/8/layout/hList1"/>
    <dgm:cxn modelId="{E8F20591-FFD8-4254-A29C-1BB9D90C033A}" type="presOf" srcId="{022B1043-3D3E-46F6-BFD9-065B05876ED0}" destId="{3C283E37-EE6E-4168-81BE-1B96696A25B6}" srcOrd="0" destOrd="3" presId="urn:microsoft.com/office/officeart/2005/8/layout/hList1"/>
    <dgm:cxn modelId="{2F0A3710-9CF1-484E-A01C-3BB6BF75DE2E}" srcId="{26E5E795-0297-4653-85D4-0476DCD16EA4}" destId="{343EFC48-4C00-4047-9872-4C110ABBF899}" srcOrd="2" destOrd="0" parTransId="{4081A7B1-5E3C-4D1E-94B8-EA269D85300A}" sibTransId="{EE38AABB-57DB-4A7A-9F68-87D21A94F6F9}"/>
    <dgm:cxn modelId="{8A41DC6D-4301-4F10-9DEF-9024868DA45A}" type="presOf" srcId="{FD60A11D-3500-4183-9E58-DCEF3E6AE40C}" destId="{4D8844E2-D3E0-4897-9D04-4DFD3900D381}" srcOrd="0" destOrd="2" presId="urn:microsoft.com/office/officeart/2005/8/layout/hList1"/>
    <dgm:cxn modelId="{9657E590-FDFB-4736-B3AF-A6392134B448}" srcId="{4D959825-408F-4842-A806-FC76F2CA974A}" destId="{FD60A11D-3500-4183-9E58-DCEF3E6AE40C}" srcOrd="2" destOrd="0" parTransId="{F63B4926-C219-4BE4-B8CE-5D6593E27326}" sibTransId="{B085E1CD-85BD-4E7B-ADA6-2CBEDAB424A9}"/>
    <dgm:cxn modelId="{3C7385EF-A973-4118-8985-DC4F0C32270C}" type="presOf" srcId="{4596B659-22BF-4E7A-A707-00D2FB7ECE3E}" destId="{77683852-7642-4C75-BF5D-087397E73945}" srcOrd="0" destOrd="0" presId="urn:microsoft.com/office/officeart/2005/8/layout/hList1"/>
    <dgm:cxn modelId="{51878DC3-9BC2-44B7-A2F8-284D25D5394D}" type="presOf" srcId="{26E5E795-0297-4653-85D4-0476DCD16EA4}" destId="{69EFA075-F4EE-4ED9-AA56-C75450205645}" srcOrd="0" destOrd="0" presId="urn:microsoft.com/office/officeart/2005/8/layout/hList1"/>
    <dgm:cxn modelId="{A65D2E6C-F559-4F16-BB9D-02D0A7081294}" srcId="{4D959825-408F-4842-A806-FC76F2CA974A}" destId="{AC2EADDD-C780-486D-86B3-545B7C7B9634}" srcOrd="3" destOrd="0" parTransId="{796D1183-DCAE-47D0-A974-1BD9D8397811}" sibTransId="{F8FAE521-51C0-466A-B861-6BD9BCBC04CA}"/>
    <dgm:cxn modelId="{BA6E3637-0BBF-476B-A753-BC329B8BCB29}" type="presParOf" srcId="{77683852-7642-4C75-BF5D-087397E73945}" destId="{E34DDC2E-6C64-4795-BC2A-E781F9F8AAC5}" srcOrd="0" destOrd="0" presId="urn:microsoft.com/office/officeart/2005/8/layout/hList1"/>
    <dgm:cxn modelId="{1C220AC9-BD4C-4A21-9C43-1F4FF877830F}" type="presParOf" srcId="{E34DDC2E-6C64-4795-BC2A-E781F9F8AAC5}" destId="{69EFA075-F4EE-4ED9-AA56-C75450205645}" srcOrd="0" destOrd="0" presId="urn:microsoft.com/office/officeart/2005/8/layout/hList1"/>
    <dgm:cxn modelId="{0E4CE9EF-304E-4733-AB4F-B7FDF9512827}" type="presParOf" srcId="{E34DDC2E-6C64-4795-BC2A-E781F9F8AAC5}" destId="{32496D03-B1A5-45FD-A330-1D66D4639898}" srcOrd="1" destOrd="0" presId="urn:microsoft.com/office/officeart/2005/8/layout/hList1"/>
    <dgm:cxn modelId="{C6AEC043-00B6-4DF3-9482-17E44E3A95E6}" type="presParOf" srcId="{77683852-7642-4C75-BF5D-087397E73945}" destId="{5C7A7A15-9827-4A08-A933-B9B1B0AEF2C0}" srcOrd="1" destOrd="0" presId="urn:microsoft.com/office/officeart/2005/8/layout/hList1"/>
    <dgm:cxn modelId="{338B2C28-3C6B-4896-ACD1-2BF39A209A30}" type="presParOf" srcId="{77683852-7642-4C75-BF5D-087397E73945}" destId="{FFFEC5A9-CDBD-4F26-976D-4464643F74A3}" srcOrd="2" destOrd="0" presId="urn:microsoft.com/office/officeart/2005/8/layout/hList1"/>
    <dgm:cxn modelId="{4E36DCFB-46BF-4875-A1C2-50A7D7E1E839}" type="presParOf" srcId="{FFFEC5A9-CDBD-4F26-976D-4464643F74A3}" destId="{592562B8-3F7A-417F-8610-A34783CAF4E9}" srcOrd="0" destOrd="0" presId="urn:microsoft.com/office/officeart/2005/8/layout/hList1"/>
    <dgm:cxn modelId="{1A4E9572-1105-4248-A503-E6E08743CB8A}" type="presParOf" srcId="{FFFEC5A9-CDBD-4F26-976D-4464643F74A3}" destId="{4D8844E2-D3E0-4897-9D04-4DFD3900D381}" srcOrd="1" destOrd="0" presId="urn:microsoft.com/office/officeart/2005/8/layout/hList1"/>
    <dgm:cxn modelId="{DF7710F4-DA31-4BCF-A860-25224C319890}" type="presParOf" srcId="{77683852-7642-4C75-BF5D-087397E73945}" destId="{2C38A033-3959-4146-9DB0-8B5F53CA2FEA}" srcOrd="3" destOrd="0" presId="urn:microsoft.com/office/officeart/2005/8/layout/hList1"/>
    <dgm:cxn modelId="{F72A3FB3-5DBA-42B3-A9BD-4606065C3757}" type="presParOf" srcId="{77683852-7642-4C75-BF5D-087397E73945}" destId="{85A71D70-16B8-4284-971F-F68A5684E5C0}" srcOrd="4" destOrd="0" presId="urn:microsoft.com/office/officeart/2005/8/layout/hList1"/>
    <dgm:cxn modelId="{1FB2064C-4591-4D4C-9D09-52BF820F9F41}" type="presParOf" srcId="{85A71D70-16B8-4284-971F-F68A5684E5C0}" destId="{3F30133C-9C64-43A4-A165-212E38EE5F8B}" srcOrd="0" destOrd="0" presId="urn:microsoft.com/office/officeart/2005/8/layout/hList1"/>
    <dgm:cxn modelId="{1D9584B6-FC76-42F1-ABC4-0B7B9CA7D908}" type="presParOf" srcId="{85A71D70-16B8-4284-971F-F68A5684E5C0}" destId="{3C283E37-EE6E-4168-81BE-1B96696A25B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FA075-F4EE-4ED9-AA56-C75450205645}">
      <dsp:nvSpPr>
        <dsp:cNvPr id="0" name=""/>
        <dsp:cNvSpPr/>
      </dsp:nvSpPr>
      <dsp:spPr>
        <a:xfrm>
          <a:off x="2571" y="292179"/>
          <a:ext cx="2507456" cy="866693"/>
        </a:xfrm>
        <a:prstGeom prst="rect">
          <a:avLst/>
        </a:prstGeom>
        <a:solidFill>
          <a:schemeClr val="accent4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CARACTERÍSTICAS DE LA ENFERMEDAD</a:t>
          </a:r>
          <a:endParaRPr lang="es-ES" sz="1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571" y="292179"/>
        <a:ext cx="2507456" cy="866693"/>
      </dsp:txXfrm>
    </dsp:sp>
    <dsp:sp modelId="{32496D03-B1A5-45FD-A330-1D66D4639898}">
      <dsp:nvSpPr>
        <dsp:cNvPr id="0" name=""/>
        <dsp:cNvSpPr/>
      </dsp:nvSpPr>
      <dsp:spPr>
        <a:xfrm>
          <a:off x="2571" y="1158872"/>
          <a:ext cx="2507456" cy="3546100"/>
        </a:xfrm>
        <a:prstGeom prst="rect">
          <a:avLst/>
        </a:prstGeom>
        <a:solidFill>
          <a:schemeClr val="accent4">
            <a:lumMod val="40000"/>
            <a:lumOff val="60000"/>
            <a:alpha val="89804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latin typeface="+mn-lt"/>
              <a:cs typeface="Arial" pitchFamily="34" charset="0"/>
            </a:rPr>
            <a:t>Impacto significativo en salud pública</a:t>
          </a:r>
          <a:endParaRPr lang="es-ES" sz="1800" kern="1200" dirty="0">
            <a:latin typeface="+mn-lt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>
            <a:latin typeface="+mn-lt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latin typeface="+mn-lt"/>
              <a:cs typeface="Arial" pitchFamily="34" charset="0"/>
            </a:rPr>
            <a:t>Período presintomático en los que la detección es posible</a:t>
          </a:r>
          <a:endParaRPr lang="es-ES" sz="1800" kern="1200" dirty="0">
            <a:latin typeface="+mn-lt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>
            <a:latin typeface="+mn-lt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latin typeface="+mn-lt"/>
              <a:cs typeface="Arial" pitchFamily="34" charset="0"/>
            </a:rPr>
            <a:t>Mejor sobrevida documentada con tratamiento en dicha fase</a:t>
          </a:r>
          <a:endParaRPr lang="es-ES" sz="1800" kern="1200" dirty="0">
            <a:latin typeface="+mn-lt"/>
            <a:cs typeface="Arial" pitchFamily="34" charset="0"/>
          </a:endParaRPr>
        </a:p>
      </dsp:txBody>
      <dsp:txXfrm>
        <a:off x="2571" y="1158872"/>
        <a:ext cx="2507456" cy="3546100"/>
      </dsp:txXfrm>
    </dsp:sp>
    <dsp:sp modelId="{592562B8-3F7A-417F-8610-A34783CAF4E9}">
      <dsp:nvSpPr>
        <dsp:cNvPr id="0" name=""/>
        <dsp:cNvSpPr/>
      </dsp:nvSpPr>
      <dsp:spPr>
        <a:xfrm>
          <a:off x="2890659" y="233972"/>
          <a:ext cx="2507456" cy="866693"/>
        </a:xfrm>
        <a:prstGeom prst="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CARACTERÍSTICAS DEL TEST</a:t>
          </a:r>
          <a:endParaRPr lang="es-ES" sz="1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890659" y="233972"/>
        <a:ext cx="2507456" cy="866693"/>
      </dsp:txXfrm>
    </dsp:sp>
    <dsp:sp modelId="{4D8844E2-D3E0-4897-9D04-4DFD3900D381}">
      <dsp:nvSpPr>
        <dsp:cNvPr id="0" name=""/>
        <dsp:cNvSpPr/>
      </dsp:nvSpPr>
      <dsp:spPr>
        <a:xfrm>
          <a:off x="2890659" y="1115663"/>
          <a:ext cx="2507456" cy="3656100"/>
        </a:xfrm>
        <a:prstGeom prst="rect">
          <a:avLst/>
        </a:prstGeom>
        <a:solidFill>
          <a:schemeClr val="accent6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Sensibilidad suficiente para detectar la enfermedad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Especificidad suficiente para minimizar los falsos positivos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Aceptable para los pacientes</a:t>
          </a:r>
          <a:endParaRPr lang="es-ES" sz="1800" kern="1200" dirty="0"/>
        </a:p>
      </dsp:txBody>
      <dsp:txXfrm>
        <a:off x="2890659" y="1115663"/>
        <a:ext cx="2507456" cy="3656100"/>
      </dsp:txXfrm>
    </dsp:sp>
    <dsp:sp modelId="{3F30133C-9C64-43A4-A165-212E38EE5F8B}">
      <dsp:nvSpPr>
        <dsp:cNvPr id="0" name=""/>
        <dsp:cNvSpPr/>
      </dsp:nvSpPr>
      <dsp:spPr>
        <a:xfrm>
          <a:off x="5719572" y="292179"/>
          <a:ext cx="2507456" cy="866693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CARACTERÍSTICAS DE LA POBLACIÓN OBJETO</a:t>
          </a:r>
          <a:endParaRPr lang="es-ES" sz="1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5719572" y="292179"/>
        <a:ext cx="2507456" cy="866693"/>
      </dsp:txXfrm>
    </dsp:sp>
    <dsp:sp modelId="{3C283E37-EE6E-4168-81BE-1B96696A25B6}">
      <dsp:nvSpPr>
        <dsp:cNvPr id="0" name=""/>
        <dsp:cNvSpPr/>
      </dsp:nvSpPr>
      <dsp:spPr>
        <a:xfrm>
          <a:off x="5719572" y="1158872"/>
          <a:ext cx="2507456" cy="3546100"/>
        </a:xfrm>
        <a:prstGeom prst="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Prevalencia lo suficientemente alta para justificar tamizaje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Acceso a tratamiento médico relevante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Pacientes dispuestos a seguir las recomendaciones generadas por el tamizaje</a:t>
          </a:r>
          <a:endParaRPr lang="es-ES" sz="1800" kern="1200" dirty="0"/>
        </a:p>
      </dsp:txBody>
      <dsp:txXfrm>
        <a:off x="5719572" y="1158872"/>
        <a:ext cx="2507456" cy="35461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4A5A55-9417-4E6F-8FD5-9EB9A12E0DBB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8CE84-DA23-469B-B8C5-D03B70189D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5336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E153C3-084F-4156-96C1-6CF69CAFDCD7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3441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68306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2529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3623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4485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121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1285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4997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6458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516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626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521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B2E2D-C7FD-46CC-83DA-278CF2BE8AF3}" type="datetimeFigureOut">
              <a:rPr lang="es-ES" smtClean="0"/>
              <a:t>03/02/2015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1938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ncer.gov/Common/PopUps/popDefinition.aspx?id=CDR0000658364&amp;version=Patient&amp;language=Spanish" TargetMode="External"/><Relationship Id="rId2" Type="http://schemas.openxmlformats.org/officeDocument/2006/relationships/hyperlink" Target="http://www.cancer.gov/Common/PopUps/popDefinition.aspx?id=CDR0000661954&amp;version=Patient&amp;language=Spanish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23528" y="2996953"/>
            <a:ext cx="8424936" cy="1224135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TAMIZAJE PARA EL CÁNCER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11560" y="4700736"/>
            <a:ext cx="6400800" cy="1752600"/>
          </a:xfrm>
        </p:spPr>
        <p:txBody>
          <a:bodyPr/>
          <a:lstStyle/>
          <a:p>
            <a:r>
              <a:rPr lang="es-E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 Milena Roldán</a:t>
            </a:r>
          </a:p>
          <a:p>
            <a:r>
              <a:rPr lang="es-E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Oncología Clínica</a:t>
            </a:r>
          </a:p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076"/>
            <a:ext cx="2752725" cy="2322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779" y="26075"/>
            <a:ext cx="2752725" cy="2322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892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b="1" dirty="0">
                <a:latin typeface="Arial" pitchFamily="34" charset="0"/>
                <a:cs typeface="Arial" pitchFamily="34" charset="0"/>
              </a:rPr>
              <a:t>MASAS MAMARIAS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2864935"/>
              </p:ext>
            </p:extLst>
          </p:nvPr>
        </p:nvGraphicFramePr>
        <p:xfrm>
          <a:off x="457200" y="1600200"/>
          <a:ext cx="8229600" cy="4853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3066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MALIGNAS</a:t>
                      </a:r>
                    </a:p>
                    <a:p>
                      <a:pPr algn="ctr"/>
                      <a:endParaRPr lang="es-ES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BENIGNAS</a:t>
                      </a:r>
                    </a:p>
                    <a:p>
                      <a:pPr algn="ctr"/>
                      <a:endParaRPr lang="es-ES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</a:tr>
              <a:tr h="3546522"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endParaRPr lang="es-ES_tradnl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Firmes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Bordes irregulares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Adheridas a fascia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Adheridas a piel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Edema piel</a:t>
                      </a:r>
                      <a:endParaRPr lang="es-E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endParaRPr lang="es-ES_tradnl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Móviles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Bordes definidos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No adheridas</a:t>
                      </a:r>
                      <a:endParaRPr lang="es-E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69160"/>
            <a:ext cx="1656184" cy="1456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869161"/>
            <a:ext cx="1656184" cy="1456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18806"/>
            <a:ext cx="226695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368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MAMOGRAFÍA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Recomendaciones 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de la American </a:t>
            </a:r>
            <a:r>
              <a:rPr lang="es-ES" sz="2400" b="1" i="1" dirty="0" err="1">
                <a:latin typeface="Arial" pitchFamily="34" charset="0"/>
                <a:cs typeface="Arial" pitchFamily="34" charset="0"/>
              </a:rPr>
              <a:t>Cancer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i="1" dirty="0" err="1">
                <a:latin typeface="Arial" pitchFamily="34" charset="0"/>
                <a:cs typeface="Arial" pitchFamily="34" charset="0"/>
              </a:rPr>
              <a:t>Society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1">
              <a:lnSpc>
                <a:spcPct val="80000"/>
              </a:lnSpc>
            </a:pP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Mamografía anual empezando a los 40 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años.</a:t>
            </a:r>
            <a:endParaRPr lang="es-E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s-ES" sz="2400" b="1" i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National </a:t>
            </a:r>
            <a:r>
              <a:rPr lang="es-ES" sz="2400" b="1" i="1" dirty="0" err="1">
                <a:latin typeface="Arial" pitchFamily="34" charset="0"/>
                <a:cs typeface="Arial" pitchFamily="34" charset="0"/>
              </a:rPr>
              <a:t>Cancer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i="1" dirty="0" err="1">
                <a:latin typeface="Arial" pitchFamily="34" charset="0"/>
                <a:cs typeface="Arial" pitchFamily="34" charset="0"/>
              </a:rPr>
              <a:t>Institute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1">
              <a:lnSpc>
                <a:spcPct val="80000"/>
              </a:lnSpc>
            </a:pP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Mamografía cada 1-2 años en &gt; 40 años. </a:t>
            </a:r>
          </a:p>
          <a:p>
            <a:pPr lvl="1">
              <a:lnSpc>
                <a:spcPct val="80000"/>
              </a:lnSpc>
            </a:pPr>
            <a:endParaRPr lang="es-E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Para pacientes con alto riesgo se recomienda iniciar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Mamografía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5-10 años antes que la edad de la paciente más joven en la familia con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mama. </a:t>
            </a:r>
          </a:p>
          <a:p>
            <a:pPr lvl="1">
              <a:lnSpc>
                <a:spcPct val="80000"/>
              </a:lnSpc>
            </a:pPr>
            <a:endParaRPr lang="es-E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lnSpc>
                <a:spcPct val="80000"/>
              </a:lnSpc>
              <a:buNone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    El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tamizaje poblacional reduce la mortalidad por cáncer de mama en aproximadamente 20% (en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países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 alto riesgo). 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355976" y="6608385"/>
            <a:ext cx="5400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AMERICAN 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6674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MAMOGRAFÍA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700808"/>
            <a:ext cx="403244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00808"/>
            <a:ext cx="266928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883" y="3933056"/>
            <a:ext cx="273367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14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468560" y="274638"/>
            <a:ext cx="10009112" cy="1498178"/>
          </a:xfrm>
        </p:spPr>
        <p:txBody>
          <a:bodyPr>
            <a:normAutofit fontScale="90000"/>
          </a:bodyPr>
          <a:lstStyle/>
          <a:p>
            <a:r>
              <a:rPr lang="es-ES" sz="31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3100" b="1" dirty="0" smtClean="0">
                <a:latin typeface="Arial" pitchFamily="34" charset="0"/>
                <a:cs typeface="Arial" pitchFamily="34" charset="0"/>
              </a:rPr>
            </a:br>
            <a:r>
              <a:rPr lang="es-ES" sz="3100" b="1" dirty="0" smtClean="0">
                <a:latin typeface="Arial" pitchFamily="34" charset="0"/>
                <a:cs typeface="Arial" pitchFamily="34" charset="0"/>
              </a:rPr>
              <a:t>CLASIFICACIÓN  DE  LESIONES  MAMOGRÁFICAS </a:t>
            </a:r>
            <a:br>
              <a:rPr lang="es-ES" sz="3100" b="1" dirty="0" smtClean="0">
                <a:latin typeface="Arial" pitchFamily="34" charset="0"/>
                <a:cs typeface="Arial" pitchFamily="34" charset="0"/>
              </a:rPr>
            </a:br>
            <a:r>
              <a:rPr lang="es-ES" sz="3100" b="1" dirty="0" smtClean="0">
                <a:latin typeface="Arial" pitchFamily="34" charset="0"/>
                <a:cs typeface="Arial" pitchFamily="34" charset="0"/>
              </a:rPr>
              <a:t>(% DE MALIGNIDAD, RECOMENDACIÓN) 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/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772816"/>
            <a:ext cx="8820472" cy="4968552"/>
          </a:xfrm>
        </p:spPr>
        <p:txBody>
          <a:bodyPr/>
          <a:lstStyle/>
          <a:p>
            <a:pPr marL="457200" lvl="1" indent="0">
              <a:lnSpc>
                <a:spcPct val="90000"/>
              </a:lnSpc>
              <a:buNone/>
            </a:pPr>
            <a:endParaRPr lang="es-ES_tradnl" sz="2000" i="1" dirty="0" smtClean="0">
              <a:solidFill>
                <a:srgbClr val="00B050"/>
              </a:solidFill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_tradnl" sz="24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BI-RADS (</a:t>
            </a:r>
            <a:r>
              <a:rPr lang="es-ES_tradnl" sz="24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Breast</a:t>
            </a:r>
            <a:r>
              <a:rPr lang="es-ES_tradnl" sz="24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2400" b="1" i="1" dirty="0" err="1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Imaging</a:t>
            </a:r>
            <a:r>
              <a:rPr lang="es-ES_tradnl" sz="2400" b="1" i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2400" b="1" i="1" dirty="0" err="1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Reporting</a:t>
            </a:r>
            <a:r>
              <a:rPr lang="es-ES_tradnl" sz="2400" b="1" i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and Data </a:t>
            </a:r>
            <a:r>
              <a:rPr lang="es-ES_tradnl" sz="24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24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Sistem</a:t>
            </a:r>
            <a:r>
              <a:rPr lang="es-ES_tradnl" sz="24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s-ES" sz="2400" b="1" i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endParaRPr lang="es-ES" sz="2000" b="1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     BI-RADS I: </a:t>
            </a:r>
          </a:p>
          <a:p>
            <a:pPr lvl="2">
              <a:lnSpc>
                <a:spcPct val="90000"/>
              </a:lnSpc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Normal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(0%, continuar con esquema de tamizaje normal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) </a:t>
            </a:r>
          </a:p>
          <a:p>
            <a:pPr marL="914400" lvl="2" indent="0">
              <a:lnSpc>
                <a:spcPct val="90000"/>
              </a:lnSpc>
              <a:buNone/>
            </a:pPr>
            <a:endParaRPr lang="es-ES" sz="2000" b="1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914400" lvl="2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BI-RADS II</a:t>
            </a:r>
            <a:r>
              <a:rPr lang="es-ES" sz="20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: </a:t>
            </a:r>
          </a:p>
          <a:p>
            <a:pPr lvl="2">
              <a:lnSpc>
                <a:spcPct val="90000"/>
              </a:lnSpc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Benigno (0%, continuar con esquema de tamizaje normal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)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25443"/>
            <a:ext cx="1800200" cy="1799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725144"/>
            <a:ext cx="1872208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350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Autofit/>
          </a:bodyPr>
          <a:lstStyle/>
          <a:p>
            <a:r>
              <a:rPr lang="es-ES" sz="2800" b="1" dirty="0">
                <a:latin typeface="Arial" pitchFamily="34" charset="0"/>
                <a:cs typeface="Arial" pitchFamily="34" charset="0"/>
              </a:rPr>
              <a:t>CLASIFICACIÓN DE </a:t>
            </a: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LESIONES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MAMOGRÁFICAS (% DE MALIGNIDAD, RECOMENDACIÓN)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556792"/>
            <a:ext cx="9036496" cy="4569371"/>
          </a:xfrm>
        </p:spPr>
        <p:txBody>
          <a:bodyPr/>
          <a:lstStyle/>
          <a:p>
            <a:pPr marL="457200" lvl="1" indent="0">
              <a:lnSpc>
                <a:spcPct val="90000"/>
              </a:lnSpc>
              <a:buNone/>
            </a:pPr>
            <a:endParaRPr lang="es-ES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BI-RADS </a:t>
            </a:r>
            <a:r>
              <a:rPr lang="es-ES" sz="20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III: </a:t>
            </a:r>
          </a:p>
          <a:p>
            <a:pPr lvl="2">
              <a:lnSpc>
                <a:spcPct val="90000"/>
              </a:lnSpc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Probablemente benigno (2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% - 80%,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 recomienda ecografía mamaria o mamografía con intervalo acortado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).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endParaRPr lang="es-ES" sz="2000" b="1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BI-RADS </a:t>
            </a:r>
            <a:r>
              <a:rPr lang="es-ES" sz="20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IV: </a:t>
            </a:r>
          </a:p>
          <a:p>
            <a:pPr lvl="2">
              <a:lnSpc>
                <a:spcPct val="90000"/>
              </a:lnSpc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Sospechoso de malignidad (20%, se recomienda biopsia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).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endParaRPr lang="es-ES" sz="2000" b="1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BI-RADS V: </a:t>
            </a:r>
            <a:endParaRPr lang="es-ES" sz="2000" b="1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2">
              <a:lnSpc>
                <a:spcPct val="90000"/>
              </a:lnSpc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Altamente sospechoso de malignidad (90%, Requiere de biopsia) </a:t>
            </a:r>
          </a:p>
          <a:p>
            <a:endParaRPr lang="es-ES" dirty="0"/>
          </a:p>
          <a:p>
            <a:endParaRPr lang="es-E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050" y="4941168"/>
            <a:ext cx="1768599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148" y="4941168"/>
            <a:ext cx="1715228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941168"/>
            <a:ext cx="1800201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56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FLUJOGRAMA</a:t>
            </a:r>
            <a:endParaRPr lang="es-ES" dirty="0"/>
          </a:p>
        </p:txBody>
      </p:sp>
      <p:sp>
        <p:nvSpPr>
          <p:cNvPr id="4" name="3 Rectángulo redondeado"/>
          <p:cNvSpPr/>
          <p:nvPr/>
        </p:nvSpPr>
        <p:spPr>
          <a:xfrm>
            <a:off x="1331640" y="2204864"/>
            <a:ext cx="6768752" cy="4572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srgbClr val="000000"/>
                </a:solidFill>
              </a:rPr>
              <a:t>MASA MAMARIA PALPABLE O SOSPECHA CLINICA</a:t>
            </a: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2051720" y="3140968"/>
            <a:ext cx="1512168" cy="64807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srgbClr val="000000"/>
                </a:solidFill>
              </a:rPr>
              <a:t>&lt; 40 Años</a:t>
            </a: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5486400" y="3140968"/>
            <a:ext cx="1425860" cy="64807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 smtClean="0">
                <a:solidFill>
                  <a:srgbClr val="000000"/>
                </a:solidFill>
              </a:rPr>
              <a:t>&gt; </a:t>
            </a:r>
            <a:r>
              <a:rPr lang="es-ES_tradnl" b="1" dirty="0">
                <a:solidFill>
                  <a:srgbClr val="000000"/>
                </a:solidFill>
              </a:rPr>
              <a:t>40 Años</a:t>
            </a: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755576" y="4293096"/>
            <a:ext cx="3312368" cy="9144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srgbClr val="000000"/>
                </a:solidFill>
              </a:rPr>
              <a:t>Ecografía      </a:t>
            </a:r>
            <a:r>
              <a:rPr lang="es-ES_tradnl" b="1" dirty="0" smtClean="0">
                <a:solidFill>
                  <a:srgbClr val="000000"/>
                </a:solidFill>
              </a:rPr>
              <a:t>   Mamografía</a:t>
            </a: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5076056" y="4295392"/>
            <a:ext cx="3362672" cy="9144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srgbClr val="000000"/>
                </a:solidFill>
              </a:rPr>
              <a:t>Mamografía       </a:t>
            </a:r>
            <a:r>
              <a:rPr lang="es-ES_tradnl" b="1" dirty="0" smtClean="0">
                <a:solidFill>
                  <a:srgbClr val="000000"/>
                </a:solidFill>
              </a:rPr>
              <a:t>   Ecografía</a:t>
            </a: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3779912" y="5517232"/>
            <a:ext cx="1706488" cy="914400"/>
          </a:xfrm>
          <a:prstGeom prst="roundRect">
            <a:avLst/>
          </a:prstGeom>
          <a:solidFill>
            <a:srgbClr val="E329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 smtClean="0">
                <a:solidFill>
                  <a:srgbClr val="000000"/>
                </a:solidFill>
              </a:rPr>
              <a:t>BIOPSIA</a:t>
            </a:r>
            <a:endParaRPr lang="es-ES" b="1" dirty="0"/>
          </a:p>
        </p:txBody>
      </p:sp>
      <p:sp>
        <p:nvSpPr>
          <p:cNvPr id="13" name="12 Flecha derecha"/>
          <p:cNvSpPr/>
          <p:nvPr/>
        </p:nvSpPr>
        <p:spPr>
          <a:xfrm flipV="1">
            <a:off x="2051720" y="4688014"/>
            <a:ext cx="360040" cy="129156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lecha derecha"/>
          <p:cNvSpPr/>
          <p:nvPr/>
        </p:nvSpPr>
        <p:spPr>
          <a:xfrm flipV="1">
            <a:off x="6732240" y="4725144"/>
            <a:ext cx="360040" cy="129156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lecha abajo"/>
          <p:cNvSpPr/>
          <p:nvPr/>
        </p:nvSpPr>
        <p:spPr>
          <a:xfrm rot="2512412" flipH="1">
            <a:off x="3609516" y="2731738"/>
            <a:ext cx="238070" cy="4435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Flecha abajo"/>
          <p:cNvSpPr/>
          <p:nvPr/>
        </p:nvSpPr>
        <p:spPr>
          <a:xfrm rot="19834803">
            <a:off x="5246701" y="2748265"/>
            <a:ext cx="217251" cy="4302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Flecha abajo"/>
          <p:cNvSpPr/>
          <p:nvPr/>
        </p:nvSpPr>
        <p:spPr>
          <a:xfrm flipH="1">
            <a:off x="2807804" y="3861048"/>
            <a:ext cx="15465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18 Flecha abajo"/>
          <p:cNvSpPr/>
          <p:nvPr/>
        </p:nvSpPr>
        <p:spPr>
          <a:xfrm flipH="1">
            <a:off x="6145538" y="3861048"/>
            <a:ext cx="15465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Flecha abajo"/>
          <p:cNvSpPr/>
          <p:nvPr/>
        </p:nvSpPr>
        <p:spPr>
          <a:xfrm rot="19853481">
            <a:off x="3181897" y="5241623"/>
            <a:ext cx="197638" cy="631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20 Flecha abajo"/>
          <p:cNvSpPr/>
          <p:nvPr/>
        </p:nvSpPr>
        <p:spPr>
          <a:xfrm rot="13449513" flipV="1">
            <a:off x="5853368" y="5242611"/>
            <a:ext cx="201667" cy="6614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006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FLUJOGRAMA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020989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899592" y="1628800"/>
            <a:ext cx="2592288" cy="576064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Mamografía tamizaje</a:t>
            </a:r>
          </a:p>
        </p:txBody>
      </p:sp>
      <p:sp>
        <p:nvSpPr>
          <p:cNvPr id="5" name="4 Rectángulo"/>
          <p:cNvSpPr/>
          <p:nvPr/>
        </p:nvSpPr>
        <p:spPr>
          <a:xfrm>
            <a:off x="5364088" y="1628801"/>
            <a:ext cx="25202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Sospecha clínica</a:t>
            </a:r>
          </a:p>
        </p:txBody>
      </p:sp>
      <p:sp>
        <p:nvSpPr>
          <p:cNvPr id="6" name="5 Rectángulo"/>
          <p:cNvSpPr/>
          <p:nvPr/>
        </p:nvSpPr>
        <p:spPr>
          <a:xfrm>
            <a:off x="1691680" y="2636912"/>
            <a:ext cx="3024336" cy="457200"/>
          </a:xfrm>
          <a:prstGeom prst="rect">
            <a:avLst/>
          </a:prstGeom>
          <a:solidFill>
            <a:srgbClr val="FC82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Mamografía </a:t>
            </a:r>
            <a:r>
              <a:rPr lang="es-E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Bi-RADS </a:t>
            </a:r>
            <a:r>
              <a:rPr lang="es-E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III - V</a:t>
            </a:r>
          </a:p>
        </p:txBody>
      </p:sp>
      <p:sp>
        <p:nvSpPr>
          <p:cNvPr id="7" name="6 Rectángulo"/>
          <p:cNvSpPr/>
          <p:nvPr/>
        </p:nvSpPr>
        <p:spPr>
          <a:xfrm>
            <a:off x="5770984" y="2611760"/>
            <a:ext cx="2617440" cy="4572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Ecografía mamaria</a:t>
            </a:r>
          </a:p>
        </p:txBody>
      </p:sp>
      <p:sp>
        <p:nvSpPr>
          <p:cNvPr id="8" name="7 Rectángulo"/>
          <p:cNvSpPr/>
          <p:nvPr/>
        </p:nvSpPr>
        <p:spPr>
          <a:xfrm>
            <a:off x="1691680" y="3429000"/>
            <a:ext cx="4955976" cy="576064"/>
          </a:xfrm>
          <a:prstGeom prst="rect">
            <a:avLst/>
          </a:prstGeom>
          <a:solidFill>
            <a:srgbClr val="F2FE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Lesión sospechosa clínica o por imágenes</a:t>
            </a:r>
          </a:p>
        </p:txBody>
      </p:sp>
      <p:sp>
        <p:nvSpPr>
          <p:cNvPr id="9" name="8 Rectángulo"/>
          <p:cNvSpPr/>
          <p:nvPr/>
        </p:nvSpPr>
        <p:spPr>
          <a:xfrm>
            <a:off x="899592" y="5733256"/>
            <a:ext cx="7488832" cy="9361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Tipo histológico,  Infiltrante -  In-situ, Grado,  Receptores hormonales,</a:t>
            </a:r>
            <a:endParaRPr lang="es-E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Status HER-2</a:t>
            </a:r>
            <a:endParaRPr lang="es-E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2195736" y="4509120"/>
            <a:ext cx="4451920" cy="64807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Biopsia </a:t>
            </a:r>
            <a:r>
              <a:rPr lang="es-E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s-ES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codirigida</a:t>
            </a:r>
            <a:endParaRPr lang="es-E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44 Flecha abajo"/>
          <p:cNvSpPr/>
          <p:nvPr/>
        </p:nvSpPr>
        <p:spPr>
          <a:xfrm>
            <a:off x="3276414" y="2283443"/>
            <a:ext cx="72194" cy="2748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45 Flecha abajo"/>
          <p:cNvSpPr/>
          <p:nvPr/>
        </p:nvSpPr>
        <p:spPr>
          <a:xfrm rot="2156527" flipH="1">
            <a:off x="4997617" y="2128855"/>
            <a:ext cx="97925" cy="4965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46 Flecha derecha"/>
          <p:cNvSpPr/>
          <p:nvPr/>
        </p:nvSpPr>
        <p:spPr>
          <a:xfrm>
            <a:off x="4822893" y="2865512"/>
            <a:ext cx="757219" cy="101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47 Flecha abajo"/>
          <p:cNvSpPr/>
          <p:nvPr/>
        </p:nvSpPr>
        <p:spPr>
          <a:xfrm rot="2481770">
            <a:off x="6944024" y="3139506"/>
            <a:ext cx="133133" cy="6912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48 Flecha abajo"/>
          <p:cNvSpPr/>
          <p:nvPr/>
        </p:nvSpPr>
        <p:spPr>
          <a:xfrm>
            <a:off x="4317787" y="4077072"/>
            <a:ext cx="14234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abajo"/>
          <p:cNvSpPr/>
          <p:nvPr/>
        </p:nvSpPr>
        <p:spPr>
          <a:xfrm>
            <a:off x="4317787" y="5301208"/>
            <a:ext cx="142344" cy="3451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Flecha abajo"/>
          <p:cNvSpPr/>
          <p:nvPr/>
        </p:nvSpPr>
        <p:spPr>
          <a:xfrm>
            <a:off x="4283968" y="3140968"/>
            <a:ext cx="143272" cy="2472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86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RESONANCIA MAGNÉTICA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Multifocalidad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(varios focos en un mismo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cuadrante).</a:t>
            </a:r>
          </a:p>
          <a:p>
            <a:r>
              <a:rPr lang="es-ES" sz="2400" dirty="0" err="1">
                <a:latin typeface="Arial" pitchFamily="34" charset="0"/>
                <a:cs typeface="Arial" pitchFamily="34" charset="0"/>
              </a:rPr>
              <a:t>M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ulticentricidad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(focos en diferentes cuadrantes o 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más de 5 cm de distancia).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Sospecha de compromiso contralateral.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M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amas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densas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o con prótesis 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La evaluación de la mama tratada con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Cirugía y/o  Radioterapia. 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Pacientes BRCA 1- BRCA 2. </a:t>
            </a:r>
          </a:p>
          <a:p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064968"/>
            <a:ext cx="2650629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064968"/>
            <a:ext cx="252028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83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DE PULMÓN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National </a:t>
            </a:r>
            <a:r>
              <a:rPr lang="es-ES" sz="2800" b="1" i="1" dirty="0" err="1" smtClean="0">
                <a:latin typeface="Arial" pitchFamily="34" charset="0"/>
                <a:cs typeface="Arial" pitchFamily="34" charset="0"/>
              </a:rPr>
              <a:t>Lung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err="1" smtClean="0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 Trial </a:t>
            </a:r>
            <a:endParaRPr lang="es-ES" sz="2800" b="1" i="1" dirty="0">
              <a:latin typeface="Arial" pitchFamily="34" charset="0"/>
              <a:cs typeface="Arial" pitchFamily="34" charset="0"/>
            </a:endParaRP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Comparó la TC pulmonar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(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dosis bajas de radiación) y la Radiografía de tórax en personas con riesgo de Cáncer de pulmón (varones y mujeres de 55 - 75 años que fumaban el equivalente a 30 paquetes/año.</a:t>
            </a:r>
          </a:p>
          <a:p>
            <a:endParaRPr lang="es-ES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509121"/>
            <a:ext cx="2088257" cy="201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09121"/>
            <a:ext cx="2088232" cy="2001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6381328"/>
            <a:ext cx="936104" cy="432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78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CÁNCER DE PULMÓN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 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Los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resultados revelaron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una reducción del 20% de las muertes por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Cáncer de pulmón en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las personas que se sometieron a un cribado anual con TC. 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Estos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resultados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respaldan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la utilidad del cribado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en una </a:t>
            </a: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población 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seleccionada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de fumadores 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y ex fumadores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2"/>
            <a:endParaRPr lang="es-ES" sz="2000" b="1" dirty="0" smtClean="0"/>
          </a:p>
          <a:p>
            <a:pPr lvl="2"/>
            <a:r>
              <a:rPr lang="es-ES" sz="2000" b="1" dirty="0">
                <a:latin typeface="Arial" pitchFamily="34" charset="0"/>
                <a:cs typeface="Arial" pitchFamily="34" charset="0"/>
              </a:rPr>
              <a:t>R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iesgo </a:t>
            </a:r>
            <a:r>
              <a:rPr lang="es-ES" sz="2000" b="1" dirty="0">
                <a:latin typeface="Arial" pitchFamily="34" charset="0"/>
                <a:cs typeface="Arial" pitchFamily="34" charset="0"/>
              </a:rPr>
              <a:t>de cáncer inducido por 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radiación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Gran </a:t>
            </a:r>
            <a:r>
              <a:rPr lang="es-ES" sz="2000" b="1" dirty="0">
                <a:latin typeface="Arial" pitchFamily="34" charset="0"/>
                <a:cs typeface="Arial" pitchFamily="34" charset="0"/>
              </a:rPr>
              <a:t>impacto económico y organizativo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Falsos </a:t>
            </a:r>
            <a:r>
              <a:rPr lang="es-ES" sz="2000" b="1" dirty="0">
                <a:latin typeface="Arial" pitchFamily="34" charset="0"/>
                <a:cs typeface="Arial" pitchFamily="34" charset="0"/>
              </a:rPr>
              <a:t>positivos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endParaRPr lang="es-ES" sz="2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229200"/>
            <a:ext cx="2456237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6381328"/>
            <a:ext cx="864095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105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4000" b="1" dirty="0" smtClean="0">
                <a:latin typeface="Arial" pitchFamily="34" charset="0"/>
                <a:cs typeface="Arial" pitchFamily="34" charset="0"/>
              </a:rPr>
              <a:t>DEFINICIÓN DE TAMIZAJE (</a:t>
            </a:r>
            <a:r>
              <a:rPr lang="es-ES" sz="4000" b="1" dirty="0" err="1" smtClean="0">
                <a:latin typeface="Arial" pitchFamily="34" charset="0"/>
                <a:cs typeface="Arial" pitchFamily="34" charset="0"/>
              </a:rPr>
              <a:t>Screening</a:t>
            </a: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)</a:t>
            </a:r>
            <a:endParaRPr lang="es-E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419872" y="5517232"/>
            <a:ext cx="4464496" cy="6089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El propósito del tamizaje </a:t>
            </a: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 disminuir morbimortalidad</a:t>
            </a:r>
            <a:endParaRPr lang="es-E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187624" y="2132856"/>
            <a:ext cx="7272808" cy="28803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Aplicación de procedimientos diagnósticos o terapéuticos a personas asintomáticas con el fin de definir dos grupos de</a:t>
            </a:r>
          </a:p>
          <a:p>
            <a:pPr algn="ctr"/>
            <a:r>
              <a:rPr lang="es-E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personas: aquellos que tienen la enfermedad (que se benefician de una intervención temprana) y los que no.</a:t>
            </a:r>
            <a:endParaRPr lang="es-ES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085184"/>
            <a:ext cx="1395611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525344"/>
            <a:ext cx="720080" cy="288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496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8092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/>
                <a:cs typeface="Arial"/>
              </a:rPr>
              <a:t>CÁNCER DE ESÓFAGO</a:t>
            </a:r>
            <a:endParaRPr lang="es-ES" b="1" dirty="0">
              <a:latin typeface="Arial"/>
              <a:cs typeface="Arial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4520" y="908720"/>
            <a:ext cx="8749480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_tradnl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_tradnl" sz="24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sz="2400" dirty="0"/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No es una práctica estándar en el mundo.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Tamizaje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</a:t>
            </a:r>
            <a:r>
              <a:rPr lang="es-ES" sz="2400" b="1" dirty="0">
                <a:latin typeface="Arial" pitchFamily="34" charset="0"/>
                <a:cs typeface="Arial" pitchFamily="34" charset="0"/>
              </a:rPr>
              <a:t>Esófago de </a:t>
            </a:r>
            <a:r>
              <a:rPr lang="es-ES" sz="2400" b="1" dirty="0" err="1" smtClean="0">
                <a:latin typeface="Arial" pitchFamily="34" charset="0"/>
                <a:cs typeface="Arial" pitchFamily="34" charset="0"/>
              </a:rPr>
              <a:t>Barrett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(Tamizaje ??) 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endoscopia digestiva superior (Intervalo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condicionado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por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el grado de displasia).</a:t>
            </a:r>
          </a:p>
          <a:p>
            <a:pPr marL="0" indent="0">
              <a:buNone/>
            </a:pPr>
            <a:endParaRPr lang="es-ES_tradnl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_tradnl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sz="2000" b="1" u="sng" dirty="0">
              <a:latin typeface="Arial"/>
              <a:cs typeface="Arial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549" y="4463752"/>
            <a:ext cx="4854699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45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GÁSTRICO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r>
              <a:rPr lang="es-ES" dirty="0" smtClean="0"/>
              <a:t> </a:t>
            </a:r>
            <a:endParaRPr lang="es-ES" dirty="0"/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No es una práctica estándar en el mundo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Programas costo-efectivos en áreas de alto riesgo e incidencia (Asia).</a:t>
            </a:r>
          </a:p>
          <a:p>
            <a:endParaRPr lang="es-ES" dirty="0"/>
          </a:p>
        </p:txBody>
      </p:sp>
      <p:pic>
        <p:nvPicPr>
          <p:cNvPr id="4" name="Picture 14" descr="endoscop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149081"/>
            <a:ext cx="2988840" cy="264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35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latin typeface="Arial"/>
                <a:cs typeface="Arial"/>
              </a:rPr>
              <a:t>CÁNCER COLORRECTAL</a:t>
            </a:r>
            <a:endParaRPr lang="es-ES" b="1" dirty="0">
              <a:latin typeface="Arial"/>
              <a:cs typeface="Arial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>
              <a:latin typeface="Arial"/>
              <a:cs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064897" cy="4834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37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274638"/>
            <a:ext cx="7200800" cy="1143000"/>
          </a:xfrm>
        </p:spPr>
        <p:txBody>
          <a:bodyPr/>
          <a:lstStyle/>
          <a:p>
            <a:r>
              <a:rPr lang="es-ES" sz="3600" b="1" dirty="0" smtClean="0">
                <a:latin typeface="Arial"/>
                <a:cs typeface="Arial"/>
              </a:rPr>
              <a:t>TAMIZAJE</a:t>
            </a:r>
            <a:endParaRPr lang="es-ES" b="1" dirty="0">
              <a:latin typeface="Arial"/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604448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04664"/>
            <a:ext cx="3059832" cy="213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459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08520" y="260648"/>
            <a:ext cx="8351349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/>
                <a:cs typeface="Arial"/>
              </a:rPr>
              <a:t>CÁNCER COLORRECTAL</a:t>
            </a:r>
            <a:endParaRPr lang="es-ES" b="1" dirty="0">
              <a:latin typeface="Arial"/>
              <a:cs typeface="Arial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484784"/>
            <a:ext cx="8481120" cy="48965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s-ES_tradnl" dirty="0">
              <a:latin typeface="Arial"/>
              <a:cs typeface="Arial"/>
            </a:endParaRPr>
          </a:p>
          <a:p>
            <a:pPr lvl="2"/>
            <a:r>
              <a:rPr lang="es-ES_tradnl" sz="2600" dirty="0" smtClean="0">
                <a:latin typeface="Arial"/>
                <a:cs typeface="Arial"/>
              </a:rPr>
              <a:t>Tacto Rectal </a:t>
            </a:r>
            <a:r>
              <a:rPr lang="es-ES_tradnl" sz="2600" dirty="0">
                <a:latin typeface="Arial"/>
                <a:cs typeface="Arial"/>
              </a:rPr>
              <a:t> </a:t>
            </a:r>
            <a:r>
              <a:rPr lang="es-ES_tradnl" sz="2600" dirty="0" smtClean="0">
                <a:latin typeface="Arial"/>
                <a:cs typeface="Arial"/>
              </a:rPr>
              <a:t>anual &gt; 40 años</a:t>
            </a:r>
          </a:p>
          <a:p>
            <a:pPr lvl="2"/>
            <a:endParaRPr lang="es-ES_tradnl" dirty="0" smtClean="0">
              <a:latin typeface="Arial"/>
              <a:cs typeface="Arial"/>
            </a:endParaRPr>
          </a:p>
          <a:p>
            <a:pPr lvl="2"/>
            <a:r>
              <a:rPr lang="es-ES_tradnl" sz="2600" dirty="0" smtClean="0">
                <a:latin typeface="Arial"/>
                <a:cs typeface="Arial"/>
              </a:rPr>
              <a:t>Sangre Oculta anual &gt; 50 años</a:t>
            </a:r>
          </a:p>
          <a:p>
            <a:pPr lvl="2"/>
            <a:endParaRPr lang="es-ES_tradnl" dirty="0" smtClean="0">
              <a:latin typeface="Arial"/>
              <a:cs typeface="Arial"/>
            </a:endParaRPr>
          </a:p>
          <a:p>
            <a:pPr lvl="2"/>
            <a:r>
              <a:rPr lang="es-ES_tradnl" sz="2600" dirty="0" err="1" smtClean="0">
                <a:latin typeface="Arial"/>
                <a:cs typeface="Arial"/>
              </a:rPr>
              <a:t>Sigmoidoscopia</a:t>
            </a:r>
            <a:r>
              <a:rPr lang="es-ES_tradnl" sz="2600" dirty="0" smtClean="0">
                <a:latin typeface="Arial"/>
                <a:cs typeface="Arial"/>
              </a:rPr>
              <a:t> </a:t>
            </a:r>
            <a:r>
              <a:rPr lang="es-ES_tradnl" sz="2600" dirty="0">
                <a:latin typeface="Arial"/>
                <a:cs typeface="Arial"/>
              </a:rPr>
              <a:t>cada </a:t>
            </a:r>
            <a:r>
              <a:rPr lang="es-ES_tradnl" sz="2600" dirty="0" smtClean="0">
                <a:latin typeface="Arial"/>
                <a:cs typeface="Arial"/>
              </a:rPr>
              <a:t>3-5 años en &gt; 50 años</a:t>
            </a:r>
            <a:endParaRPr lang="es-ES_tradnl" sz="2600" dirty="0">
              <a:latin typeface="Arial"/>
              <a:cs typeface="Arial"/>
            </a:endParaRPr>
          </a:p>
          <a:p>
            <a:pPr lvl="3">
              <a:buFont typeface="Wingdings" pitchFamily="2" charset="2"/>
              <a:buChar char="ü"/>
            </a:pPr>
            <a:r>
              <a:rPr lang="es-ES_tradnl" dirty="0">
                <a:latin typeface="Arial"/>
                <a:cs typeface="Arial"/>
              </a:rPr>
              <a:t>Alta proporción de falsos positivos</a:t>
            </a:r>
          </a:p>
          <a:p>
            <a:pPr lvl="2"/>
            <a:endParaRPr lang="es-ES_tradnl" dirty="0" smtClean="0">
              <a:latin typeface="Arial"/>
              <a:cs typeface="Arial"/>
            </a:endParaRPr>
          </a:p>
          <a:p>
            <a:pPr lvl="2"/>
            <a:r>
              <a:rPr lang="es-ES_tradnl" sz="2600" dirty="0" smtClean="0">
                <a:latin typeface="Arial"/>
                <a:cs typeface="Arial"/>
              </a:rPr>
              <a:t>Colonoscopia con </a:t>
            </a:r>
            <a:r>
              <a:rPr lang="es-ES_tradnl" sz="2600" dirty="0">
                <a:latin typeface="Arial"/>
                <a:cs typeface="Arial"/>
              </a:rPr>
              <a:t>doble contraste cada </a:t>
            </a:r>
            <a:r>
              <a:rPr lang="es-ES_tradnl" sz="2600" dirty="0" smtClean="0">
                <a:latin typeface="Arial"/>
                <a:cs typeface="Arial"/>
              </a:rPr>
              <a:t>10</a:t>
            </a:r>
            <a:r>
              <a:rPr lang="en-US" sz="2600" dirty="0">
                <a:latin typeface="Arial"/>
                <a:cs typeface="Arial"/>
              </a:rPr>
              <a:t> </a:t>
            </a:r>
            <a:r>
              <a:rPr lang="en-US" sz="2600" dirty="0" err="1" smtClean="0">
                <a:latin typeface="Arial"/>
                <a:cs typeface="Arial"/>
              </a:rPr>
              <a:t>años</a:t>
            </a:r>
            <a:endParaRPr lang="es-ES_tradnl" sz="2600" dirty="0">
              <a:latin typeface="Arial"/>
              <a:cs typeface="Arial"/>
            </a:endParaRPr>
          </a:p>
          <a:p>
            <a:pPr lvl="3">
              <a:buFont typeface="Wingdings" pitchFamily="2" charset="2"/>
              <a:buChar char="ü"/>
            </a:pPr>
            <a:r>
              <a:rPr lang="es-ES_tradnl" dirty="0">
                <a:latin typeface="Arial"/>
                <a:cs typeface="Arial"/>
              </a:rPr>
              <a:t>Iniciando a los </a:t>
            </a:r>
            <a:r>
              <a:rPr lang="es-ES_tradnl" dirty="0" smtClean="0">
                <a:latin typeface="Arial"/>
                <a:cs typeface="Arial"/>
              </a:rPr>
              <a:t>50 años.</a:t>
            </a:r>
            <a:endParaRPr lang="es-ES_tradnl" dirty="0">
              <a:latin typeface="Arial"/>
              <a:cs typeface="Arial"/>
            </a:endParaRPr>
          </a:p>
          <a:p>
            <a:pPr lvl="3">
              <a:buFont typeface="Wingdings" pitchFamily="2" charset="2"/>
              <a:buChar char="ü"/>
            </a:pPr>
            <a:r>
              <a:rPr lang="es-ES_tradnl" dirty="0">
                <a:latin typeface="Arial"/>
                <a:cs typeface="Arial"/>
              </a:rPr>
              <a:t>Colonoscopia </a:t>
            </a:r>
            <a:r>
              <a:rPr lang="es-ES_tradnl" dirty="0" smtClean="0">
                <a:latin typeface="Arial"/>
                <a:cs typeface="Arial"/>
              </a:rPr>
              <a:t>completa (hasta ciego)</a:t>
            </a:r>
            <a:endParaRPr lang="es-ES_tradnl" dirty="0">
              <a:latin typeface="Arial"/>
              <a:cs typeface="Arial"/>
            </a:endParaRPr>
          </a:p>
          <a:p>
            <a:pPr lvl="2"/>
            <a:endParaRPr lang="es-ES_tradnl" dirty="0" smtClean="0">
              <a:latin typeface="Arial"/>
              <a:cs typeface="Arial"/>
            </a:endParaRPr>
          </a:p>
          <a:p>
            <a:pPr lvl="2"/>
            <a:r>
              <a:rPr lang="es-ES_tradnl" sz="2600" dirty="0" smtClean="0">
                <a:latin typeface="Arial"/>
                <a:cs typeface="Arial"/>
              </a:rPr>
              <a:t>DNA </a:t>
            </a:r>
            <a:r>
              <a:rPr lang="es-ES_tradnl" sz="2600" dirty="0">
                <a:latin typeface="Arial"/>
                <a:cs typeface="Arial"/>
              </a:rPr>
              <a:t>en fecales</a:t>
            </a:r>
          </a:p>
          <a:p>
            <a:endParaRPr lang="es-ES" dirty="0">
              <a:latin typeface="Arial"/>
              <a:cs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3" y="343388"/>
            <a:ext cx="140415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1" y="6381328"/>
            <a:ext cx="864095" cy="40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625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DE OVARIO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204864"/>
            <a:ext cx="8363272" cy="392129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sz="2600" dirty="0">
                <a:latin typeface="Arial" pitchFamily="34" charset="0"/>
                <a:cs typeface="Arial" pitchFamily="34" charset="0"/>
              </a:rPr>
              <a:t>Se recomienda que las mujeres con un </a:t>
            </a:r>
            <a:r>
              <a:rPr lang="es-ES" sz="2600" b="1" dirty="0" smtClean="0">
                <a:latin typeface="Arial" pitchFamily="34" charset="0"/>
                <a:cs typeface="Arial" pitchFamily="34" charset="0"/>
              </a:rPr>
              <a:t>Síndrome </a:t>
            </a:r>
            <a:r>
              <a:rPr lang="es-ES" sz="2600" b="1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600" b="1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600" b="1" dirty="0">
                <a:latin typeface="Arial" pitchFamily="34" charset="0"/>
                <a:cs typeface="Arial" pitchFamily="34" charset="0"/>
              </a:rPr>
              <a:t>de ovario familiar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, que no se han sometido a una </a:t>
            </a:r>
            <a:r>
              <a:rPr lang="es-ES" sz="2600" dirty="0" err="1">
                <a:latin typeface="Arial" pitchFamily="34" charset="0"/>
                <a:cs typeface="Arial" pitchFamily="34" charset="0"/>
              </a:rPr>
              <a:t>ooforectomía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 profiláctica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, se sometan a tamizaje: </a:t>
            </a:r>
          </a:p>
          <a:p>
            <a:pPr marL="457200" lvl="1" indent="0">
              <a:buNone/>
            </a:pPr>
            <a:endParaRPr lang="es-ES" sz="2400" dirty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Exploración ginecológica</a:t>
            </a:r>
          </a:p>
          <a:p>
            <a:pPr lvl="1">
              <a:buFont typeface="Wingdings" pitchFamily="2" charset="2"/>
              <a:buChar char="ü"/>
            </a:pP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Ecografía </a:t>
            </a:r>
            <a:r>
              <a:rPr lang="es-E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transvaginal</a:t>
            </a:r>
          </a:p>
          <a:p>
            <a:pPr lvl="1">
              <a:buFont typeface="Wingdings" pitchFamily="2" charset="2"/>
              <a:buChar char="ü"/>
            </a:pPr>
            <a:r>
              <a:rPr lang="es-E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Determinación de </a:t>
            </a: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Marcador tumoral (Ca</a:t>
            </a:r>
            <a:r>
              <a:rPr lang="es-E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125)</a:t>
            </a:r>
          </a:p>
          <a:p>
            <a:pPr marL="0" indent="0">
              <a:buNone/>
            </a:pPr>
            <a:endParaRPr lang="es-ES" sz="2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Inicio 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a los 35 años o 5 -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10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años antes que la edad más temprana del primer diagnóstico de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de ovario en la familia.</a:t>
            </a:r>
          </a:p>
          <a:p>
            <a:endParaRPr lang="es-E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60648"/>
            <a:ext cx="1515616" cy="1421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381328"/>
            <a:ext cx="864095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82412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CÁNCER DE OVARIO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Intervalo de tamizaje controvertido (periódicamente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o cada 6 meses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).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Se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recomienda no hacer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en las mujeres de riesgo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promedio,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por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alta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tasa de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resultados 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falsos </a:t>
            </a: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positivos.</a:t>
            </a:r>
            <a:endParaRPr lang="es-ES" sz="2400" b="1" i="1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  <a:p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581128"/>
            <a:ext cx="266429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6381328"/>
            <a:ext cx="864095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602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6804248" cy="1656184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s-ES" sz="4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CÉRVIX</a:t>
            </a:r>
            <a:r>
              <a:rPr lang="es-ES" sz="4400" b="1" dirty="0" smtClean="0">
                <a:latin typeface="+mj-lt"/>
                <a:ea typeface="ＭＳ Ｐゴシック" pitchFamily="34" charset="-128"/>
              </a:rPr>
              <a:t/>
            </a:r>
            <a:br>
              <a:rPr lang="es-ES" sz="4400" b="1" dirty="0" smtClean="0">
                <a:latin typeface="+mj-lt"/>
                <a:ea typeface="ＭＳ Ｐゴシック" pitchFamily="34" charset="-128"/>
              </a:rPr>
            </a:br>
            <a:endParaRPr lang="es-ES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16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s-ES" sz="16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</a:br>
            <a:endParaRPr lang="es-ES" sz="1600" b="1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Cuando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comenzar el </a:t>
            </a:r>
            <a:r>
              <a:rPr lang="es-ES" sz="28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marL="800100" lvl="3" indent="-342900"/>
            <a:r>
              <a:rPr lang="es-ES" dirty="0" smtClean="0">
                <a:latin typeface="Arial" pitchFamily="34" charset="0"/>
                <a:cs typeface="Arial" pitchFamily="34" charset="0"/>
              </a:rPr>
              <a:t>Aproximadamente  </a:t>
            </a:r>
            <a:r>
              <a:rPr lang="es-ES" dirty="0">
                <a:latin typeface="Arial" pitchFamily="34" charset="0"/>
                <a:cs typeface="Arial" pitchFamily="34" charset="0"/>
              </a:rPr>
              <a:t>3 años luego del inicio de las relaciones sexuales, pero 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no después de los 21 </a:t>
            </a:r>
            <a:r>
              <a:rPr lang="es-ES" dirty="0">
                <a:latin typeface="Arial" pitchFamily="34" charset="0"/>
                <a:cs typeface="Arial" pitchFamily="34" charset="0"/>
              </a:rPr>
              <a:t>años. </a:t>
            </a:r>
            <a:endParaRPr lang="es-ES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Intervalo de </a:t>
            </a:r>
            <a:r>
              <a:rPr lang="es-E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s-E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000" dirty="0">
                <a:latin typeface="Arial" pitchFamily="34" charset="0"/>
                <a:cs typeface="Arial" pitchFamily="34" charset="0"/>
              </a:rPr>
              <a:t>L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uego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iniciado el 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debe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continuarse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anualmente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.</a:t>
            </a: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0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los 30 años, las mujeres que han tenido 3 citologías consecutivas satisfactorias, con resultados normales o negativos, pueden controlarse cada 2 o 3 años 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hasta por lo menos los 65-70 años (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a 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menos que hayan tenido antecedentes de exposición al DES in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útero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sean HIV+ o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estén </a:t>
            </a:r>
            <a:r>
              <a:rPr lang="es-ES" sz="1600" b="1" dirty="0" err="1">
                <a:latin typeface="Arial" pitchFamily="34" charset="0"/>
                <a:cs typeface="Arial" pitchFamily="34" charset="0"/>
              </a:rPr>
              <a:t>inmunosuprimidas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 por </a:t>
            </a:r>
            <a:r>
              <a:rPr lang="es-ES" sz="1600" b="1" dirty="0" err="1">
                <a:latin typeface="Arial" pitchFamily="34" charset="0"/>
                <a:cs typeface="Arial" pitchFamily="34" charset="0"/>
              </a:rPr>
              <a:t>transplante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 de órganos, quimioterapia o </a:t>
            </a:r>
            <a:r>
              <a:rPr lang="es-ES" sz="1600" b="1" dirty="0" err="1">
                <a:latin typeface="Arial" pitchFamily="34" charset="0"/>
                <a:cs typeface="Arial" pitchFamily="34" charset="0"/>
              </a:rPr>
              <a:t>corticoideoterapia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 crónica). </a:t>
            </a:r>
          </a:p>
          <a:p>
            <a:pPr lvl="2"/>
            <a:endParaRPr lang="es-ES" sz="1600" dirty="0"/>
          </a:p>
          <a:p>
            <a:endParaRPr lang="es-E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32656"/>
            <a:ext cx="1578868" cy="1583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675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313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b="1" dirty="0">
                <a:ea typeface="ＭＳ Ｐゴシック" pitchFamily="34" charset="-128"/>
              </a:rPr>
              <a:t/>
            </a:r>
            <a:br>
              <a:rPr lang="es-ES" sz="3200" b="1" dirty="0">
                <a:ea typeface="ＭＳ Ｐゴシック" pitchFamily="34" charset="-128"/>
              </a:rPr>
            </a:b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</a:t>
            </a:r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CÉRVIX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s-ES" sz="3400" b="1" i="1" dirty="0"/>
          </a:p>
          <a:p>
            <a:pPr marL="0" indent="0">
              <a:buNone/>
            </a:pPr>
            <a:r>
              <a:rPr lang="es-E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post histerectomía ?</a:t>
            </a:r>
          </a:p>
          <a:p>
            <a:pPr lvl="1"/>
            <a:r>
              <a:rPr lang="es-ES" sz="2400" dirty="0">
                <a:latin typeface="Arial" pitchFamily="34" charset="0"/>
                <a:cs typeface="Arial" pitchFamily="34" charset="0"/>
              </a:rPr>
              <a:t>N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se indica continuar con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en mujeres con histerectomía total por patología benigna. 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400" dirty="0" smtClean="0">
                <a:latin typeface="Arial" pitchFamily="34" charset="0"/>
                <a:cs typeface="Arial" pitchFamily="34" charset="0"/>
              </a:rPr>
              <a:t>Se indica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continuar el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en mujeres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 histerectomía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subtotal.</a:t>
            </a:r>
          </a:p>
          <a:p>
            <a:pPr lvl="1"/>
            <a:r>
              <a:rPr lang="es-ES" sz="24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las mujeres cuya indicación de histerectomía ha sido la presencia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NIC II / III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debe continuarse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cada 4 a 6 meses; deben tener 3 citologías consecutivas negativas dentro de los 18 a 24 meses post histerectomía para discontinuar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4" name="3 Rectángulo"/>
          <p:cNvSpPr/>
          <p:nvPr/>
        </p:nvSpPr>
        <p:spPr>
          <a:xfrm>
            <a:off x="-36512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 SOCIETY (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222703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274638"/>
            <a:ext cx="5544616" cy="1714202"/>
          </a:xfrm>
        </p:spPr>
        <p:txBody>
          <a:bodyPr>
            <a:noAutofit/>
          </a:bodyPr>
          <a:lstStyle/>
          <a:p>
            <a:r>
              <a:rPr lang="es-ES" sz="40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</a:t>
            </a:r>
            <a:r>
              <a:rPr lang="es-ES" sz="4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CÉRVIX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9386" y="2420888"/>
            <a:ext cx="8719077" cy="3993307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Cuando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discontinuar el </a:t>
            </a:r>
            <a:r>
              <a:rPr lang="es-E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??</a:t>
            </a:r>
            <a:r>
              <a:rPr lang="es-ES" sz="2800" dirty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</a:p>
          <a:p>
            <a:pPr marL="800100" lvl="3" indent="-342900"/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ujeres  &gt;70 </a:t>
            </a: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años con 3 o más citologías consecutivas normales y sin anormalidades citológicas en los últimos 10 años. </a:t>
            </a:r>
          </a:p>
          <a:p>
            <a:pPr lvl="1"/>
            <a:r>
              <a:rPr lang="es-ES" sz="2400" dirty="0">
                <a:latin typeface="Arial" pitchFamily="34" charset="0"/>
                <a:cs typeface="Arial" pitchFamily="34" charset="0"/>
              </a:rPr>
              <a:t>En mujeres con historia previa de C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áncer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cervical, exposición en útero al DES o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inmunosuprimidas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 (incluyendo HIV+), deben continuar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mientras permanezcan con un estado de buena salud y no tengan una enfermedad crónica que les condicione el tiempo de vida. </a:t>
            </a:r>
          </a:p>
          <a:p>
            <a:pPr marL="400050" lvl="1" indent="0">
              <a:buNone/>
            </a:pPr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72008"/>
            <a:ext cx="3059832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254204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CARACTERÍSTICAS DE UN PROGRAMA DE TAMIZAJE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3571042"/>
              </p:ext>
            </p:extLst>
          </p:nvPr>
        </p:nvGraphicFramePr>
        <p:xfrm>
          <a:off x="457200" y="1600200"/>
          <a:ext cx="8229600" cy="49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70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s-ES" sz="4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CÉRVIX</a:t>
            </a:r>
            <a:endParaRPr lang="es-ES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>
            <a:normAutofit fontScale="92500" lnSpcReduction="20000"/>
          </a:bodyPr>
          <a:lstStyle/>
          <a:p>
            <a:endParaRPr lang="es-ES" dirty="0"/>
          </a:p>
          <a:p>
            <a:pPr marL="0" indent="0">
              <a:buNone/>
            </a:pP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Test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DNA-HPV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 citología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como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método de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s-ES" sz="28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? </a:t>
            </a:r>
          </a:p>
          <a:p>
            <a:pPr lvl="1"/>
            <a:r>
              <a:rPr lang="es-ES" dirty="0" smtClean="0"/>
              <a:t>En mujeres </a:t>
            </a:r>
            <a:r>
              <a:rPr lang="es-ES" dirty="0"/>
              <a:t>mayores de 30 </a:t>
            </a:r>
            <a:r>
              <a:rPr lang="es-ES" dirty="0" smtClean="0"/>
              <a:t>años, </a:t>
            </a:r>
            <a:r>
              <a:rPr lang="es-ES" dirty="0"/>
              <a:t>la combinación de citología convencional </a:t>
            </a:r>
            <a:r>
              <a:rPr lang="es-ES" dirty="0" smtClean="0"/>
              <a:t>con </a:t>
            </a:r>
            <a:r>
              <a:rPr lang="es-ES" dirty="0"/>
              <a:t>el test de </a:t>
            </a:r>
            <a:r>
              <a:rPr lang="es-ES" dirty="0" smtClean="0"/>
              <a:t>DNA-HPV </a:t>
            </a:r>
            <a:r>
              <a:rPr lang="es-ES" dirty="0"/>
              <a:t>de alto riesgo podría realizarse cada 3 </a:t>
            </a:r>
            <a:r>
              <a:rPr lang="es-ES" dirty="0" smtClean="0"/>
              <a:t>años.</a:t>
            </a:r>
          </a:p>
          <a:p>
            <a:pPr lvl="1"/>
            <a:r>
              <a:rPr lang="es-ES" dirty="0" smtClean="0"/>
              <a:t>Deberían </a:t>
            </a:r>
            <a:r>
              <a:rPr lang="es-ES" dirty="0"/>
              <a:t>desarrollarse guías para el manejo de aquellas mujeres con citologías satisfactorias negativas y </a:t>
            </a:r>
            <a:r>
              <a:rPr lang="es-ES" dirty="0" smtClean="0"/>
              <a:t>test </a:t>
            </a:r>
            <a:r>
              <a:rPr lang="es-ES" dirty="0"/>
              <a:t>de DNA HPV de alto riesgo </a:t>
            </a:r>
            <a:r>
              <a:rPr lang="es-ES" dirty="0" smtClean="0"/>
              <a:t>positivos.</a:t>
            </a:r>
          </a:p>
          <a:p>
            <a:pPr lvl="1"/>
            <a:r>
              <a:rPr lang="es-ES" dirty="0"/>
              <a:t>L</a:t>
            </a:r>
            <a:r>
              <a:rPr lang="es-ES" dirty="0" smtClean="0"/>
              <a:t>os test </a:t>
            </a:r>
            <a:r>
              <a:rPr lang="es-ES" dirty="0"/>
              <a:t>de HPV no se recomiendan &lt;</a:t>
            </a:r>
            <a:r>
              <a:rPr lang="es-ES" dirty="0" smtClean="0"/>
              <a:t> </a:t>
            </a:r>
            <a:r>
              <a:rPr lang="es-ES" dirty="0"/>
              <a:t>30 años debido a la frecuente infección por HPV de alto riesgo a esa </a:t>
            </a:r>
            <a:r>
              <a:rPr lang="es-ES" dirty="0" smtClean="0"/>
              <a:t>edad.</a:t>
            </a:r>
            <a:endParaRPr lang="es-ES" dirty="0"/>
          </a:p>
          <a:p>
            <a:pPr lvl="1"/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-36512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240869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CITOLOGÍA VAGINAL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FACTORES QUE AFECTAN LA CALIDAD DE LA MUESTRA</a:t>
            </a:r>
            <a:r>
              <a:rPr lang="es-ES" sz="2400" i="1" dirty="0" smtClean="0">
                <a:latin typeface="Arial" pitchFamily="34" charset="0"/>
                <a:cs typeface="Arial" pitchFamily="34" charset="0"/>
              </a:rPr>
              <a:t>: </a:t>
            </a:r>
            <a:endParaRPr lang="es-ES" sz="2400" i="1" dirty="0">
              <a:latin typeface="Arial" pitchFamily="34" charset="0"/>
              <a:cs typeface="Arial" pitchFamily="34" charset="0"/>
            </a:endParaRP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Menstruación 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Inflamación o infección vaginal 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Relaciones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sexuales dentro de las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24 horas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previas 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Atrofia severa (menopausia) 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Embarazo 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Puerperio y lactancia </a:t>
            </a:r>
          </a:p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437112"/>
            <a:ext cx="252028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35496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49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512676"/>
            <a:ext cx="8229600" cy="792088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VACUNAS CONTRA PVH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204864"/>
            <a:ext cx="7344816" cy="4392488"/>
          </a:xfrm>
        </p:spPr>
        <p:txBody>
          <a:bodyPr>
            <a:normAutofit/>
          </a:bodyPr>
          <a:lstStyle/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PVH 16 y 18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(70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%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los cánceres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cérvix y ano).</a:t>
            </a:r>
          </a:p>
          <a:p>
            <a:pPr marL="0" indent="0">
              <a:buNone/>
            </a:pP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   PVH 6 y 11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(90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%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verrugas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genitales)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  <a:hlinkClick r:id="rId2" action="ppaction://hlinkfile"/>
            </a:endParaRPr>
          </a:p>
          <a:p>
            <a:r>
              <a:rPr lang="es-ES" sz="2400" b="1" dirty="0" err="1" smtClean="0">
                <a:latin typeface="Arial" pitchFamily="34" charset="0"/>
                <a:cs typeface="Arial" pitchFamily="34" charset="0"/>
                <a:hlinkClick r:id="rId2" action="ppaction://hlinkfile"/>
              </a:rPr>
              <a:t>Gardasil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®  (6, 11, 16, 18) y </a:t>
            </a:r>
            <a:r>
              <a:rPr lang="es-ES" sz="2400" b="1" dirty="0" err="1" smtClean="0">
                <a:latin typeface="Arial" pitchFamily="34" charset="0"/>
                <a:cs typeface="Arial" pitchFamily="34" charset="0"/>
                <a:hlinkClick r:id="rId3" action="ppaction://hlinkfile"/>
              </a:rPr>
              <a:t>Cervarix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® (16, 18). </a:t>
            </a:r>
          </a:p>
          <a:p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Vacuna indicada a partir de los 9 años de edad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352850"/>
            <a:ext cx="1619672" cy="15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35496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77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6732240" cy="11430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VACUNAS CONTRA PVH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Nº 3 dosis IM, frecuencia : 0, 2, 6 meses. </a:t>
            </a: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Eficacia protectora mantenida durante los 5 años posteriores a la finalización del régimen de 3 dosis</a:t>
            </a:r>
          </a:p>
          <a:p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P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revención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de: </a:t>
            </a:r>
          </a:p>
          <a:p>
            <a:endParaRPr lang="es-ES" sz="2800" dirty="0"/>
          </a:p>
          <a:p>
            <a:pPr lvl="1"/>
            <a:r>
              <a:rPr lang="es-ES" sz="2200" dirty="0">
                <a:latin typeface="Arial" pitchFamily="34" charset="0"/>
                <a:cs typeface="Arial" pitchFamily="34" charset="0"/>
              </a:rPr>
              <a:t>Lesiones genitales precancerosas (cervicales, </a:t>
            </a:r>
            <a:r>
              <a:rPr lang="es-ES" sz="2200" dirty="0" err="1">
                <a:latin typeface="Arial" pitchFamily="34" charset="0"/>
                <a:cs typeface="Arial" pitchFamily="34" charset="0"/>
              </a:rPr>
              <a:t>vulvares</a:t>
            </a:r>
            <a:r>
              <a:rPr lang="es-ES" sz="2200" dirty="0">
                <a:latin typeface="Arial" pitchFamily="34" charset="0"/>
                <a:cs typeface="Arial" pitchFamily="34" charset="0"/>
              </a:rPr>
              <a:t> y vaginales) y cáncer cervical relacionados con ciertos tipos oncogénicos  PVH.</a:t>
            </a:r>
          </a:p>
          <a:p>
            <a:pPr lvl="1"/>
            <a:endParaRPr lang="es-ES" sz="22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200" dirty="0">
                <a:latin typeface="Arial" pitchFamily="34" charset="0"/>
                <a:cs typeface="Arial" pitchFamily="34" charset="0"/>
              </a:rPr>
              <a:t>Verrugas genitales (condiloma </a:t>
            </a:r>
            <a:r>
              <a:rPr lang="es-ES" sz="2200" dirty="0" err="1">
                <a:latin typeface="Arial" pitchFamily="34" charset="0"/>
                <a:cs typeface="Arial" pitchFamily="34" charset="0"/>
              </a:rPr>
              <a:t>acuminata</a:t>
            </a:r>
            <a:r>
              <a:rPr lang="es-ES" sz="2200" dirty="0">
                <a:latin typeface="Arial" pitchFamily="34" charset="0"/>
                <a:cs typeface="Arial" pitchFamily="34" charset="0"/>
              </a:rPr>
              <a:t>) relacionadas causalmente con tipos específicos del VPH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521" y="0"/>
            <a:ext cx="2212477" cy="2023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3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CÁNCER DE PRÓSTATA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853136"/>
          </a:xfrm>
        </p:spPr>
        <p:txBody>
          <a:bodyPr>
            <a:normAutofit/>
          </a:bodyPr>
          <a:lstStyle/>
          <a:p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Tacto rectal anual , hombres  ≥ 40 años</a:t>
            </a:r>
          </a:p>
          <a:p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PSA anual , hombres ≥ 50</a:t>
            </a:r>
            <a:r>
              <a:rPr lang="es-ES" sz="28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años</a:t>
            </a:r>
          </a:p>
          <a:p>
            <a:pPr marL="0" indent="0">
              <a:buNone/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Factores fundamentales: 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edad,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raza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historial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familiar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buNone/>
            </a:pPr>
            <a:endParaRPr lang="es-ES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Recordar que existen rangos de normalidad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de PSA según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la edad.</a:t>
            </a:r>
          </a:p>
          <a:p>
            <a:pPr>
              <a:buFont typeface="Wingdings" pitchFamily="2" charset="2"/>
              <a:buChar char="ü"/>
            </a:pPr>
            <a:endParaRPr lang="es-E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Es importante saber que la realización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sistemática del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PSA, puede llevar a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sobrediagnóstico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y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sobretratamiento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es-ES" dirty="0"/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  <a:p>
            <a:endParaRPr lang="es-E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1" y="6381328"/>
            <a:ext cx="864095" cy="40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3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CÁNCER DE PRÓSTATA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La probabilidad de tener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próstata aumenta a medida que el nivel de PSA se eleva.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PSA &lt; 4 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ng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/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mL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la probabilidad de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próstata es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15% aprox.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PSA 4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-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10 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ng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/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mL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la probabilidad de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próstata es ≥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 25% aprox. 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Si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el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PSA &gt;10 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ng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/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mL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la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probabilidad de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C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áncer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próstata es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≥ 50% aprox.</a:t>
            </a:r>
            <a:endParaRPr lang="es-E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429" y="5258519"/>
            <a:ext cx="1743075" cy="155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632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DE PRÓSTATA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sz="3000" b="1" i="1" dirty="0" smtClean="0">
                <a:latin typeface="Arial" pitchFamily="34" charset="0"/>
                <a:cs typeface="Arial" pitchFamily="34" charset="0"/>
              </a:rPr>
              <a:t>La mayoría de los PSA anormales son falsos positivos</a:t>
            </a: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Hiperplasia benigna de próstata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Edad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Prostatitis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Eyaculación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Infección del tracto urinario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Deporte (montar en bicicleta)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Procedimiento urológicos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Fármacos</a:t>
            </a:r>
            <a:endParaRPr lang="es-ES" sz="2600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Sobrepeso.</a:t>
            </a:r>
            <a:endParaRPr lang="es-ES" sz="2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293096"/>
            <a:ext cx="238125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521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9600" dirty="0" smtClean="0"/>
              <a:t>     </a:t>
            </a:r>
          </a:p>
          <a:p>
            <a:pPr marL="0" indent="0">
              <a:buNone/>
            </a:pPr>
            <a:r>
              <a:rPr lang="es-ES" sz="9600" dirty="0"/>
              <a:t> </a:t>
            </a:r>
            <a:r>
              <a:rPr lang="es-ES" sz="9600" dirty="0" smtClean="0"/>
              <a:t> </a:t>
            </a:r>
            <a:r>
              <a:rPr lang="es-ES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GRACIAS !!!!</a:t>
            </a:r>
            <a:endParaRPr lang="es-E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514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DE MAMA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67941"/>
            <a:ext cx="8507288" cy="478539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Se hace énfasis en  </a:t>
            </a:r>
            <a:r>
              <a:rPr lang="es-ES" sz="2600" b="1" i="1" dirty="0" smtClean="0">
                <a:latin typeface="Arial" pitchFamily="34" charset="0"/>
                <a:cs typeface="Arial" pitchFamily="34" charset="0"/>
              </a:rPr>
              <a:t>Detección temprana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y no en prevención : de cada 100 mujeres con Cáncer de mama;  70 no tiene factor de riesgo reconocible.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marL="3086100" lvl="6" indent="-457200"/>
            <a:r>
              <a:rPr lang="es-ES" sz="3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Autoexamen</a:t>
            </a:r>
          </a:p>
          <a:p>
            <a:pPr marL="3086100" lvl="6" indent="-457200"/>
            <a:r>
              <a:rPr lang="es-ES" sz="3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Examen clínico de mamas</a:t>
            </a:r>
          </a:p>
          <a:p>
            <a:pPr marL="3086100" lvl="6" indent="-457200"/>
            <a:r>
              <a:rPr lang="es-ES" sz="3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Mamografía</a:t>
            </a:r>
          </a:p>
          <a:p>
            <a:pPr marL="1714500" lvl="4" indent="0">
              <a:buNone/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Las tres estrategias se complementan, si esto se logra con seguridad podremos disminuir la mortalidad por Cáncer de mama.</a:t>
            </a:r>
            <a:endParaRPr lang="es-ES" sz="2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2410185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39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52536" y="274638"/>
            <a:ext cx="648072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AUTOEXAMEN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4032448"/>
          </a:xfrm>
        </p:spPr>
        <p:txBody>
          <a:bodyPr>
            <a:normAutofit/>
          </a:bodyPr>
          <a:lstStyle/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Autoconocimiento  y  autocuidado.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Iniciar desde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la menarquia y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realizar cada mes 8 o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10 días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después de cada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menstruación.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Realizar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una forma sencilla y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comparativa.</a:t>
            </a:r>
          </a:p>
          <a:p>
            <a:endParaRPr lang="es-ES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6984"/>
            <a:ext cx="2170940" cy="2023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07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AUTOEXAMEN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36" y="1268760"/>
            <a:ext cx="2808312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1268760"/>
            <a:ext cx="2737145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68760"/>
            <a:ext cx="2505075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23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19672" y="274638"/>
            <a:ext cx="6048672" cy="1143000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AUTOEXAMEN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90872" y="1783357"/>
            <a:ext cx="8229600" cy="4525963"/>
          </a:xfrm>
        </p:spPr>
        <p:txBody>
          <a:bodyPr/>
          <a:lstStyle/>
          <a:p>
            <a:r>
              <a:rPr lang="es-ES" sz="2400" dirty="0">
                <a:latin typeface="Arial" pitchFamily="34" charset="0"/>
                <a:cs typeface="Arial" pitchFamily="34" charset="0"/>
              </a:rPr>
              <a:t>Con este fácil procedimiento se pueden palpar tumores hasta de 0,5 a 1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cm.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56993"/>
            <a:ext cx="5976664" cy="266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63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b="1" dirty="0" smtClean="0">
                <a:latin typeface="Arial" pitchFamily="34" charset="0"/>
                <a:cs typeface="Arial" pitchFamily="34" charset="0"/>
              </a:rPr>
              <a:t>EXAMEN CLÍNICO DE MAMAS</a:t>
            </a:r>
            <a:endParaRPr lang="es-E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ES" dirty="0"/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Inspección estática, Inspección dinámica.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Palpación empezando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desde el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cuello,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luego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axilas y por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último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las mamas en posición 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pie o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sentada y luego acostada, se puede invertir el orden del examen, lo importante es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no obviar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ningún paso. 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157192"/>
            <a:ext cx="1543050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73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7776864" cy="11430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EXAMEN CLÍNICO DE MAMAS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El examen se debe realizar cada </a:t>
            </a:r>
            <a:r>
              <a:rPr lang="es-CO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 años de </a:t>
            </a:r>
            <a:r>
              <a:rPr lang="es-CO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20-39 y anual a partir de los </a:t>
            </a:r>
            <a:r>
              <a:rPr lang="es-CO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40 </a:t>
            </a:r>
            <a:r>
              <a:rPr lang="es-CO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años.</a:t>
            </a:r>
            <a:endParaRPr lang="es-CO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es-ES_tradnl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_tradnl" sz="2400" dirty="0" smtClean="0">
                <a:latin typeface="Arial" pitchFamily="34" charset="0"/>
                <a:cs typeface="Arial" pitchFamily="34" charset="0"/>
              </a:rPr>
              <a:t>Examen </a:t>
            </a:r>
            <a:r>
              <a:rPr lang="es-ES_tradnl" sz="2400" dirty="0">
                <a:latin typeface="Arial" pitchFamily="34" charset="0"/>
                <a:cs typeface="Arial" pitchFamily="34" charset="0"/>
              </a:rPr>
              <a:t>físico único permite identificar 60 – 7</a:t>
            </a:r>
            <a:r>
              <a:rPr lang="es-ES_tradnl" sz="2400" dirty="0" smtClean="0">
                <a:latin typeface="Arial" pitchFamily="34" charset="0"/>
                <a:cs typeface="Arial" pitchFamily="34" charset="0"/>
              </a:rPr>
              <a:t>0% </a:t>
            </a:r>
            <a:r>
              <a:rPr lang="es-ES_tradnl" sz="2400" dirty="0">
                <a:latin typeface="Arial" pitchFamily="34" charset="0"/>
                <a:cs typeface="Arial" pitchFamily="34" charset="0"/>
              </a:rPr>
              <a:t>masas </a:t>
            </a:r>
            <a:r>
              <a:rPr lang="es-ES_tradnl" sz="2400" dirty="0" smtClean="0">
                <a:latin typeface="Arial" pitchFamily="34" charset="0"/>
                <a:cs typeface="Arial" pitchFamily="34" charset="0"/>
              </a:rPr>
              <a:t>malignas.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7015"/>
            <a:ext cx="2736304" cy="2478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666" y="4047014"/>
            <a:ext cx="2673036" cy="2478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1176"/>
            <a:ext cx="116205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30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1559</Words>
  <Application>Microsoft Office PowerPoint</Application>
  <PresentationFormat>Presentación en pantalla (4:3)</PresentationFormat>
  <Paragraphs>285</Paragraphs>
  <Slides>37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38" baseType="lpstr">
      <vt:lpstr>Tema de Office</vt:lpstr>
      <vt:lpstr>TAMIZAJE PARA EL CÁNCER</vt:lpstr>
      <vt:lpstr>DEFINICIÓN DE TAMIZAJE (Screening)</vt:lpstr>
      <vt:lpstr>CARACTERÍSTICAS DE UN PROGRAMA DE TAMIZAJE</vt:lpstr>
      <vt:lpstr>CÁNCER DE MAMA</vt:lpstr>
      <vt:lpstr>AUTOEXAMEN</vt:lpstr>
      <vt:lpstr>AUTOEXAMEN</vt:lpstr>
      <vt:lpstr>AUTOEXAMEN</vt:lpstr>
      <vt:lpstr>EXAMEN CLÍNICO DE MAMAS</vt:lpstr>
      <vt:lpstr>EXAMEN CLÍNICO DE MAMAS</vt:lpstr>
      <vt:lpstr>MASAS MAMARIAS</vt:lpstr>
      <vt:lpstr>MAMOGRAFÍA</vt:lpstr>
      <vt:lpstr>MAMOGRAFÍA</vt:lpstr>
      <vt:lpstr> CLASIFICACIÓN  DE  LESIONES  MAMOGRÁFICAS  (% DE MALIGNIDAD, RECOMENDACIÓN)   </vt:lpstr>
      <vt:lpstr>CLASIFICACIÓN DE LESIONES MAMOGRÁFICAS (% DE MALIGNIDAD, RECOMENDACIÓN)</vt:lpstr>
      <vt:lpstr>FLUJOGRAMA</vt:lpstr>
      <vt:lpstr>FLUJOGRAMA</vt:lpstr>
      <vt:lpstr>RESONANCIA MAGNÉTICA</vt:lpstr>
      <vt:lpstr>CÁNCER DE PULMÓN</vt:lpstr>
      <vt:lpstr>CÁNCER DE PULMÓN</vt:lpstr>
      <vt:lpstr>CÁNCER DE ESÓFAGO</vt:lpstr>
      <vt:lpstr>CÁNCER GÁSTRICO</vt:lpstr>
      <vt:lpstr>CÁNCER COLORRECTAL</vt:lpstr>
      <vt:lpstr>TAMIZAJE</vt:lpstr>
      <vt:lpstr>CÁNCER COLORRECTAL</vt:lpstr>
      <vt:lpstr>CÁNCER DE OVARIO</vt:lpstr>
      <vt:lpstr>CÁNCER DE OVARIO</vt:lpstr>
      <vt:lpstr>CÁNCER DE CÉRVIX </vt:lpstr>
      <vt:lpstr> CÁNCER DE CÉRVIX</vt:lpstr>
      <vt:lpstr>CÁNCER DE CÉRVIX</vt:lpstr>
      <vt:lpstr>CÁNCER DE CÉRVIX</vt:lpstr>
      <vt:lpstr>CITOLOGÍA VAGINAL</vt:lpstr>
      <vt:lpstr>VACUNAS CONTRA PVH</vt:lpstr>
      <vt:lpstr>VACUNAS CONTRA PVH</vt:lpstr>
      <vt:lpstr>CÁNCER DE PRÓSTATA</vt:lpstr>
      <vt:lpstr>CÁNCER DE PRÓSTATA</vt:lpstr>
      <vt:lpstr>CÁNCER DE PRÓSTATA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TAMIZAJE PARA EL CÁNCER</dc:title>
  <dc:creator>Usuario</dc:creator>
  <cp:lastModifiedBy>Usuario</cp:lastModifiedBy>
  <cp:revision>66</cp:revision>
  <dcterms:created xsi:type="dcterms:W3CDTF">2014-07-13T18:37:35Z</dcterms:created>
  <dcterms:modified xsi:type="dcterms:W3CDTF">2015-02-04T03:54:17Z</dcterms:modified>
</cp:coreProperties>
</file>