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256" r:id="rId2"/>
    <p:sldId id="368" r:id="rId3"/>
    <p:sldId id="369" r:id="rId4"/>
    <p:sldId id="371" r:id="rId5"/>
    <p:sldId id="332" r:id="rId6"/>
    <p:sldId id="357" r:id="rId7"/>
    <p:sldId id="356" r:id="rId8"/>
    <p:sldId id="359" r:id="rId9"/>
    <p:sldId id="377" r:id="rId10"/>
    <p:sldId id="361" r:id="rId11"/>
    <p:sldId id="363" r:id="rId12"/>
    <p:sldId id="362" r:id="rId13"/>
    <p:sldId id="376" r:id="rId14"/>
    <p:sldId id="365" r:id="rId15"/>
    <p:sldId id="366" r:id="rId16"/>
    <p:sldId id="367" r:id="rId17"/>
    <p:sldId id="372" r:id="rId18"/>
    <p:sldId id="358" r:id="rId19"/>
    <p:sldId id="278" r:id="rId20"/>
    <p:sldId id="334" r:id="rId21"/>
    <p:sldId id="283" r:id="rId22"/>
    <p:sldId id="284" r:id="rId23"/>
    <p:sldId id="281" r:id="rId24"/>
    <p:sldId id="297" r:id="rId25"/>
    <p:sldId id="298" r:id="rId26"/>
    <p:sldId id="299" r:id="rId27"/>
    <p:sldId id="374" r:id="rId28"/>
    <p:sldId id="340" r:id="rId29"/>
    <p:sldId id="342" r:id="rId30"/>
    <p:sldId id="347" r:id="rId31"/>
    <p:sldId id="346" r:id="rId32"/>
    <p:sldId id="379" r:id="rId33"/>
    <p:sldId id="349" r:id="rId34"/>
    <p:sldId id="353" r:id="rId35"/>
    <p:sldId id="354" r:id="rId36"/>
    <p:sldId id="355" r:id="rId37"/>
    <p:sldId id="350" r:id="rId38"/>
    <p:sldId id="351" r:id="rId39"/>
    <p:sldId id="352" r:id="rId40"/>
    <p:sldId id="336" r:id="rId41"/>
    <p:sldId id="268" r:id="rId42"/>
    <p:sldId id="270" r:id="rId43"/>
    <p:sldId id="271" r:id="rId44"/>
    <p:sldId id="267" r:id="rId45"/>
    <p:sldId id="276" r:id="rId46"/>
    <p:sldId id="373" r:id="rId47"/>
    <p:sldId id="257" r:id="rId48"/>
    <p:sldId id="317" r:id="rId49"/>
    <p:sldId id="320" r:id="rId50"/>
    <p:sldId id="319" r:id="rId51"/>
    <p:sldId id="322" r:id="rId52"/>
    <p:sldId id="324" r:id="rId53"/>
    <p:sldId id="306" r:id="rId54"/>
    <p:sldId id="330" r:id="rId55"/>
    <p:sldId id="329" r:id="rId56"/>
    <p:sldId id="325" r:id="rId57"/>
    <p:sldId id="308" r:id="rId58"/>
    <p:sldId id="328" r:id="rId59"/>
    <p:sldId id="316" r:id="rId60"/>
    <p:sldId id="375" r:id="rId61"/>
    <p:sldId id="381" r:id="rId62"/>
    <p:sldId id="382" r:id="rId63"/>
    <p:sldId id="383" r:id="rId64"/>
    <p:sldId id="384" r:id="rId65"/>
    <p:sldId id="387" r:id="rId66"/>
    <p:sldId id="389" r:id="rId67"/>
    <p:sldId id="391" r:id="rId68"/>
    <p:sldId id="390" r:id="rId69"/>
    <p:sldId id="388" r:id="rId70"/>
    <p:sldId id="277" r:id="rId7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5493A7-5DF6-499C-A754-ED4F00706C9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3D7DCDA-B649-4729-9D9A-1B7824F78F9D}">
      <dgm:prSet phldrT="[Texto]"/>
      <dgm:spPr>
        <a:solidFill>
          <a:srgbClr val="00B05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ASCENDENTE</a:t>
          </a:r>
          <a:endParaRPr lang="es-ES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998CC995-A209-4AE8-875E-D7ACD7443C6D}" type="parTrans" cxnId="{A2BAD825-421F-420B-B503-D953AFF9935C}">
      <dgm:prSet/>
      <dgm:spPr/>
      <dgm:t>
        <a:bodyPr/>
        <a:lstStyle/>
        <a:p>
          <a:endParaRPr lang="es-ES"/>
        </a:p>
      </dgm:t>
    </dgm:pt>
    <dgm:pt modelId="{6422508A-E803-4E52-B68B-B291E41EB100}" type="sibTrans" cxnId="{A2BAD825-421F-420B-B503-D953AFF9935C}">
      <dgm:prSet/>
      <dgm:spPr/>
      <dgm:t>
        <a:bodyPr/>
        <a:lstStyle/>
        <a:p>
          <a:endParaRPr lang="es-ES"/>
        </a:p>
      </dgm:t>
    </dgm:pt>
    <dgm:pt modelId="{521A8EF3-F8CD-44F8-94B9-94CB5AB34D73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Sangrado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D9D65357-5A1B-4306-BD5E-A9C9104B13BD}" type="parTrans" cxnId="{C399421A-29E9-458D-8647-C7EF88099D77}">
      <dgm:prSet/>
      <dgm:spPr/>
      <dgm:t>
        <a:bodyPr/>
        <a:lstStyle/>
        <a:p>
          <a:endParaRPr lang="es-ES"/>
        </a:p>
      </dgm:t>
    </dgm:pt>
    <dgm:pt modelId="{60E1BED7-E972-46EC-82AF-47ED8D996E56}" type="sibTrans" cxnId="{C399421A-29E9-458D-8647-C7EF88099D77}">
      <dgm:prSet/>
      <dgm:spPr/>
      <dgm:t>
        <a:bodyPr/>
        <a:lstStyle/>
        <a:p>
          <a:endParaRPr lang="es-ES"/>
        </a:p>
      </dgm:t>
    </dgm:pt>
    <dgm:pt modelId="{B2A3E8D2-AFAD-4291-8BC3-E6000D37FD60}">
      <dgm:prSet phldrT="[Texto]" custT="1"/>
      <dgm:spPr/>
      <dgm:t>
        <a:bodyPr/>
        <a:lstStyle/>
        <a:p>
          <a:r>
            <a:rPr lang="es-E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TRANSVERSO Y DESCENDENTE</a:t>
          </a:r>
          <a:endParaRPr lang="es-ES" sz="20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AD7D59BB-52FE-4A02-9DA2-FAF5A290D4EA}" type="parTrans" cxnId="{4BDBDD5C-F42E-4BD5-A7CA-C96B06AF10B8}">
      <dgm:prSet/>
      <dgm:spPr/>
      <dgm:t>
        <a:bodyPr/>
        <a:lstStyle/>
        <a:p>
          <a:endParaRPr lang="es-ES"/>
        </a:p>
      </dgm:t>
    </dgm:pt>
    <dgm:pt modelId="{1546F62A-A77B-458B-B68F-8A35B7019D9C}" type="sibTrans" cxnId="{4BDBDD5C-F42E-4BD5-A7CA-C96B06AF10B8}">
      <dgm:prSet/>
      <dgm:spPr/>
      <dgm:t>
        <a:bodyPr/>
        <a:lstStyle/>
        <a:p>
          <a:endParaRPr lang="es-ES"/>
        </a:p>
      </dgm:t>
    </dgm:pt>
    <dgm:pt modelId="{15B5DB67-4861-4157-8E51-2D3EE3A6979C}">
      <dgm:prSet phldrT="[Texto]"/>
      <dgm:spPr/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Cólicos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0C4570B2-25D3-4F8C-B05F-2D7F9B71D302}" type="parTrans" cxnId="{1399B021-ADFA-4073-A13B-B4E1DA2F31C1}">
      <dgm:prSet/>
      <dgm:spPr/>
      <dgm:t>
        <a:bodyPr/>
        <a:lstStyle/>
        <a:p>
          <a:endParaRPr lang="es-ES"/>
        </a:p>
      </dgm:t>
    </dgm:pt>
    <dgm:pt modelId="{E5212161-9756-4664-BAA7-519D1C01D09C}" type="sibTrans" cxnId="{1399B021-ADFA-4073-A13B-B4E1DA2F31C1}">
      <dgm:prSet/>
      <dgm:spPr/>
      <dgm:t>
        <a:bodyPr/>
        <a:lstStyle/>
        <a:p>
          <a:endParaRPr lang="es-ES"/>
        </a:p>
      </dgm:t>
    </dgm:pt>
    <dgm:pt modelId="{48EFAB7F-31B7-4608-860A-349A5028FF89}">
      <dgm:prSet phldrT="[Texto]"/>
      <dgm:spPr/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Alteración del hábito intestinal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067DEA15-C031-4157-B02E-563389F1AC42}" type="parTrans" cxnId="{9FD3E3E6-58D2-4821-BD4E-F52A59A5EB56}">
      <dgm:prSet/>
      <dgm:spPr/>
      <dgm:t>
        <a:bodyPr/>
        <a:lstStyle/>
        <a:p>
          <a:endParaRPr lang="es-ES"/>
        </a:p>
      </dgm:t>
    </dgm:pt>
    <dgm:pt modelId="{2E30B735-4845-44CB-8859-FDECD330B46C}" type="sibTrans" cxnId="{9FD3E3E6-58D2-4821-BD4E-F52A59A5EB56}">
      <dgm:prSet/>
      <dgm:spPr/>
      <dgm:t>
        <a:bodyPr/>
        <a:lstStyle/>
        <a:p>
          <a:endParaRPr lang="es-ES"/>
        </a:p>
      </dgm:t>
    </dgm:pt>
    <dgm:pt modelId="{D8F9CDBD-383F-42E9-B098-782DF7F3DB3C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SIGMOIDES Y RECTO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982E8387-2DE2-4972-8442-28260AF5A651}" type="parTrans" cxnId="{CCFE2C68-B489-4C76-A4CB-1D3467E9EB68}">
      <dgm:prSet/>
      <dgm:spPr/>
      <dgm:t>
        <a:bodyPr/>
        <a:lstStyle/>
        <a:p>
          <a:endParaRPr lang="es-ES"/>
        </a:p>
      </dgm:t>
    </dgm:pt>
    <dgm:pt modelId="{CFC37A5A-4014-48EC-8160-551B83CF4856}" type="sibTrans" cxnId="{CCFE2C68-B489-4C76-A4CB-1D3467E9EB68}">
      <dgm:prSet/>
      <dgm:spPr/>
      <dgm:t>
        <a:bodyPr/>
        <a:lstStyle/>
        <a:p>
          <a:endParaRPr lang="es-ES"/>
        </a:p>
      </dgm:t>
    </dgm:pt>
    <dgm:pt modelId="{1823D35B-C823-417E-8342-0B098C4E1EE9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err="1" smtClean="0">
              <a:latin typeface="Arial" pitchFamily="34" charset="0"/>
              <a:cs typeface="Arial" pitchFamily="34" charset="0"/>
            </a:rPr>
            <a:t>Hematoquecia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C3C92791-91F8-4D99-8C83-D462E8A4EB5E}" type="parTrans" cxnId="{C0F5CA8A-971B-471D-87AB-582C751A76F7}">
      <dgm:prSet/>
      <dgm:spPr/>
      <dgm:t>
        <a:bodyPr/>
        <a:lstStyle/>
        <a:p>
          <a:endParaRPr lang="es-ES"/>
        </a:p>
      </dgm:t>
    </dgm:pt>
    <dgm:pt modelId="{E58051B3-7F12-4546-87E4-DEEDF4C161AC}" type="sibTrans" cxnId="{C0F5CA8A-971B-471D-87AB-582C751A76F7}">
      <dgm:prSet/>
      <dgm:spPr/>
      <dgm:t>
        <a:bodyPr/>
        <a:lstStyle/>
        <a:p>
          <a:endParaRPr lang="es-ES"/>
        </a:p>
      </dgm:t>
    </dgm:pt>
    <dgm:pt modelId="{EC18F1E7-DEF2-48E3-83A7-3A50FC61F3E2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Tenesmo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66F7E9B3-F9B5-42D8-A753-730E33A881BE}" type="parTrans" cxnId="{FFE92572-84C9-4638-A001-726CBCE3A9CA}">
      <dgm:prSet/>
      <dgm:spPr/>
      <dgm:t>
        <a:bodyPr/>
        <a:lstStyle/>
        <a:p>
          <a:endParaRPr lang="es-ES"/>
        </a:p>
      </dgm:t>
    </dgm:pt>
    <dgm:pt modelId="{97E8D15F-CF4F-436A-BACF-C69898E7967B}" type="sibTrans" cxnId="{FFE92572-84C9-4638-A001-726CBCE3A9CA}">
      <dgm:prSet/>
      <dgm:spPr/>
      <dgm:t>
        <a:bodyPr/>
        <a:lstStyle/>
        <a:p>
          <a:endParaRPr lang="es-ES"/>
        </a:p>
      </dgm:t>
    </dgm:pt>
    <dgm:pt modelId="{46169E2E-368C-4777-AD14-2738B1052DE0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Anemia Ferropénica</a:t>
          </a:r>
          <a:endParaRPr lang="es-ES" dirty="0"/>
        </a:p>
      </dgm:t>
    </dgm:pt>
    <dgm:pt modelId="{A69018C4-BDE9-4B01-B2EB-773E1E78354C}" type="sibTrans" cxnId="{02ABF47B-8F34-48D1-A011-A8DE188ABFA9}">
      <dgm:prSet/>
      <dgm:spPr/>
      <dgm:t>
        <a:bodyPr/>
        <a:lstStyle/>
        <a:p>
          <a:endParaRPr lang="es-ES"/>
        </a:p>
      </dgm:t>
    </dgm:pt>
    <dgm:pt modelId="{D52CBFC7-CE5A-49C5-B835-3FB2A22D2E31}" type="parTrans" cxnId="{02ABF47B-8F34-48D1-A011-A8DE188ABFA9}">
      <dgm:prSet/>
      <dgm:spPr/>
      <dgm:t>
        <a:bodyPr/>
        <a:lstStyle/>
        <a:p>
          <a:endParaRPr lang="es-ES"/>
        </a:p>
      </dgm:t>
    </dgm:pt>
    <dgm:pt modelId="{E8AFAB3C-B772-4CC5-A62C-917EFFC286AB}">
      <dgm:prSet phldrT="[Texto]"/>
      <dgm:spPr/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Obstrucción , perforación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E7A8A07F-965B-4DEF-AFF2-214D197B8ABC}" type="parTrans" cxnId="{2BE2CAF3-E57B-487A-994A-19459E78017A}">
      <dgm:prSet/>
      <dgm:spPr/>
      <dgm:t>
        <a:bodyPr/>
        <a:lstStyle/>
        <a:p>
          <a:endParaRPr lang="es-ES"/>
        </a:p>
      </dgm:t>
    </dgm:pt>
    <dgm:pt modelId="{517EC06D-39C1-4918-8AB6-4BBCB066E930}" type="sibTrans" cxnId="{2BE2CAF3-E57B-487A-994A-19459E78017A}">
      <dgm:prSet/>
      <dgm:spPr/>
      <dgm:t>
        <a:bodyPr/>
        <a:lstStyle/>
        <a:p>
          <a:endParaRPr lang="es-ES"/>
        </a:p>
      </dgm:t>
    </dgm:pt>
    <dgm:pt modelId="{78A87A30-E286-4E58-80D3-1980C8592E12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Heces </a:t>
          </a:r>
          <a:r>
            <a:rPr lang="es-ES" b="1" dirty="0" err="1" smtClean="0">
              <a:latin typeface="Arial" pitchFamily="34" charset="0"/>
              <a:cs typeface="Arial" pitchFamily="34" charset="0"/>
            </a:rPr>
            <a:t>acintadas</a:t>
          </a:r>
          <a:endParaRPr lang="es-ES" dirty="0"/>
        </a:p>
      </dgm:t>
    </dgm:pt>
    <dgm:pt modelId="{BF2C2D5C-0E64-4BD9-8D2F-3D6B4420E94E}" type="parTrans" cxnId="{BD43BFD6-4A53-45B7-910A-91C75D80A6E4}">
      <dgm:prSet/>
      <dgm:spPr/>
      <dgm:t>
        <a:bodyPr/>
        <a:lstStyle/>
        <a:p>
          <a:endParaRPr lang="es-ES"/>
        </a:p>
      </dgm:t>
    </dgm:pt>
    <dgm:pt modelId="{8EB7D170-8902-4C6E-A736-49A4590255C5}" type="sibTrans" cxnId="{BD43BFD6-4A53-45B7-910A-91C75D80A6E4}">
      <dgm:prSet/>
      <dgm:spPr/>
      <dgm:t>
        <a:bodyPr/>
        <a:lstStyle/>
        <a:p>
          <a:endParaRPr lang="es-ES"/>
        </a:p>
      </dgm:t>
    </dgm:pt>
    <dgm:pt modelId="{0E7798FE-CBF0-491A-B849-646AC395E6D2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endParaRPr lang="es-ES" dirty="0"/>
        </a:p>
      </dgm:t>
    </dgm:pt>
    <dgm:pt modelId="{342406F5-B220-4139-A395-7F59F1418EF3}" type="parTrans" cxnId="{5B0078CE-E75C-4CBA-B2A9-D8FD23B0E82D}">
      <dgm:prSet/>
      <dgm:spPr/>
      <dgm:t>
        <a:bodyPr/>
        <a:lstStyle/>
        <a:p>
          <a:endParaRPr lang="es-ES"/>
        </a:p>
      </dgm:t>
    </dgm:pt>
    <dgm:pt modelId="{E98A8682-9703-47DB-AE13-C7F6EDB17EB4}" type="sibTrans" cxnId="{5B0078CE-E75C-4CBA-B2A9-D8FD23B0E82D}">
      <dgm:prSet/>
      <dgm:spPr/>
      <dgm:t>
        <a:bodyPr/>
        <a:lstStyle/>
        <a:p>
          <a:endParaRPr lang="es-ES"/>
        </a:p>
      </dgm:t>
    </dgm:pt>
    <dgm:pt modelId="{07BBA49F-D473-429D-BB14-8CFB297C001D}">
      <dgm:prSet phldrT="[Texto]"/>
      <dgm:spPr/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3F65AD0F-3173-4806-9670-ED76F260324F}" type="parTrans" cxnId="{6A7BCAA3-1669-48C3-BA9A-9400E0367CDE}">
      <dgm:prSet/>
      <dgm:spPr/>
      <dgm:t>
        <a:bodyPr/>
        <a:lstStyle/>
        <a:p>
          <a:endParaRPr lang="es-ES"/>
        </a:p>
      </dgm:t>
    </dgm:pt>
    <dgm:pt modelId="{9728C383-C95D-4662-92EB-B333F6AB3165}" type="sibTrans" cxnId="{6A7BCAA3-1669-48C3-BA9A-9400E0367CDE}">
      <dgm:prSet/>
      <dgm:spPr/>
      <dgm:t>
        <a:bodyPr/>
        <a:lstStyle/>
        <a:p>
          <a:endParaRPr lang="es-ES"/>
        </a:p>
      </dgm:t>
    </dgm:pt>
    <dgm:pt modelId="{65E35C88-972C-46D0-8304-29226670E232}">
      <dgm:prSet phldrT="[Texto]"/>
      <dgm:spPr/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0E376055-E851-46A0-A51B-CB6A6DB2C0B9}" type="parTrans" cxnId="{A6713B08-EE36-442C-96FB-A14D6889F766}">
      <dgm:prSet/>
      <dgm:spPr/>
      <dgm:t>
        <a:bodyPr/>
        <a:lstStyle/>
        <a:p>
          <a:endParaRPr lang="es-ES"/>
        </a:p>
      </dgm:t>
    </dgm:pt>
    <dgm:pt modelId="{8F0F74CB-1BAB-4ECF-9DB6-FF8A0854B713}" type="sibTrans" cxnId="{A6713B08-EE36-442C-96FB-A14D6889F766}">
      <dgm:prSet/>
      <dgm:spPr/>
      <dgm:t>
        <a:bodyPr/>
        <a:lstStyle/>
        <a:p>
          <a:endParaRPr lang="es-ES"/>
        </a:p>
      </dgm:t>
    </dgm:pt>
    <dgm:pt modelId="{6E496C91-31FE-4CBE-8ED1-D1CB0CDBEF17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8209B5E0-0C82-42E3-9CB5-9D6A88246BBE}" type="parTrans" cxnId="{951420D2-8641-4902-99E7-0336C6099A6F}">
      <dgm:prSet/>
      <dgm:spPr/>
      <dgm:t>
        <a:bodyPr/>
        <a:lstStyle/>
        <a:p>
          <a:endParaRPr lang="es-ES"/>
        </a:p>
      </dgm:t>
    </dgm:pt>
    <dgm:pt modelId="{3368CEBC-1A6F-4AD9-B49A-4D42897DDCD2}" type="sibTrans" cxnId="{951420D2-8641-4902-99E7-0336C6099A6F}">
      <dgm:prSet/>
      <dgm:spPr/>
      <dgm:t>
        <a:bodyPr/>
        <a:lstStyle/>
        <a:p>
          <a:endParaRPr lang="es-ES"/>
        </a:p>
      </dgm:t>
    </dgm:pt>
    <dgm:pt modelId="{BE774B40-8BDB-48FB-8EC7-14066B32B7E5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92DD5727-DF51-49E4-93DD-2EF922C12AAA}" type="parTrans" cxnId="{EB120427-0738-4B5B-AB43-F5C12C4331BF}">
      <dgm:prSet/>
      <dgm:spPr/>
      <dgm:t>
        <a:bodyPr/>
        <a:lstStyle/>
        <a:p>
          <a:endParaRPr lang="es-ES"/>
        </a:p>
      </dgm:t>
    </dgm:pt>
    <dgm:pt modelId="{30721A22-6C0C-448E-B250-78294D20CC22}" type="sibTrans" cxnId="{EB120427-0738-4B5B-AB43-F5C12C4331BF}">
      <dgm:prSet/>
      <dgm:spPr/>
      <dgm:t>
        <a:bodyPr/>
        <a:lstStyle/>
        <a:p>
          <a:endParaRPr lang="es-ES"/>
        </a:p>
      </dgm:t>
    </dgm:pt>
    <dgm:pt modelId="{91B1833A-C237-4E42-8B4E-E0CDCC3AEA62}" type="pres">
      <dgm:prSet presAssocID="{BC5493A7-5DF6-499C-A754-ED4F00706C9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D556F39-2207-4369-966F-377F1E1465B0}" type="pres">
      <dgm:prSet presAssocID="{83D7DCDA-B649-4729-9D9A-1B7824F78F9D}" presName="composite" presStyleCnt="0"/>
      <dgm:spPr/>
    </dgm:pt>
    <dgm:pt modelId="{C4B9B80B-9476-4555-9A57-199D6EF7A6C7}" type="pres">
      <dgm:prSet presAssocID="{83D7DCDA-B649-4729-9D9A-1B7824F78F9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909DC8-6472-4504-91D6-CF7C7B722B73}" type="pres">
      <dgm:prSet presAssocID="{83D7DCDA-B649-4729-9D9A-1B7824F78F9D}" presName="desTx" presStyleLbl="alignAccFollowNode1" presStyleIdx="0" presStyleCnt="3" custLinFactNeighborX="-18749" custLinFactNeighborY="21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65A370-BA33-4EC9-ADC8-8EE94B1AEB67}" type="pres">
      <dgm:prSet presAssocID="{6422508A-E803-4E52-B68B-B291E41EB100}" presName="space" presStyleCnt="0"/>
      <dgm:spPr/>
    </dgm:pt>
    <dgm:pt modelId="{C2EFC692-D08F-472C-93AF-F1D86F09C94F}" type="pres">
      <dgm:prSet presAssocID="{B2A3E8D2-AFAD-4291-8BC3-E6000D37FD60}" presName="composite" presStyleCnt="0"/>
      <dgm:spPr/>
    </dgm:pt>
    <dgm:pt modelId="{E4B65F33-4F2F-4FD7-9864-1D8D43B4D33D}" type="pres">
      <dgm:prSet presAssocID="{B2A3E8D2-AFAD-4291-8BC3-E6000D37FD6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2E4425D-A684-4B45-8F6D-8BAF0AD12289}" type="pres">
      <dgm:prSet presAssocID="{B2A3E8D2-AFAD-4291-8BC3-E6000D37FD60}" presName="desTx" presStyleLbl="alignAccFollowNode1" presStyleIdx="1" presStyleCnt="3" custScaleY="9520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ECB0403-124F-4F13-9B60-DA01E308A9E2}" type="pres">
      <dgm:prSet presAssocID="{1546F62A-A77B-458B-B68F-8A35B7019D9C}" presName="space" presStyleCnt="0"/>
      <dgm:spPr/>
    </dgm:pt>
    <dgm:pt modelId="{20FD9AC8-3FF1-4E69-A734-35128D3D3481}" type="pres">
      <dgm:prSet presAssocID="{D8F9CDBD-383F-42E9-B098-782DF7F3DB3C}" presName="composite" presStyleCnt="0"/>
      <dgm:spPr/>
    </dgm:pt>
    <dgm:pt modelId="{93E80993-318D-4D4B-9958-1328A1EE6123}" type="pres">
      <dgm:prSet presAssocID="{D8F9CDBD-383F-42E9-B098-782DF7F3DB3C}" presName="parTx" presStyleLbl="alignNode1" presStyleIdx="2" presStyleCnt="3" custLinFactNeighborX="-526" custLinFactNeighborY="-65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29EA5E-A194-4D2E-BC94-EDF05739508B}" type="pres">
      <dgm:prSet presAssocID="{D8F9CDBD-383F-42E9-B098-782DF7F3DB3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CDFFD61-0B6D-420C-B256-E1C80CBCF729}" type="presOf" srcId="{E8AFAB3C-B772-4CC5-A62C-917EFFC286AB}" destId="{D2E4425D-A684-4B45-8F6D-8BAF0AD12289}" srcOrd="0" destOrd="4" presId="urn:microsoft.com/office/officeart/2005/8/layout/hList1"/>
    <dgm:cxn modelId="{1399B021-ADFA-4073-A13B-B4E1DA2F31C1}" srcId="{B2A3E8D2-AFAD-4291-8BC3-E6000D37FD60}" destId="{15B5DB67-4861-4157-8E51-2D3EE3A6979C}" srcOrd="0" destOrd="0" parTransId="{0C4570B2-25D3-4F8C-B05F-2D7F9B71D302}" sibTransId="{E5212161-9756-4664-BAA7-519D1C01D09C}"/>
    <dgm:cxn modelId="{C399421A-29E9-458D-8647-C7EF88099D77}" srcId="{83D7DCDA-B649-4729-9D9A-1B7824F78F9D}" destId="{521A8EF3-F8CD-44F8-94B9-94CB5AB34D73}" srcOrd="0" destOrd="0" parTransId="{D9D65357-5A1B-4306-BD5E-A9C9104B13BD}" sibTransId="{60E1BED7-E972-46EC-82AF-47ED8D996E56}"/>
    <dgm:cxn modelId="{2DB96563-2E8B-42BE-88EB-93B1B321B0AB}" type="presOf" srcId="{65E35C88-972C-46D0-8304-29226670E232}" destId="{D2E4425D-A684-4B45-8F6D-8BAF0AD12289}" srcOrd="0" destOrd="3" presId="urn:microsoft.com/office/officeart/2005/8/layout/hList1"/>
    <dgm:cxn modelId="{34313FAD-D737-4683-8C63-FF805D4C10B4}" type="presOf" srcId="{6E496C91-31FE-4CBE-8ED1-D1CB0CDBEF17}" destId="{A029EA5E-A194-4D2E-BC94-EDF05739508B}" srcOrd="0" destOrd="1" presId="urn:microsoft.com/office/officeart/2005/8/layout/hList1"/>
    <dgm:cxn modelId="{EDEF452F-2B73-4038-A4E8-C8B0F6EC1CEA}" type="presOf" srcId="{D8F9CDBD-383F-42E9-B098-782DF7F3DB3C}" destId="{93E80993-318D-4D4B-9958-1328A1EE6123}" srcOrd="0" destOrd="0" presId="urn:microsoft.com/office/officeart/2005/8/layout/hList1"/>
    <dgm:cxn modelId="{F8232195-5B54-44EC-AE70-2C44CD31395E}" type="presOf" srcId="{EC18F1E7-DEF2-48E3-83A7-3A50FC61F3E2}" destId="{A029EA5E-A194-4D2E-BC94-EDF05739508B}" srcOrd="0" destOrd="2" presId="urn:microsoft.com/office/officeart/2005/8/layout/hList1"/>
    <dgm:cxn modelId="{FFE92572-84C9-4638-A001-726CBCE3A9CA}" srcId="{D8F9CDBD-383F-42E9-B098-782DF7F3DB3C}" destId="{EC18F1E7-DEF2-48E3-83A7-3A50FC61F3E2}" srcOrd="2" destOrd="0" parTransId="{66F7E9B3-F9B5-42D8-A753-730E33A881BE}" sibTransId="{97E8D15F-CF4F-436A-BACF-C69898E7967B}"/>
    <dgm:cxn modelId="{5EE18518-ABE8-41F2-AE04-D61F1F9C10D1}" type="presOf" srcId="{1823D35B-C823-417E-8342-0B098C4E1EE9}" destId="{A029EA5E-A194-4D2E-BC94-EDF05739508B}" srcOrd="0" destOrd="0" presId="urn:microsoft.com/office/officeart/2005/8/layout/hList1"/>
    <dgm:cxn modelId="{A6713B08-EE36-442C-96FB-A14D6889F766}" srcId="{B2A3E8D2-AFAD-4291-8BC3-E6000D37FD60}" destId="{65E35C88-972C-46D0-8304-29226670E232}" srcOrd="3" destOrd="0" parTransId="{0E376055-E851-46A0-A51B-CB6A6DB2C0B9}" sibTransId="{8F0F74CB-1BAB-4ECF-9DB6-FF8A0854B713}"/>
    <dgm:cxn modelId="{A49A6E57-F240-446F-8767-2197611D5E9F}" type="presOf" srcId="{78A87A30-E286-4E58-80D3-1980C8592E12}" destId="{A029EA5E-A194-4D2E-BC94-EDF05739508B}" srcOrd="0" destOrd="4" presId="urn:microsoft.com/office/officeart/2005/8/layout/hList1"/>
    <dgm:cxn modelId="{02ABF47B-8F34-48D1-A011-A8DE188ABFA9}" srcId="{83D7DCDA-B649-4729-9D9A-1B7824F78F9D}" destId="{46169E2E-368C-4777-AD14-2738B1052DE0}" srcOrd="2" destOrd="0" parTransId="{D52CBFC7-CE5A-49C5-B835-3FB2A22D2E31}" sibTransId="{A69018C4-BDE9-4B01-B2EB-773E1E78354C}"/>
    <dgm:cxn modelId="{F23A8914-9DAB-44B8-86C3-1BFB83B44E1B}" type="presOf" srcId="{15B5DB67-4861-4157-8E51-2D3EE3A6979C}" destId="{D2E4425D-A684-4B45-8F6D-8BAF0AD12289}" srcOrd="0" destOrd="0" presId="urn:microsoft.com/office/officeart/2005/8/layout/hList1"/>
    <dgm:cxn modelId="{EF2C9008-D1A7-4ABA-ABA3-C563EB5A1E4E}" type="presOf" srcId="{83D7DCDA-B649-4729-9D9A-1B7824F78F9D}" destId="{C4B9B80B-9476-4555-9A57-199D6EF7A6C7}" srcOrd="0" destOrd="0" presId="urn:microsoft.com/office/officeart/2005/8/layout/hList1"/>
    <dgm:cxn modelId="{6A7BCAA3-1669-48C3-BA9A-9400E0367CDE}" srcId="{B2A3E8D2-AFAD-4291-8BC3-E6000D37FD60}" destId="{07BBA49F-D473-429D-BB14-8CFB297C001D}" srcOrd="1" destOrd="0" parTransId="{3F65AD0F-3173-4806-9670-ED76F260324F}" sibTransId="{9728C383-C95D-4662-92EB-B333F6AB3165}"/>
    <dgm:cxn modelId="{2BE2CAF3-E57B-487A-994A-19459E78017A}" srcId="{B2A3E8D2-AFAD-4291-8BC3-E6000D37FD60}" destId="{E8AFAB3C-B772-4CC5-A62C-917EFFC286AB}" srcOrd="4" destOrd="0" parTransId="{E7A8A07F-965B-4DEF-AFF2-214D197B8ABC}" sibTransId="{517EC06D-39C1-4918-8AB6-4BBCB066E930}"/>
    <dgm:cxn modelId="{C0F5CA8A-971B-471D-87AB-582C751A76F7}" srcId="{D8F9CDBD-383F-42E9-B098-782DF7F3DB3C}" destId="{1823D35B-C823-417E-8342-0B098C4E1EE9}" srcOrd="0" destOrd="0" parTransId="{C3C92791-91F8-4D99-8C83-D462E8A4EB5E}" sibTransId="{E58051B3-7F12-4546-87E4-DEEDF4C161AC}"/>
    <dgm:cxn modelId="{CCFE2C68-B489-4C76-A4CB-1D3467E9EB68}" srcId="{BC5493A7-5DF6-499C-A754-ED4F00706C9F}" destId="{D8F9CDBD-383F-42E9-B098-782DF7F3DB3C}" srcOrd="2" destOrd="0" parTransId="{982E8387-2DE2-4972-8442-28260AF5A651}" sibTransId="{CFC37A5A-4014-48EC-8160-551B83CF4856}"/>
    <dgm:cxn modelId="{51DAC348-4960-490E-A151-71498DAFD2DF}" type="presOf" srcId="{B2A3E8D2-AFAD-4291-8BC3-E6000D37FD60}" destId="{E4B65F33-4F2F-4FD7-9864-1D8D43B4D33D}" srcOrd="0" destOrd="0" presId="urn:microsoft.com/office/officeart/2005/8/layout/hList1"/>
    <dgm:cxn modelId="{9FD3E3E6-58D2-4821-BD4E-F52A59A5EB56}" srcId="{B2A3E8D2-AFAD-4291-8BC3-E6000D37FD60}" destId="{48EFAB7F-31B7-4608-860A-349A5028FF89}" srcOrd="2" destOrd="0" parTransId="{067DEA15-C031-4157-B02E-563389F1AC42}" sibTransId="{2E30B735-4845-44CB-8859-FDECD330B46C}"/>
    <dgm:cxn modelId="{A2BAD825-421F-420B-B503-D953AFF9935C}" srcId="{BC5493A7-5DF6-499C-A754-ED4F00706C9F}" destId="{83D7DCDA-B649-4729-9D9A-1B7824F78F9D}" srcOrd="0" destOrd="0" parTransId="{998CC995-A209-4AE8-875E-D7ACD7443C6D}" sibTransId="{6422508A-E803-4E52-B68B-B291E41EB100}"/>
    <dgm:cxn modelId="{4DECFC50-D7B7-4C9A-8CA8-4D8E45195C7B}" type="presOf" srcId="{521A8EF3-F8CD-44F8-94B9-94CB5AB34D73}" destId="{A6909DC8-6472-4504-91D6-CF7C7B722B73}" srcOrd="0" destOrd="0" presId="urn:microsoft.com/office/officeart/2005/8/layout/hList1"/>
    <dgm:cxn modelId="{4BDBDD5C-F42E-4BD5-A7CA-C96B06AF10B8}" srcId="{BC5493A7-5DF6-499C-A754-ED4F00706C9F}" destId="{B2A3E8D2-AFAD-4291-8BC3-E6000D37FD60}" srcOrd="1" destOrd="0" parTransId="{AD7D59BB-52FE-4A02-9DA2-FAF5A290D4EA}" sibTransId="{1546F62A-A77B-458B-B68F-8A35B7019D9C}"/>
    <dgm:cxn modelId="{EB120427-0738-4B5B-AB43-F5C12C4331BF}" srcId="{D8F9CDBD-383F-42E9-B098-782DF7F3DB3C}" destId="{BE774B40-8BDB-48FB-8EC7-14066B32B7E5}" srcOrd="3" destOrd="0" parTransId="{92DD5727-DF51-49E4-93DD-2EF922C12AAA}" sibTransId="{30721A22-6C0C-448E-B250-78294D20CC22}"/>
    <dgm:cxn modelId="{A9376A15-A0A2-462D-ACF0-F5985927542C}" type="presOf" srcId="{46169E2E-368C-4777-AD14-2738B1052DE0}" destId="{A6909DC8-6472-4504-91D6-CF7C7B722B73}" srcOrd="0" destOrd="2" presId="urn:microsoft.com/office/officeart/2005/8/layout/hList1"/>
    <dgm:cxn modelId="{856FEEAC-7103-4F3E-8591-F95E6C93D049}" type="presOf" srcId="{BC5493A7-5DF6-499C-A754-ED4F00706C9F}" destId="{91B1833A-C237-4E42-8B4E-E0CDCC3AEA62}" srcOrd="0" destOrd="0" presId="urn:microsoft.com/office/officeart/2005/8/layout/hList1"/>
    <dgm:cxn modelId="{951420D2-8641-4902-99E7-0336C6099A6F}" srcId="{D8F9CDBD-383F-42E9-B098-782DF7F3DB3C}" destId="{6E496C91-31FE-4CBE-8ED1-D1CB0CDBEF17}" srcOrd="1" destOrd="0" parTransId="{8209B5E0-0C82-42E3-9CB5-9D6A88246BBE}" sibTransId="{3368CEBC-1A6F-4AD9-B49A-4D42897DDCD2}"/>
    <dgm:cxn modelId="{BD43BFD6-4A53-45B7-910A-91C75D80A6E4}" srcId="{D8F9CDBD-383F-42E9-B098-782DF7F3DB3C}" destId="{78A87A30-E286-4E58-80D3-1980C8592E12}" srcOrd="4" destOrd="0" parTransId="{BF2C2D5C-0E64-4BD9-8D2F-3D6B4420E94E}" sibTransId="{8EB7D170-8902-4C6E-A736-49A4590255C5}"/>
    <dgm:cxn modelId="{5B0078CE-E75C-4CBA-B2A9-D8FD23B0E82D}" srcId="{83D7DCDA-B649-4729-9D9A-1B7824F78F9D}" destId="{0E7798FE-CBF0-491A-B849-646AC395E6D2}" srcOrd="1" destOrd="0" parTransId="{342406F5-B220-4139-A395-7F59F1418EF3}" sibTransId="{E98A8682-9703-47DB-AE13-C7F6EDB17EB4}"/>
    <dgm:cxn modelId="{F8E7BD50-D65D-447B-981A-BEAF1BA6061F}" type="presOf" srcId="{48EFAB7F-31B7-4608-860A-349A5028FF89}" destId="{D2E4425D-A684-4B45-8F6D-8BAF0AD12289}" srcOrd="0" destOrd="2" presId="urn:microsoft.com/office/officeart/2005/8/layout/hList1"/>
    <dgm:cxn modelId="{FD6E0E0A-E5FA-4F22-B83C-17A2BE3B1A9E}" type="presOf" srcId="{BE774B40-8BDB-48FB-8EC7-14066B32B7E5}" destId="{A029EA5E-A194-4D2E-BC94-EDF05739508B}" srcOrd="0" destOrd="3" presId="urn:microsoft.com/office/officeart/2005/8/layout/hList1"/>
    <dgm:cxn modelId="{E5F2A5C3-9A8E-4B25-B823-591B97AFEAD8}" type="presOf" srcId="{0E7798FE-CBF0-491A-B849-646AC395E6D2}" destId="{A6909DC8-6472-4504-91D6-CF7C7B722B73}" srcOrd="0" destOrd="1" presId="urn:microsoft.com/office/officeart/2005/8/layout/hList1"/>
    <dgm:cxn modelId="{3B6086B7-9897-42E9-90A0-5C76AF6A164E}" type="presOf" srcId="{07BBA49F-D473-429D-BB14-8CFB297C001D}" destId="{D2E4425D-A684-4B45-8F6D-8BAF0AD12289}" srcOrd="0" destOrd="1" presId="urn:microsoft.com/office/officeart/2005/8/layout/hList1"/>
    <dgm:cxn modelId="{B9D971A6-1C0A-481B-9243-7DFDDAB4641D}" type="presParOf" srcId="{91B1833A-C237-4E42-8B4E-E0CDCC3AEA62}" destId="{BD556F39-2207-4369-966F-377F1E1465B0}" srcOrd="0" destOrd="0" presId="urn:microsoft.com/office/officeart/2005/8/layout/hList1"/>
    <dgm:cxn modelId="{4888B17A-86DF-49E9-86ED-B0B4EC3A8196}" type="presParOf" srcId="{BD556F39-2207-4369-966F-377F1E1465B0}" destId="{C4B9B80B-9476-4555-9A57-199D6EF7A6C7}" srcOrd="0" destOrd="0" presId="urn:microsoft.com/office/officeart/2005/8/layout/hList1"/>
    <dgm:cxn modelId="{1414E9F1-07F2-42F6-976F-9330B69983ED}" type="presParOf" srcId="{BD556F39-2207-4369-966F-377F1E1465B0}" destId="{A6909DC8-6472-4504-91D6-CF7C7B722B73}" srcOrd="1" destOrd="0" presId="urn:microsoft.com/office/officeart/2005/8/layout/hList1"/>
    <dgm:cxn modelId="{B80031FF-DD94-46B0-9295-762DB4C5BA78}" type="presParOf" srcId="{91B1833A-C237-4E42-8B4E-E0CDCC3AEA62}" destId="{B465A370-BA33-4EC9-ADC8-8EE94B1AEB67}" srcOrd="1" destOrd="0" presId="urn:microsoft.com/office/officeart/2005/8/layout/hList1"/>
    <dgm:cxn modelId="{DD21B843-6CDD-4371-9A9E-6EF76031F0D7}" type="presParOf" srcId="{91B1833A-C237-4E42-8B4E-E0CDCC3AEA62}" destId="{C2EFC692-D08F-472C-93AF-F1D86F09C94F}" srcOrd="2" destOrd="0" presId="urn:microsoft.com/office/officeart/2005/8/layout/hList1"/>
    <dgm:cxn modelId="{28F69EAE-B729-43C9-B854-C800DE63B961}" type="presParOf" srcId="{C2EFC692-D08F-472C-93AF-F1D86F09C94F}" destId="{E4B65F33-4F2F-4FD7-9864-1D8D43B4D33D}" srcOrd="0" destOrd="0" presId="urn:microsoft.com/office/officeart/2005/8/layout/hList1"/>
    <dgm:cxn modelId="{670CE104-6CA0-4BF4-93A8-0D432EED97F6}" type="presParOf" srcId="{C2EFC692-D08F-472C-93AF-F1D86F09C94F}" destId="{D2E4425D-A684-4B45-8F6D-8BAF0AD12289}" srcOrd="1" destOrd="0" presId="urn:microsoft.com/office/officeart/2005/8/layout/hList1"/>
    <dgm:cxn modelId="{4AA119A2-5687-491A-9EBD-AECB5B8311DE}" type="presParOf" srcId="{91B1833A-C237-4E42-8B4E-E0CDCC3AEA62}" destId="{9ECB0403-124F-4F13-9B60-DA01E308A9E2}" srcOrd="3" destOrd="0" presId="urn:microsoft.com/office/officeart/2005/8/layout/hList1"/>
    <dgm:cxn modelId="{C3AAB3DC-92B3-4609-82B1-1991036457CA}" type="presParOf" srcId="{91B1833A-C237-4E42-8B4E-E0CDCC3AEA62}" destId="{20FD9AC8-3FF1-4E69-A734-35128D3D3481}" srcOrd="4" destOrd="0" presId="urn:microsoft.com/office/officeart/2005/8/layout/hList1"/>
    <dgm:cxn modelId="{40AA0942-7137-4077-9705-6024E7E40B94}" type="presParOf" srcId="{20FD9AC8-3FF1-4E69-A734-35128D3D3481}" destId="{93E80993-318D-4D4B-9958-1328A1EE6123}" srcOrd="0" destOrd="0" presId="urn:microsoft.com/office/officeart/2005/8/layout/hList1"/>
    <dgm:cxn modelId="{5D2046D9-0DEF-4DC1-B2E9-CCA2665E6B21}" type="presParOf" srcId="{20FD9AC8-3FF1-4E69-A734-35128D3D3481}" destId="{A029EA5E-A194-4D2E-BC94-EDF05739508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B9B80B-9476-4555-9A57-199D6EF7A6C7}">
      <dsp:nvSpPr>
        <dsp:cNvPr id="0" name=""/>
        <dsp:cNvSpPr/>
      </dsp:nvSpPr>
      <dsp:spPr>
        <a:xfrm>
          <a:off x="2571" y="906064"/>
          <a:ext cx="2507456" cy="957531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ASCENDENTE</a:t>
          </a:r>
          <a:endParaRPr lang="es-ES" sz="21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2571" y="906064"/>
        <a:ext cx="2507456" cy="957531"/>
      </dsp:txXfrm>
    </dsp:sp>
    <dsp:sp modelId="{A6909DC8-6472-4504-91D6-CF7C7B722B73}">
      <dsp:nvSpPr>
        <dsp:cNvPr id="0" name=""/>
        <dsp:cNvSpPr/>
      </dsp:nvSpPr>
      <dsp:spPr>
        <a:xfrm>
          <a:off x="0" y="1869781"/>
          <a:ext cx="2507456" cy="2837671"/>
        </a:xfrm>
        <a:prstGeom prst="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Sangrado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Anemia Ferropénica</a:t>
          </a:r>
          <a:endParaRPr lang="es-ES" sz="2100" kern="1200" dirty="0"/>
        </a:p>
      </dsp:txBody>
      <dsp:txXfrm>
        <a:off x="0" y="1869781"/>
        <a:ext cx="2507456" cy="2837671"/>
      </dsp:txXfrm>
    </dsp:sp>
    <dsp:sp modelId="{E4B65F33-4F2F-4FD7-9864-1D8D43B4D33D}">
      <dsp:nvSpPr>
        <dsp:cNvPr id="0" name=""/>
        <dsp:cNvSpPr/>
      </dsp:nvSpPr>
      <dsp:spPr>
        <a:xfrm>
          <a:off x="2861071" y="940109"/>
          <a:ext cx="2507456" cy="957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TRANSVERSO Y DESCENDENTE</a:t>
          </a:r>
          <a:endParaRPr lang="es-ES" sz="20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2861071" y="940109"/>
        <a:ext cx="2507456" cy="957531"/>
      </dsp:txXfrm>
    </dsp:sp>
    <dsp:sp modelId="{D2E4425D-A684-4B45-8F6D-8BAF0AD12289}">
      <dsp:nvSpPr>
        <dsp:cNvPr id="0" name=""/>
        <dsp:cNvSpPr/>
      </dsp:nvSpPr>
      <dsp:spPr>
        <a:xfrm>
          <a:off x="2861071" y="1965730"/>
          <a:ext cx="2507456" cy="27014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Cólicos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Alteración del hábito intestinal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Obstrucción , perforación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</dsp:txBody>
      <dsp:txXfrm>
        <a:off x="2861071" y="1965730"/>
        <a:ext cx="2507456" cy="2701491"/>
      </dsp:txXfrm>
    </dsp:sp>
    <dsp:sp modelId="{93E80993-318D-4D4B-9958-1328A1EE6123}">
      <dsp:nvSpPr>
        <dsp:cNvPr id="0" name=""/>
        <dsp:cNvSpPr/>
      </dsp:nvSpPr>
      <dsp:spPr>
        <a:xfrm>
          <a:off x="5706382" y="843241"/>
          <a:ext cx="2507456" cy="957531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SIGMOIDES Y RECTO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</dsp:txBody>
      <dsp:txXfrm>
        <a:off x="5706382" y="843241"/>
        <a:ext cx="2507456" cy="957531"/>
      </dsp:txXfrm>
    </dsp:sp>
    <dsp:sp modelId="{A029EA5E-A194-4D2E-BC94-EDF05739508B}">
      <dsp:nvSpPr>
        <dsp:cNvPr id="0" name=""/>
        <dsp:cNvSpPr/>
      </dsp:nvSpPr>
      <dsp:spPr>
        <a:xfrm>
          <a:off x="5719572" y="1863595"/>
          <a:ext cx="2507456" cy="2837671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err="1" smtClean="0">
              <a:latin typeface="Arial" pitchFamily="34" charset="0"/>
              <a:cs typeface="Arial" pitchFamily="34" charset="0"/>
            </a:rPr>
            <a:t>Hematoquecia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Tenesmo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Heces </a:t>
          </a:r>
          <a:r>
            <a:rPr lang="es-ES" sz="2100" b="1" kern="1200" dirty="0" err="1" smtClean="0">
              <a:latin typeface="Arial" pitchFamily="34" charset="0"/>
              <a:cs typeface="Arial" pitchFamily="34" charset="0"/>
            </a:rPr>
            <a:t>acintadas</a:t>
          </a:r>
          <a:endParaRPr lang="es-ES" sz="2100" kern="1200" dirty="0"/>
        </a:p>
      </dsp:txBody>
      <dsp:txXfrm>
        <a:off x="5719572" y="1863595"/>
        <a:ext cx="2507456" cy="2837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C8E1A-359B-4450-949B-C404ED9D4D32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C864D-CDCD-4E75-A80A-58A92FA0E2E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2660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4C864D-CDCD-4E75-A80A-58A92FA0E2EA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0184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153C3-084F-4156-96C1-6CF69CAFDCD7}" type="slidenum">
              <a:rPr lang="es-ES" smtClean="0"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2207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153C3-084F-4156-96C1-6CF69CAFDCD7}" type="slidenum">
              <a:rPr lang="es-ES" smtClean="0"/>
              <a:t>45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8076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9525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2964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5415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2396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920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637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876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9097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691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627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046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546AB-E453-4D24-BD7C-CA6D42C49AE4}" type="datetimeFigureOut">
              <a:rPr lang="es-ES" smtClean="0"/>
              <a:t>17/02/2015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0718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6992"/>
            <a:ext cx="7772400" cy="1224136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DETECCIÓN PRECOZ DEL CÁNCER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23120"/>
          </a:xfrm>
        </p:spPr>
        <p:txBody>
          <a:bodyPr>
            <a:normAutofit fontScale="92500" lnSpcReduction="10000"/>
          </a:bodyPr>
          <a:lstStyle/>
          <a:p>
            <a:endParaRPr lang="es-ES" dirty="0" smtClean="0"/>
          </a:p>
          <a:p>
            <a:endParaRPr lang="es-ES" dirty="0" smtClean="0"/>
          </a:p>
          <a:p>
            <a:endParaRPr lang="es-ES" sz="3000" dirty="0"/>
          </a:p>
          <a:p>
            <a:r>
              <a:rPr lang="es-ES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 Milena Roldán</a:t>
            </a:r>
          </a:p>
          <a:p>
            <a:r>
              <a:rPr lang="es-ES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Oncología Clínica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32" y="431304"/>
            <a:ext cx="23241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48680"/>
            <a:ext cx="201622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6632"/>
            <a:ext cx="2379340" cy="2452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9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2780928"/>
            <a:ext cx="4860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latin typeface="Arial" pitchFamily="34" charset="0"/>
                <a:cs typeface="Arial" pitchFamily="34" charset="0"/>
              </a:rPr>
              <a:t>CÁNCER DE CABEZA Y CUELLO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953" y="1844824"/>
            <a:ext cx="364579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2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Tabaquismo y alcohol (75%)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Susceptibilidad genética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Infección por PVH (Virus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del papiloma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humano)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Infección por Epstein-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Barr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Alimentos salados y preservados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Salud bucal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Exposición ocupacional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Exposición a radiaciones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154" y="3573016"/>
            <a:ext cx="2419350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18256" y="6608385"/>
            <a:ext cx="61744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84984"/>
          </a:xfrm>
        </p:spPr>
        <p:txBody>
          <a:bodyPr>
            <a:normAutofit fontScale="92500" lnSpcReduction="10000"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Masa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úlcera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persistente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Disfagia y/o odinofagia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Disfonía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Lesiones o sangrado en cavidad oral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Entumecimiento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parálisis de los músculos de la cara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Dolor persistente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la cara, mandíbula o cuello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Disnea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Hipoacusia, otalgia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Sinusitis con evolución tórpida a pesar de tratamientos.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054771"/>
            <a:ext cx="2304256" cy="147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085185"/>
            <a:ext cx="2239144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053707"/>
            <a:ext cx="2016224" cy="147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6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CABEZA Y CUELLO</a:t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200799" cy="324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65104"/>
            <a:ext cx="7056783" cy="218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48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324544" y="2937134"/>
            <a:ext cx="4752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 DE PULMÓN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31010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3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925144"/>
          </a:xfrm>
        </p:spPr>
        <p:txBody>
          <a:bodyPr>
            <a:norm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Tabaquismo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(80%)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Asbesto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y Radón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Otros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carcinógenos ambientales: Arsénico, Cromo, Níquel, Alquitrán, Hidrocarburos aromáticos, Formaldehido, etc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....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radiaciones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Enfermedad pulmonar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previa (EPOC, Fibrosis pulmonar)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Inflamación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recurrente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(TBC, Neumonía)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Antecedente personal o familiar de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cáncer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pulmón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373216"/>
            <a:ext cx="1857003" cy="148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2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graphicFrame>
        <p:nvGraphicFramePr>
          <p:cNvPr id="10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9023842"/>
              </p:ext>
            </p:extLst>
          </p:nvPr>
        </p:nvGraphicFramePr>
        <p:xfrm>
          <a:off x="457200" y="1412776"/>
          <a:ext cx="82296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25144"/>
              </a:tblGrid>
              <a:tr h="79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TUMOR CENTRAL</a:t>
                      </a:r>
                    </a:p>
                    <a:p>
                      <a:pPr algn="ctr"/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TUMOR PERIFÉRICO</a:t>
                      </a:r>
                    </a:p>
                    <a:p>
                      <a:pPr algn="ctr"/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723027">
                <a:tc>
                  <a:txBody>
                    <a:bodyPr/>
                    <a:lstStyle/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Tos irritativa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Disfonía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Hemoptisis y esputo hemoptoico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Expectoración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Disnea obstructiva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Neumonitis obstructiva recidivante o atelectasia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Sibilancias y estridor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Dolor torácico</a:t>
                      </a:r>
                      <a:endParaRPr lang="es-ES" sz="2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Dolor pleurítico y dolor costal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Disnea restrictiva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Derrame pleural y pleuritis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Absceso pulmonar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Tos, con expectoración hemoptoica. 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374232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67544" y="5530006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Otros: astenia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anorexia, pérdida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peso, adenopatias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cervicales 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supraclaviculares,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acropaquia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…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56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 DE PULMÓN</a:t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632848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632848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0012"/>
            <a:ext cx="7632848" cy="2241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15 Rectángulo"/>
          <p:cNvSpPr/>
          <p:nvPr/>
        </p:nvSpPr>
        <p:spPr>
          <a:xfrm>
            <a:off x="-36512" y="6597352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5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80928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 MAMA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91630"/>
            <a:ext cx="432048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27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72816"/>
            <a:ext cx="8229600" cy="438194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Sexo femenino, el riesgo incrementa con la edad</a:t>
            </a:r>
          </a:p>
          <a:p>
            <a:pPr marL="0" indent="0">
              <a:lnSpc>
                <a:spcPct val="80000"/>
              </a:lnSpc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Historia personal de Cáncer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mama</a:t>
            </a:r>
          </a:p>
          <a:p>
            <a:pPr>
              <a:lnSpc>
                <a:spcPct val="80000"/>
              </a:lnSpc>
            </a:pPr>
            <a:endParaRPr lang="es-CO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CO" sz="2800" dirty="0" smtClean="0">
                <a:latin typeface="Arial" pitchFamily="34" charset="0"/>
                <a:cs typeface="Arial" pitchFamily="34" charset="0"/>
              </a:rPr>
              <a:t>Predisposición </a:t>
            </a:r>
            <a:r>
              <a:rPr lang="es-CO" sz="2800" dirty="0">
                <a:latin typeface="Arial" pitchFamily="34" charset="0"/>
                <a:cs typeface="Arial" pitchFamily="34" charset="0"/>
              </a:rPr>
              <a:t>hereditaria en </a:t>
            </a:r>
            <a:r>
              <a:rPr lang="es-CO" sz="2800" dirty="0" smtClean="0">
                <a:latin typeface="Arial" pitchFamily="34" charset="0"/>
                <a:cs typeface="Arial" pitchFamily="34" charset="0"/>
              </a:rPr>
              <a:t>5-10%</a:t>
            </a:r>
          </a:p>
          <a:p>
            <a:pPr>
              <a:lnSpc>
                <a:spcPct val="80000"/>
              </a:lnSpc>
            </a:pPr>
            <a:endParaRPr lang="es-CO" sz="2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Enfermedad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mamaria proliferativa: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§"/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Hiperplasia ductal /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Adenosis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esclerosantes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§"/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Hiperplasia ductal atípica o lobular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§"/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Carcinoma lobular in-situ </a:t>
            </a: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002" y="13467"/>
            <a:ext cx="1882502" cy="175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597352"/>
            <a:ext cx="6822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27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DETECCIÓN PRECOZ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C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omponentes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principales de la detección precoz del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cáncer:</a:t>
            </a:r>
          </a:p>
          <a:p>
            <a:pPr marL="514350" indent="-514350">
              <a:buFont typeface="+mj-lt"/>
              <a:buAutoNum type="arabicPeriod"/>
            </a:pPr>
            <a:endParaRPr lang="es-ES" sz="2400" b="1" i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Educación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para promover un diagnóstico precoz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(Factores de riesgo, signos y síntomas de alarma)</a:t>
            </a:r>
          </a:p>
          <a:p>
            <a:pPr marL="514350" indent="-514350">
              <a:buFont typeface="+mj-lt"/>
              <a:buAutoNum type="arabicPeriod"/>
            </a:pPr>
            <a:endParaRPr lang="es-ES" sz="2400" b="1" i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Tamizaje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o Cribado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(utilización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pruebas sencillas en una población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sana,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el fin de detectar sistemáticamente a las personas que aún no presentan ningún síntoma pese a sufrir una determinada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enfermedad)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283968" y="6608385"/>
            <a:ext cx="4968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 Cancer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89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Menarca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precoz &lt;11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años 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Menopausia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tardía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&gt; 55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años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Primogénito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&gt; 30 años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besidad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, sedentarismo,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alcohol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Exposición a radiaciones</a:t>
            </a:r>
            <a:endParaRPr lang="es-ES" sz="2800" dirty="0"/>
          </a:p>
          <a:p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19600"/>
            <a:ext cx="17811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608385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602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396552" y="116632"/>
            <a:ext cx="7920880" cy="1728192"/>
          </a:xfrm>
        </p:spPr>
        <p:txBody>
          <a:bodyPr>
            <a:normAutofit/>
          </a:bodyPr>
          <a:lstStyle/>
          <a:p>
            <a:r>
              <a:rPr lang="es-CO" sz="3600" b="1" dirty="0">
                <a:latin typeface="Arial" pitchFamily="34" charset="0"/>
                <a:cs typeface="Arial" pitchFamily="34" charset="0"/>
              </a:rPr>
              <a:t>SUSCEPTIBILIDAD </a:t>
            </a:r>
            <a:r>
              <a:rPr lang="es-CO" sz="3600" b="1" dirty="0" smtClean="0">
                <a:latin typeface="Arial" pitchFamily="34" charset="0"/>
                <a:cs typeface="Arial" pitchFamily="34" charset="0"/>
              </a:rPr>
              <a:t>GENÉTICA </a:t>
            </a:r>
            <a:r>
              <a:rPr lang="es-CO" sz="3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CO" sz="3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8116"/>
            <a:ext cx="8229600" cy="43852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BRCA 1 – BRCA 2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Genes humanos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que producen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proteínas supresoras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tumores.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BRCA 1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o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BRCA 2 anómalo:  60-85%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riesgo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Cáncer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mama en el transcurso de su vida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(12-13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% de las mujeres en general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Mayor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riesgo de desarrollar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ovario y otras neoplasias.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4624"/>
            <a:ext cx="188631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60129" y="6608385"/>
            <a:ext cx="6836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25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r>
              <a:rPr lang="es-ES" b="1" i="1" dirty="0"/>
              <a:t/>
            </a:r>
            <a:br>
              <a:rPr lang="es-ES" b="1" i="1" dirty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824536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buNone/>
            </a:pPr>
            <a:r>
              <a:rPr lang="es-ES" b="1" i="1" dirty="0" smtClean="0">
                <a:latin typeface="Arial" pitchFamily="34" charset="0"/>
                <a:cs typeface="Arial" pitchFamily="34" charset="0"/>
              </a:rPr>
              <a:t>CUANDO SOLICITAR  BRCA 1 – BRCA 2 ?</a:t>
            </a:r>
          </a:p>
          <a:p>
            <a:pPr lvl="2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&lt; 50 años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bilateral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Historia de Cáncer de mama y ovario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Múltiples Cáncer de mama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≥2 familiares de 1º afectos de Cáncer de mama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en hombres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en población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judía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triple negativo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73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8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>
                <a:latin typeface="Arial" pitchFamily="34" charset="0"/>
                <a:cs typeface="Arial" pitchFamily="34" charset="0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Terapia de R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eemplazo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hormonal </a:t>
            </a:r>
          </a:p>
          <a:p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48" y="2204864"/>
            <a:ext cx="7962900" cy="4262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3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9712" y="274638"/>
            <a:ext cx="7164288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2060848"/>
            <a:ext cx="8640960" cy="4065315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dirty="0">
                <a:latin typeface="Arial" pitchFamily="34" charset="0"/>
                <a:cs typeface="Arial" pitchFamily="34" charset="0"/>
              </a:rPr>
              <a:t>las fases iniciales no hay síntomas en la mayoría de los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pacientes.</a:t>
            </a:r>
          </a:p>
          <a:p>
            <a:pPr lvl="2"/>
            <a:endParaRPr lang="es-ES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Masa, nódulo mamario o </a:t>
            </a:r>
            <a:r>
              <a:rPr lang="es-ES_tradnl" dirty="0" smtClean="0">
                <a:latin typeface="Arial" pitchFamily="34" charset="0"/>
                <a:cs typeface="Arial" pitchFamily="34" charset="0"/>
              </a:rPr>
              <a:t>cambios </a:t>
            </a:r>
            <a:r>
              <a:rPr lang="es-ES_tradnl" dirty="0">
                <a:latin typeface="Arial" pitchFamily="34" charset="0"/>
                <a:cs typeface="Arial" pitchFamily="34" charset="0"/>
              </a:rPr>
              <a:t>cutáneos 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Masa o nódulo axilar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Sangrado </a:t>
            </a:r>
            <a:r>
              <a:rPr lang="es-ES" dirty="0">
                <a:latin typeface="Arial" pitchFamily="34" charset="0"/>
                <a:cs typeface="Arial" pitchFamily="34" charset="0"/>
              </a:rPr>
              <a:t>o retracción del pezón</a:t>
            </a: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Edema o eritema de la piel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mamaria</a:t>
            </a:r>
          </a:p>
          <a:p>
            <a:pPr lvl="2"/>
            <a:r>
              <a:rPr lang="es-ES_tradnl" dirty="0" smtClean="0">
                <a:latin typeface="Arial" pitchFamily="34" charset="0"/>
                <a:cs typeface="Arial" pitchFamily="34" charset="0"/>
              </a:rPr>
              <a:t>Mastalgia</a:t>
            </a:r>
          </a:p>
          <a:p>
            <a:endParaRPr lang="es-ES_tradnl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/>
          </a:p>
          <a:p>
            <a:endParaRPr lang="es-E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9" y="9922"/>
            <a:ext cx="1133475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60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7"/>
            <a:ext cx="763284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55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55111"/>
            <a:ext cx="7704856" cy="541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9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sz="4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900" b="1" dirty="0">
                <a:latin typeface="Arial" pitchFamily="34" charset="0"/>
                <a:cs typeface="Arial" pitchFamily="34" charset="0"/>
              </a:rPr>
              <a:t>CÁNCER</a:t>
            </a:r>
            <a:r>
              <a:rPr lang="es-ES" sz="49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s-ES" sz="4900" b="1" dirty="0">
                <a:latin typeface="Arial" pitchFamily="34" charset="0"/>
                <a:cs typeface="Arial" pitchFamily="34" charset="0"/>
              </a:rPr>
              <a:t>MAMA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416825" cy="267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38165"/>
            <a:ext cx="741682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65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432027" y="2846546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GÁSTRICO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40"/>
            <a:ext cx="3888432" cy="382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05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6674012" cy="736533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latin typeface="Arial"/>
                <a:cs typeface="Arial"/>
              </a:rPr>
              <a:t>FACTORES DE RIESGO</a:t>
            </a:r>
            <a:endParaRPr lang="es-ES" sz="4000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2186" y="1628800"/>
            <a:ext cx="8964488" cy="5976664"/>
          </a:xfrm>
        </p:spPr>
        <p:txBody>
          <a:bodyPr>
            <a:no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 err="1" smtClean="0">
                <a:latin typeface="Arial"/>
                <a:cs typeface="Arial"/>
              </a:rPr>
              <a:t>Ingestión</a:t>
            </a:r>
            <a:r>
              <a:rPr lang="en-US" sz="2400" dirty="0" smtClean="0">
                <a:latin typeface="Arial"/>
                <a:cs typeface="Arial"/>
              </a:rPr>
              <a:t>  de </a:t>
            </a:r>
            <a:r>
              <a:rPr lang="en-US" sz="2400" dirty="0" err="1">
                <a:latin typeface="Arial"/>
                <a:cs typeface="Arial"/>
              </a:rPr>
              <a:t>n</a:t>
            </a:r>
            <a:r>
              <a:rPr lang="en-US" sz="2400" dirty="0" err="1" smtClean="0">
                <a:latin typeface="Arial"/>
                <a:cs typeface="Arial"/>
              </a:rPr>
              <a:t>itratos</a:t>
            </a:r>
            <a:r>
              <a:rPr lang="en-US" sz="2400" dirty="0" smtClean="0">
                <a:latin typeface="Arial"/>
                <a:cs typeface="Arial"/>
              </a:rPr>
              <a:t> en </a:t>
            </a:r>
            <a:r>
              <a:rPr lang="en-US" sz="2400" dirty="0" err="1" smtClean="0">
                <a:latin typeface="Arial"/>
                <a:cs typeface="Arial"/>
              </a:rPr>
              <a:t>alimentos</a:t>
            </a:r>
            <a:r>
              <a:rPr lang="en-US" sz="2400" dirty="0">
                <a:latin typeface="Arial"/>
                <a:cs typeface="Arial"/>
              </a:rPr>
              <a:t>  </a:t>
            </a:r>
            <a:r>
              <a:rPr lang="en-US" sz="2400" dirty="0" err="1" smtClean="0">
                <a:latin typeface="Arial"/>
                <a:cs typeface="Arial"/>
              </a:rPr>
              <a:t>secos</a:t>
            </a:r>
            <a:r>
              <a:rPr lang="en-US" sz="2400" dirty="0" smtClean="0">
                <a:latin typeface="Arial"/>
                <a:cs typeface="Arial"/>
              </a:rPr>
              <a:t>,  </a:t>
            </a:r>
            <a:r>
              <a:rPr lang="en-US" sz="2400" dirty="0" err="1" smtClean="0">
                <a:latin typeface="Arial"/>
                <a:cs typeface="Arial"/>
              </a:rPr>
              <a:t>ahumados</a:t>
            </a:r>
            <a:r>
              <a:rPr lang="en-US" sz="2400" dirty="0" smtClean="0">
                <a:latin typeface="Arial"/>
                <a:cs typeface="Arial"/>
              </a:rPr>
              <a:t>, </a:t>
            </a:r>
            <a:r>
              <a:rPr lang="en-US" sz="2400" dirty="0" err="1" smtClean="0">
                <a:latin typeface="Arial"/>
                <a:cs typeface="Arial"/>
              </a:rPr>
              <a:t>embutidos</a:t>
            </a:r>
            <a:r>
              <a:rPr lang="en-US" sz="2400" dirty="0" smtClean="0">
                <a:latin typeface="Arial"/>
                <a:cs typeface="Arial"/>
              </a:rPr>
              <a:t> o  </a:t>
            </a:r>
            <a:r>
              <a:rPr lang="en-US" sz="2400" dirty="0" err="1" smtClean="0">
                <a:latin typeface="Arial"/>
                <a:cs typeface="Arial"/>
              </a:rPr>
              <a:t>salados</a:t>
            </a:r>
            <a:endParaRPr lang="en-US" sz="2400" dirty="0" smtClean="0">
              <a:latin typeface="Arial"/>
              <a:cs typeface="Arial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 smtClean="0">
              <a:latin typeface="Arial"/>
              <a:cs typeface="Arial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err="1" smtClean="0">
                <a:latin typeface="Arial"/>
                <a:cs typeface="Arial"/>
              </a:rPr>
              <a:t>Bacterias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convierten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nitratos</a:t>
            </a:r>
            <a:r>
              <a:rPr lang="en-US" sz="2400" dirty="0" smtClean="0">
                <a:latin typeface="Arial"/>
                <a:cs typeface="Arial"/>
              </a:rPr>
              <a:t> a </a:t>
            </a:r>
            <a:r>
              <a:rPr lang="en-US" sz="2400" dirty="0" err="1" smtClean="0">
                <a:latin typeface="Arial"/>
                <a:cs typeface="Arial"/>
              </a:rPr>
              <a:t>nitritos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carcinogénicos</a:t>
            </a:r>
            <a:r>
              <a:rPr lang="en-US" sz="2400" dirty="0" smtClean="0">
                <a:latin typeface="Arial"/>
                <a:cs typeface="Arial"/>
              </a:rPr>
              <a:t>.</a:t>
            </a:r>
          </a:p>
          <a:p>
            <a:pPr lvl="2"/>
            <a:r>
              <a:rPr lang="en-US" sz="2000" b="1" i="1" dirty="0" smtClean="0">
                <a:latin typeface="Arial"/>
                <a:cs typeface="Arial"/>
              </a:rPr>
              <a:t>H. pylori</a:t>
            </a:r>
          </a:p>
          <a:p>
            <a:pPr lvl="2"/>
            <a:r>
              <a:rPr lang="en-US" sz="2000" dirty="0" err="1" smtClean="0">
                <a:latin typeface="Arial"/>
                <a:cs typeface="Arial"/>
              </a:rPr>
              <a:t>Aclorhidria</a:t>
            </a:r>
            <a:r>
              <a:rPr lang="en-US" sz="2000" dirty="0" smtClean="0">
                <a:latin typeface="Arial"/>
                <a:cs typeface="Arial"/>
              </a:rPr>
              <a:t> (</a:t>
            </a:r>
            <a:r>
              <a:rPr lang="en-US" sz="2000" dirty="0" err="1" smtClean="0">
                <a:latin typeface="Arial"/>
                <a:cs typeface="Arial"/>
              </a:rPr>
              <a:t>Antrectomía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previa</a:t>
            </a:r>
            <a:r>
              <a:rPr lang="en-US" sz="2000" dirty="0" smtClean="0">
                <a:latin typeface="Arial"/>
                <a:cs typeface="Arial"/>
              </a:rPr>
              <a:t>,</a:t>
            </a: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sz="2000" dirty="0" smtClean="0">
                <a:latin typeface="Arial"/>
                <a:cs typeface="Arial"/>
              </a:rPr>
              <a:t>Gastritis </a:t>
            </a:r>
            <a:r>
              <a:rPr lang="en-US" sz="2000" dirty="0" err="1" smtClean="0">
                <a:latin typeface="Arial"/>
                <a:cs typeface="Arial"/>
              </a:rPr>
              <a:t>atrófica</a:t>
            </a:r>
            <a:r>
              <a:rPr lang="en-US" sz="2000" dirty="0" smtClean="0">
                <a:latin typeface="Arial"/>
                <a:cs typeface="Arial"/>
              </a:rPr>
              <a:t>, Anemia </a:t>
            </a:r>
            <a:r>
              <a:rPr lang="en-US" sz="2000" dirty="0" err="1" smtClean="0">
                <a:latin typeface="Arial"/>
                <a:cs typeface="Arial"/>
              </a:rPr>
              <a:t>perniciosa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Grupo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sanguíneo</a:t>
            </a:r>
            <a:r>
              <a:rPr lang="en-US" sz="2000" dirty="0" smtClean="0">
                <a:latin typeface="Arial"/>
                <a:cs typeface="Arial"/>
              </a:rPr>
              <a:t> A)</a:t>
            </a:r>
          </a:p>
          <a:p>
            <a:pPr lvl="3">
              <a:buFont typeface="Arial" pitchFamily="34" charset="0"/>
              <a:buChar char="•"/>
            </a:pPr>
            <a:endParaRPr lang="en-US" dirty="0" smtClean="0">
              <a:latin typeface="Arial"/>
              <a:cs typeface="Arial"/>
            </a:endParaRPr>
          </a:p>
          <a:p>
            <a:pPr marL="857250" lvl="1" indent="-342900">
              <a:buFont typeface="Arial" pitchFamily="34" charset="0"/>
              <a:buChar char="•"/>
            </a:pPr>
            <a:r>
              <a:rPr lang="en-US" sz="2400" dirty="0" err="1" smtClean="0">
                <a:latin typeface="Arial"/>
                <a:cs typeface="Arial"/>
              </a:rPr>
              <a:t>Hipertrofia</a:t>
            </a:r>
            <a:r>
              <a:rPr lang="en-US" sz="2400" dirty="0" smtClean="0">
                <a:latin typeface="Arial"/>
                <a:cs typeface="Arial"/>
              </a:rPr>
              <a:t> de </a:t>
            </a:r>
            <a:r>
              <a:rPr lang="en-US" sz="2400" dirty="0" err="1" smtClean="0">
                <a:latin typeface="Arial"/>
                <a:cs typeface="Arial"/>
              </a:rPr>
              <a:t>pliegues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gástricos</a:t>
            </a:r>
            <a:r>
              <a:rPr lang="en-US" sz="2400" dirty="0" smtClean="0">
                <a:latin typeface="Arial"/>
                <a:cs typeface="Arial"/>
              </a:rPr>
              <a:t> (E. de </a:t>
            </a:r>
            <a:r>
              <a:rPr lang="en-US" sz="2400" dirty="0" err="1" smtClean="0">
                <a:latin typeface="Arial"/>
                <a:cs typeface="Arial"/>
              </a:rPr>
              <a:t>Ménetrier</a:t>
            </a:r>
            <a:r>
              <a:rPr lang="en-US" sz="2400" dirty="0" smtClean="0">
                <a:latin typeface="Arial"/>
                <a:cs typeface="Arial"/>
              </a:rPr>
              <a:t>)</a:t>
            </a:r>
          </a:p>
          <a:p>
            <a:pPr marL="857250" lvl="1" indent="-342900">
              <a:buFont typeface="Arial" pitchFamily="34" charset="0"/>
              <a:buChar char="•"/>
            </a:pPr>
            <a:endParaRPr lang="en-US" sz="2000" dirty="0" smtClean="0">
              <a:latin typeface="Arial"/>
              <a:cs typeface="Arial"/>
            </a:endParaRPr>
          </a:p>
          <a:p>
            <a:pPr marL="857250" lvl="1" indent="-342900">
              <a:buFont typeface="Arial" pitchFamily="34" charset="0"/>
              <a:buChar char="•"/>
            </a:pPr>
            <a:r>
              <a:rPr lang="en-US" sz="2400" dirty="0" err="1">
                <a:latin typeface="Arial"/>
                <a:cs typeface="Arial"/>
              </a:rPr>
              <a:t>M</a:t>
            </a:r>
            <a:r>
              <a:rPr lang="en-US" sz="2400" dirty="0" err="1" smtClean="0">
                <a:latin typeface="Arial"/>
                <a:cs typeface="Arial"/>
              </a:rPr>
              <a:t>utaciónes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genéticas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sz="2400" dirty="0" smtClean="0">
                <a:latin typeface="Arial"/>
                <a:cs typeface="Arial"/>
              </a:rPr>
              <a:t>(C. </a:t>
            </a:r>
            <a:r>
              <a:rPr lang="en-US" sz="2400" dirty="0" err="1">
                <a:latin typeface="Arial"/>
                <a:cs typeface="Arial"/>
              </a:rPr>
              <a:t>gástrico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difuso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smtClean="0">
                <a:latin typeface="Arial"/>
                <a:cs typeface="Arial"/>
              </a:rPr>
              <a:t>familiar)</a:t>
            </a:r>
            <a:endParaRPr lang="en-US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s-ES" sz="2400" dirty="0"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4016"/>
            <a:ext cx="237626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27984" y="6608385"/>
            <a:ext cx="6641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91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7704856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DETECCIÓN PRECOZ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>
                <a:latin typeface="Arial" pitchFamily="34" charset="0"/>
                <a:cs typeface="Arial" pitchFamily="34" charset="0"/>
              </a:rPr>
              <a:t>Avances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constantes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en el diagnóstico y tratamiento de n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eoplasias.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Gran parte de los pacientes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no son remitidos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forma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oportuna, condicionando diagnóstico precoz y tratamiento oncológico.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Esta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guía ayuda 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reconocer pacientes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con síntomas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que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sugieren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neoplasias.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7290251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40017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665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52536" y="274638"/>
            <a:ext cx="7704856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6371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En las fases iniciales no hay síntomas en la mayoría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los pacientes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Astenia, anorexia, pérdida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inexplicable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peso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Cambio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en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hábito intestinal (diarrea/constipación)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Dolor abdominal persistente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Saciedad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precoz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Disfagia: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Cardias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Nauseas y vómitos: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Síndrome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pilórico 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Sangrado digestivo</a:t>
            </a:r>
          </a:p>
          <a:p>
            <a:r>
              <a:rPr lang="es-ES" sz="2800" b="1" dirty="0">
                <a:solidFill>
                  <a:srgbClr val="FF0000"/>
                </a:solidFill>
                <a:latin typeface="Arial"/>
                <a:cs typeface="Arial"/>
              </a:rPr>
              <a:t>Ascitis, ictericia, masa </a:t>
            </a:r>
            <a:r>
              <a:rPr lang="es-ES" sz="2800" b="1" dirty="0" smtClean="0">
                <a:solidFill>
                  <a:srgbClr val="FF0000"/>
                </a:solidFill>
                <a:latin typeface="Arial"/>
                <a:cs typeface="Arial"/>
              </a:rPr>
              <a:t>palpable: C</a:t>
            </a:r>
            <a:r>
              <a:rPr lang="es-ES" sz="2800" b="1" dirty="0">
                <a:solidFill>
                  <a:srgbClr val="FF0000"/>
                </a:solidFill>
                <a:latin typeface="Arial"/>
                <a:cs typeface="Arial"/>
              </a:rPr>
              <a:t>.  AVANZADO</a:t>
            </a:r>
            <a:endParaRPr lang="es-ES" sz="2800" b="1" u="sng" dirty="0">
              <a:solidFill>
                <a:srgbClr val="FF0000"/>
              </a:solidFill>
              <a:latin typeface="Arial"/>
              <a:cs typeface="Arial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37160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0784" y="6608385"/>
            <a:ext cx="6681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10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25255"/>
            <a:ext cx="3744416" cy="289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4005064"/>
            <a:ext cx="3744417" cy="2541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896" y="825254"/>
            <a:ext cx="3845543" cy="289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480" y="4005064"/>
            <a:ext cx="386295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24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900" b="1" dirty="0" smtClean="0">
                <a:latin typeface="Arial" pitchFamily="34" charset="0"/>
                <a:cs typeface="Arial" pitchFamily="34" charset="0"/>
              </a:rPr>
              <a:t>CÁNCER GÁSTRICO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5"/>
            <a:ext cx="676875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40968"/>
            <a:ext cx="6768752" cy="204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296619"/>
            <a:ext cx="684076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40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2708920"/>
            <a:ext cx="4752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 CÁNCER HIGADO Y  VIAS BILIARES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395173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624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/>
                <a:cs typeface="Arial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HEPATOCARCINOMA</a:t>
            </a:r>
          </a:p>
          <a:p>
            <a:pPr lvl="1">
              <a:buFont typeface="Arial" pitchFamily="34" charset="0"/>
              <a:buChar char="•"/>
            </a:pP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Hombres &gt; Mujeres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Hepatitis viral crónica (Hepatitis B y C)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Consumo de alcohol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Enfermedades metabólicas hereditarias (E. Wilson, Hemocromatosis, Porfiria cutánea tarda..)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Infección por parásitos (</a:t>
            </a:r>
            <a:r>
              <a:rPr lang="es-ES" sz="2600" dirty="0" err="1" smtClean="0">
                <a:latin typeface="Arial" pitchFamily="34" charset="0"/>
                <a:cs typeface="Arial" pitchFamily="34" charset="0"/>
              </a:rPr>
              <a:t>Esquistosomiasis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Esteroides anabólicos</a:t>
            </a:r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34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/>
                <a:cs typeface="Arial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r>
              <a:rPr lang="es-ES" sz="35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VIAS BILIARES</a:t>
            </a:r>
          </a:p>
          <a:p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Mujeres &gt; Hombres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Edad avanzada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Antecedentes familiares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Cálculos o pólipos biliares 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Vesícula biliar “en porcelana”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Anomalías de conductos biliares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Colangitis esclerosante primaria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41074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6493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r>
              <a:rPr lang="es-ES" dirty="0">
                <a:latin typeface="Arial" pitchFamily="34" charset="0"/>
                <a:cs typeface="Arial" pitchFamily="34" charset="0"/>
              </a:rPr>
              <a:t>Astenia, anorexia,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pérdida </a:t>
            </a:r>
            <a:r>
              <a:rPr lang="es-ES" dirty="0">
                <a:latin typeface="Arial" pitchFamily="34" charset="0"/>
                <a:cs typeface="Arial" pitchFamily="34" charset="0"/>
              </a:rPr>
              <a:t>inexplicable de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peso.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Dolor abdominal (cuadrante </a:t>
            </a:r>
            <a:r>
              <a:rPr lang="es-ES" dirty="0">
                <a:latin typeface="Arial" pitchFamily="34" charset="0"/>
                <a:cs typeface="Arial" pitchFamily="34" charset="0"/>
              </a:rPr>
              <a:t>superior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derecho)</a:t>
            </a:r>
          </a:p>
          <a:p>
            <a:r>
              <a:rPr lang="es-ES" dirty="0">
                <a:latin typeface="Arial" pitchFamily="34" charset="0"/>
                <a:cs typeface="Arial" pitchFamily="34" charset="0"/>
              </a:rPr>
              <a:t>N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áuseas </a:t>
            </a:r>
            <a:r>
              <a:rPr lang="es-ES" dirty="0">
                <a:latin typeface="Arial" pitchFamily="34" charset="0"/>
                <a:cs typeface="Arial" pitchFamily="34" charset="0"/>
              </a:rPr>
              <a:t>y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vómitos</a:t>
            </a:r>
          </a:p>
          <a:p>
            <a:r>
              <a:rPr lang="es-ES" dirty="0">
                <a:latin typeface="Arial" pitchFamily="34" charset="0"/>
                <a:cs typeface="Arial" pitchFamily="34" charset="0"/>
              </a:rPr>
              <a:t>Distensión abdominal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Hepatomegalia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Ascitis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Ictericia </a:t>
            </a:r>
            <a:r>
              <a:rPr lang="es-ES" dirty="0">
                <a:latin typeface="Arial" pitchFamily="34" charset="0"/>
                <a:cs typeface="Arial" pitchFamily="34" charset="0"/>
              </a:rPr>
              <a:t>obstructiva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Acolia </a:t>
            </a:r>
            <a:r>
              <a:rPr lang="es-ES" dirty="0">
                <a:latin typeface="Arial" pitchFamily="34" charset="0"/>
                <a:cs typeface="Arial" pitchFamily="34" charset="0"/>
              </a:rPr>
              <a:t>/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coluria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Prurito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Síndrome febril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29200"/>
            <a:ext cx="1872208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229200"/>
            <a:ext cx="18573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19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2708920"/>
            <a:ext cx="47525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CÁNCER</a:t>
            </a: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PÁNCREAS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400392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98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/>
          <a:lstStyle/>
          <a:p>
            <a:r>
              <a:rPr lang="es-ES" b="1" dirty="0">
                <a:latin typeface="Arial"/>
                <a:cs typeface="Arial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60586"/>
            <a:ext cx="8435280" cy="4764757"/>
          </a:xfrm>
        </p:spPr>
        <p:txBody>
          <a:bodyPr>
            <a:normAutofit fontScale="92500" lnSpcReduction="20000"/>
          </a:bodyPr>
          <a:lstStyle/>
          <a:p>
            <a:r>
              <a:rPr lang="es-ES" dirty="0" smtClean="0"/>
              <a:t>Edad avanzada</a:t>
            </a:r>
          </a:p>
          <a:p>
            <a:r>
              <a:rPr lang="es-ES" dirty="0" smtClean="0"/>
              <a:t>Sexo masculino</a:t>
            </a:r>
          </a:p>
          <a:p>
            <a:r>
              <a:rPr lang="es-ES" dirty="0" smtClean="0"/>
              <a:t>Raza negra</a:t>
            </a:r>
          </a:p>
          <a:p>
            <a:r>
              <a:rPr lang="es-ES" dirty="0" smtClean="0"/>
              <a:t>Tabaquismo y Alcohol</a:t>
            </a:r>
          </a:p>
          <a:p>
            <a:r>
              <a:rPr lang="es-ES" dirty="0" smtClean="0"/>
              <a:t>Obesidad</a:t>
            </a:r>
          </a:p>
          <a:p>
            <a:r>
              <a:rPr lang="es-ES" dirty="0" smtClean="0"/>
              <a:t>Pancreatitis crónica</a:t>
            </a:r>
          </a:p>
          <a:p>
            <a:r>
              <a:rPr lang="es-ES" dirty="0"/>
              <a:t>Exposición a pesticidas, tintes y sustancias químicas</a:t>
            </a:r>
          </a:p>
          <a:p>
            <a:r>
              <a:rPr lang="es-ES" dirty="0"/>
              <a:t>Cirrosis </a:t>
            </a:r>
            <a:r>
              <a:rPr lang="es-ES" dirty="0" smtClean="0"/>
              <a:t>hepática</a:t>
            </a:r>
          </a:p>
          <a:p>
            <a:r>
              <a:rPr lang="es-ES" dirty="0"/>
              <a:t>Antecedentes familiares y </a:t>
            </a:r>
            <a:r>
              <a:rPr lang="es-ES" dirty="0" smtClean="0"/>
              <a:t>síndromes </a:t>
            </a:r>
            <a:r>
              <a:rPr lang="es-ES" dirty="0"/>
              <a:t>genéticos</a:t>
            </a:r>
          </a:p>
          <a:p>
            <a:endParaRPr lang="es-ES" dirty="0"/>
          </a:p>
          <a:p>
            <a:endParaRPr lang="es-E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60587"/>
            <a:ext cx="36195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22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las fases iniciales no hay síntomas en la mayoría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los pacientes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síntomas más comunes incluyen:</a:t>
            </a:r>
          </a:p>
          <a:p>
            <a:pPr>
              <a:buFont typeface="Wingdings" pitchFamily="2" charset="2"/>
              <a:buChar char="ü"/>
            </a:pP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Dolor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abdominal superior, que se puede irradiar a la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espalda (en cinturón)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Anorexia, astenia y pérdida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peso</a:t>
            </a: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Depresión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Tromboflebitis</a:t>
            </a: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Ictericia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obstructiva</a:t>
            </a:r>
          </a:p>
          <a:p>
            <a:endParaRPr lang="es-ES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3" y="4941168"/>
            <a:ext cx="1704751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437112"/>
            <a:ext cx="1866900" cy="2234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3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274638"/>
            <a:ext cx="9145016" cy="1143000"/>
          </a:xfrm>
        </p:spPr>
        <p:txBody>
          <a:bodyPr>
            <a:noAutofit/>
          </a:bodyPr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TIEMPOS DE ESPERA PARA REMISIONES POR CÁNCER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98" y="1769188"/>
            <a:ext cx="8602182" cy="446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597352"/>
            <a:ext cx="16296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/>
              <a:t>NICE </a:t>
            </a:r>
            <a:r>
              <a:rPr lang="es-ES" sz="1200" b="1" dirty="0" err="1"/>
              <a:t>Clinical</a:t>
            </a:r>
            <a:r>
              <a:rPr lang="es-ES" sz="1200" b="1" dirty="0"/>
              <a:t> </a:t>
            </a:r>
            <a:r>
              <a:rPr lang="es-ES" sz="1200" b="1" dirty="0" err="1"/>
              <a:t>Guideline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9810387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432027" y="2708920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COLORRECTAL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4105275" cy="424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1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32048" y="274638"/>
            <a:ext cx="7884368" cy="1143000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latin typeface="Arial"/>
                <a:cs typeface="Arial"/>
              </a:rPr>
              <a:t>FACTORES DE RIESGO</a:t>
            </a:r>
            <a:endParaRPr lang="es-ES" sz="3600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6"/>
            <a:ext cx="828092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dirty="0" smtClean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s-ES_tradnl" b="1" dirty="0" smtClean="0">
                <a:latin typeface="Arial"/>
                <a:cs typeface="Arial"/>
              </a:rPr>
              <a:t>CÁNCER ESPORADICO (80%)</a:t>
            </a:r>
          </a:p>
          <a:p>
            <a:pPr marL="0" indent="0">
              <a:buNone/>
            </a:pPr>
            <a:endParaRPr lang="es-ES_tradnl" b="1" u="sng" dirty="0" smtClean="0">
              <a:latin typeface="Arial"/>
              <a:cs typeface="Arial"/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latin typeface="Arial"/>
                <a:cs typeface="Arial"/>
              </a:rPr>
              <a:t>Obesidad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latin typeface="Arial"/>
                <a:cs typeface="Arial"/>
              </a:rPr>
              <a:t>Bacteremia </a:t>
            </a:r>
            <a:r>
              <a:rPr lang="en-US" dirty="0" err="1">
                <a:latin typeface="Arial"/>
                <a:cs typeface="Arial"/>
              </a:rPr>
              <a:t>por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i="1" dirty="0">
                <a:latin typeface="Arial"/>
                <a:cs typeface="Arial"/>
              </a:rPr>
              <a:t>Streptococcus </a:t>
            </a:r>
            <a:r>
              <a:rPr lang="en-US" i="1" dirty="0" err="1" smtClean="0">
                <a:latin typeface="Arial"/>
                <a:cs typeface="Arial"/>
              </a:rPr>
              <a:t>Bovis</a:t>
            </a:r>
            <a:r>
              <a:rPr lang="en-US" i="1" dirty="0" smtClean="0">
                <a:latin typeface="Arial"/>
                <a:cs typeface="Arial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/>
                <a:cs typeface="Arial"/>
              </a:rPr>
              <a:t>Tabaquismo</a:t>
            </a:r>
            <a:endParaRPr lang="es-ES_tradnl" dirty="0">
              <a:latin typeface="Arial"/>
              <a:cs typeface="Arial"/>
            </a:endParaRPr>
          </a:p>
          <a:p>
            <a:endParaRPr lang="es-ES" dirty="0">
              <a:latin typeface="Arial"/>
              <a:cs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932" y="4841776"/>
            <a:ext cx="280996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597352"/>
            <a:ext cx="6389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err="1"/>
              <a:t>DeVita</a:t>
            </a:r>
            <a:r>
              <a:rPr lang="en-US" sz="1400" b="1" dirty="0"/>
              <a:t>. Cancer: Principles and Practice of Oncology, 9</a:t>
            </a:r>
            <a:r>
              <a:rPr lang="en-US" sz="1400" b="1" baseline="30000" dirty="0"/>
              <a:t>th</a:t>
            </a:r>
            <a:r>
              <a:rPr lang="en-US" sz="1400" b="1" dirty="0"/>
              <a:t> Edition</a:t>
            </a: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val="353932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792088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FACTORES DE RIESGO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612576" y="1600200"/>
            <a:ext cx="8820472" cy="4997152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r>
              <a:rPr lang="es-ES" b="1" dirty="0" smtClean="0">
                <a:latin typeface="Arial"/>
                <a:cs typeface="Arial"/>
              </a:rPr>
              <a:t>CÁNCER HEREDITARIO (20%)</a:t>
            </a:r>
            <a:r>
              <a:rPr lang="es-ES_tradnl" b="1" dirty="0" smtClean="0">
                <a:latin typeface="Arial"/>
                <a:cs typeface="Arial"/>
              </a:rPr>
              <a:t> </a:t>
            </a:r>
          </a:p>
          <a:p>
            <a:pPr marL="914400" lvl="2" indent="0">
              <a:buNone/>
            </a:pPr>
            <a:endParaRPr lang="es-ES_tradnl" b="1" dirty="0" smtClean="0">
              <a:latin typeface="Arial"/>
              <a:cs typeface="Arial"/>
            </a:endParaRPr>
          </a:p>
          <a:p>
            <a:pPr marL="914400" lvl="2" indent="0">
              <a:buNone/>
            </a:pPr>
            <a:r>
              <a:rPr lang="es-ES" b="1" dirty="0" err="1">
                <a:latin typeface="Arial"/>
                <a:cs typeface="Arial"/>
              </a:rPr>
              <a:t>Poliposis</a:t>
            </a:r>
            <a:r>
              <a:rPr lang="es-ES" b="1" dirty="0">
                <a:latin typeface="Arial"/>
                <a:cs typeface="Arial"/>
              </a:rPr>
              <a:t> </a:t>
            </a:r>
            <a:r>
              <a:rPr lang="es-ES" b="1" dirty="0" err="1">
                <a:latin typeface="Arial"/>
                <a:cs typeface="Arial"/>
              </a:rPr>
              <a:t>Adenomatosa</a:t>
            </a:r>
            <a:r>
              <a:rPr lang="es-ES" b="1" dirty="0">
                <a:latin typeface="Arial"/>
                <a:cs typeface="Arial"/>
              </a:rPr>
              <a:t> Familiar (P.A.F.)</a:t>
            </a:r>
            <a:endParaRPr lang="es-ES_tradnl" b="1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sz="2400" dirty="0" smtClean="0">
                <a:latin typeface="Arial"/>
                <a:cs typeface="Arial"/>
              </a:rPr>
              <a:t>Autosomico </a:t>
            </a:r>
            <a:r>
              <a:rPr lang="es-ES_tradnl" sz="2400" dirty="0">
                <a:latin typeface="Arial"/>
                <a:cs typeface="Arial"/>
              </a:rPr>
              <a:t>D</a:t>
            </a:r>
            <a:r>
              <a:rPr lang="es-ES_tradnl" sz="2400" dirty="0" smtClean="0">
                <a:latin typeface="Arial"/>
                <a:cs typeface="Arial"/>
              </a:rPr>
              <a:t>ominante, </a:t>
            </a:r>
            <a:r>
              <a:rPr lang="es-ES_tradnl" sz="2400" dirty="0">
                <a:latin typeface="Arial"/>
                <a:cs typeface="Arial"/>
              </a:rPr>
              <a:t>1 </a:t>
            </a:r>
            <a:r>
              <a:rPr lang="es-ES_tradnl" sz="2400" dirty="0" smtClean="0">
                <a:latin typeface="Arial"/>
                <a:cs typeface="Arial"/>
              </a:rPr>
              <a:t>%.</a:t>
            </a:r>
          </a:p>
          <a:p>
            <a:pPr lvl="3">
              <a:buFont typeface="Wingdings" pitchFamily="2" charset="2"/>
              <a:buChar char="ü"/>
            </a:pPr>
            <a:r>
              <a:rPr lang="es-ES_tradnl" sz="2400" dirty="0">
                <a:latin typeface="Arial"/>
                <a:cs typeface="Arial"/>
              </a:rPr>
              <a:t>P</a:t>
            </a:r>
            <a:r>
              <a:rPr lang="es-ES_tradnl" sz="2400" dirty="0" smtClean="0">
                <a:latin typeface="Arial"/>
                <a:cs typeface="Arial"/>
              </a:rPr>
              <a:t>érdida </a:t>
            </a:r>
            <a:r>
              <a:rPr lang="es-ES_tradnl" sz="2400" dirty="0">
                <a:latin typeface="Arial"/>
                <a:cs typeface="Arial"/>
              </a:rPr>
              <a:t>alélica del 5q (APC</a:t>
            </a:r>
            <a:r>
              <a:rPr lang="es-ES_tradnl" sz="2400" dirty="0" smtClean="0">
                <a:latin typeface="Arial"/>
                <a:cs typeface="Arial"/>
              </a:rPr>
              <a:t>)</a:t>
            </a:r>
          </a:p>
          <a:p>
            <a:pPr lvl="3">
              <a:buFont typeface="Wingdings" pitchFamily="2" charset="2"/>
              <a:buChar char="ü"/>
            </a:pPr>
            <a:r>
              <a:rPr lang="es-ES_tradnl" sz="2400" dirty="0" smtClean="0">
                <a:latin typeface="Arial"/>
                <a:cs typeface="Arial"/>
              </a:rPr>
              <a:t>Múltiples pólipos </a:t>
            </a:r>
            <a:r>
              <a:rPr lang="es-ES_tradnl" sz="2400" dirty="0" err="1" smtClean="0">
                <a:latin typeface="Arial"/>
                <a:cs typeface="Arial"/>
              </a:rPr>
              <a:t>adenomatosos</a:t>
            </a:r>
            <a:r>
              <a:rPr lang="es-ES_tradnl" sz="2400" dirty="0" smtClean="0">
                <a:latin typeface="Arial"/>
                <a:cs typeface="Arial"/>
              </a:rPr>
              <a:t> (&gt;100), que tapizan la mucosa </a:t>
            </a:r>
            <a:r>
              <a:rPr lang="es-ES_tradnl" sz="2400" dirty="0" err="1" smtClean="0">
                <a:latin typeface="Arial"/>
                <a:cs typeface="Arial"/>
              </a:rPr>
              <a:t>rectocolónica</a:t>
            </a:r>
            <a:r>
              <a:rPr lang="es-ES_tradnl" sz="2400" dirty="0" smtClean="0">
                <a:latin typeface="Arial"/>
                <a:cs typeface="Arial"/>
              </a:rPr>
              <a:t>.</a:t>
            </a:r>
            <a:endParaRPr lang="es-ES_tradnl" sz="2400" dirty="0">
              <a:latin typeface="Arial"/>
              <a:cs typeface="Arial"/>
            </a:endParaRPr>
          </a:p>
          <a:p>
            <a:endParaRPr lang="es-ES" sz="24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s-ES" sz="24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s-ES" sz="2400" dirty="0" smtClean="0">
                <a:solidFill>
                  <a:srgbClr val="FF0000"/>
                </a:solidFill>
                <a:latin typeface="Arial"/>
                <a:cs typeface="Arial"/>
              </a:rPr>
              <a:t>                 </a:t>
            </a:r>
            <a:r>
              <a:rPr lang="es-ES" sz="2400" b="1" i="1" dirty="0" smtClean="0">
                <a:solidFill>
                  <a:schemeClr val="accent1"/>
                </a:solidFill>
                <a:latin typeface="Arial"/>
                <a:cs typeface="Arial"/>
              </a:rPr>
              <a:t>Síndrome </a:t>
            </a:r>
            <a:r>
              <a:rPr lang="es-ES" sz="2400" b="1" i="1" dirty="0">
                <a:solidFill>
                  <a:schemeClr val="accent1"/>
                </a:solidFill>
                <a:latin typeface="Arial"/>
                <a:cs typeface="Arial"/>
              </a:rPr>
              <a:t>de Gardner.</a:t>
            </a:r>
          </a:p>
          <a:p>
            <a:pPr marL="0" indent="0">
              <a:buNone/>
            </a:pPr>
            <a:r>
              <a:rPr lang="es-ES" sz="2400" b="1" i="1" dirty="0" smtClean="0">
                <a:solidFill>
                  <a:schemeClr val="accent1"/>
                </a:solidFill>
                <a:latin typeface="Arial"/>
                <a:cs typeface="Arial"/>
              </a:rPr>
              <a:t>                  Síndrome </a:t>
            </a:r>
            <a:r>
              <a:rPr lang="es-ES" sz="2400" b="1" i="1" dirty="0">
                <a:solidFill>
                  <a:schemeClr val="accent1"/>
                </a:solidFill>
                <a:latin typeface="Arial"/>
                <a:cs typeface="Arial"/>
              </a:rPr>
              <a:t>de </a:t>
            </a:r>
            <a:r>
              <a:rPr lang="es-ES" sz="2400" b="1" i="1" dirty="0" err="1">
                <a:solidFill>
                  <a:schemeClr val="accent1"/>
                </a:solidFill>
                <a:latin typeface="Arial"/>
                <a:cs typeface="Arial"/>
              </a:rPr>
              <a:t>Turcot</a:t>
            </a:r>
            <a:r>
              <a:rPr lang="es-ES" sz="2400" b="1" i="1" dirty="0">
                <a:solidFill>
                  <a:schemeClr val="accent1"/>
                </a:solidFill>
                <a:latin typeface="Arial"/>
                <a:cs typeface="Arial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es-ES" sz="2400" i="1" u="sng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064" y="4869160"/>
            <a:ext cx="2265683" cy="18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6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dirty="0">
                <a:latin typeface="Arial"/>
                <a:cs typeface="Arial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468560" y="1600200"/>
            <a:ext cx="9505056" cy="4997152"/>
          </a:xfrm>
        </p:spPr>
        <p:txBody>
          <a:bodyPr>
            <a:normAutofit/>
          </a:bodyPr>
          <a:lstStyle/>
          <a:p>
            <a:pPr marL="914400" lvl="2" indent="0" algn="just">
              <a:buNone/>
            </a:pPr>
            <a:endParaRPr lang="es-ES_tradnl" b="1" dirty="0" smtClean="0">
              <a:latin typeface="Arial"/>
              <a:cs typeface="Arial"/>
            </a:endParaRPr>
          </a:p>
          <a:p>
            <a:pPr marL="914400" lvl="2" indent="0" algn="just">
              <a:buNone/>
            </a:pPr>
            <a:r>
              <a:rPr lang="es-ES_tradnl" b="1" dirty="0" smtClean="0">
                <a:latin typeface="Arial"/>
                <a:cs typeface="Arial"/>
              </a:rPr>
              <a:t>Cáncer </a:t>
            </a:r>
            <a:r>
              <a:rPr lang="es-ES_tradnl" b="1" dirty="0">
                <a:latin typeface="Arial"/>
                <a:cs typeface="Arial"/>
              </a:rPr>
              <a:t>de colon </a:t>
            </a:r>
            <a:r>
              <a:rPr lang="es-ES_tradnl" b="1" dirty="0" smtClean="0">
                <a:latin typeface="Arial"/>
                <a:cs typeface="Arial"/>
              </a:rPr>
              <a:t> hereditario no </a:t>
            </a:r>
            <a:r>
              <a:rPr lang="es-ES_tradnl" b="1" dirty="0">
                <a:latin typeface="Arial"/>
                <a:cs typeface="Arial"/>
              </a:rPr>
              <a:t>polipósico </a:t>
            </a:r>
            <a:r>
              <a:rPr lang="es-ES_tradnl" b="1" dirty="0" smtClean="0">
                <a:latin typeface="Arial"/>
                <a:cs typeface="Arial"/>
              </a:rPr>
              <a:t> </a:t>
            </a:r>
            <a:r>
              <a:rPr lang="es-ES_tradnl" b="1" dirty="0">
                <a:latin typeface="Arial"/>
                <a:cs typeface="Arial"/>
              </a:rPr>
              <a:t>(S. </a:t>
            </a:r>
            <a:r>
              <a:rPr lang="es-ES_tradnl" b="1" dirty="0" smtClean="0">
                <a:latin typeface="Arial"/>
                <a:cs typeface="Arial"/>
              </a:rPr>
              <a:t>Lynch)</a:t>
            </a:r>
          </a:p>
          <a:p>
            <a:pPr lvl="2" algn="just"/>
            <a:r>
              <a:rPr lang="en-US" dirty="0" smtClean="0">
                <a:latin typeface="Arial"/>
                <a:cs typeface="Arial"/>
              </a:rPr>
              <a:t>Autosomico </a:t>
            </a:r>
            <a:r>
              <a:rPr lang="en-US" dirty="0" err="1">
                <a:latin typeface="Arial"/>
                <a:cs typeface="Arial"/>
              </a:rPr>
              <a:t>D</a:t>
            </a:r>
            <a:r>
              <a:rPr lang="en-US" dirty="0" err="1" smtClean="0">
                <a:latin typeface="Arial"/>
                <a:cs typeface="Arial"/>
              </a:rPr>
              <a:t>ominante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s-ES_tradnl" dirty="0" smtClean="0">
                <a:latin typeface="Arial"/>
                <a:cs typeface="Arial"/>
              </a:rPr>
              <a:t>2-4 </a:t>
            </a:r>
            <a:r>
              <a:rPr lang="es-ES_tradnl" dirty="0">
                <a:latin typeface="Arial"/>
                <a:cs typeface="Arial"/>
              </a:rPr>
              <a:t>%</a:t>
            </a:r>
            <a:r>
              <a:rPr lang="es-ES_tradnl" dirty="0" smtClean="0">
                <a:latin typeface="Arial"/>
                <a:cs typeface="Arial"/>
              </a:rPr>
              <a:t>.</a:t>
            </a:r>
          </a:p>
          <a:p>
            <a:pPr lvl="2" algn="just"/>
            <a:r>
              <a:rPr lang="en-US" dirty="0" smtClean="0">
                <a:latin typeface="Arial"/>
                <a:cs typeface="Arial"/>
              </a:rPr>
              <a:t>hMSH2 </a:t>
            </a:r>
            <a:r>
              <a:rPr lang="en-US" dirty="0">
                <a:latin typeface="Arial"/>
                <a:cs typeface="Arial"/>
              </a:rPr>
              <a:t>(</a:t>
            </a:r>
            <a:r>
              <a:rPr lang="en-US" dirty="0" err="1">
                <a:latin typeface="Arial"/>
                <a:cs typeface="Arial"/>
              </a:rPr>
              <a:t>Cromosoma</a:t>
            </a:r>
            <a:r>
              <a:rPr lang="en-US" dirty="0">
                <a:latin typeface="Arial"/>
                <a:cs typeface="Arial"/>
              </a:rPr>
              <a:t> 2), hMLH1 (</a:t>
            </a:r>
            <a:r>
              <a:rPr lang="en-US" dirty="0" err="1">
                <a:latin typeface="Arial"/>
                <a:cs typeface="Arial"/>
              </a:rPr>
              <a:t>Cromosoma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3).</a:t>
            </a:r>
          </a:p>
          <a:p>
            <a:pPr lvl="2" algn="just"/>
            <a:r>
              <a:rPr lang="en-US" dirty="0" err="1" smtClean="0">
                <a:latin typeface="Arial"/>
                <a:cs typeface="Arial"/>
              </a:rPr>
              <a:t>Daño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en la </a:t>
            </a:r>
            <a:r>
              <a:rPr lang="en-US" dirty="0" err="1">
                <a:latin typeface="Arial"/>
                <a:cs typeface="Arial"/>
              </a:rPr>
              <a:t>reparación</a:t>
            </a:r>
            <a:r>
              <a:rPr lang="en-US" dirty="0">
                <a:latin typeface="Arial"/>
                <a:cs typeface="Arial"/>
              </a:rPr>
              <a:t> del DNA, </a:t>
            </a:r>
            <a:r>
              <a:rPr lang="en-US" dirty="0" err="1">
                <a:latin typeface="Arial"/>
                <a:cs typeface="Arial"/>
              </a:rPr>
              <a:t>inestabilidad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microsatelital</a:t>
            </a:r>
            <a:r>
              <a:rPr lang="en-US" dirty="0" smtClean="0">
                <a:latin typeface="Arial"/>
                <a:cs typeface="Arial"/>
              </a:rPr>
              <a:t>.</a:t>
            </a:r>
            <a:endParaRPr lang="en-US" dirty="0">
              <a:latin typeface="Arial"/>
              <a:cs typeface="Arial"/>
            </a:endParaRPr>
          </a:p>
          <a:p>
            <a:pPr lvl="2" algn="just"/>
            <a:r>
              <a:rPr lang="en-US" dirty="0" err="1" smtClean="0">
                <a:latin typeface="Arial"/>
                <a:cs typeface="Arial"/>
              </a:rPr>
              <a:t>Neoplasias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sincrónicas</a:t>
            </a:r>
            <a:r>
              <a:rPr lang="en-US" dirty="0" smtClean="0">
                <a:latin typeface="Arial"/>
                <a:cs typeface="Arial"/>
              </a:rPr>
              <a:t> y </a:t>
            </a:r>
            <a:r>
              <a:rPr lang="en-US" dirty="0" err="1" smtClean="0">
                <a:latin typeface="Arial"/>
                <a:cs typeface="Arial"/>
              </a:rPr>
              <a:t>metacrónicas</a:t>
            </a:r>
            <a:r>
              <a:rPr lang="en-US" dirty="0" smtClean="0">
                <a:latin typeface="Arial"/>
                <a:cs typeface="Arial"/>
              </a:rPr>
              <a:t>.</a:t>
            </a:r>
          </a:p>
          <a:p>
            <a:pPr marL="914400" lvl="2" indent="0" algn="just">
              <a:buNone/>
            </a:pPr>
            <a:endParaRPr lang="es-ES_tradnl" b="1" dirty="0">
              <a:latin typeface="Arial"/>
              <a:cs typeface="Arial"/>
            </a:endParaRPr>
          </a:p>
          <a:p>
            <a:pPr marL="914400" lvl="2" indent="0" algn="just">
              <a:buNone/>
            </a:pPr>
            <a:r>
              <a:rPr lang="es-ES_tradnl" b="1" dirty="0" smtClean="0">
                <a:latin typeface="Arial"/>
                <a:cs typeface="Arial"/>
              </a:rPr>
              <a:t>Enfermedad </a:t>
            </a:r>
            <a:r>
              <a:rPr lang="es-ES_tradnl" b="1" dirty="0">
                <a:latin typeface="Arial"/>
                <a:cs typeface="Arial"/>
              </a:rPr>
              <a:t>inflamatoria intestinal</a:t>
            </a:r>
          </a:p>
          <a:p>
            <a:pPr marL="914400" lvl="2" indent="0" algn="just">
              <a:buNone/>
            </a:pPr>
            <a:endParaRPr lang="en-US" dirty="0">
              <a:latin typeface="Arial"/>
              <a:cs typeface="Arial"/>
            </a:endParaRPr>
          </a:p>
          <a:p>
            <a:pPr algn="just"/>
            <a:endParaRPr lang="es-ES" dirty="0">
              <a:latin typeface="Arial"/>
              <a:cs typeface="Arial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392488" y="6597352"/>
            <a:ext cx="52200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b="1" dirty="0" err="1"/>
              <a:t>DeVita</a:t>
            </a:r>
            <a:r>
              <a:rPr lang="en-US" sz="1400" b="1" dirty="0"/>
              <a:t>. Cancer: Principles and Practice of Oncology, 9</a:t>
            </a:r>
            <a:r>
              <a:rPr lang="en-US" sz="1400" b="1" baseline="30000" dirty="0"/>
              <a:t>th</a:t>
            </a:r>
            <a:r>
              <a:rPr lang="en-US" sz="1400" b="1" dirty="0"/>
              <a:t> Edition</a:t>
            </a:r>
            <a:endParaRPr lang="es-ES" sz="1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67296"/>
            <a:ext cx="1864190" cy="181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69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684584" y="274638"/>
            <a:ext cx="8208912" cy="1143000"/>
          </a:xfrm>
        </p:spPr>
        <p:txBody>
          <a:bodyPr>
            <a:normAutofit/>
          </a:bodyPr>
          <a:lstStyle/>
          <a:p>
            <a:r>
              <a:rPr lang="es-ES" sz="4000" b="1" dirty="0">
                <a:latin typeface="Arial"/>
                <a:cs typeface="Arial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dirty="0" smtClean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s-ES_tradnl" sz="2400" b="1" dirty="0" smtClean="0">
                <a:latin typeface="Arial"/>
                <a:cs typeface="Arial"/>
              </a:rPr>
              <a:t>PÓLIPOS ADENOMATOSOS (60-70%)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Tubulares,  </a:t>
            </a:r>
            <a:r>
              <a:rPr lang="es-ES_tradnl" sz="2200" dirty="0" err="1" smtClean="0">
                <a:latin typeface="Arial"/>
                <a:cs typeface="Arial"/>
              </a:rPr>
              <a:t>tubulovellosos</a:t>
            </a:r>
            <a:r>
              <a:rPr lang="es-ES_tradnl" sz="2200" dirty="0" smtClean="0">
                <a:latin typeface="Arial"/>
                <a:cs typeface="Arial"/>
              </a:rPr>
              <a:t>  y  vellosos.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30</a:t>
            </a:r>
            <a:r>
              <a:rPr lang="es-ES_tradnl" sz="2200" dirty="0">
                <a:latin typeface="Arial"/>
                <a:cs typeface="Arial"/>
              </a:rPr>
              <a:t>% edad media, 50% </a:t>
            </a:r>
            <a:r>
              <a:rPr lang="es-ES_tradnl" sz="2200" dirty="0" smtClean="0">
                <a:latin typeface="Arial"/>
                <a:cs typeface="Arial"/>
              </a:rPr>
              <a:t>ancianos.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1</a:t>
            </a:r>
            <a:r>
              <a:rPr lang="es-ES_tradnl" sz="2200" dirty="0">
                <a:latin typeface="Arial"/>
                <a:cs typeface="Arial"/>
              </a:rPr>
              <a:t>%  </a:t>
            </a:r>
            <a:r>
              <a:rPr lang="es-ES_tradnl" sz="2200" dirty="0" smtClean="0">
                <a:latin typeface="Arial"/>
                <a:cs typeface="Arial"/>
              </a:rPr>
              <a:t>terminan en Cáncer.</a:t>
            </a:r>
            <a:endParaRPr lang="es-ES_tradnl" sz="2200" dirty="0">
              <a:latin typeface="Arial"/>
              <a:cs typeface="Arial"/>
            </a:endParaRP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Los </a:t>
            </a:r>
            <a:r>
              <a:rPr lang="es-ES_tradnl" sz="2200" dirty="0">
                <a:latin typeface="Arial"/>
                <a:cs typeface="Arial"/>
              </a:rPr>
              <a:t>pólipos sésiles y grandes son los de mayor riesgo (10% en </a:t>
            </a:r>
            <a:r>
              <a:rPr lang="es-ES_tradnl" sz="2200" dirty="0" smtClean="0">
                <a:latin typeface="Arial"/>
                <a:cs typeface="Arial"/>
              </a:rPr>
              <a:t> ≥ 2.5 cm).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Pólipos </a:t>
            </a:r>
            <a:r>
              <a:rPr lang="es-ES_tradnl" sz="2200" dirty="0">
                <a:latin typeface="Arial"/>
                <a:cs typeface="Arial"/>
              </a:rPr>
              <a:t>sincrónicos en </a:t>
            </a:r>
            <a:r>
              <a:rPr lang="es-ES_tradnl" sz="2200" dirty="0" smtClean="0">
                <a:latin typeface="Arial"/>
                <a:cs typeface="Arial"/>
              </a:rPr>
              <a:t>30%.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Recurrencia </a:t>
            </a:r>
            <a:r>
              <a:rPr lang="es-ES_tradnl" sz="2200" dirty="0">
                <a:latin typeface="Arial"/>
                <a:cs typeface="Arial"/>
              </a:rPr>
              <a:t>en </a:t>
            </a:r>
            <a:r>
              <a:rPr lang="es-ES_tradnl" sz="2200" dirty="0" smtClean="0">
                <a:latin typeface="Arial"/>
                <a:cs typeface="Arial"/>
              </a:rPr>
              <a:t>30-50%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2088232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27984" y="6608385"/>
            <a:ext cx="6408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83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sz="4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1772764"/>
              </p:ext>
            </p:extLst>
          </p:nvPr>
        </p:nvGraphicFramePr>
        <p:xfrm>
          <a:off x="467544" y="883956"/>
          <a:ext cx="8229600" cy="5607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2 Rectángulo"/>
          <p:cNvSpPr/>
          <p:nvPr/>
        </p:nvSpPr>
        <p:spPr>
          <a:xfrm>
            <a:off x="4392488" y="6608385"/>
            <a:ext cx="6084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75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 CÁNCER  COLORRECTAL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1"/>
            <a:ext cx="820891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5496" y="6588060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564904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4400" b="1" dirty="0">
                <a:latin typeface="Arial" pitchFamily="34" charset="0"/>
                <a:cs typeface="Arial" pitchFamily="34" charset="0"/>
              </a:rPr>
              <a:t>OVARIO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12432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07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24936" cy="142617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916832"/>
            <a:ext cx="8784976" cy="4392488"/>
          </a:xfrm>
        </p:spPr>
        <p:txBody>
          <a:bodyPr>
            <a:normAutofit fontScale="85000" lnSpcReduction="20000"/>
          </a:bodyPr>
          <a:lstStyle/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Historia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familiar (10%)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Cáncer mamario/ovárico (BRCA 1 y BRCA 2)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Lynch tipo II (MSH2, MLH1,MLH6, PMS1 y PMS2</a:t>
            </a:r>
            <a:r>
              <a:rPr lang="es-ES" sz="2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Edad avanzada (mayor riesgo tras la Menopausia)</a:t>
            </a: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Pacientes con trastornos funcionales ováricos: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Infertilidad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err="1" smtClean="0">
                <a:latin typeface="Arial" pitchFamily="34" charset="0"/>
                <a:cs typeface="Arial" pitchFamily="34" charset="0"/>
              </a:rPr>
              <a:t>Nuliparidad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o baja paridad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Abortos espontáneos 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Uso de fármacos inductores de la</a:t>
            </a:r>
          </a:p>
          <a:p>
            <a:pPr marL="857250" lvl="2" indent="0">
              <a:buNone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ovulación.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Times New Roman"/>
              <a:ea typeface="Times New Roman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>
              <a:latin typeface="Times New Roman"/>
              <a:ea typeface="Times New Roman"/>
            </a:endParaRPr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359" y="4797152"/>
            <a:ext cx="211213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34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>
            <a:normAutofit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>
              <a:tabLst>
                <a:tab pos="457200" algn="l"/>
              </a:tabLst>
            </a:pPr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Antecedentes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personales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mama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Terapia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sustitutiva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hormonal (mayor riesgo si solo reciben Estrógenos)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Tabaquismo (mayor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riesgo para el tipo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mucinoso)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>
                <a:latin typeface="Arial" pitchFamily="34" charset="0"/>
                <a:cs typeface="Arial" pitchFamily="34" charset="0"/>
              </a:rPr>
              <a:t>Exposición al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Asbesto</a:t>
            </a:r>
          </a:p>
          <a:p>
            <a:endParaRPr lang="es-ES" sz="3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4624"/>
            <a:ext cx="180894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293484" y="6608385"/>
            <a:ext cx="68312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14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80928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TUMORES CEREBRALES</a:t>
            </a:r>
            <a:endParaRPr lang="es-ES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403244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94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188640" y="274638"/>
            <a:ext cx="8280920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  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00808"/>
            <a:ext cx="8435280" cy="4896544"/>
          </a:xfrm>
        </p:spPr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Mayoría de las pacientes  son asintomáticas o presentan síntomas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muy leves que pasan desapercibidos y se confunden con procesos benignos.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Crecimiento progresivo del tumor..</a:t>
            </a:r>
          </a:p>
          <a:p>
            <a:pPr lvl="2"/>
            <a:r>
              <a:rPr lang="es-ES" dirty="0" err="1" smtClean="0">
                <a:latin typeface="Arial" pitchFamily="34" charset="0"/>
                <a:cs typeface="Arial" pitchFamily="34" charset="0"/>
              </a:rPr>
              <a:t>Polaquiuria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Estreñimiento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Dolor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abdominal difuso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Complicaciones: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torsión</a:t>
            </a:r>
            <a:r>
              <a:rPr lang="es-ES" dirty="0">
                <a:latin typeface="Arial" pitchFamily="34" charset="0"/>
                <a:cs typeface="Arial" pitchFamily="34" charset="0"/>
              </a:rPr>
              <a:t>, rotura,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infección..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541" y="0"/>
            <a:ext cx="2747459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3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600200"/>
            <a:ext cx="8280920" cy="4525963"/>
          </a:xfrm>
        </p:spPr>
        <p:txBody>
          <a:bodyPr>
            <a:normAutofit/>
          </a:bodyPr>
          <a:lstStyle/>
          <a:p>
            <a:pPr marL="457200" lvl="1" indent="-457200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El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70 % de las pacientes se diagnostican cuando el proceso tumoral ha sobrepasado la pelvis menor y presentan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síntomas  urinarios, síndrome constitucional,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metrorragias,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dolor, distensión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abdominal, ascitis…</a:t>
            </a:r>
          </a:p>
          <a:p>
            <a:endParaRPr lang="es-ES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2419"/>
            <a:ext cx="331236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2419"/>
            <a:ext cx="328347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1074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96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08920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CÉRVIX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8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FACTORES DE RIESGO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Transmisión venérea de PVH</a:t>
            </a:r>
            <a:endParaRPr lang="es-ES" sz="4000" b="1" i="1" dirty="0" smtClean="0">
              <a:latin typeface="Arial" pitchFamily="34" charset="0"/>
              <a:cs typeface="Arial" pitchFamily="34" charset="0"/>
            </a:endParaRPr>
          </a:p>
          <a:p>
            <a:endParaRPr lang="es-ES" sz="4000" b="1" i="1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Actividad sexual inicial temprana.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Promiscuidad.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Grupos socioeconómicos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bajos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2288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599093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44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772816"/>
            <a:ext cx="8496944" cy="4752528"/>
          </a:xfrm>
        </p:spPr>
        <p:txBody>
          <a:bodyPr>
            <a:normAutofit/>
          </a:bodyPr>
          <a:lstStyle/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Embarazos múltiples (primer embarazo a edad temprana)</a:t>
            </a: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Antecedentes familiares 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cérvix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Tabaquismo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Inmunosupresión </a:t>
            </a:r>
          </a:p>
          <a:p>
            <a:r>
              <a:rPr lang="es-ES" sz="2600" dirty="0" err="1">
                <a:latin typeface="Arial" pitchFamily="34" charset="0"/>
                <a:cs typeface="Arial" pitchFamily="34" charset="0"/>
              </a:rPr>
              <a:t>Dietilestilbestrol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 (DES)</a:t>
            </a: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Infección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por Clamidia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Anticonceptivos orales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49080"/>
            <a:ext cx="33147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51125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2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524034"/>
            <a:ext cx="3600399" cy="23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005064"/>
            <a:ext cx="3600399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24034"/>
            <a:ext cx="3600400" cy="233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5"/>
            <a:ext cx="357816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16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55776" y="1"/>
            <a:ext cx="6588224" cy="1621269"/>
          </a:xfrm>
        </p:spPr>
        <p:txBody>
          <a:bodyPr>
            <a:normAutofit/>
          </a:bodyPr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Autofit/>
          </a:bodyPr>
          <a:lstStyle/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VPH se puede transmitir de una persona a otra durante el contacto con la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piel (relaciones sexuales)</a:t>
            </a:r>
          </a:p>
          <a:p>
            <a:endParaRPr lang="es-ES" sz="2800" b="1" i="1" dirty="0">
              <a:latin typeface="Arial" pitchFamily="34" charset="0"/>
              <a:cs typeface="Arial" pitchFamily="34" charset="0"/>
            </a:endParaRPr>
          </a:p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Bajo riesgo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(VPH6 -VPH11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):</a:t>
            </a:r>
            <a:r>
              <a:rPr lang="es-ES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verrugas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genitales o condiloma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acuminado.</a:t>
            </a:r>
          </a:p>
          <a:p>
            <a:r>
              <a:rPr lang="es-ES" sz="2800" b="1" i="1" dirty="0">
                <a:latin typeface="Arial" pitchFamily="34" charset="0"/>
                <a:cs typeface="Arial" pitchFamily="34" charset="0"/>
              </a:rPr>
              <a:t>A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lto riesgo </a:t>
            </a:r>
            <a:r>
              <a:rPr lang="es-ES" sz="2800" b="1" i="1" dirty="0">
                <a:latin typeface="Arial" pitchFamily="34" charset="0"/>
                <a:cs typeface="Arial" pitchFamily="34" charset="0"/>
              </a:rPr>
              <a:t>u oncogénicos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(VPH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16, VPH 18, VPH 31, VPH 33 y VPH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45):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cuello uterino,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vulva, vagina, pene, ano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cabeza y cuello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195736" cy="162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18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2746648" cy="4525963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632847" cy="502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53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PVH (Virus del papiloma humano)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>
                <a:latin typeface="Arial" pitchFamily="34" charset="0"/>
                <a:cs typeface="Arial" pitchFamily="34" charset="0"/>
              </a:rPr>
              <a:t>La forma más segura de eliminar 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riesgo,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es abstenerse de cualquier contacto genital con otra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persona.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Una relación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mutuamente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monógama, con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una pareja no infectada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es una buena estrategia de prevención.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El uso de preservativo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puede reducir la transmisión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VPH, aunque no garantizan una protección completa.</a:t>
            </a:r>
            <a:endParaRPr lang="es-E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75" y="5514975"/>
            <a:ext cx="134302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5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468560" y="706686"/>
            <a:ext cx="7560840" cy="1714202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r>
              <a:rPr lang="es-ES" b="1" dirty="0" smtClean="0"/>
              <a:t/>
            </a:r>
            <a:br>
              <a:rPr lang="es-ES" b="1" dirty="0" smtClean="0"/>
            </a:b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92488"/>
          </a:xfrm>
        </p:spPr>
        <p:txBody>
          <a:bodyPr>
            <a:normAutofit/>
          </a:bodyPr>
          <a:lstStyle/>
          <a:p>
            <a:endParaRPr lang="es-ES" dirty="0"/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Hemorragia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anormal (menstrual o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intermenstrual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Aumento de flujo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vaginal (generalmente fétido)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Pubalgia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dorsalgia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Dispareunia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fases avanzadas aparecen síntomas por invasión vesical (disuria, hematuria) y rectal (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hematoquecia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disquecia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345" y="44624"/>
            <a:ext cx="2339159" cy="243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29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804248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20479"/>
          </a:xfrm>
        </p:spPr>
        <p:txBody>
          <a:bodyPr>
            <a:normAutofit fontScale="92500"/>
          </a:bodyPr>
          <a:lstStyle/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Sexo masculino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(común en pacientes jóvenes)</a:t>
            </a: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Síndromes hereditarios </a:t>
            </a:r>
          </a:p>
          <a:p>
            <a:pPr lvl="2"/>
            <a:r>
              <a:rPr lang="es-ES" sz="2200" dirty="0" err="1" smtClean="0">
                <a:latin typeface="Arial" pitchFamily="34" charset="0"/>
                <a:cs typeface="Arial" pitchFamily="34" charset="0"/>
              </a:rPr>
              <a:t>Neurofibromatosis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200" dirty="0">
                <a:latin typeface="Arial" pitchFamily="34" charset="0"/>
                <a:cs typeface="Arial" pitchFamily="34" charset="0"/>
              </a:rPr>
              <a:t>Síndrome de von </a:t>
            </a:r>
            <a:r>
              <a:rPr lang="es-ES" sz="2200" dirty="0" err="1" smtClean="0">
                <a:latin typeface="Arial" pitchFamily="34" charset="0"/>
                <a:cs typeface="Arial" pitchFamily="34" charset="0"/>
              </a:rPr>
              <a:t>Hippel-Lindau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200" dirty="0" smtClean="0">
                <a:latin typeface="Arial" pitchFamily="34" charset="0"/>
                <a:cs typeface="Arial" pitchFamily="34" charset="0"/>
              </a:rPr>
              <a:t>Síndrome 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de Li-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Fraumeni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 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200" dirty="0" smtClean="0">
                <a:latin typeface="Arial" pitchFamily="34" charset="0"/>
                <a:cs typeface="Arial" pitchFamily="34" charset="0"/>
              </a:rPr>
              <a:t>Síndrome de </a:t>
            </a:r>
            <a:r>
              <a:rPr lang="es-ES" sz="2200" dirty="0" err="1" smtClean="0">
                <a:latin typeface="Arial" pitchFamily="34" charset="0"/>
                <a:cs typeface="Arial" pitchFamily="34" charset="0"/>
              </a:rPr>
              <a:t>Turcot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Exposición a radiaciones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Traumatismos e infecciones SNC (No clara asociación)</a:t>
            </a:r>
          </a:p>
          <a:p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"/>
            <a:ext cx="2346354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6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26208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b="1" dirty="0">
                <a:latin typeface="Arial" pitchFamily="34" charset="0"/>
                <a:cs typeface="Arial" pitchFamily="34" charset="0"/>
              </a:rPr>
              <a:t>CÁNCER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CÉRVIX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136904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54565" y="6588060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05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564904"/>
            <a:ext cx="60486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PRÓSTATA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374441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8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Edad (&gt;65 años)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Raza negra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Antecedentes familiares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Prostatitis / ETS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Vasectomía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570" y="2924944"/>
            <a:ext cx="223224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18256" y="6608385"/>
            <a:ext cx="6606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47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99792" y="1943100"/>
            <a:ext cx="5987008" cy="4183063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Dificultad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para orinar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Cambios en el calibre del chorro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urinario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Hematuria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Hemospermia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Edema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miembros inferiores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Dolor pélvico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Dolores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óseos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207873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02224" y="6608385"/>
            <a:ext cx="5886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83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DE PRÓSTATA</a:t>
            </a:r>
            <a:br>
              <a:rPr lang="es-ES" sz="4000" b="1" dirty="0" smtClean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Y OTROS TUMORES UROLÓGICOS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1"/>
            <a:ext cx="7416823" cy="475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59403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0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1548680" y="2348880"/>
            <a:ext cx="78488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DE </a:t>
            </a: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 PIEL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60848"/>
            <a:ext cx="432048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Sexo masculino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Edad avanzada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Piel blanca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Antecedentes familiares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luz ultravioleta (UV)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químicos, radiación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Historia de Cáncer de piel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Inmunosupresión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Tabaquismo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Cicatrices producidas por enfermedades y quemaduras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3098304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02224" y="6608385"/>
            <a:ext cx="6606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Usualmente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, se desarrollan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en:</a:t>
            </a:r>
          </a:p>
          <a:p>
            <a:pPr lvl="1">
              <a:buFont typeface="Arial" pitchFamily="34" charset="0"/>
              <a:buChar char="•"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itios expuestos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sol: espalda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extremidades y cara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lvl="1">
              <a:buFont typeface="Arial" pitchFamily="34" charset="0"/>
              <a:buChar char="•"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itios no expuestos: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plantas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palmas o en los lechos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ungueales (menos frecuente).</a:t>
            </a:r>
          </a:p>
          <a:p>
            <a:pPr lvl="1">
              <a:buFont typeface="Arial" pitchFamily="34" charset="0"/>
              <a:buChar char="•"/>
            </a:pP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íntomas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y signos más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comunes: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Cambio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un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nevus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pre-existente</a:t>
            </a:r>
          </a:p>
          <a:p>
            <a:pPr lvl="1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Desarrollo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una lesión pigmentada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 </a:t>
            </a:r>
          </a:p>
          <a:p>
            <a:pPr marL="457200" lvl="1" indent="0">
              <a:buNone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 crecimiento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una lesión no usual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 la piel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338736" y="6525344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36296" y="3080370"/>
            <a:ext cx="16383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81128"/>
            <a:ext cx="163830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05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  <a:p>
            <a:endParaRPr lang="es-E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48759"/>
            <a:ext cx="7416824" cy="478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608385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8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sz="4900" b="1" dirty="0">
                <a:latin typeface="Arial" pitchFamily="34" charset="0"/>
                <a:cs typeface="Arial" pitchFamily="34" charset="0"/>
              </a:rPr>
              <a:t>CÁNCER  DE </a:t>
            </a:r>
            <a:r>
              <a:rPr lang="es-ES" sz="4900" b="1" dirty="0" smtClean="0">
                <a:latin typeface="Arial" pitchFamily="34" charset="0"/>
                <a:cs typeface="Arial" pitchFamily="34" charset="0"/>
              </a:rPr>
              <a:t>PIEL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437" y="1412776"/>
            <a:ext cx="729897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66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28800"/>
            <a:ext cx="8784976" cy="4608512"/>
          </a:xfrm>
        </p:spPr>
        <p:txBody>
          <a:bodyPr>
            <a:no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Cefalea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origen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reciente, cambio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patrón, clínica progresiva.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Náuseas y/o vómitos.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Trastornos visuales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visión borrosa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diplopia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pérdida de la visión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periférica.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Pérdida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gradual de la sensibilidad o motricidad de un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miembro, pérdida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equilibrio.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Disfasia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Confusión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actividades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normales, cambios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comportamiento, somnolencia.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Convulsiones.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Trastornos  auditivos.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149080"/>
            <a:ext cx="1677393" cy="199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55976" y="6597352"/>
            <a:ext cx="6843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50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600200"/>
            <a:ext cx="8219256" cy="4525963"/>
          </a:xfrm>
        </p:spPr>
        <p:txBody>
          <a:bodyPr/>
          <a:lstStyle/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 algn="ctr">
              <a:buNone/>
            </a:pPr>
            <a:r>
              <a:rPr lang="es-E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GRACIAS !</a:t>
            </a:r>
            <a:endParaRPr lang="es-ES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s-E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s-E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2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948264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2204864"/>
            <a:ext cx="8856984" cy="4536504"/>
          </a:xfrm>
        </p:spPr>
        <p:txBody>
          <a:bodyPr>
            <a:normAutofit fontScale="55000" lnSpcReduction="20000"/>
          </a:bodyPr>
          <a:lstStyle/>
          <a:p>
            <a:endParaRPr lang="es-ES" sz="3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frontal: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parálisis facial o  de extremidades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, trastornos del lenguaje,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cambios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de humor y falta de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atención,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alteraciones de la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conducta, de la personalidad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e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incontinencia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urinaria y/o intestinal.</a:t>
            </a:r>
          </a:p>
          <a:p>
            <a:endParaRPr lang="es-ES" sz="3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temporal: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trastornos visuales, auditivos, del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equilibrio o del olfato y gusto.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Adicionalmente trastornos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del lenguaje o de la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memoria, alteraciones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emocionales y de la conducta.</a:t>
            </a:r>
          </a:p>
          <a:p>
            <a:endParaRPr lang="es-ES" sz="3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parietal: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trastornos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visuales o dificultad en el reconocimiento de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objetos, partes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del cuerpo o del lenguaje.</a:t>
            </a:r>
          </a:p>
          <a:p>
            <a:endParaRPr lang="es-ES" sz="3800" b="1" dirty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occipital: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trastornos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visuales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incluyendo ceguera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61048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TUMORES CEREBRALES</a:t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704856" cy="5311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-6520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1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2359</Words>
  <Application>Microsoft Office PowerPoint</Application>
  <PresentationFormat>Presentación en pantalla (4:3)</PresentationFormat>
  <Paragraphs>466</Paragraphs>
  <Slides>70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70</vt:i4>
      </vt:variant>
    </vt:vector>
  </HeadingPairs>
  <TitlesOfParts>
    <vt:vector size="71" baseType="lpstr">
      <vt:lpstr>Tema de Office</vt:lpstr>
      <vt:lpstr>DETECCIÓN PRECOZ DEL CÁNCER</vt:lpstr>
      <vt:lpstr>DETECCIÓN PRECOZ</vt:lpstr>
      <vt:lpstr>DETECCIÓN PRECOZ</vt:lpstr>
      <vt:lpstr>TIEMPOS DE ESPERA PARA REMISIONES POR CÁNCER</vt:lpstr>
      <vt:lpstr>Presentación de PowerPoint</vt:lpstr>
      <vt:lpstr>FACTORES DE RIESGO</vt:lpstr>
      <vt:lpstr>SIGNOS Y SINTOMAS</vt:lpstr>
      <vt:lpstr>SIGNOS Y SINTOMAS</vt:lpstr>
      <vt:lpstr>TUMORES CEREBRALES </vt:lpstr>
      <vt:lpstr>Presentación de PowerPoint</vt:lpstr>
      <vt:lpstr>FACTORES DE RIESGO</vt:lpstr>
      <vt:lpstr>SIGNOS Y SINTOMAS</vt:lpstr>
      <vt:lpstr>CÁNCER DE CABEZA Y CUELLO </vt:lpstr>
      <vt:lpstr>Presentación de PowerPoint</vt:lpstr>
      <vt:lpstr>FACTORES DE RIESGO</vt:lpstr>
      <vt:lpstr>SIGNOS Y SINTOMAS</vt:lpstr>
      <vt:lpstr>CÁNCER  DE PULMÓN </vt:lpstr>
      <vt:lpstr>Presentación de PowerPoint</vt:lpstr>
      <vt:lpstr>FACTORES DE RIESGO</vt:lpstr>
      <vt:lpstr>FACTORES DE RIESGO</vt:lpstr>
      <vt:lpstr>SUSCEPTIBILIDAD GENÉTICA  </vt:lpstr>
      <vt:lpstr>FACTORES DE RIESGO </vt:lpstr>
      <vt:lpstr>FACTORES DE RIESGO</vt:lpstr>
      <vt:lpstr>SIGNOS Y SINTOMAS</vt:lpstr>
      <vt:lpstr>Presentación de PowerPoint</vt:lpstr>
      <vt:lpstr>Presentación de PowerPoint</vt:lpstr>
      <vt:lpstr>   CÁNCER DE MAMA </vt:lpstr>
      <vt:lpstr>Presentación de PowerPoint</vt:lpstr>
      <vt:lpstr>FACTORES DE RIESGO</vt:lpstr>
      <vt:lpstr>SIGNOS Y SINTOMAS</vt:lpstr>
      <vt:lpstr>Presentación de PowerPoint</vt:lpstr>
      <vt:lpstr>CÁNCER GÁSTRICO </vt:lpstr>
      <vt:lpstr>Presentación de PowerPoint</vt:lpstr>
      <vt:lpstr>FACTORES DE RIESGO</vt:lpstr>
      <vt:lpstr>FACTORES DE RIESGO</vt:lpstr>
      <vt:lpstr>SIGNOS Y SINTOMAS</vt:lpstr>
      <vt:lpstr>Presentación de PowerPoint</vt:lpstr>
      <vt:lpstr>FACTORES DE RIESGO</vt:lpstr>
      <vt:lpstr>SIGNOS Y SINTOMAS</vt:lpstr>
      <vt:lpstr>Presentación de PowerPoint</vt:lpstr>
      <vt:lpstr>FACTORES DE RIESGO</vt:lpstr>
      <vt:lpstr>FACTORES DE RIESGO</vt:lpstr>
      <vt:lpstr>FACTORES DE RIESGO</vt:lpstr>
      <vt:lpstr>FACTORES DE RIESGO</vt:lpstr>
      <vt:lpstr>SIGNOS Y SINTOMAS</vt:lpstr>
      <vt:lpstr> CÁNCER  COLORRECTAL</vt:lpstr>
      <vt:lpstr>Presentación de PowerPoint</vt:lpstr>
      <vt:lpstr>FACTORES DE RIESGO</vt:lpstr>
      <vt:lpstr>FACTORES DE RIESGO</vt:lpstr>
      <vt:lpstr>   SIGNOS Y SINTOMAS</vt:lpstr>
      <vt:lpstr>SIGNOS Y SINTOMAS</vt:lpstr>
      <vt:lpstr>Presentación de PowerPoint</vt:lpstr>
      <vt:lpstr>FACTORES DE RIESGO</vt:lpstr>
      <vt:lpstr>FACTORES DE RIESGO</vt:lpstr>
      <vt:lpstr>PVH (Virus del papiloma humano)</vt:lpstr>
      <vt:lpstr>PVH (Virus del papiloma humano)</vt:lpstr>
      <vt:lpstr>PVH (Virus del papiloma humano)</vt:lpstr>
      <vt:lpstr>PVH (Virus del papiloma humano)</vt:lpstr>
      <vt:lpstr>SIGNOS Y SINTOMAS </vt:lpstr>
      <vt:lpstr>  CÁNCER  DE CÉRVIX </vt:lpstr>
      <vt:lpstr>Presentación de PowerPoint</vt:lpstr>
      <vt:lpstr>FACTORES DE RIESGO</vt:lpstr>
      <vt:lpstr>SIGNOS Y SINTOMAS</vt:lpstr>
      <vt:lpstr>  CÁNCER DE PRÓSTATA Y OTROS TUMORES UROLÓGICOS </vt:lpstr>
      <vt:lpstr>Presentación de PowerPoint</vt:lpstr>
      <vt:lpstr>FACTORES DE RIESGO</vt:lpstr>
      <vt:lpstr>SIGNOS Y SINTOMAS</vt:lpstr>
      <vt:lpstr>SIGNOS Y SINTOMAS</vt:lpstr>
      <vt:lpstr> CÁNCER  DE PIEL 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137</cp:revision>
  <dcterms:created xsi:type="dcterms:W3CDTF">2014-07-10T01:41:14Z</dcterms:created>
  <dcterms:modified xsi:type="dcterms:W3CDTF">2015-02-18T04:02:52Z</dcterms:modified>
</cp:coreProperties>
</file>