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0" r:id="rId3"/>
    <p:sldId id="257" r:id="rId4"/>
    <p:sldId id="258" r:id="rId5"/>
    <p:sldId id="259" r:id="rId6"/>
    <p:sldId id="274" r:id="rId7"/>
    <p:sldId id="260" r:id="rId8"/>
    <p:sldId id="335" r:id="rId9"/>
    <p:sldId id="336" r:id="rId10"/>
    <p:sldId id="262" r:id="rId11"/>
    <p:sldId id="339" r:id="rId12"/>
    <p:sldId id="341" r:id="rId13"/>
    <p:sldId id="343" r:id="rId14"/>
    <p:sldId id="345" r:id="rId15"/>
    <p:sldId id="277" r:id="rId16"/>
    <p:sldId id="337" r:id="rId17"/>
    <p:sldId id="347" r:id="rId18"/>
    <p:sldId id="273" r:id="rId19"/>
    <p:sldId id="278" r:id="rId20"/>
    <p:sldId id="280" r:id="rId21"/>
    <p:sldId id="276" r:id="rId22"/>
    <p:sldId id="348" r:id="rId23"/>
    <p:sldId id="281" r:id="rId24"/>
    <p:sldId id="282" r:id="rId25"/>
    <p:sldId id="284" r:id="rId26"/>
    <p:sldId id="287" r:id="rId27"/>
    <p:sldId id="285" r:id="rId28"/>
    <p:sldId id="352" r:id="rId29"/>
    <p:sldId id="288" r:id="rId30"/>
    <p:sldId id="289" r:id="rId31"/>
    <p:sldId id="295" r:id="rId32"/>
    <p:sldId id="296" r:id="rId33"/>
    <p:sldId id="297" r:id="rId34"/>
    <p:sldId id="354" r:id="rId35"/>
    <p:sldId id="356" r:id="rId36"/>
    <p:sldId id="299" r:id="rId37"/>
    <p:sldId id="358" r:id="rId38"/>
    <p:sldId id="360" r:id="rId39"/>
    <p:sldId id="301" r:id="rId40"/>
    <p:sldId id="303" r:id="rId41"/>
    <p:sldId id="308" r:id="rId42"/>
    <p:sldId id="361" r:id="rId43"/>
    <p:sldId id="307" r:id="rId44"/>
    <p:sldId id="311" r:id="rId45"/>
    <p:sldId id="310" r:id="rId46"/>
    <p:sldId id="315" r:id="rId47"/>
    <p:sldId id="302" r:id="rId48"/>
    <p:sldId id="306" r:id="rId49"/>
    <p:sldId id="314" r:id="rId50"/>
    <p:sldId id="316" r:id="rId51"/>
    <p:sldId id="317" r:id="rId52"/>
    <p:sldId id="319" r:id="rId53"/>
    <p:sldId id="320" r:id="rId54"/>
    <p:sldId id="321" r:id="rId55"/>
    <p:sldId id="323" r:id="rId56"/>
    <p:sldId id="324" r:id="rId57"/>
    <p:sldId id="362" r:id="rId58"/>
    <p:sldId id="325" r:id="rId59"/>
    <p:sldId id="328" r:id="rId60"/>
    <p:sldId id="329" r:id="rId61"/>
    <p:sldId id="330" r:id="rId62"/>
    <p:sldId id="331" r:id="rId63"/>
    <p:sldId id="332" r:id="rId64"/>
    <p:sldId id="333" r:id="rId6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2CCB"/>
    <a:srgbClr val="F64616"/>
    <a:srgbClr val="F4F418"/>
    <a:srgbClr val="E6F084"/>
    <a:srgbClr val="37D5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9" autoAdjust="0"/>
    <p:restoredTop sz="93428" autoAdjust="0"/>
  </p:normalViewPr>
  <p:slideViewPr>
    <p:cSldViewPr>
      <p:cViewPr>
        <p:scale>
          <a:sx n="70" d="100"/>
          <a:sy n="70" d="100"/>
        </p:scale>
        <p:origin x="-115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4E3594-B424-46F6-ABAE-1C01A56FB6D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7D7675DB-A8A1-41FD-BD5A-8F5F81060B32}">
      <dgm:prSet phldrT="[Texto]"/>
      <dgm:spPr>
        <a:solidFill>
          <a:srgbClr val="00B050"/>
        </a:solidFill>
      </dgm:spPr>
      <dgm:t>
        <a:bodyPr/>
        <a:lstStyle/>
        <a:p>
          <a:r>
            <a:rPr lang="es-ES" b="1" dirty="0" smtClean="0"/>
            <a:t>70% ESCAMOCELULAR</a:t>
          </a:r>
          <a:endParaRPr lang="es-ES" b="1" dirty="0"/>
        </a:p>
      </dgm:t>
    </dgm:pt>
    <dgm:pt modelId="{3E8FD219-6BFB-4376-A654-E501CAE7E977}" type="parTrans" cxnId="{012984D6-3E87-4496-B1ED-54A69DA6967D}">
      <dgm:prSet/>
      <dgm:spPr/>
      <dgm:t>
        <a:bodyPr/>
        <a:lstStyle/>
        <a:p>
          <a:endParaRPr lang="es-ES"/>
        </a:p>
      </dgm:t>
    </dgm:pt>
    <dgm:pt modelId="{71D62C5F-1338-4219-9BE0-53B81F8C38F3}" type="sibTrans" cxnId="{012984D6-3E87-4496-B1ED-54A69DA6967D}">
      <dgm:prSet/>
      <dgm:spPr/>
      <dgm:t>
        <a:bodyPr/>
        <a:lstStyle/>
        <a:p>
          <a:endParaRPr lang="es-ES"/>
        </a:p>
      </dgm:t>
    </dgm:pt>
    <dgm:pt modelId="{3711CD4D-AFAB-4941-A6A0-B5D53D7E251F}">
      <dgm:prSet phldrT="[Texto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Precursor inmediato son las HSIL ; lesiones intraepiteliales escamosas de alto grado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D2A62FB5-5279-4BAA-85D7-4F912A7F7FFB}" type="parTrans" cxnId="{BA2D875C-0C53-4490-B009-A91A3E878E6E}">
      <dgm:prSet/>
      <dgm:spPr/>
      <dgm:t>
        <a:bodyPr/>
        <a:lstStyle/>
        <a:p>
          <a:endParaRPr lang="es-ES"/>
        </a:p>
      </dgm:t>
    </dgm:pt>
    <dgm:pt modelId="{B3729BBD-ADD7-4955-9B63-326DA2F69FC0}" type="sibTrans" cxnId="{BA2D875C-0C53-4490-B009-A91A3E878E6E}">
      <dgm:prSet/>
      <dgm:spPr/>
      <dgm:t>
        <a:bodyPr/>
        <a:lstStyle/>
        <a:p>
          <a:endParaRPr lang="es-ES"/>
        </a:p>
      </dgm:t>
    </dgm:pt>
    <dgm:pt modelId="{4197B5FE-EB07-4ED9-9698-94D48BD86575}">
      <dgm:prSet phldrT="[Texto]"/>
      <dgm:spPr>
        <a:solidFill>
          <a:srgbClr val="92D050">
            <a:alpha val="90000"/>
          </a:srgbClr>
        </a:solidFill>
      </dgm:spPr>
      <dgm:t>
        <a:bodyPr/>
        <a:lstStyle/>
        <a:p>
          <a:endParaRPr lang="es-ES" dirty="0"/>
        </a:p>
      </dgm:t>
    </dgm:pt>
    <dgm:pt modelId="{F288ABF4-F3EA-4F87-8711-227DC798595B}" type="parTrans" cxnId="{F7FBFDB5-550D-4E6B-BEEE-BCA84A41D144}">
      <dgm:prSet/>
      <dgm:spPr/>
      <dgm:t>
        <a:bodyPr/>
        <a:lstStyle/>
        <a:p>
          <a:endParaRPr lang="es-ES"/>
        </a:p>
      </dgm:t>
    </dgm:pt>
    <dgm:pt modelId="{48B0CE8F-5CD7-42E1-ABD8-3BE69F2F26A4}" type="sibTrans" cxnId="{F7FBFDB5-550D-4E6B-BEEE-BCA84A41D144}">
      <dgm:prSet/>
      <dgm:spPr/>
      <dgm:t>
        <a:bodyPr/>
        <a:lstStyle/>
        <a:p>
          <a:endParaRPr lang="es-ES"/>
        </a:p>
      </dgm:t>
    </dgm:pt>
    <dgm:pt modelId="{47085C55-D5D7-44AE-87A5-19261FEA96D6}">
      <dgm:prSet phldrT="[Texto]"/>
      <dgm:spPr>
        <a:solidFill>
          <a:schemeClr val="accent4"/>
        </a:solidFill>
      </dgm:spPr>
      <dgm:t>
        <a:bodyPr/>
        <a:lstStyle/>
        <a:p>
          <a:r>
            <a:rPr lang="es-ES" b="1" dirty="0" smtClean="0"/>
            <a:t>20 – 25% ADENOCARCINOMA</a:t>
          </a:r>
          <a:endParaRPr lang="es-ES" b="1" dirty="0"/>
        </a:p>
      </dgm:t>
    </dgm:pt>
    <dgm:pt modelId="{5DFE0679-2F3F-457F-AD0F-317208BE6869}" type="parTrans" cxnId="{DA5FF8D4-250C-4010-A85D-448BB6F1FBFD}">
      <dgm:prSet/>
      <dgm:spPr/>
      <dgm:t>
        <a:bodyPr/>
        <a:lstStyle/>
        <a:p>
          <a:endParaRPr lang="es-ES"/>
        </a:p>
      </dgm:t>
    </dgm:pt>
    <dgm:pt modelId="{39D0505E-482D-42A0-AC36-897F3A578F58}" type="sibTrans" cxnId="{DA5FF8D4-250C-4010-A85D-448BB6F1FBFD}">
      <dgm:prSet/>
      <dgm:spPr/>
      <dgm:t>
        <a:bodyPr/>
        <a:lstStyle/>
        <a:p>
          <a:endParaRPr lang="es-ES"/>
        </a:p>
      </dgm:t>
    </dgm:pt>
    <dgm:pt modelId="{30823758-A0CF-410D-B8C3-9FABACB88DB5}">
      <dgm:prSet phldrT="[Texto]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Se desarrolla a partir de lesiones precursoras denominadas Adenocarcinoma in situ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5248308D-EFFC-48F0-8EB9-6C2DE8C503BA}" type="parTrans" cxnId="{0DAEF411-9401-4C8B-82F2-7A3478418660}">
      <dgm:prSet/>
      <dgm:spPr/>
      <dgm:t>
        <a:bodyPr/>
        <a:lstStyle/>
        <a:p>
          <a:endParaRPr lang="es-ES"/>
        </a:p>
      </dgm:t>
    </dgm:pt>
    <dgm:pt modelId="{0E12EFAF-A760-43DB-9199-A96D531C9F7B}" type="sibTrans" cxnId="{0DAEF411-9401-4C8B-82F2-7A3478418660}">
      <dgm:prSet/>
      <dgm:spPr/>
      <dgm:t>
        <a:bodyPr/>
        <a:lstStyle/>
        <a:p>
          <a:endParaRPr lang="es-ES"/>
        </a:p>
      </dgm:t>
    </dgm:pt>
    <dgm:pt modelId="{D8355948-7D32-4126-B3D4-DF06E4DEE543}">
      <dgm:prSet phldrT="[Texto]"/>
      <dgm:spPr>
        <a:solidFill>
          <a:schemeClr val="accent6"/>
        </a:solidFill>
      </dgm:spPr>
      <dgm:t>
        <a:bodyPr/>
        <a:lstStyle/>
        <a:p>
          <a:r>
            <a:rPr lang="es-ES" b="1" dirty="0" smtClean="0"/>
            <a:t>2 – 5 %</a:t>
          </a:r>
        </a:p>
        <a:p>
          <a:r>
            <a:rPr lang="es-ES" b="1" dirty="0" smtClean="0"/>
            <a:t>OTROS</a:t>
          </a:r>
          <a:endParaRPr lang="es-ES" b="1" dirty="0"/>
        </a:p>
      </dgm:t>
    </dgm:pt>
    <dgm:pt modelId="{E363544C-4CB3-4094-A0CB-681C3FD76D59}" type="parTrans" cxnId="{0B79A3FD-8520-4C69-909F-57A51EA1E723}">
      <dgm:prSet/>
      <dgm:spPr/>
      <dgm:t>
        <a:bodyPr/>
        <a:lstStyle/>
        <a:p>
          <a:endParaRPr lang="es-ES"/>
        </a:p>
      </dgm:t>
    </dgm:pt>
    <dgm:pt modelId="{4A006BD7-ADE5-44AD-B676-77A597452222}" type="sibTrans" cxnId="{0B79A3FD-8520-4C69-909F-57A51EA1E723}">
      <dgm:prSet/>
      <dgm:spPr/>
      <dgm:t>
        <a:bodyPr/>
        <a:lstStyle/>
        <a:p>
          <a:endParaRPr lang="es-ES"/>
        </a:p>
      </dgm:t>
    </dgm:pt>
    <dgm:pt modelId="{3C096614-C07B-4913-ACB5-4B0BCE078F36}">
      <dgm:prSet phldrT="[Texto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Adenoescamosos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7356EB40-3BCF-4616-BF9B-F1A8C4979BB6}" type="parTrans" cxnId="{802912C1-E99F-4577-8491-32F8CD78110E}">
      <dgm:prSet/>
      <dgm:spPr/>
      <dgm:t>
        <a:bodyPr/>
        <a:lstStyle/>
        <a:p>
          <a:endParaRPr lang="es-ES"/>
        </a:p>
      </dgm:t>
    </dgm:pt>
    <dgm:pt modelId="{6A2362D0-024E-4542-8DF4-070E237624BB}" type="sibTrans" cxnId="{802912C1-E99F-4577-8491-32F8CD78110E}">
      <dgm:prSet/>
      <dgm:spPr/>
      <dgm:t>
        <a:bodyPr/>
        <a:lstStyle/>
        <a:p>
          <a:endParaRPr lang="es-ES"/>
        </a:p>
      </dgm:t>
    </dgm:pt>
    <dgm:pt modelId="{8A339E31-AFB4-49B1-8C82-68F3A4F087E2}">
      <dgm:prSet phldrT="[Texto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Neuroendocrinos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C39C55F6-DD09-48B1-B91F-C2E5C5D79B26}" type="parTrans" cxnId="{D3954166-4B1E-4D7E-9CA1-B849C0370A83}">
      <dgm:prSet/>
      <dgm:spPr/>
      <dgm:t>
        <a:bodyPr/>
        <a:lstStyle/>
        <a:p>
          <a:endParaRPr lang="es-ES"/>
        </a:p>
      </dgm:t>
    </dgm:pt>
    <dgm:pt modelId="{3077911B-74C2-43F7-A2AB-9BB2A6B0DE38}" type="sibTrans" cxnId="{D3954166-4B1E-4D7E-9CA1-B849C0370A83}">
      <dgm:prSet/>
      <dgm:spPr/>
      <dgm:t>
        <a:bodyPr/>
        <a:lstStyle/>
        <a:p>
          <a:endParaRPr lang="es-ES"/>
        </a:p>
      </dgm:t>
    </dgm:pt>
    <dgm:pt modelId="{294D0DA7-7DE8-427F-97A1-707ED1AFE9A7}" type="pres">
      <dgm:prSet presAssocID="{C94E3594-B424-46F6-ABAE-1C01A56FB6D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F3EBCA-A863-4EF9-A4A6-63134E4BCBF3}" type="pres">
      <dgm:prSet presAssocID="{7D7675DB-A8A1-41FD-BD5A-8F5F81060B32}" presName="linNode" presStyleCnt="0"/>
      <dgm:spPr/>
    </dgm:pt>
    <dgm:pt modelId="{1E417C68-FF83-4D2A-9ABA-B109D831653E}" type="pres">
      <dgm:prSet presAssocID="{7D7675DB-A8A1-41FD-BD5A-8F5F81060B32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A1D71F2-6948-4E45-8A26-539432A089A1}" type="pres">
      <dgm:prSet presAssocID="{7D7675DB-A8A1-41FD-BD5A-8F5F81060B32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9A47BF2-0751-4AA8-A415-1EF95A20B658}" type="pres">
      <dgm:prSet presAssocID="{71D62C5F-1338-4219-9BE0-53B81F8C38F3}" presName="sp" presStyleCnt="0"/>
      <dgm:spPr/>
    </dgm:pt>
    <dgm:pt modelId="{89B0A885-8179-4A22-B1E7-E80D7F64EAA0}" type="pres">
      <dgm:prSet presAssocID="{47085C55-D5D7-44AE-87A5-19261FEA96D6}" presName="linNode" presStyleCnt="0"/>
      <dgm:spPr/>
    </dgm:pt>
    <dgm:pt modelId="{351A3BF1-730D-4FAE-A5B8-43D6AC0DF7B0}" type="pres">
      <dgm:prSet presAssocID="{47085C55-D5D7-44AE-87A5-19261FEA96D6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3A100DB-BDB3-4CFA-A0AE-37A2FDB046D0}" type="pres">
      <dgm:prSet presAssocID="{47085C55-D5D7-44AE-87A5-19261FEA96D6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ACF691B-44F5-4140-9F5B-BB198F9F9ACF}" type="pres">
      <dgm:prSet presAssocID="{39D0505E-482D-42A0-AC36-897F3A578F58}" presName="sp" presStyleCnt="0"/>
      <dgm:spPr/>
    </dgm:pt>
    <dgm:pt modelId="{2CB9197E-7A1A-4A29-B15A-C19EB03F43EB}" type="pres">
      <dgm:prSet presAssocID="{D8355948-7D32-4126-B3D4-DF06E4DEE543}" presName="linNode" presStyleCnt="0"/>
      <dgm:spPr/>
    </dgm:pt>
    <dgm:pt modelId="{B67D7A39-D92D-408D-A39E-1E16FBE2B61C}" type="pres">
      <dgm:prSet presAssocID="{D8355948-7D32-4126-B3D4-DF06E4DEE54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2D99D1A-50D4-4632-A042-15E854EF3278}" type="pres">
      <dgm:prSet presAssocID="{D8355948-7D32-4126-B3D4-DF06E4DEE54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E47CAE1-0178-4AE8-BA89-AD70986E7C69}" type="presOf" srcId="{4197B5FE-EB07-4ED9-9698-94D48BD86575}" destId="{3A1D71F2-6948-4E45-8A26-539432A089A1}" srcOrd="0" destOrd="1" presId="urn:microsoft.com/office/officeart/2005/8/layout/vList5"/>
    <dgm:cxn modelId="{66C0A752-4CB6-4EC3-AD29-DB90D8053235}" type="presOf" srcId="{C94E3594-B424-46F6-ABAE-1C01A56FB6D8}" destId="{294D0DA7-7DE8-427F-97A1-707ED1AFE9A7}" srcOrd="0" destOrd="0" presId="urn:microsoft.com/office/officeart/2005/8/layout/vList5"/>
    <dgm:cxn modelId="{CE5A4159-2AC6-47DC-91C1-D20995A4DB92}" type="presOf" srcId="{7D7675DB-A8A1-41FD-BD5A-8F5F81060B32}" destId="{1E417C68-FF83-4D2A-9ABA-B109D831653E}" srcOrd="0" destOrd="0" presId="urn:microsoft.com/office/officeart/2005/8/layout/vList5"/>
    <dgm:cxn modelId="{CC778868-825F-4B76-9872-4B23598E35C2}" type="presOf" srcId="{3711CD4D-AFAB-4941-A6A0-B5D53D7E251F}" destId="{3A1D71F2-6948-4E45-8A26-539432A089A1}" srcOrd="0" destOrd="0" presId="urn:microsoft.com/office/officeart/2005/8/layout/vList5"/>
    <dgm:cxn modelId="{223C0940-7C28-43A6-B87F-A21C93DC6EBE}" type="presOf" srcId="{3C096614-C07B-4913-ACB5-4B0BCE078F36}" destId="{12D99D1A-50D4-4632-A042-15E854EF3278}" srcOrd="0" destOrd="0" presId="urn:microsoft.com/office/officeart/2005/8/layout/vList5"/>
    <dgm:cxn modelId="{BA2D875C-0C53-4490-B009-A91A3E878E6E}" srcId="{7D7675DB-A8A1-41FD-BD5A-8F5F81060B32}" destId="{3711CD4D-AFAB-4941-A6A0-B5D53D7E251F}" srcOrd="0" destOrd="0" parTransId="{D2A62FB5-5279-4BAA-85D7-4F912A7F7FFB}" sibTransId="{B3729BBD-ADD7-4955-9B63-326DA2F69FC0}"/>
    <dgm:cxn modelId="{012984D6-3E87-4496-B1ED-54A69DA6967D}" srcId="{C94E3594-B424-46F6-ABAE-1C01A56FB6D8}" destId="{7D7675DB-A8A1-41FD-BD5A-8F5F81060B32}" srcOrd="0" destOrd="0" parTransId="{3E8FD219-6BFB-4376-A654-E501CAE7E977}" sibTransId="{71D62C5F-1338-4219-9BE0-53B81F8C38F3}"/>
    <dgm:cxn modelId="{0B79A3FD-8520-4C69-909F-57A51EA1E723}" srcId="{C94E3594-B424-46F6-ABAE-1C01A56FB6D8}" destId="{D8355948-7D32-4126-B3D4-DF06E4DEE543}" srcOrd="2" destOrd="0" parTransId="{E363544C-4CB3-4094-A0CB-681C3FD76D59}" sibTransId="{4A006BD7-ADE5-44AD-B676-77A597452222}"/>
    <dgm:cxn modelId="{B9C81944-5143-464D-950E-EF84974FBEB1}" type="presOf" srcId="{30823758-A0CF-410D-B8C3-9FABACB88DB5}" destId="{23A100DB-BDB3-4CFA-A0AE-37A2FDB046D0}" srcOrd="0" destOrd="0" presId="urn:microsoft.com/office/officeart/2005/8/layout/vList5"/>
    <dgm:cxn modelId="{62AF6333-1192-43E3-928D-CB168EF617DD}" type="presOf" srcId="{47085C55-D5D7-44AE-87A5-19261FEA96D6}" destId="{351A3BF1-730D-4FAE-A5B8-43D6AC0DF7B0}" srcOrd="0" destOrd="0" presId="urn:microsoft.com/office/officeart/2005/8/layout/vList5"/>
    <dgm:cxn modelId="{802912C1-E99F-4577-8491-32F8CD78110E}" srcId="{D8355948-7D32-4126-B3D4-DF06E4DEE543}" destId="{3C096614-C07B-4913-ACB5-4B0BCE078F36}" srcOrd="0" destOrd="0" parTransId="{7356EB40-3BCF-4616-BF9B-F1A8C4979BB6}" sibTransId="{6A2362D0-024E-4542-8DF4-070E237624BB}"/>
    <dgm:cxn modelId="{55E5C73D-351C-410C-BFEE-FB1087E3C65D}" type="presOf" srcId="{8A339E31-AFB4-49B1-8C82-68F3A4F087E2}" destId="{12D99D1A-50D4-4632-A042-15E854EF3278}" srcOrd="0" destOrd="1" presId="urn:microsoft.com/office/officeart/2005/8/layout/vList5"/>
    <dgm:cxn modelId="{DA5FF8D4-250C-4010-A85D-448BB6F1FBFD}" srcId="{C94E3594-B424-46F6-ABAE-1C01A56FB6D8}" destId="{47085C55-D5D7-44AE-87A5-19261FEA96D6}" srcOrd="1" destOrd="0" parTransId="{5DFE0679-2F3F-457F-AD0F-317208BE6869}" sibTransId="{39D0505E-482D-42A0-AC36-897F3A578F58}"/>
    <dgm:cxn modelId="{6AA123B4-B737-4E98-BE47-275801F93B4A}" type="presOf" srcId="{D8355948-7D32-4126-B3D4-DF06E4DEE543}" destId="{B67D7A39-D92D-408D-A39E-1E16FBE2B61C}" srcOrd="0" destOrd="0" presId="urn:microsoft.com/office/officeart/2005/8/layout/vList5"/>
    <dgm:cxn modelId="{0DAEF411-9401-4C8B-82F2-7A3478418660}" srcId="{47085C55-D5D7-44AE-87A5-19261FEA96D6}" destId="{30823758-A0CF-410D-B8C3-9FABACB88DB5}" srcOrd="0" destOrd="0" parTransId="{5248308D-EFFC-48F0-8EB9-6C2DE8C503BA}" sibTransId="{0E12EFAF-A760-43DB-9199-A96D531C9F7B}"/>
    <dgm:cxn modelId="{F7FBFDB5-550D-4E6B-BEEE-BCA84A41D144}" srcId="{7D7675DB-A8A1-41FD-BD5A-8F5F81060B32}" destId="{4197B5FE-EB07-4ED9-9698-94D48BD86575}" srcOrd="1" destOrd="0" parTransId="{F288ABF4-F3EA-4F87-8711-227DC798595B}" sibTransId="{48B0CE8F-5CD7-42E1-ABD8-3BE69F2F26A4}"/>
    <dgm:cxn modelId="{D3954166-4B1E-4D7E-9CA1-B849C0370A83}" srcId="{D8355948-7D32-4126-B3D4-DF06E4DEE543}" destId="{8A339E31-AFB4-49B1-8C82-68F3A4F087E2}" srcOrd="1" destOrd="0" parTransId="{C39C55F6-DD09-48B1-B91F-C2E5C5D79B26}" sibTransId="{3077911B-74C2-43F7-A2AB-9BB2A6B0DE38}"/>
    <dgm:cxn modelId="{159A6CFA-BB8E-4EF6-AC88-FBF4BB2D2D27}" type="presParOf" srcId="{294D0DA7-7DE8-427F-97A1-707ED1AFE9A7}" destId="{C1F3EBCA-A863-4EF9-A4A6-63134E4BCBF3}" srcOrd="0" destOrd="0" presId="urn:microsoft.com/office/officeart/2005/8/layout/vList5"/>
    <dgm:cxn modelId="{5D1D278D-5971-4F59-86FE-4B6CDA6F6FFB}" type="presParOf" srcId="{C1F3EBCA-A863-4EF9-A4A6-63134E4BCBF3}" destId="{1E417C68-FF83-4D2A-9ABA-B109D831653E}" srcOrd="0" destOrd="0" presId="urn:microsoft.com/office/officeart/2005/8/layout/vList5"/>
    <dgm:cxn modelId="{CFE3FA85-BE94-4C11-9BEA-760DF5F4BEAC}" type="presParOf" srcId="{C1F3EBCA-A863-4EF9-A4A6-63134E4BCBF3}" destId="{3A1D71F2-6948-4E45-8A26-539432A089A1}" srcOrd="1" destOrd="0" presId="urn:microsoft.com/office/officeart/2005/8/layout/vList5"/>
    <dgm:cxn modelId="{4A0B22B6-8D4D-4CCB-A378-80B36B5FF46E}" type="presParOf" srcId="{294D0DA7-7DE8-427F-97A1-707ED1AFE9A7}" destId="{C9A47BF2-0751-4AA8-A415-1EF95A20B658}" srcOrd="1" destOrd="0" presId="urn:microsoft.com/office/officeart/2005/8/layout/vList5"/>
    <dgm:cxn modelId="{01B93DB9-8284-48AB-9A0F-E9D3BB1E1BE8}" type="presParOf" srcId="{294D0DA7-7DE8-427F-97A1-707ED1AFE9A7}" destId="{89B0A885-8179-4A22-B1E7-E80D7F64EAA0}" srcOrd="2" destOrd="0" presId="urn:microsoft.com/office/officeart/2005/8/layout/vList5"/>
    <dgm:cxn modelId="{C12029B5-4121-41DC-A237-55E918C4B714}" type="presParOf" srcId="{89B0A885-8179-4A22-B1E7-E80D7F64EAA0}" destId="{351A3BF1-730D-4FAE-A5B8-43D6AC0DF7B0}" srcOrd="0" destOrd="0" presId="urn:microsoft.com/office/officeart/2005/8/layout/vList5"/>
    <dgm:cxn modelId="{27C91A8C-5460-4C70-A131-1259DCF0F387}" type="presParOf" srcId="{89B0A885-8179-4A22-B1E7-E80D7F64EAA0}" destId="{23A100DB-BDB3-4CFA-A0AE-37A2FDB046D0}" srcOrd="1" destOrd="0" presId="urn:microsoft.com/office/officeart/2005/8/layout/vList5"/>
    <dgm:cxn modelId="{84EF07AC-461E-4615-8522-BB5E680F600D}" type="presParOf" srcId="{294D0DA7-7DE8-427F-97A1-707ED1AFE9A7}" destId="{6ACF691B-44F5-4140-9F5B-BB198F9F9ACF}" srcOrd="3" destOrd="0" presId="urn:microsoft.com/office/officeart/2005/8/layout/vList5"/>
    <dgm:cxn modelId="{F8848463-74A6-4E55-ABAF-542B9DA2785F}" type="presParOf" srcId="{294D0DA7-7DE8-427F-97A1-707ED1AFE9A7}" destId="{2CB9197E-7A1A-4A29-B15A-C19EB03F43EB}" srcOrd="4" destOrd="0" presId="urn:microsoft.com/office/officeart/2005/8/layout/vList5"/>
    <dgm:cxn modelId="{7439A2F3-742F-4368-BAC4-F1D5EF4CC1CD}" type="presParOf" srcId="{2CB9197E-7A1A-4A29-B15A-C19EB03F43EB}" destId="{B67D7A39-D92D-408D-A39E-1E16FBE2B61C}" srcOrd="0" destOrd="0" presId="urn:microsoft.com/office/officeart/2005/8/layout/vList5"/>
    <dgm:cxn modelId="{DF7AB4EE-E6B7-42B4-9159-45DE80EA50CF}" type="presParOf" srcId="{2CB9197E-7A1A-4A29-B15A-C19EB03F43EB}" destId="{12D99D1A-50D4-4632-A042-15E854EF327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97A05D-8C6D-4476-990D-CE9BE4F0A6B2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7D4D4D0-2E02-4706-958A-C6547535299E}">
      <dgm:prSet phldrT="[Texto]" custT="1"/>
      <dgm:spPr>
        <a:solidFill>
          <a:srgbClr val="92D050"/>
        </a:solidFill>
      </dgm:spPr>
      <dgm:t>
        <a:bodyPr/>
        <a:lstStyle/>
        <a:p>
          <a:r>
            <a:rPr lang="es-ES" sz="4400" b="1" dirty="0" smtClean="0">
              <a:solidFill>
                <a:schemeClr val="tx1"/>
              </a:solidFill>
            </a:rPr>
            <a:t>85% EPITELIALES  </a:t>
          </a:r>
        </a:p>
        <a:p>
          <a:r>
            <a:rPr lang="es-ES" sz="2400" b="0" dirty="0" smtClean="0">
              <a:solidFill>
                <a:schemeClr val="tx1"/>
              </a:solidFill>
            </a:rPr>
            <a:t>PACIENTES MAYORES, EXCEPCIONAL &lt; 40 AÑOS</a:t>
          </a:r>
          <a:endParaRPr lang="es-ES" sz="2400" b="0" dirty="0">
            <a:solidFill>
              <a:schemeClr val="tx1"/>
            </a:solidFill>
          </a:endParaRPr>
        </a:p>
      </dgm:t>
    </dgm:pt>
    <dgm:pt modelId="{3D8BCECD-1B87-4059-B9DA-423F65AA4CA8}" type="parTrans" cxnId="{C7BC36D0-6377-4F75-A272-00CED6012D4F}">
      <dgm:prSet/>
      <dgm:spPr/>
      <dgm:t>
        <a:bodyPr/>
        <a:lstStyle/>
        <a:p>
          <a:endParaRPr lang="es-ES"/>
        </a:p>
      </dgm:t>
    </dgm:pt>
    <dgm:pt modelId="{24F5A008-B9D8-4A4C-9396-277AA8D7F744}" type="sibTrans" cxnId="{C7BC36D0-6377-4F75-A272-00CED6012D4F}">
      <dgm:prSet/>
      <dgm:spPr/>
      <dgm:t>
        <a:bodyPr/>
        <a:lstStyle/>
        <a:p>
          <a:endParaRPr lang="es-ES"/>
        </a:p>
      </dgm:t>
    </dgm:pt>
    <dgm:pt modelId="{A9FB3367-E0EF-4A4D-903C-BFFD163DBC7E}">
      <dgm:prSet phldrT="[Texto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es-ES" sz="2000" b="1" u="sng" dirty="0" smtClean="0">
              <a:solidFill>
                <a:schemeClr val="tx1"/>
              </a:solidFill>
            </a:rPr>
            <a:t>SEROSO</a:t>
          </a:r>
        </a:p>
        <a:p>
          <a:pPr algn="ctr"/>
          <a:r>
            <a:rPr lang="es-ES" sz="1600" dirty="0" smtClean="0">
              <a:solidFill>
                <a:schemeClr val="tx1"/>
              </a:solidFill>
              <a:effectLst/>
            </a:rPr>
            <a:t>El más frecuente</a:t>
          </a:r>
        </a:p>
        <a:p>
          <a:pPr algn="ctr"/>
          <a:r>
            <a:rPr lang="es-ES" sz="1600" dirty="0" smtClean="0">
              <a:solidFill>
                <a:schemeClr val="tx1"/>
              </a:solidFill>
              <a:effectLst/>
            </a:rPr>
            <a:t> 70% de los casos es bilateral</a:t>
          </a:r>
        </a:p>
        <a:p>
          <a:pPr algn="ctr"/>
          <a:r>
            <a:rPr lang="es-ES" sz="1600" dirty="0" smtClean="0">
              <a:solidFill>
                <a:schemeClr val="tx1"/>
              </a:solidFill>
              <a:effectLst/>
            </a:rPr>
            <a:t>Calcificaciones : cuerpos de </a:t>
          </a:r>
          <a:r>
            <a:rPr lang="es-ES" sz="1600" dirty="0" err="1" smtClean="0">
              <a:solidFill>
                <a:schemeClr val="tx1"/>
              </a:solidFill>
              <a:effectLst/>
            </a:rPr>
            <a:t>psamoma</a:t>
          </a:r>
          <a:r>
            <a:rPr lang="es-ES" sz="1700" dirty="0" smtClean="0">
              <a:solidFill>
                <a:schemeClr val="tx1"/>
              </a:solidFill>
              <a:effectLst/>
            </a:rPr>
            <a:t>)</a:t>
          </a:r>
          <a:endParaRPr lang="es-ES" sz="1700" dirty="0">
            <a:solidFill>
              <a:schemeClr val="tx1"/>
            </a:solidFill>
          </a:endParaRPr>
        </a:p>
      </dgm:t>
    </dgm:pt>
    <dgm:pt modelId="{3E5ACCCB-29CB-403F-BFAE-5E0461D322DD}" type="parTrans" cxnId="{BCA524FF-E15A-43A1-849B-FE1ABE8C2CC4}">
      <dgm:prSet/>
      <dgm:spPr/>
      <dgm:t>
        <a:bodyPr/>
        <a:lstStyle/>
        <a:p>
          <a:endParaRPr lang="es-ES"/>
        </a:p>
      </dgm:t>
    </dgm:pt>
    <dgm:pt modelId="{612E924A-BE6C-4CC6-8CD7-2816C478D505}" type="sibTrans" cxnId="{BCA524FF-E15A-43A1-849B-FE1ABE8C2CC4}">
      <dgm:prSet/>
      <dgm:spPr/>
      <dgm:t>
        <a:bodyPr/>
        <a:lstStyle/>
        <a:p>
          <a:endParaRPr lang="es-ES"/>
        </a:p>
      </dgm:t>
    </dgm:pt>
    <dgm:pt modelId="{D1D436D7-473B-46B7-96BD-DF80ADB21F88}">
      <dgm:prSet phldrT="[Texto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s-ES" sz="2000" b="1" u="sng" dirty="0" smtClean="0">
              <a:solidFill>
                <a:schemeClr val="tx1"/>
              </a:solidFill>
              <a:effectLst/>
            </a:rPr>
            <a:t>MUCINOSO</a:t>
          </a:r>
        </a:p>
        <a:p>
          <a:r>
            <a:rPr lang="es-ES" sz="1900" dirty="0" smtClean="0">
              <a:solidFill>
                <a:schemeClr val="tx1"/>
              </a:solidFill>
              <a:effectLst/>
            </a:rPr>
            <a:t> 80% son benignos</a:t>
          </a:r>
        </a:p>
        <a:p>
          <a:r>
            <a:rPr lang="es-ES" sz="1900" dirty="0" err="1" smtClean="0">
              <a:solidFill>
                <a:schemeClr val="tx1"/>
              </a:solidFill>
              <a:effectLst/>
            </a:rPr>
            <a:t>Pseudomixoma</a:t>
          </a:r>
          <a:r>
            <a:rPr lang="es-ES" sz="1900" dirty="0" smtClean="0">
              <a:solidFill>
                <a:schemeClr val="tx1"/>
              </a:solidFill>
              <a:effectLst/>
            </a:rPr>
            <a:t> peritoneal</a:t>
          </a:r>
          <a:endParaRPr lang="es-ES" sz="1900" dirty="0">
            <a:solidFill>
              <a:schemeClr val="tx1"/>
            </a:solidFill>
          </a:endParaRPr>
        </a:p>
      </dgm:t>
    </dgm:pt>
    <dgm:pt modelId="{4BB9A89E-71DE-43FE-B606-DDE86690B40D}" type="parTrans" cxnId="{ECB47BBA-3C4F-42E9-9082-82E3A22F69D4}">
      <dgm:prSet/>
      <dgm:spPr/>
      <dgm:t>
        <a:bodyPr/>
        <a:lstStyle/>
        <a:p>
          <a:endParaRPr lang="es-ES"/>
        </a:p>
      </dgm:t>
    </dgm:pt>
    <dgm:pt modelId="{DD955FC0-D16A-41A1-AAEB-717DB91C4A12}" type="sibTrans" cxnId="{ECB47BBA-3C4F-42E9-9082-82E3A22F69D4}">
      <dgm:prSet/>
      <dgm:spPr/>
      <dgm:t>
        <a:bodyPr/>
        <a:lstStyle/>
        <a:p>
          <a:endParaRPr lang="es-ES"/>
        </a:p>
      </dgm:t>
    </dgm:pt>
    <dgm:pt modelId="{B312E5E0-05DE-49BB-BD1C-5DFCDBE7B7CB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s-ES" sz="1800" b="1" u="sng" dirty="0" smtClean="0">
              <a:solidFill>
                <a:schemeClr val="tx1"/>
              </a:solidFill>
              <a:effectLst/>
            </a:rPr>
            <a:t>ENDOMETRIOIDE</a:t>
          </a:r>
        </a:p>
        <a:p>
          <a:r>
            <a:rPr lang="es-ES" sz="1800" dirty="0" smtClean="0">
              <a:solidFill>
                <a:schemeClr val="tx1"/>
              </a:solidFill>
              <a:effectLst/>
            </a:rPr>
            <a:t>Malignos</a:t>
          </a:r>
        </a:p>
        <a:p>
          <a:r>
            <a:rPr lang="es-ES" sz="1800" dirty="0" smtClean="0">
              <a:solidFill>
                <a:schemeClr val="tx1"/>
              </a:solidFill>
              <a:effectLst/>
            </a:rPr>
            <a:t>10%  asociados a endometriosis ovárica</a:t>
          </a:r>
        </a:p>
        <a:p>
          <a:r>
            <a:rPr lang="es-ES" sz="1800" dirty="0" smtClean="0">
              <a:solidFill>
                <a:schemeClr val="tx1"/>
              </a:solidFill>
              <a:effectLst/>
            </a:rPr>
            <a:t>30% de casos asociados a </a:t>
          </a:r>
          <a:r>
            <a:rPr lang="es-ES" sz="1800" dirty="0" err="1" smtClean="0">
              <a:solidFill>
                <a:schemeClr val="tx1"/>
              </a:solidFill>
              <a:effectLst/>
            </a:rPr>
            <a:t>Adenoca</a:t>
          </a:r>
          <a:r>
            <a:rPr lang="es-ES" sz="1800" dirty="0" smtClean="0">
              <a:solidFill>
                <a:schemeClr val="tx1"/>
              </a:solidFill>
              <a:effectLst/>
            </a:rPr>
            <a:t>. Endometrial primario</a:t>
          </a:r>
          <a:endParaRPr lang="es-ES" sz="1800" dirty="0">
            <a:solidFill>
              <a:schemeClr val="tx1"/>
            </a:solidFill>
          </a:endParaRPr>
        </a:p>
      </dgm:t>
    </dgm:pt>
    <dgm:pt modelId="{FB302594-BDFD-471C-81E6-619BEB802C91}" type="parTrans" cxnId="{4A6DECD4-D8DB-4AED-B9D0-F3F40445F6DB}">
      <dgm:prSet/>
      <dgm:spPr/>
      <dgm:t>
        <a:bodyPr/>
        <a:lstStyle/>
        <a:p>
          <a:endParaRPr lang="es-ES"/>
        </a:p>
      </dgm:t>
    </dgm:pt>
    <dgm:pt modelId="{3D9DDE60-EE8B-4E4C-899A-E81A4363D2BA}" type="sibTrans" cxnId="{4A6DECD4-D8DB-4AED-B9D0-F3F40445F6DB}">
      <dgm:prSet/>
      <dgm:spPr/>
      <dgm:t>
        <a:bodyPr/>
        <a:lstStyle/>
        <a:p>
          <a:endParaRPr lang="es-ES"/>
        </a:p>
      </dgm:t>
    </dgm:pt>
    <dgm:pt modelId="{5D5FAFFF-C8C9-40C9-B47D-A25D88648B28}">
      <dgm:prSet/>
      <dgm:spPr>
        <a:solidFill>
          <a:srgbClr val="E6F084"/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  <a:effectLst/>
            </a:rPr>
            <a:t>T. BRENNER</a:t>
          </a:r>
        </a:p>
        <a:p>
          <a:r>
            <a:rPr lang="es-ES" dirty="0" smtClean="0">
              <a:solidFill>
                <a:schemeClr val="tx1"/>
              </a:solidFill>
              <a:effectLst/>
            </a:rPr>
            <a:t>Benignos. </a:t>
          </a:r>
        </a:p>
        <a:p>
          <a:r>
            <a:rPr lang="es-ES" dirty="0" smtClean="0">
              <a:solidFill>
                <a:schemeClr val="tx1"/>
              </a:solidFill>
              <a:effectLst/>
            </a:rPr>
            <a:t>Epitelio transicional.</a:t>
          </a:r>
          <a:endParaRPr lang="es-ES" dirty="0">
            <a:solidFill>
              <a:schemeClr val="tx1"/>
            </a:solidFill>
            <a:effectLst/>
            <a:latin typeface="Times New Roman"/>
            <a:ea typeface="Times New Roman"/>
          </a:endParaRPr>
        </a:p>
      </dgm:t>
    </dgm:pt>
    <dgm:pt modelId="{86F8C1A4-30AE-442B-A1D5-708333362672}" type="parTrans" cxnId="{57FA8E14-0459-4E0D-BD69-022172BE9C4A}">
      <dgm:prSet/>
      <dgm:spPr/>
      <dgm:t>
        <a:bodyPr/>
        <a:lstStyle/>
        <a:p>
          <a:endParaRPr lang="es-ES"/>
        </a:p>
      </dgm:t>
    </dgm:pt>
    <dgm:pt modelId="{D7EC9DBB-E60D-46FB-AAAC-387E4A6687DB}" type="sibTrans" cxnId="{57FA8E14-0459-4E0D-BD69-022172BE9C4A}">
      <dgm:prSet/>
      <dgm:spPr/>
      <dgm:t>
        <a:bodyPr/>
        <a:lstStyle/>
        <a:p>
          <a:endParaRPr lang="es-ES"/>
        </a:p>
      </dgm:t>
    </dgm:pt>
    <dgm:pt modelId="{8EAC4257-4D63-48CB-A163-FFA5EF985273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  <a:effectLst/>
            </a:rPr>
            <a:t>CÉLULAS CLARAS</a:t>
          </a:r>
        </a:p>
        <a:p>
          <a:r>
            <a:rPr lang="es-ES" b="0" dirty="0" smtClean="0">
              <a:solidFill>
                <a:schemeClr val="tx1"/>
              </a:solidFill>
              <a:effectLst/>
            </a:rPr>
            <a:t>Malignos</a:t>
          </a:r>
        </a:p>
        <a:p>
          <a:r>
            <a:rPr lang="es-ES" b="0" dirty="0" smtClean="0">
              <a:solidFill>
                <a:schemeClr val="tx1"/>
              </a:solidFill>
              <a:effectLst/>
            </a:rPr>
            <a:t>El tumor maligno más frecuente en caso de  endometriosis</a:t>
          </a:r>
          <a:endParaRPr lang="es-ES" b="0" dirty="0">
            <a:solidFill>
              <a:schemeClr val="tx1"/>
            </a:solidFill>
            <a:effectLst/>
            <a:latin typeface="Times New Roman"/>
            <a:ea typeface="Times New Roman"/>
          </a:endParaRPr>
        </a:p>
      </dgm:t>
    </dgm:pt>
    <dgm:pt modelId="{AA26CBF0-D361-46BA-9E83-40169068696F}" type="sibTrans" cxnId="{C16FA53B-0A95-4177-990F-1134E842B219}">
      <dgm:prSet/>
      <dgm:spPr/>
      <dgm:t>
        <a:bodyPr/>
        <a:lstStyle/>
        <a:p>
          <a:endParaRPr lang="es-ES"/>
        </a:p>
      </dgm:t>
    </dgm:pt>
    <dgm:pt modelId="{F9A72CA0-C4C7-4B2F-A4F7-4A0A40878C68}" type="parTrans" cxnId="{C16FA53B-0A95-4177-990F-1134E842B219}">
      <dgm:prSet/>
      <dgm:spPr/>
      <dgm:t>
        <a:bodyPr/>
        <a:lstStyle/>
        <a:p>
          <a:endParaRPr lang="es-ES"/>
        </a:p>
      </dgm:t>
    </dgm:pt>
    <dgm:pt modelId="{C287E9B1-53E2-4C39-8FBF-8CF51482F9A4}" type="pres">
      <dgm:prSet presAssocID="{6697A05D-8C6D-4476-990D-CE9BE4F0A6B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792BFBA-A492-42E8-A66F-01DF303FE66B}" type="pres">
      <dgm:prSet presAssocID="{E7D4D4D0-2E02-4706-958A-C6547535299E}" presName="roof" presStyleLbl="dkBgShp" presStyleIdx="0" presStyleCnt="2" custScaleY="86578" custLinFactNeighborX="123" custLinFactNeighborY="-11114"/>
      <dgm:spPr/>
      <dgm:t>
        <a:bodyPr/>
        <a:lstStyle/>
        <a:p>
          <a:endParaRPr lang="es-ES"/>
        </a:p>
      </dgm:t>
    </dgm:pt>
    <dgm:pt modelId="{5D623636-DCF9-429A-A6B7-239A3126FD9E}" type="pres">
      <dgm:prSet presAssocID="{E7D4D4D0-2E02-4706-958A-C6547535299E}" presName="pillars" presStyleCnt="0"/>
      <dgm:spPr/>
    </dgm:pt>
    <dgm:pt modelId="{A40195E9-1A76-4B42-88CB-79143557C8E8}" type="pres">
      <dgm:prSet presAssocID="{E7D4D4D0-2E02-4706-958A-C6547535299E}" presName="pillar1" presStyleLbl="node1" presStyleIdx="0" presStyleCnt="5" custScaleY="10325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08CA636-D2AF-45C3-8427-3CBC18CD5CD1}" type="pres">
      <dgm:prSet presAssocID="{D1D436D7-473B-46B7-96BD-DF80ADB21F88}" presName="pillarX" presStyleLbl="node1" presStyleIdx="1" presStyleCnt="5" custScaleY="10325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C851AFC-3BA5-4C2F-875C-1F53C8289890}" type="pres">
      <dgm:prSet presAssocID="{B312E5E0-05DE-49BB-BD1C-5DFCDBE7B7CB}" presName="pillarX" presStyleLbl="node1" presStyleIdx="2" presStyleCnt="5" custScaleX="109349" custScaleY="101930" custLinFactNeighborX="625" custLinFactNeighborY="-66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739A5FB-316D-4E20-9264-6C86866CF438}" type="pres">
      <dgm:prSet presAssocID="{8EAC4257-4D63-48CB-A163-FFA5EF985273}" presName="pillarX" presStyleLbl="node1" presStyleIdx="3" presStyleCnt="5" custScaleY="104574" custLinFactNeighborX="0" custLinFactNeighborY="66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375A6B7-68D6-4390-ADB5-BD7FBA239D1D}" type="pres">
      <dgm:prSet presAssocID="{5D5FAFFF-C8C9-40C9-B47D-A25D88648B28}" presName="pillarX" presStyleLbl="node1" presStyleIdx="4" presStyleCnt="5" custScaleY="10325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CF5E6FA-8358-4680-8E73-FB39574FC8F6}" type="pres">
      <dgm:prSet presAssocID="{E7D4D4D0-2E02-4706-958A-C6547535299E}" presName="base" presStyleLbl="dkBgShp" presStyleIdx="1" presStyleCnt="2" custLinFactNeighborY="6205"/>
      <dgm:spPr/>
    </dgm:pt>
  </dgm:ptLst>
  <dgm:cxnLst>
    <dgm:cxn modelId="{ECB47BBA-3C4F-42E9-9082-82E3A22F69D4}" srcId="{E7D4D4D0-2E02-4706-958A-C6547535299E}" destId="{D1D436D7-473B-46B7-96BD-DF80ADB21F88}" srcOrd="1" destOrd="0" parTransId="{4BB9A89E-71DE-43FE-B606-DDE86690B40D}" sibTransId="{DD955FC0-D16A-41A1-AAEB-717DB91C4A12}"/>
    <dgm:cxn modelId="{C7BC36D0-6377-4F75-A272-00CED6012D4F}" srcId="{6697A05D-8C6D-4476-990D-CE9BE4F0A6B2}" destId="{E7D4D4D0-2E02-4706-958A-C6547535299E}" srcOrd="0" destOrd="0" parTransId="{3D8BCECD-1B87-4059-B9DA-423F65AA4CA8}" sibTransId="{24F5A008-B9D8-4A4C-9396-277AA8D7F744}"/>
    <dgm:cxn modelId="{C367FDF9-39D4-413D-B498-00B1D7EA519E}" type="presOf" srcId="{A9FB3367-E0EF-4A4D-903C-BFFD163DBC7E}" destId="{A40195E9-1A76-4B42-88CB-79143557C8E8}" srcOrd="0" destOrd="0" presId="urn:microsoft.com/office/officeart/2005/8/layout/hList3"/>
    <dgm:cxn modelId="{C16FA53B-0A95-4177-990F-1134E842B219}" srcId="{E7D4D4D0-2E02-4706-958A-C6547535299E}" destId="{8EAC4257-4D63-48CB-A163-FFA5EF985273}" srcOrd="3" destOrd="0" parTransId="{F9A72CA0-C4C7-4B2F-A4F7-4A0A40878C68}" sibTransId="{AA26CBF0-D361-46BA-9E83-40169068696F}"/>
    <dgm:cxn modelId="{A468FB39-C0F2-4D54-8297-44956D02E51B}" type="presOf" srcId="{B312E5E0-05DE-49BB-BD1C-5DFCDBE7B7CB}" destId="{BC851AFC-3BA5-4C2F-875C-1F53C8289890}" srcOrd="0" destOrd="0" presId="urn:microsoft.com/office/officeart/2005/8/layout/hList3"/>
    <dgm:cxn modelId="{BCA524FF-E15A-43A1-849B-FE1ABE8C2CC4}" srcId="{E7D4D4D0-2E02-4706-958A-C6547535299E}" destId="{A9FB3367-E0EF-4A4D-903C-BFFD163DBC7E}" srcOrd="0" destOrd="0" parTransId="{3E5ACCCB-29CB-403F-BFAE-5E0461D322DD}" sibTransId="{612E924A-BE6C-4CC6-8CD7-2816C478D505}"/>
    <dgm:cxn modelId="{43F4647A-131C-43E3-A55F-D41383132ADD}" type="presOf" srcId="{5D5FAFFF-C8C9-40C9-B47D-A25D88648B28}" destId="{8375A6B7-68D6-4390-ADB5-BD7FBA239D1D}" srcOrd="0" destOrd="0" presId="urn:microsoft.com/office/officeart/2005/8/layout/hList3"/>
    <dgm:cxn modelId="{221E4F1A-D3F4-4649-817E-097EB5F378F4}" type="presOf" srcId="{8EAC4257-4D63-48CB-A163-FFA5EF985273}" destId="{D739A5FB-316D-4E20-9264-6C86866CF438}" srcOrd="0" destOrd="0" presId="urn:microsoft.com/office/officeart/2005/8/layout/hList3"/>
    <dgm:cxn modelId="{4A6DECD4-D8DB-4AED-B9D0-F3F40445F6DB}" srcId="{E7D4D4D0-2E02-4706-958A-C6547535299E}" destId="{B312E5E0-05DE-49BB-BD1C-5DFCDBE7B7CB}" srcOrd="2" destOrd="0" parTransId="{FB302594-BDFD-471C-81E6-619BEB802C91}" sibTransId="{3D9DDE60-EE8B-4E4C-899A-E81A4363D2BA}"/>
    <dgm:cxn modelId="{335532AA-9466-49FE-9526-4BD7F497FFF5}" type="presOf" srcId="{E7D4D4D0-2E02-4706-958A-C6547535299E}" destId="{7792BFBA-A492-42E8-A66F-01DF303FE66B}" srcOrd="0" destOrd="0" presId="urn:microsoft.com/office/officeart/2005/8/layout/hList3"/>
    <dgm:cxn modelId="{57FA8E14-0459-4E0D-BD69-022172BE9C4A}" srcId="{E7D4D4D0-2E02-4706-958A-C6547535299E}" destId="{5D5FAFFF-C8C9-40C9-B47D-A25D88648B28}" srcOrd="4" destOrd="0" parTransId="{86F8C1A4-30AE-442B-A1D5-708333362672}" sibTransId="{D7EC9DBB-E60D-46FB-AAAC-387E4A6687DB}"/>
    <dgm:cxn modelId="{F369D253-F7AD-47BB-B5E4-BFD4334A5E61}" type="presOf" srcId="{6697A05D-8C6D-4476-990D-CE9BE4F0A6B2}" destId="{C287E9B1-53E2-4C39-8FBF-8CF51482F9A4}" srcOrd="0" destOrd="0" presId="urn:microsoft.com/office/officeart/2005/8/layout/hList3"/>
    <dgm:cxn modelId="{1934257C-7B89-4A76-BD05-A8778D3D84EA}" type="presOf" srcId="{D1D436D7-473B-46B7-96BD-DF80ADB21F88}" destId="{308CA636-D2AF-45C3-8427-3CBC18CD5CD1}" srcOrd="0" destOrd="0" presId="urn:microsoft.com/office/officeart/2005/8/layout/hList3"/>
    <dgm:cxn modelId="{3F3E3132-F813-4C72-BA57-18051A0C5905}" type="presParOf" srcId="{C287E9B1-53E2-4C39-8FBF-8CF51482F9A4}" destId="{7792BFBA-A492-42E8-A66F-01DF303FE66B}" srcOrd="0" destOrd="0" presId="urn:microsoft.com/office/officeart/2005/8/layout/hList3"/>
    <dgm:cxn modelId="{5C1C5926-E81A-4908-AA65-6FF9AAE09927}" type="presParOf" srcId="{C287E9B1-53E2-4C39-8FBF-8CF51482F9A4}" destId="{5D623636-DCF9-429A-A6B7-239A3126FD9E}" srcOrd="1" destOrd="0" presId="urn:microsoft.com/office/officeart/2005/8/layout/hList3"/>
    <dgm:cxn modelId="{3556F60B-6FAE-49D6-A716-E4B646CDC31A}" type="presParOf" srcId="{5D623636-DCF9-429A-A6B7-239A3126FD9E}" destId="{A40195E9-1A76-4B42-88CB-79143557C8E8}" srcOrd="0" destOrd="0" presId="urn:microsoft.com/office/officeart/2005/8/layout/hList3"/>
    <dgm:cxn modelId="{10C45F92-5A09-4AA3-8A68-1484AA4121ED}" type="presParOf" srcId="{5D623636-DCF9-429A-A6B7-239A3126FD9E}" destId="{308CA636-D2AF-45C3-8427-3CBC18CD5CD1}" srcOrd="1" destOrd="0" presId="urn:microsoft.com/office/officeart/2005/8/layout/hList3"/>
    <dgm:cxn modelId="{0E4A19B0-0FC5-437B-9DCE-F4DAC2730D86}" type="presParOf" srcId="{5D623636-DCF9-429A-A6B7-239A3126FD9E}" destId="{BC851AFC-3BA5-4C2F-875C-1F53C8289890}" srcOrd="2" destOrd="0" presId="urn:microsoft.com/office/officeart/2005/8/layout/hList3"/>
    <dgm:cxn modelId="{B753C9A8-C7F4-4BE6-AE90-8E88C234005B}" type="presParOf" srcId="{5D623636-DCF9-429A-A6B7-239A3126FD9E}" destId="{D739A5FB-316D-4E20-9264-6C86866CF438}" srcOrd="3" destOrd="0" presId="urn:microsoft.com/office/officeart/2005/8/layout/hList3"/>
    <dgm:cxn modelId="{55CD6030-EC88-491D-8E9B-76F9A1C80F25}" type="presParOf" srcId="{5D623636-DCF9-429A-A6B7-239A3126FD9E}" destId="{8375A6B7-68D6-4390-ADB5-BD7FBA239D1D}" srcOrd="4" destOrd="0" presId="urn:microsoft.com/office/officeart/2005/8/layout/hList3"/>
    <dgm:cxn modelId="{CAAF9E28-9753-417C-ACA9-21421FC4207B}" type="presParOf" srcId="{C287E9B1-53E2-4C39-8FBF-8CF51482F9A4}" destId="{3CF5E6FA-8358-4680-8E73-FB39574FC8F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80E26E-3335-43AC-AD3E-4184D313A9F7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F897052-A374-4FA1-8E59-ABA8478CBDAB}">
      <dgm:prSet phldrT="[Texto]" custT="1"/>
      <dgm:spPr>
        <a:solidFill>
          <a:srgbClr val="FFC000"/>
        </a:solidFill>
      </dgm:spPr>
      <dgm:t>
        <a:bodyPr/>
        <a:lstStyle/>
        <a:p>
          <a:r>
            <a:rPr lang="es-ES" sz="4400" b="1" dirty="0" smtClean="0">
              <a:solidFill>
                <a:schemeClr val="tx1"/>
              </a:solidFill>
            </a:rPr>
            <a:t>5% GERMINALES </a:t>
          </a:r>
        </a:p>
        <a:p>
          <a:r>
            <a:rPr lang="es-ES" sz="2000" dirty="0" smtClean="0">
              <a:solidFill>
                <a:schemeClr val="tx1"/>
              </a:solidFill>
            </a:rPr>
            <a:t>75% DE NEOPLASIAS OVÁRICAS MALIGNAS EN MUJERES &lt;30 AÑOS</a:t>
          </a:r>
          <a:endParaRPr lang="es-ES" sz="2000" dirty="0">
            <a:solidFill>
              <a:schemeClr val="tx1"/>
            </a:solidFill>
          </a:endParaRPr>
        </a:p>
      </dgm:t>
    </dgm:pt>
    <dgm:pt modelId="{4ED0EB94-23C6-47D3-BFE2-F2A48863D44D}" type="parTrans" cxnId="{6E1E31E2-9DF4-4983-9178-5B3A2BE337E2}">
      <dgm:prSet/>
      <dgm:spPr/>
      <dgm:t>
        <a:bodyPr/>
        <a:lstStyle/>
        <a:p>
          <a:endParaRPr lang="es-ES"/>
        </a:p>
      </dgm:t>
    </dgm:pt>
    <dgm:pt modelId="{DB83209D-8937-43F5-B986-0B0BE0C49452}" type="sibTrans" cxnId="{6E1E31E2-9DF4-4983-9178-5B3A2BE337E2}">
      <dgm:prSet/>
      <dgm:spPr/>
      <dgm:t>
        <a:bodyPr/>
        <a:lstStyle/>
        <a:p>
          <a:endParaRPr lang="es-ES"/>
        </a:p>
      </dgm:t>
    </dgm:pt>
    <dgm:pt modelId="{39D565E9-553A-4BF2-B7B7-7C65811E3A3D}">
      <dgm:prSet phldrT="[Texto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s-ES" sz="2000" b="1" u="sng" dirty="0" smtClean="0">
              <a:solidFill>
                <a:schemeClr val="tx1"/>
              </a:solidFill>
            </a:rPr>
            <a:t>TERATOMA QUÍSTICO </a:t>
          </a:r>
        </a:p>
        <a:p>
          <a:r>
            <a:rPr lang="es-ES" sz="2100" b="0" dirty="0" smtClean="0">
              <a:solidFill>
                <a:schemeClr val="tx1"/>
              </a:solidFill>
            </a:rPr>
            <a:t>Con frecuencia contienen cabellos, dientes y hueso calcificado</a:t>
          </a:r>
          <a:r>
            <a:rPr lang="es-ES" sz="2100" b="1" dirty="0" smtClean="0">
              <a:solidFill>
                <a:schemeClr val="tx1"/>
              </a:solidFill>
            </a:rPr>
            <a:t>.</a:t>
          </a:r>
        </a:p>
        <a:p>
          <a:r>
            <a:rPr lang="es-ES" sz="2100" b="0" dirty="0" smtClean="0">
              <a:solidFill>
                <a:schemeClr val="tx1"/>
              </a:solidFill>
            </a:rPr>
            <a:t>1% malignos</a:t>
          </a:r>
        </a:p>
        <a:p>
          <a:r>
            <a:rPr lang="es-ES" sz="2100" b="1" dirty="0" smtClean="0">
              <a:solidFill>
                <a:schemeClr val="tx1"/>
              </a:solidFill>
            </a:rPr>
            <a:t> </a:t>
          </a:r>
          <a:r>
            <a:rPr lang="es-ES" sz="2100" dirty="0" err="1" smtClean="0">
              <a:solidFill>
                <a:schemeClr val="tx1"/>
              </a:solidFill>
            </a:rPr>
            <a:t>Struma</a:t>
          </a:r>
          <a:r>
            <a:rPr lang="es-ES" sz="2100" dirty="0" smtClean="0">
              <a:solidFill>
                <a:schemeClr val="tx1"/>
              </a:solidFill>
            </a:rPr>
            <a:t> ovárico</a:t>
          </a:r>
          <a:endParaRPr lang="es-ES" sz="2100" dirty="0">
            <a:solidFill>
              <a:schemeClr val="tx1"/>
            </a:solidFill>
          </a:endParaRPr>
        </a:p>
      </dgm:t>
    </dgm:pt>
    <dgm:pt modelId="{943DCAB2-22FD-4295-91B1-1664A2A006A2}" type="parTrans" cxnId="{CF2F9692-C23E-437F-8988-32E233A70D5E}">
      <dgm:prSet/>
      <dgm:spPr/>
      <dgm:t>
        <a:bodyPr/>
        <a:lstStyle/>
        <a:p>
          <a:endParaRPr lang="es-ES"/>
        </a:p>
      </dgm:t>
    </dgm:pt>
    <dgm:pt modelId="{F3383F65-4170-4F1C-BC06-377DCE1DEF03}" type="sibTrans" cxnId="{CF2F9692-C23E-437F-8988-32E233A70D5E}">
      <dgm:prSet/>
      <dgm:spPr/>
      <dgm:t>
        <a:bodyPr/>
        <a:lstStyle/>
        <a:p>
          <a:endParaRPr lang="es-ES"/>
        </a:p>
      </dgm:t>
    </dgm:pt>
    <dgm:pt modelId="{53219B80-F30A-458A-B1C8-81D6F202CCC3}">
      <dgm:prSet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</a:rPr>
            <a:t>OTROS:</a:t>
          </a:r>
        </a:p>
        <a:p>
          <a:r>
            <a:rPr lang="es-ES" b="1" dirty="0" smtClean="0">
              <a:solidFill>
                <a:schemeClr val="tx1"/>
              </a:solidFill>
            </a:rPr>
            <a:t>-Tumor del Seno Endodérmico</a:t>
          </a:r>
        </a:p>
        <a:p>
          <a:r>
            <a:rPr lang="es-ES" b="1" dirty="0" smtClean="0">
              <a:solidFill>
                <a:schemeClr val="tx1"/>
              </a:solidFill>
            </a:rPr>
            <a:t>-Carcinoma Embrionario</a:t>
          </a:r>
        </a:p>
        <a:p>
          <a:r>
            <a:rPr lang="es-ES" b="1" dirty="0" smtClean="0">
              <a:solidFill>
                <a:schemeClr val="tx1"/>
              </a:solidFill>
            </a:rPr>
            <a:t>-</a:t>
          </a:r>
          <a:r>
            <a:rPr lang="es-ES" b="1" dirty="0" err="1" smtClean="0">
              <a:solidFill>
                <a:schemeClr val="tx1"/>
              </a:solidFill>
            </a:rPr>
            <a:t>Coriocarcinoma</a:t>
          </a:r>
          <a:endParaRPr lang="es-ES" b="1" dirty="0" smtClean="0">
            <a:solidFill>
              <a:schemeClr val="tx1"/>
            </a:solidFill>
          </a:endParaRPr>
        </a:p>
        <a:p>
          <a:r>
            <a:rPr lang="es-ES" b="1" dirty="0" smtClean="0">
              <a:solidFill>
                <a:schemeClr val="tx1"/>
              </a:solidFill>
            </a:rPr>
            <a:t>-</a:t>
          </a:r>
          <a:r>
            <a:rPr lang="es-ES" b="1" dirty="0" err="1" smtClean="0">
              <a:solidFill>
                <a:schemeClr val="tx1"/>
              </a:solidFill>
            </a:rPr>
            <a:t>Gonadoblastoma</a:t>
          </a:r>
          <a:endParaRPr lang="es-ES" b="1" dirty="0">
            <a:solidFill>
              <a:schemeClr val="tx1"/>
            </a:solidFill>
          </a:endParaRPr>
        </a:p>
      </dgm:t>
    </dgm:pt>
    <dgm:pt modelId="{8685E5A6-42C0-4325-A90F-A32192D5917D}" type="parTrans" cxnId="{95DB8008-CCD6-4598-872A-862620817817}">
      <dgm:prSet/>
      <dgm:spPr/>
      <dgm:t>
        <a:bodyPr/>
        <a:lstStyle/>
        <a:p>
          <a:endParaRPr lang="es-ES"/>
        </a:p>
      </dgm:t>
    </dgm:pt>
    <dgm:pt modelId="{EED85C6D-EBAA-4E81-A835-3024E72090FC}" type="sibTrans" cxnId="{95DB8008-CCD6-4598-872A-862620817817}">
      <dgm:prSet/>
      <dgm:spPr/>
      <dgm:t>
        <a:bodyPr/>
        <a:lstStyle/>
        <a:p>
          <a:endParaRPr lang="es-ES"/>
        </a:p>
      </dgm:t>
    </dgm:pt>
    <dgm:pt modelId="{B36EBF5E-3BF4-4A80-9897-E62833D4AF99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</a:rPr>
            <a:t>DISGERMINOMA</a:t>
          </a:r>
        </a:p>
        <a:p>
          <a:r>
            <a:rPr lang="es-ES" dirty="0" smtClean="0">
              <a:solidFill>
                <a:schemeClr val="tx1"/>
              </a:solidFill>
            </a:rPr>
            <a:t>Equivalente al </a:t>
          </a:r>
          <a:r>
            <a:rPr lang="es-ES" dirty="0" err="1" smtClean="0">
              <a:solidFill>
                <a:schemeClr val="tx1"/>
              </a:solidFill>
            </a:rPr>
            <a:t>Seminoma</a:t>
          </a:r>
          <a:r>
            <a:rPr lang="es-ES" dirty="0" smtClean="0">
              <a:solidFill>
                <a:schemeClr val="tx1"/>
              </a:solidFill>
            </a:rPr>
            <a:t> del varón</a:t>
          </a:r>
        </a:p>
        <a:p>
          <a:r>
            <a:rPr lang="es-ES" dirty="0" smtClean="0">
              <a:solidFill>
                <a:schemeClr val="tx1"/>
              </a:solidFill>
            </a:rPr>
            <a:t>10-15% bilaterales</a:t>
          </a:r>
        </a:p>
        <a:p>
          <a:r>
            <a:rPr lang="es-ES" dirty="0" smtClean="0">
              <a:solidFill>
                <a:schemeClr val="tx1"/>
              </a:solidFill>
            </a:rPr>
            <a:t>El tumor germinal maligno más frecuente</a:t>
          </a:r>
        </a:p>
        <a:p>
          <a:r>
            <a:rPr lang="es-ES" dirty="0" smtClean="0">
              <a:solidFill>
                <a:schemeClr val="tx1"/>
              </a:solidFill>
            </a:rPr>
            <a:t>B- HCG y AFP</a:t>
          </a:r>
          <a:endParaRPr lang="es-ES" dirty="0">
            <a:solidFill>
              <a:schemeClr val="tx1"/>
            </a:solidFill>
          </a:endParaRPr>
        </a:p>
      </dgm:t>
    </dgm:pt>
    <dgm:pt modelId="{B9275584-6C8C-4FA0-AD7E-2E358B816DBA}" type="parTrans" cxnId="{D8C80031-0EFA-42A9-B9AD-65B233B409A6}">
      <dgm:prSet/>
      <dgm:spPr/>
      <dgm:t>
        <a:bodyPr/>
        <a:lstStyle/>
        <a:p>
          <a:endParaRPr lang="es-ES"/>
        </a:p>
      </dgm:t>
    </dgm:pt>
    <dgm:pt modelId="{C926B89B-391F-4DC2-99FC-50D210BA1B97}" type="sibTrans" cxnId="{D8C80031-0EFA-42A9-B9AD-65B233B409A6}">
      <dgm:prSet/>
      <dgm:spPr/>
      <dgm:t>
        <a:bodyPr/>
        <a:lstStyle/>
        <a:p>
          <a:endParaRPr lang="es-ES"/>
        </a:p>
      </dgm:t>
    </dgm:pt>
    <dgm:pt modelId="{3F606018-BBCA-4D11-80E6-EA86735AEC03}" type="pres">
      <dgm:prSet presAssocID="{5780E26E-3335-43AC-AD3E-4184D313A9F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08CDA0D-0022-4B7A-96AD-88A60F64613B}" type="pres">
      <dgm:prSet presAssocID="{BF897052-A374-4FA1-8E59-ABA8478CBDAB}" presName="roof" presStyleLbl="dkBgShp" presStyleIdx="0" presStyleCnt="2" custLinFactNeighborX="-2499" custLinFactNeighborY="1936"/>
      <dgm:spPr/>
      <dgm:t>
        <a:bodyPr/>
        <a:lstStyle/>
        <a:p>
          <a:endParaRPr lang="es-ES"/>
        </a:p>
      </dgm:t>
    </dgm:pt>
    <dgm:pt modelId="{62BBFDC6-0C22-441A-9CD0-7853DADF6CB2}" type="pres">
      <dgm:prSet presAssocID="{BF897052-A374-4FA1-8E59-ABA8478CBDAB}" presName="pillars" presStyleCnt="0"/>
      <dgm:spPr/>
    </dgm:pt>
    <dgm:pt modelId="{B23561A4-98D4-47AE-B538-66FE46C852C3}" type="pres">
      <dgm:prSet presAssocID="{BF897052-A374-4FA1-8E59-ABA8478CBDAB}" presName="pillar1" presStyleLbl="node1" presStyleIdx="0" presStyleCnt="3" custScaleX="78073" custLinFactNeighborX="503" custLinFactNeighborY="-28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1418CDE-F748-493D-80C4-311309825947}" type="pres">
      <dgm:prSet presAssocID="{B36EBF5E-3BF4-4A80-9897-E62833D4AF99}" presName="pillarX" presStyleLbl="node1" presStyleIdx="1" presStyleCnt="3" custScaleX="101528" custLinFactNeighborX="308" custLinFactNeighborY="-28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92565CC-14B5-4685-8D60-A2AF472C3E8C}" type="pres">
      <dgm:prSet presAssocID="{53219B80-F30A-458A-B1C8-81D6F202CCC3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84D97B5-3D6B-41DD-BF3A-D56FA96F4358}" type="pres">
      <dgm:prSet presAssocID="{BF897052-A374-4FA1-8E59-ABA8478CBDAB}" presName="base" presStyleLbl="dkBgShp" presStyleIdx="1" presStyleCnt="2"/>
      <dgm:spPr/>
    </dgm:pt>
  </dgm:ptLst>
  <dgm:cxnLst>
    <dgm:cxn modelId="{D8C80031-0EFA-42A9-B9AD-65B233B409A6}" srcId="{BF897052-A374-4FA1-8E59-ABA8478CBDAB}" destId="{B36EBF5E-3BF4-4A80-9897-E62833D4AF99}" srcOrd="1" destOrd="0" parTransId="{B9275584-6C8C-4FA0-AD7E-2E358B816DBA}" sibTransId="{C926B89B-391F-4DC2-99FC-50D210BA1B97}"/>
    <dgm:cxn modelId="{6E1E31E2-9DF4-4983-9178-5B3A2BE337E2}" srcId="{5780E26E-3335-43AC-AD3E-4184D313A9F7}" destId="{BF897052-A374-4FA1-8E59-ABA8478CBDAB}" srcOrd="0" destOrd="0" parTransId="{4ED0EB94-23C6-47D3-BFE2-F2A48863D44D}" sibTransId="{DB83209D-8937-43F5-B986-0B0BE0C49452}"/>
    <dgm:cxn modelId="{C4A596DD-9F8F-41CD-96F0-7641FFE6C491}" type="presOf" srcId="{B36EBF5E-3BF4-4A80-9897-E62833D4AF99}" destId="{81418CDE-F748-493D-80C4-311309825947}" srcOrd="0" destOrd="0" presId="urn:microsoft.com/office/officeart/2005/8/layout/hList3"/>
    <dgm:cxn modelId="{EE57B493-EC1B-4D09-972F-A05EEE8A2472}" type="presOf" srcId="{BF897052-A374-4FA1-8E59-ABA8478CBDAB}" destId="{508CDA0D-0022-4B7A-96AD-88A60F64613B}" srcOrd="0" destOrd="0" presId="urn:microsoft.com/office/officeart/2005/8/layout/hList3"/>
    <dgm:cxn modelId="{CF2F9692-C23E-437F-8988-32E233A70D5E}" srcId="{BF897052-A374-4FA1-8E59-ABA8478CBDAB}" destId="{39D565E9-553A-4BF2-B7B7-7C65811E3A3D}" srcOrd="0" destOrd="0" parTransId="{943DCAB2-22FD-4295-91B1-1664A2A006A2}" sibTransId="{F3383F65-4170-4F1C-BC06-377DCE1DEF03}"/>
    <dgm:cxn modelId="{8AA81269-0FD8-42A5-AF8E-2B86D8072ED1}" type="presOf" srcId="{39D565E9-553A-4BF2-B7B7-7C65811E3A3D}" destId="{B23561A4-98D4-47AE-B538-66FE46C852C3}" srcOrd="0" destOrd="0" presId="urn:microsoft.com/office/officeart/2005/8/layout/hList3"/>
    <dgm:cxn modelId="{72E9249A-304E-4E9C-B6E9-D6ED8B19BAFF}" type="presOf" srcId="{53219B80-F30A-458A-B1C8-81D6F202CCC3}" destId="{492565CC-14B5-4685-8D60-A2AF472C3E8C}" srcOrd="0" destOrd="0" presId="urn:microsoft.com/office/officeart/2005/8/layout/hList3"/>
    <dgm:cxn modelId="{95DB8008-CCD6-4598-872A-862620817817}" srcId="{BF897052-A374-4FA1-8E59-ABA8478CBDAB}" destId="{53219B80-F30A-458A-B1C8-81D6F202CCC3}" srcOrd="2" destOrd="0" parTransId="{8685E5A6-42C0-4325-A90F-A32192D5917D}" sibTransId="{EED85C6D-EBAA-4E81-A835-3024E72090FC}"/>
    <dgm:cxn modelId="{D5E0521E-C0C4-41E4-92A5-251FA2C0625D}" type="presOf" srcId="{5780E26E-3335-43AC-AD3E-4184D313A9F7}" destId="{3F606018-BBCA-4D11-80E6-EA86735AEC03}" srcOrd="0" destOrd="0" presId="urn:microsoft.com/office/officeart/2005/8/layout/hList3"/>
    <dgm:cxn modelId="{645988CA-C956-4B02-B179-6E58A87CED64}" type="presParOf" srcId="{3F606018-BBCA-4D11-80E6-EA86735AEC03}" destId="{508CDA0D-0022-4B7A-96AD-88A60F64613B}" srcOrd="0" destOrd="0" presId="urn:microsoft.com/office/officeart/2005/8/layout/hList3"/>
    <dgm:cxn modelId="{9E108544-ED4A-443A-869D-9295292356FD}" type="presParOf" srcId="{3F606018-BBCA-4D11-80E6-EA86735AEC03}" destId="{62BBFDC6-0C22-441A-9CD0-7853DADF6CB2}" srcOrd="1" destOrd="0" presId="urn:microsoft.com/office/officeart/2005/8/layout/hList3"/>
    <dgm:cxn modelId="{4F4B4DF0-1922-4C1F-AAFF-89A4172D07FD}" type="presParOf" srcId="{62BBFDC6-0C22-441A-9CD0-7853DADF6CB2}" destId="{B23561A4-98D4-47AE-B538-66FE46C852C3}" srcOrd="0" destOrd="0" presId="urn:microsoft.com/office/officeart/2005/8/layout/hList3"/>
    <dgm:cxn modelId="{13642C1B-C6BD-4513-9EA6-93C33A2F69C9}" type="presParOf" srcId="{62BBFDC6-0C22-441A-9CD0-7853DADF6CB2}" destId="{81418CDE-F748-493D-80C4-311309825947}" srcOrd="1" destOrd="0" presId="urn:microsoft.com/office/officeart/2005/8/layout/hList3"/>
    <dgm:cxn modelId="{D99450A6-A3FD-4551-A97C-0E72D44A53D4}" type="presParOf" srcId="{62BBFDC6-0C22-441A-9CD0-7853DADF6CB2}" destId="{492565CC-14B5-4685-8D60-A2AF472C3E8C}" srcOrd="2" destOrd="0" presId="urn:microsoft.com/office/officeart/2005/8/layout/hList3"/>
    <dgm:cxn modelId="{184F5F74-39D2-42D0-A753-F37E54922181}" type="presParOf" srcId="{3F606018-BBCA-4D11-80E6-EA86735AEC03}" destId="{184D97B5-3D6B-41DD-BF3A-D56FA96F4358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689AD3-E33C-4121-AAD7-B2100B32B026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FF50AAB-C175-4282-A345-A5D3FFC25FC7}">
      <dgm:prSet phldrT="[Texto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s-ES" sz="4400" dirty="0" smtClean="0">
              <a:solidFill>
                <a:schemeClr val="tx1"/>
              </a:solidFill>
            </a:rPr>
            <a:t>10% ESTROMA OVARICO</a:t>
          </a:r>
          <a:endParaRPr lang="es-ES" sz="4400" dirty="0">
            <a:solidFill>
              <a:schemeClr val="tx1"/>
            </a:solidFill>
          </a:endParaRPr>
        </a:p>
      </dgm:t>
    </dgm:pt>
    <dgm:pt modelId="{8BFD738F-577F-43E1-B91C-789B59A70B49}" type="parTrans" cxnId="{BDD05A5D-DE72-434B-BEC9-99D05115C512}">
      <dgm:prSet/>
      <dgm:spPr/>
      <dgm:t>
        <a:bodyPr/>
        <a:lstStyle/>
        <a:p>
          <a:endParaRPr lang="es-ES"/>
        </a:p>
      </dgm:t>
    </dgm:pt>
    <dgm:pt modelId="{CE166985-2BF4-4809-A933-B4AD0A1FBDF6}" type="sibTrans" cxnId="{BDD05A5D-DE72-434B-BEC9-99D05115C512}">
      <dgm:prSet/>
      <dgm:spPr/>
      <dgm:t>
        <a:bodyPr/>
        <a:lstStyle/>
        <a:p>
          <a:endParaRPr lang="es-ES"/>
        </a:p>
      </dgm:t>
    </dgm:pt>
    <dgm:pt modelId="{CEE159E2-D57A-4C6B-94AE-13CD82524521}">
      <dgm:prSet phldrT="[Texto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s-ES" sz="1800" b="1" u="sng" dirty="0" smtClean="0">
              <a:solidFill>
                <a:schemeClr val="tx1"/>
              </a:solidFill>
              <a:effectLst/>
            </a:rPr>
            <a:t>DE LA GRANULOSA</a:t>
          </a:r>
        </a:p>
        <a:p>
          <a:r>
            <a:rPr lang="es-ES" sz="1800" dirty="0" smtClean="0">
              <a:solidFill>
                <a:schemeClr val="tx1"/>
              </a:solidFill>
              <a:effectLst/>
            </a:rPr>
            <a:t>Productor de estrógenos</a:t>
          </a:r>
        </a:p>
        <a:p>
          <a:r>
            <a:rPr lang="es-ES" sz="1800" dirty="0" smtClean="0">
              <a:solidFill>
                <a:schemeClr val="tx1"/>
              </a:solidFill>
              <a:effectLst/>
            </a:rPr>
            <a:t>Ocasionan trastornos menstruales  y pubertad precoz</a:t>
          </a:r>
        </a:p>
      </dgm:t>
    </dgm:pt>
    <dgm:pt modelId="{C6FF1430-E0C3-4F75-9DCB-E4EEEE843F80}" type="parTrans" cxnId="{4EF50387-50F0-4D70-8D46-A7A320063A74}">
      <dgm:prSet/>
      <dgm:spPr/>
      <dgm:t>
        <a:bodyPr/>
        <a:lstStyle/>
        <a:p>
          <a:endParaRPr lang="es-ES"/>
        </a:p>
      </dgm:t>
    </dgm:pt>
    <dgm:pt modelId="{84680C8E-EF7A-4B70-A29B-75851DC772FC}" type="sibTrans" cxnId="{4EF50387-50F0-4D70-8D46-A7A320063A74}">
      <dgm:prSet/>
      <dgm:spPr/>
      <dgm:t>
        <a:bodyPr/>
        <a:lstStyle/>
        <a:p>
          <a:endParaRPr lang="es-ES"/>
        </a:p>
      </dgm:t>
    </dgm:pt>
    <dgm:pt modelId="{746D0463-4839-40C7-B389-EA33D33161C2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  <a:effectLst/>
            </a:rPr>
            <a:t>TECOMAS</a:t>
          </a:r>
        </a:p>
        <a:p>
          <a:r>
            <a:rPr lang="es-ES" dirty="0" smtClean="0">
              <a:solidFill>
                <a:schemeClr val="tx1"/>
              </a:solidFill>
              <a:effectLst/>
            </a:rPr>
            <a:t>Productor de estrógenos y andrógenos </a:t>
          </a:r>
          <a:endParaRPr lang="es-ES" dirty="0">
            <a:solidFill>
              <a:schemeClr val="tx1"/>
            </a:solidFill>
            <a:effectLst/>
            <a:latin typeface="Times New Roman"/>
            <a:ea typeface="Times New Roman"/>
          </a:endParaRPr>
        </a:p>
      </dgm:t>
    </dgm:pt>
    <dgm:pt modelId="{F25E2357-1654-4A41-86CF-130EFB05A911}" type="parTrans" cxnId="{8FC85895-6DFD-44FD-973B-CE6518189212}">
      <dgm:prSet/>
      <dgm:spPr/>
      <dgm:t>
        <a:bodyPr/>
        <a:lstStyle/>
        <a:p>
          <a:endParaRPr lang="es-ES"/>
        </a:p>
      </dgm:t>
    </dgm:pt>
    <dgm:pt modelId="{100BD3B8-7472-482B-B93E-65220ABAA8BC}" type="sibTrans" cxnId="{8FC85895-6DFD-44FD-973B-CE6518189212}">
      <dgm:prSet/>
      <dgm:spPr/>
      <dgm:t>
        <a:bodyPr/>
        <a:lstStyle/>
        <a:p>
          <a:endParaRPr lang="es-ES"/>
        </a:p>
      </dgm:t>
    </dgm:pt>
    <dgm:pt modelId="{66F52F18-7A0A-4010-9167-61F2C119F8A7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  <a:effectLst/>
            </a:rPr>
            <a:t>ANDROBLASTOMA</a:t>
          </a:r>
        </a:p>
        <a:p>
          <a:r>
            <a:rPr lang="es-ES" dirty="0" smtClean="0">
              <a:solidFill>
                <a:schemeClr val="tx1"/>
              </a:solidFill>
              <a:effectLst/>
            </a:rPr>
            <a:t>Productor de andrógenos</a:t>
          </a:r>
        </a:p>
        <a:p>
          <a:r>
            <a:rPr lang="es-ES" dirty="0" smtClean="0">
              <a:solidFill>
                <a:schemeClr val="tx1"/>
              </a:solidFill>
              <a:effectLst/>
            </a:rPr>
            <a:t>Primera causa de </a:t>
          </a:r>
          <a:r>
            <a:rPr lang="es-ES" dirty="0" err="1" smtClean="0">
              <a:solidFill>
                <a:schemeClr val="tx1"/>
              </a:solidFill>
              <a:effectLst/>
            </a:rPr>
            <a:t>virilización</a:t>
          </a:r>
          <a:r>
            <a:rPr lang="es-ES" dirty="0" smtClean="0">
              <a:solidFill>
                <a:schemeClr val="tx1"/>
              </a:solidFill>
              <a:effectLst/>
            </a:rPr>
            <a:t> de origen ovárico</a:t>
          </a:r>
          <a:endParaRPr lang="es-ES" dirty="0">
            <a:solidFill>
              <a:schemeClr val="tx1"/>
            </a:solidFill>
            <a:effectLst/>
            <a:latin typeface="Times New Roman"/>
            <a:ea typeface="Times New Roman"/>
          </a:endParaRPr>
        </a:p>
      </dgm:t>
    </dgm:pt>
    <dgm:pt modelId="{D4424DCC-DCEE-4C76-B1AD-79076D9A8BA9}" type="parTrans" cxnId="{AE4A9905-0C5E-4097-BC2B-56B22182D29F}">
      <dgm:prSet/>
      <dgm:spPr/>
      <dgm:t>
        <a:bodyPr/>
        <a:lstStyle/>
        <a:p>
          <a:endParaRPr lang="es-ES"/>
        </a:p>
      </dgm:t>
    </dgm:pt>
    <dgm:pt modelId="{C4774BBB-EA59-4F1C-921E-E1066EDFF743}" type="sibTrans" cxnId="{AE4A9905-0C5E-4097-BC2B-56B22182D29F}">
      <dgm:prSet/>
      <dgm:spPr/>
      <dgm:t>
        <a:bodyPr/>
        <a:lstStyle/>
        <a:p>
          <a:endParaRPr lang="es-ES"/>
        </a:p>
      </dgm:t>
    </dgm:pt>
    <dgm:pt modelId="{81F98C0A-F3C9-4C60-8792-33D057541AB5}">
      <dgm:prSet/>
      <dgm:spPr>
        <a:solidFill>
          <a:srgbClr val="92D050"/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</a:rPr>
            <a:t>T. C. DE LEYDIG Y SERTOLI</a:t>
          </a:r>
        </a:p>
        <a:p>
          <a:r>
            <a:rPr lang="es-ES" dirty="0" smtClean="0">
              <a:solidFill>
                <a:schemeClr val="tx1"/>
              </a:solidFill>
            </a:rPr>
            <a:t>Productor de andrógenos</a:t>
          </a:r>
        </a:p>
        <a:p>
          <a:r>
            <a:rPr lang="es-ES" dirty="0" smtClean="0">
              <a:solidFill>
                <a:schemeClr val="tx1"/>
              </a:solidFill>
            </a:rPr>
            <a:t>Ocasionan </a:t>
          </a:r>
          <a:r>
            <a:rPr lang="es-ES" dirty="0" err="1" smtClean="0">
              <a:solidFill>
                <a:schemeClr val="tx1"/>
              </a:solidFill>
            </a:rPr>
            <a:t>virilización</a:t>
          </a:r>
          <a:r>
            <a:rPr lang="es-ES" dirty="0" smtClean="0">
              <a:solidFill>
                <a:schemeClr val="tx1"/>
              </a:solidFill>
            </a:rPr>
            <a:t> e hirsutismo</a:t>
          </a:r>
          <a:endParaRPr lang="es-ES" dirty="0">
            <a:solidFill>
              <a:schemeClr val="tx1"/>
            </a:solidFill>
          </a:endParaRPr>
        </a:p>
      </dgm:t>
    </dgm:pt>
    <dgm:pt modelId="{236287B8-BDA6-44B2-8C29-DB82C0EB1D5A}" type="parTrans" cxnId="{4D7E147E-65BB-4C34-B9E6-B4E2E6C8C813}">
      <dgm:prSet/>
      <dgm:spPr/>
      <dgm:t>
        <a:bodyPr/>
        <a:lstStyle/>
        <a:p>
          <a:endParaRPr lang="es-ES"/>
        </a:p>
      </dgm:t>
    </dgm:pt>
    <dgm:pt modelId="{3D492E02-22DB-4845-86B1-C0BA7406AEBE}" type="sibTrans" cxnId="{4D7E147E-65BB-4C34-B9E6-B4E2E6C8C813}">
      <dgm:prSet/>
      <dgm:spPr/>
      <dgm:t>
        <a:bodyPr/>
        <a:lstStyle/>
        <a:p>
          <a:endParaRPr lang="es-ES"/>
        </a:p>
      </dgm:t>
    </dgm:pt>
    <dgm:pt modelId="{9C19BD4C-3D42-4E30-AAE9-1C554FF148E7}" type="pres">
      <dgm:prSet presAssocID="{CF689AD3-E33C-4121-AAD7-B2100B32B02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A36BB93-C15D-4FB4-938C-F1B441710386}" type="pres">
      <dgm:prSet presAssocID="{4FF50AAB-C175-4282-A345-A5D3FFC25FC7}" presName="roof" presStyleLbl="dkBgShp" presStyleIdx="0" presStyleCnt="2" custLinFactNeighborX="-749" custLinFactNeighborY="-3197"/>
      <dgm:spPr/>
      <dgm:t>
        <a:bodyPr/>
        <a:lstStyle/>
        <a:p>
          <a:endParaRPr lang="es-ES"/>
        </a:p>
      </dgm:t>
    </dgm:pt>
    <dgm:pt modelId="{2CA2CCD8-E515-4E9F-A566-603B7299DFF7}" type="pres">
      <dgm:prSet presAssocID="{4FF50AAB-C175-4282-A345-A5D3FFC25FC7}" presName="pillars" presStyleCnt="0"/>
      <dgm:spPr/>
    </dgm:pt>
    <dgm:pt modelId="{F5E06125-2844-48AF-96E3-727A1112FFF0}" type="pres">
      <dgm:prSet presAssocID="{4FF50AAB-C175-4282-A345-A5D3FFC25FC7}" presName="pillar1" presStyleLbl="node1" presStyleIdx="0" presStyleCnt="4" custScaleY="115152" custLinFactNeighborX="-2997" custLinFactNeighborY="-115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859A77F-5DBC-4899-B611-D85C5AC3FA12}" type="pres">
      <dgm:prSet presAssocID="{81F98C0A-F3C9-4C60-8792-33D057541AB5}" presName="pillarX" presStyleLbl="node1" presStyleIdx="1" presStyleCnt="4" custScaleY="11747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30CC7F-992D-4C60-90B3-7EACB3EB3F36}" type="pres">
      <dgm:prSet presAssocID="{746D0463-4839-40C7-B389-EA33D33161C2}" presName="pillarX" presStyleLbl="node1" presStyleIdx="2" presStyleCnt="4" custScaleY="11747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D45B45E-70BE-4B24-BFE0-A6FEA2FA35FD}" type="pres">
      <dgm:prSet presAssocID="{66F52F18-7A0A-4010-9167-61F2C119F8A7}" presName="pillarX" presStyleLbl="node1" presStyleIdx="3" presStyleCnt="4" custScaleY="11747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F5CCC5E-1105-4872-8D3A-F96BBB532F1B}" type="pres">
      <dgm:prSet presAssocID="{4FF50AAB-C175-4282-A345-A5D3FFC25FC7}" presName="base" presStyleLbl="dkBgShp" presStyleIdx="1" presStyleCnt="2" custFlipVert="1" custScaleY="102576"/>
      <dgm:spPr/>
    </dgm:pt>
  </dgm:ptLst>
  <dgm:cxnLst>
    <dgm:cxn modelId="{BDD05A5D-DE72-434B-BEC9-99D05115C512}" srcId="{CF689AD3-E33C-4121-AAD7-B2100B32B026}" destId="{4FF50AAB-C175-4282-A345-A5D3FFC25FC7}" srcOrd="0" destOrd="0" parTransId="{8BFD738F-577F-43E1-B91C-789B59A70B49}" sibTransId="{CE166985-2BF4-4809-A933-B4AD0A1FBDF6}"/>
    <dgm:cxn modelId="{4EF50387-50F0-4D70-8D46-A7A320063A74}" srcId="{4FF50AAB-C175-4282-A345-A5D3FFC25FC7}" destId="{CEE159E2-D57A-4C6B-94AE-13CD82524521}" srcOrd="0" destOrd="0" parTransId="{C6FF1430-E0C3-4F75-9DCB-E4EEEE843F80}" sibTransId="{84680C8E-EF7A-4B70-A29B-75851DC772FC}"/>
    <dgm:cxn modelId="{E5D66621-36D9-4A10-81A2-9E0DEDF8C676}" type="presOf" srcId="{CF689AD3-E33C-4121-AAD7-B2100B32B026}" destId="{9C19BD4C-3D42-4E30-AAE9-1C554FF148E7}" srcOrd="0" destOrd="0" presId="urn:microsoft.com/office/officeart/2005/8/layout/hList3"/>
    <dgm:cxn modelId="{8FC85895-6DFD-44FD-973B-CE6518189212}" srcId="{4FF50AAB-C175-4282-A345-A5D3FFC25FC7}" destId="{746D0463-4839-40C7-B389-EA33D33161C2}" srcOrd="2" destOrd="0" parTransId="{F25E2357-1654-4A41-86CF-130EFB05A911}" sibTransId="{100BD3B8-7472-482B-B93E-65220ABAA8BC}"/>
    <dgm:cxn modelId="{72C64D76-F2BB-4D44-AE81-DD54BBA7BEF5}" type="presOf" srcId="{746D0463-4839-40C7-B389-EA33D33161C2}" destId="{0130CC7F-992D-4C60-90B3-7EACB3EB3F36}" srcOrd="0" destOrd="0" presId="urn:microsoft.com/office/officeart/2005/8/layout/hList3"/>
    <dgm:cxn modelId="{4D7E147E-65BB-4C34-B9E6-B4E2E6C8C813}" srcId="{4FF50AAB-C175-4282-A345-A5D3FFC25FC7}" destId="{81F98C0A-F3C9-4C60-8792-33D057541AB5}" srcOrd="1" destOrd="0" parTransId="{236287B8-BDA6-44B2-8C29-DB82C0EB1D5A}" sibTransId="{3D492E02-22DB-4845-86B1-C0BA7406AEBE}"/>
    <dgm:cxn modelId="{DCA2B6F8-6B34-489C-9842-63B9DED7ADD8}" type="presOf" srcId="{81F98C0A-F3C9-4C60-8792-33D057541AB5}" destId="{2859A77F-5DBC-4899-B611-D85C5AC3FA12}" srcOrd="0" destOrd="0" presId="urn:microsoft.com/office/officeart/2005/8/layout/hList3"/>
    <dgm:cxn modelId="{AE4A9905-0C5E-4097-BC2B-56B22182D29F}" srcId="{4FF50AAB-C175-4282-A345-A5D3FFC25FC7}" destId="{66F52F18-7A0A-4010-9167-61F2C119F8A7}" srcOrd="3" destOrd="0" parTransId="{D4424DCC-DCEE-4C76-B1AD-79076D9A8BA9}" sibTransId="{C4774BBB-EA59-4F1C-921E-E1066EDFF743}"/>
    <dgm:cxn modelId="{3218011E-794F-4F80-A080-9DD40361A92D}" type="presOf" srcId="{CEE159E2-D57A-4C6B-94AE-13CD82524521}" destId="{F5E06125-2844-48AF-96E3-727A1112FFF0}" srcOrd="0" destOrd="0" presId="urn:microsoft.com/office/officeart/2005/8/layout/hList3"/>
    <dgm:cxn modelId="{4F84EE32-4C34-4205-916F-5938078D47B4}" type="presOf" srcId="{4FF50AAB-C175-4282-A345-A5D3FFC25FC7}" destId="{4A36BB93-C15D-4FB4-938C-F1B441710386}" srcOrd="0" destOrd="0" presId="urn:microsoft.com/office/officeart/2005/8/layout/hList3"/>
    <dgm:cxn modelId="{12295D77-DAC9-4394-95CE-4BE3E948F098}" type="presOf" srcId="{66F52F18-7A0A-4010-9167-61F2C119F8A7}" destId="{AD45B45E-70BE-4B24-BFE0-A6FEA2FA35FD}" srcOrd="0" destOrd="0" presId="urn:microsoft.com/office/officeart/2005/8/layout/hList3"/>
    <dgm:cxn modelId="{66E4BE40-FA5D-4C29-B85A-243E01DFAA11}" type="presParOf" srcId="{9C19BD4C-3D42-4E30-AAE9-1C554FF148E7}" destId="{4A36BB93-C15D-4FB4-938C-F1B441710386}" srcOrd="0" destOrd="0" presId="urn:microsoft.com/office/officeart/2005/8/layout/hList3"/>
    <dgm:cxn modelId="{28BB951F-DA8D-4DF7-ABD9-3C63A0900427}" type="presParOf" srcId="{9C19BD4C-3D42-4E30-AAE9-1C554FF148E7}" destId="{2CA2CCD8-E515-4E9F-A566-603B7299DFF7}" srcOrd="1" destOrd="0" presId="urn:microsoft.com/office/officeart/2005/8/layout/hList3"/>
    <dgm:cxn modelId="{3517131A-A887-494E-BBF6-DC5C42F0C484}" type="presParOf" srcId="{2CA2CCD8-E515-4E9F-A566-603B7299DFF7}" destId="{F5E06125-2844-48AF-96E3-727A1112FFF0}" srcOrd="0" destOrd="0" presId="urn:microsoft.com/office/officeart/2005/8/layout/hList3"/>
    <dgm:cxn modelId="{A2FF7FDE-EFD2-45E7-B2C0-9E3029058C83}" type="presParOf" srcId="{2CA2CCD8-E515-4E9F-A566-603B7299DFF7}" destId="{2859A77F-5DBC-4899-B611-D85C5AC3FA12}" srcOrd="1" destOrd="0" presId="urn:microsoft.com/office/officeart/2005/8/layout/hList3"/>
    <dgm:cxn modelId="{0BBFF99C-B7A0-45AC-B633-15A1EF31352E}" type="presParOf" srcId="{2CA2CCD8-E515-4E9F-A566-603B7299DFF7}" destId="{0130CC7F-992D-4C60-90B3-7EACB3EB3F36}" srcOrd="2" destOrd="0" presId="urn:microsoft.com/office/officeart/2005/8/layout/hList3"/>
    <dgm:cxn modelId="{4C878006-DD37-46F3-AC25-A5603BABB306}" type="presParOf" srcId="{2CA2CCD8-E515-4E9F-A566-603B7299DFF7}" destId="{AD45B45E-70BE-4B24-BFE0-A6FEA2FA35FD}" srcOrd="3" destOrd="0" presId="urn:microsoft.com/office/officeart/2005/8/layout/hList3"/>
    <dgm:cxn modelId="{ACED659A-5FB5-411B-842C-570311D44248}" type="presParOf" srcId="{9C19BD4C-3D42-4E30-AAE9-1C554FF148E7}" destId="{6F5CCC5E-1105-4872-8D3A-F96BBB532F1B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1D71F2-6948-4E45-8A26-539432A089A1}">
      <dsp:nvSpPr>
        <dsp:cNvPr id="0" name=""/>
        <dsp:cNvSpPr/>
      </dsp:nvSpPr>
      <dsp:spPr>
        <a:xfrm rot="5400000">
          <a:off x="5037752" y="-1938896"/>
          <a:ext cx="1102682" cy="5260323"/>
        </a:xfrm>
        <a:prstGeom prst="round2SameRect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b="1" kern="1200" dirty="0" smtClean="0">
              <a:latin typeface="Arial" pitchFamily="34" charset="0"/>
              <a:cs typeface="Arial" pitchFamily="34" charset="0"/>
            </a:rPr>
            <a:t>Precursor inmediato son las HSIL ; lesiones intraepiteliales escamosas de alto grado</a:t>
          </a:r>
          <a:endParaRPr lang="es-ES" sz="1800" b="1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/>
        </a:p>
      </dsp:txBody>
      <dsp:txXfrm rot="-5400000">
        <a:off x="2958932" y="193752"/>
        <a:ext cx="5206495" cy="995026"/>
      </dsp:txXfrm>
    </dsp:sp>
    <dsp:sp modelId="{1E417C68-FF83-4D2A-9ABA-B109D831653E}">
      <dsp:nvSpPr>
        <dsp:cNvPr id="0" name=""/>
        <dsp:cNvSpPr/>
      </dsp:nvSpPr>
      <dsp:spPr>
        <a:xfrm>
          <a:off x="0" y="2088"/>
          <a:ext cx="2958932" cy="1378353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70% ESCAMOCELULAR</a:t>
          </a:r>
          <a:endParaRPr lang="es-ES" sz="2300" b="1" kern="1200" dirty="0"/>
        </a:p>
      </dsp:txBody>
      <dsp:txXfrm>
        <a:off x="67286" y="69374"/>
        <a:ext cx="2824360" cy="1243781"/>
      </dsp:txXfrm>
    </dsp:sp>
    <dsp:sp modelId="{23A100DB-BDB3-4CFA-A0AE-37A2FDB046D0}">
      <dsp:nvSpPr>
        <dsp:cNvPr id="0" name=""/>
        <dsp:cNvSpPr/>
      </dsp:nvSpPr>
      <dsp:spPr>
        <a:xfrm rot="5400000">
          <a:off x="5037752" y="-491625"/>
          <a:ext cx="1102682" cy="5260323"/>
        </a:xfrm>
        <a:prstGeom prst="round2SameRect">
          <a:avLst/>
        </a:prstGeom>
        <a:solidFill>
          <a:schemeClr val="accent4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b="1" kern="1200" dirty="0" smtClean="0">
              <a:latin typeface="Arial" pitchFamily="34" charset="0"/>
              <a:cs typeface="Arial" pitchFamily="34" charset="0"/>
            </a:rPr>
            <a:t>Se desarrolla a partir de lesiones precursoras denominadas Adenocarcinoma in situ</a:t>
          </a:r>
          <a:endParaRPr lang="es-ES" sz="1800" b="1" kern="1200" dirty="0">
            <a:latin typeface="Arial" pitchFamily="34" charset="0"/>
            <a:cs typeface="Arial" pitchFamily="34" charset="0"/>
          </a:endParaRPr>
        </a:p>
      </dsp:txBody>
      <dsp:txXfrm rot="-5400000">
        <a:off x="2958932" y="1641023"/>
        <a:ext cx="5206495" cy="995026"/>
      </dsp:txXfrm>
    </dsp:sp>
    <dsp:sp modelId="{351A3BF1-730D-4FAE-A5B8-43D6AC0DF7B0}">
      <dsp:nvSpPr>
        <dsp:cNvPr id="0" name=""/>
        <dsp:cNvSpPr/>
      </dsp:nvSpPr>
      <dsp:spPr>
        <a:xfrm>
          <a:off x="0" y="1449359"/>
          <a:ext cx="2958932" cy="1378353"/>
        </a:xfrm>
        <a:prstGeom prst="roundRect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20 – 25% ADENOCARCINOMA</a:t>
          </a:r>
          <a:endParaRPr lang="es-ES" sz="2300" b="1" kern="1200" dirty="0"/>
        </a:p>
      </dsp:txBody>
      <dsp:txXfrm>
        <a:off x="67286" y="1516645"/>
        <a:ext cx="2824360" cy="1243781"/>
      </dsp:txXfrm>
    </dsp:sp>
    <dsp:sp modelId="{12D99D1A-50D4-4632-A042-15E854EF3278}">
      <dsp:nvSpPr>
        <dsp:cNvPr id="0" name=""/>
        <dsp:cNvSpPr/>
      </dsp:nvSpPr>
      <dsp:spPr>
        <a:xfrm rot="5400000">
          <a:off x="5037752" y="955645"/>
          <a:ext cx="1102682" cy="5260323"/>
        </a:xfrm>
        <a:prstGeom prst="round2Same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b="1" kern="1200" dirty="0" smtClean="0">
              <a:latin typeface="Arial" pitchFamily="34" charset="0"/>
              <a:cs typeface="Arial" pitchFamily="34" charset="0"/>
            </a:rPr>
            <a:t>Adenoescamosos</a:t>
          </a:r>
          <a:endParaRPr lang="es-ES" sz="1800" b="1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b="1" kern="1200" dirty="0" smtClean="0">
              <a:latin typeface="Arial" pitchFamily="34" charset="0"/>
              <a:cs typeface="Arial" pitchFamily="34" charset="0"/>
            </a:rPr>
            <a:t>Neuroendocrinos</a:t>
          </a:r>
          <a:endParaRPr lang="es-ES" sz="1800" b="1" kern="1200" dirty="0">
            <a:latin typeface="Arial" pitchFamily="34" charset="0"/>
            <a:cs typeface="Arial" pitchFamily="34" charset="0"/>
          </a:endParaRPr>
        </a:p>
      </dsp:txBody>
      <dsp:txXfrm rot="-5400000">
        <a:off x="2958932" y="3088293"/>
        <a:ext cx="5206495" cy="995026"/>
      </dsp:txXfrm>
    </dsp:sp>
    <dsp:sp modelId="{B67D7A39-D92D-408D-A39E-1E16FBE2B61C}">
      <dsp:nvSpPr>
        <dsp:cNvPr id="0" name=""/>
        <dsp:cNvSpPr/>
      </dsp:nvSpPr>
      <dsp:spPr>
        <a:xfrm>
          <a:off x="0" y="2896630"/>
          <a:ext cx="2958932" cy="1378353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2 – 5 %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OTROS</a:t>
          </a:r>
          <a:endParaRPr lang="es-ES" sz="2300" b="1" kern="1200" dirty="0"/>
        </a:p>
      </dsp:txBody>
      <dsp:txXfrm>
        <a:off x="67286" y="2963916"/>
        <a:ext cx="2824360" cy="12437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92BFBA-A492-42E8-A66F-01DF303FE66B}">
      <dsp:nvSpPr>
        <dsp:cNvPr id="0" name=""/>
        <dsp:cNvSpPr/>
      </dsp:nvSpPr>
      <dsp:spPr>
        <a:xfrm>
          <a:off x="0" y="0"/>
          <a:ext cx="8435280" cy="1297930"/>
        </a:xfrm>
        <a:prstGeom prst="rect">
          <a:avLst/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400" b="1" kern="1200" dirty="0" smtClean="0">
              <a:solidFill>
                <a:schemeClr val="tx1"/>
              </a:solidFill>
            </a:rPr>
            <a:t>85% EPITELIALES 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0" kern="1200" dirty="0" smtClean="0">
              <a:solidFill>
                <a:schemeClr val="tx1"/>
              </a:solidFill>
            </a:rPr>
            <a:t>PACIENTES MAYORES, EXCEPCIONAL &lt; 40 AÑOS</a:t>
          </a:r>
          <a:endParaRPr lang="es-ES" sz="2400" b="0" kern="1200" dirty="0">
            <a:solidFill>
              <a:schemeClr val="tx1"/>
            </a:solidFill>
          </a:endParaRPr>
        </a:p>
      </dsp:txBody>
      <dsp:txXfrm>
        <a:off x="0" y="0"/>
        <a:ext cx="8435280" cy="1297930"/>
      </dsp:txXfrm>
    </dsp:sp>
    <dsp:sp modelId="{A40195E9-1A76-4B42-88CB-79143557C8E8}">
      <dsp:nvSpPr>
        <dsp:cNvPr id="0" name=""/>
        <dsp:cNvSpPr/>
      </dsp:nvSpPr>
      <dsp:spPr>
        <a:xfrm>
          <a:off x="858" y="1397651"/>
          <a:ext cx="1655753" cy="3250585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u="sng" kern="1200" dirty="0" smtClean="0">
              <a:solidFill>
                <a:schemeClr val="tx1"/>
              </a:solidFill>
            </a:rPr>
            <a:t>SEROSO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solidFill>
                <a:schemeClr val="tx1"/>
              </a:solidFill>
              <a:effectLst/>
            </a:rPr>
            <a:t>El más frecuente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solidFill>
                <a:schemeClr val="tx1"/>
              </a:solidFill>
              <a:effectLst/>
            </a:rPr>
            <a:t> 70% de los casos es bilateral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solidFill>
                <a:schemeClr val="tx1"/>
              </a:solidFill>
              <a:effectLst/>
            </a:rPr>
            <a:t>Calcificaciones : cuerpos de </a:t>
          </a:r>
          <a:r>
            <a:rPr lang="es-ES" sz="1600" kern="1200" dirty="0" err="1" smtClean="0">
              <a:solidFill>
                <a:schemeClr val="tx1"/>
              </a:solidFill>
              <a:effectLst/>
            </a:rPr>
            <a:t>psamoma</a:t>
          </a:r>
          <a:r>
            <a:rPr lang="es-ES" sz="1700" kern="1200" dirty="0" smtClean="0">
              <a:solidFill>
                <a:schemeClr val="tx1"/>
              </a:solidFill>
              <a:effectLst/>
            </a:rPr>
            <a:t>)</a:t>
          </a:r>
          <a:endParaRPr lang="es-ES" sz="1700" kern="1200" dirty="0">
            <a:solidFill>
              <a:schemeClr val="tx1"/>
            </a:solidFill>
          </a:endParaRPr>
        </a:p>
      </dsp:txBody>
      <dsp:txXfrm>
        <a:off x="858" y="1397651"/>
        <a:ext cx="1655753" cy="3250585"/>
      </dsp:txXfrm>
    </dsp:sp>
    <dsp:sp modelId="{308CA636-D2AF-45C3-8427-3CBC18CD5CD1}">
      <dsp:nvSpPr>
        <dsp:cNvPr id="0" name=""/>
        <dsp:cNvSpPr/>
      </dsp:nvSpPr>
      <dsp:spPr>
        <a:xfrm>
          <a:off x="1656612" y="1397651"/>
          <a:ext cx="1655753" cy="3250585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u="sng" kern="1200" dirty="0" smtClean="0">
              <a:solidFill>
                <a:schemeClr val="tx1"/>
              </a:solidFill>
              <a:effectLst/>
            </a:rPr>
            <a:t>MUCINOSO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solidFill>
                <a:schemeClr val="tx1"/>
              </a:solidFill>
              <a:effectLst/>
            </a:rPr>
            <a:t> 80% son benignos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err="1" smtClean="0">
              <a:solidFill>
                <a:schemeClr val="tx1"/>
              </a:solidFill>
              <a:effectLst/>
            </a:rPr>
            <a:t>Pseudomixoma</a:t>
          </a:r>
          <a:r>
            <a:rPr lang="es-ES" sz="1900" kern="1200" dirty="0" smtClean="0">
              <a:solidFill>
                <a:schemeClr val="tx1"/>
              </a:solidFill>
              <a:effectLst/>
            </a:rPr>
            <a:t> peritoneal</a:t>
          </a:r>
          <a:endParaRPr lang="es-ES" sz="1900" kern="1200" dirty="0">
            <a:solidFill>
              <a:schemeClr val="tx1"/>
            </a:solidFill>
          </a:endParaRPr>
        </a:p>
      </dsp:txBody>
      <dsp:txXfrm>
        <a:off x="1656612" y="1397651"/>
        <a:ext cx="1655753" cy="3250585"/>
      </dsp:txXfrm>
    </dsp:sp>
    <dsp:sp modelId="{BC851AFC-3BA5-4C2F-875C-1F53C8289890}">
      <dsp:nvSpPr>
        <dsp:cNvPr id="0" name=""/>
        <dsp:cNvSpPr/>
      </dsp:nvSpPr>
      <dsp:spPr>
        <a:xfrm>
          <a:off x="3322713" y="1397651"/>
          <a:ext cx="1810549" cy="3208966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u="sng" kern="1200" dirty="0" smtClean="0">
              <a:solidFill>
                <a:schemeClr val="tx1"/>
              </a:solidFill>
              <a:effectLst/>
            </a:rPr>
            <a:t>ENDOMETRIOIDE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chemeClr val="tx1"/>
              </a:solidFill>
              <a:effectLst/>
            </a:rPr>
            <a:t>Malignos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chemeClr val="tx1"/>
              </a:solidFill>
              <a:effectLst/>
            </a:rPr>
            <a:t>10%  asociados a endometriosis ovárica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chemeClr val="tx1"/>
              </a:solidFill>
              <a:effectLst/>
            </a:rPr>
            <a:t>30% de casos asociados a </a:t>
          </a:r>
          <a:r>
            <a:rPr lang="es-ES" sz="1800" kern="1200" dirty="0" err="1" smtClean="0">
              <a:solidFill>
                <a:schemeClr val="tx1"/>
              </a:solidFill>
              <a:effectLst/>
            </a:rPr>
            <a:t>Adenoca</a:t>
          </a:r>
          <a:r>
            <a:rPr lang="es-ES" sz="1800" kern="1200" dirty="0" smtClean="0">
              <a:solidFill>
                <a:schemeClr val="tx1"/>
              </a:solidFill>
              <a:effectLst/>
            </a:rPr>
            <a:t>. Endometrial primario</a:t>
          </a:r>
          <a:endParaRPr lang="es-ES" sz="1800" kern="1200" dirty="0">
            <a:solidFill>
              <a:schemeClr val="tx1"/>
            </a:solidFill>
          </a:endParaRPr>
        </a:p>
      </dsp:txBody>
      <dsp:txXfrm>
        <a:off x="3322713" y="1397651"/>
        <a:ext cx="1810549" cy="3208966"/>
      </dsp:txXfrm>
    </dsp:sp>
    <dsp:sp modelId="{D739A5FB-316D-4E20-9264-6C86866CF438}">
      <dsp:nvSpPr>
        <dsp:cNvPr id="0" name=""/>
        <dsp:cNvSpPr/>
      </dsp:nvSpPr>
      <dsp:spPr>
        <a:xfrm>
          <a:off x="5122914" y="1397651"/>
          <a:ext cx="1655753" cy="3292204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u="sng" kern="1200" dirty="0" smtClean="0">
              <a:solidFill>
                <a:schemeClr val="tx1"/>
              </a:solidFill>
              <a:effectLst/>
            </a:rPr>
            <a:t>CÉLULAS CLARAS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tx1"/>
              </a:solidFill>
              <a:effectLst/>
            </a:rPr>
            <a:t>Malignos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tx1"/>
              </a:solidFill>
              <a:effectLst/>
            </a:rPr>
            <a:t>El tumor maligno más frecuente en caso de  endometriosis</a:t>
          </a:r>
          <a:endParaRPr lang="es-ES" sz="2000" b="0" kern="1200" dirty="0">
            <a:solidFill>
              <a:schemeClr val="tx1"/>
            </a:solidFill>
            <a:effectLst/>
            <a:latin typeface="Times New Roman"/>
            <a:ea typeface="Times New Roman"/>
          </a:endParaRPr>
        </a:p>
      </dsp:txBody>
      <dsp:txXfrm>
        <a:off x="5122914" y="1397651"/>
        <a:ext cx="1655753" cy="3292204"/>
      </dsp:txXfrm>
    </dsp:sp>
    <dsp:sp modelId="{8375A6B7-68D6-4390-ADB5-BD7FBA239D1D}">
      <dsp:nvSpPr>
        <dsp:cNvPr id="0" name=""/>
        <dsp:cNvSpPr/>
      </dsp:nvSpPr>
      <dsp:spPr>
        <a:xfrm>
          <a:off x="6778667" y="1397651"/>
          <a:ext cx="1655753" cy="3250585"/>
        </a:xfrm>
        <a:prstGeom prst="rect">
          <a:avLst/>
        </a:prstGeom>
        <a:solidFill>
          <a:srgbClr val="E6F0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u="sng" kern="1200" dirty="0" smtClean="0">
              <a:solidFill>
                <a:schemeClr val="tx1"/>
              </a:solidFill>
              <a:effectLst/>
            </a:rPr>
            <a:t>T. BRENNER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effectLst/>
            </a:rPr>
            <a:t>Benignos.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effectLst/>
            </a:rPr>
            <a:t>Epitelio transicional.</a:t>
          </a:r>
          <a:endParaRPr lang="es-ES" sz="2000" kern="1200" dirty="0">
            <a:solidFill>
              <a:schemeClr val="tx1"/>
            </a:solidFill>
            <a:effectLst/>
            <a:latin typeface="Times New Roman"/>
            <a:ea typeface="Times New Roman"/>
          </a:endParaRPr>
        </a:p>
      </dsp:txBody>
      <dsp:txXfrm>
        <a:off x="6778667" y="1397651"/>
        <a:ext cx="1655753" cy="3250585"/>
      </dsp:txXfrm>
    </dsp:sp>
    <dsp:sp modelId="{3CF5E6FA-8358-4680-8E73-FB39574FC8F6}">
      <dsp:nvSpPr>
        <dsp:cNvPr id="0" name=""/>
        <dsp:cNvSpPr/>
      </dsp:nvSpPr>
      <dsp:spPr>
        <a:xfrm>
          <a:off x="0" y="4618752"/>
          <a:ext cx="8435280" cy="34980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8CDA0D-0022-4B7A-96AD-88A60F64613B}">
      <dsp:nvSpPr>
        <dsp:cNvPr id="0" name=""/>
        <dsp:cNvSpPr/>
      </dsp:nvSpPr>
      <dsp:spPr>
        <a:xfrm>
          <a:off x="0" y="28605"/>
          <a:ext cx="8229600" cy="1477543"/>
        </a:xfrm>
        <a:prstGeom prst="rect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400" b="1" kern="1200" dirty="0" smtClean="0">
              <a:solidFill>
                <a:schemeClr val="tx1"/>
              </a:solidFill>
            </a:rPr>
            <a:t>5% GERMINALES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</a:rPr>
            <a:t>75% DE NEOPLASIAS OVÁRICAS MALIGNAS EN MUJERES &lt;30 AÑOS</a:t>
          </a:r>
          <a:endParaRPr lang="es-ES" sz="2000" kern="1200" dirty="0">
            <a:solidFill>
              <a:schemeClr val="tx1"/>
            </a:solidFill>
          </a:endParaRPr>
        </a:p>
      </dsp:txBody>
      <dsp:txXfrm>
        <a:off x="0" y="28605"/>
        <a:ext cx="8229600" cy="1477543"/>
      </dsp:txXfrm>
    </dsp:sp>
    <dsp:sp modelId="{B23561A4-98D4-47AE-B538-66FE46C852C3}">
      <dsp:nvSpPr>
        <dsp:cNvPr id="0" name=""/>
        <dsp:cNvSpPr/>
      </dsp:nvSpPr>
      <dsp:spPr>
        <a:xfrm>
          <a:off x="17448" y="1468762"/>
          <a:ext cx="2296469" cy="310284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u="sng" kern="1200" dirty="0" smtClean="0">
              <a:solidFill>
                <a:schemeClr val="tx1"/>
              </a:solidFill>
            </a:rPr>
            <a:t>TERATOMA QUÍSTICO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b="0" kern="1200" dirty="0" smtClean="0">
              <a:solidFill>
                <a:schemeClr val="tx1"/>
              </a:solidFill>
            </a:rPr>
            <a:t>Con frecuencia contienen cabellos, dientes y hueso calcificado</a:t>
          </a:r>
          <a:r>
            <a:rPr lang="es-ES" sz="2100" b="1" kern="1200" dirty="0" smtClean="0">
              <a:solidFill>
                <a:schemeClr val="tx1"/>
              </a:solidFill>
            </a:rPr>
            <a:t>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b="0" kern="1200" dirty="0" smtClean="0">
              <a:solidFill>
                <a:schemeClr val="tx1"/>
              </a:solidFill>
            </a:rPr>
            <a:t>1% malignos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b="1" kern="1200" dirty="0" smtClean="0">
              <a:solidFill>
                <a:schemeClr val="tx1"/>
              </a:solidFill>
            </a:rPr>
            <a:t> </a:t>
          </a:r>
          <a:r>
            <a:rPr lang="es-ES" sz="2100" kern="1200" dirty="0" err="1" smtClean="0">
              <a:solidFill>
                <a:schemeClr val="tx1"/>
              </a:solidFill>
            </a:rPr>
            <a:t>Struma</a:t>
          </a:r>
          <a:r>
            <a:rPr lang="es-ES" sz="2100" kern="1200" dirty="0" smtClean="0">
              <a:solidFill>
                <a:schemeClr val="tx1"/>
              </a:solidFill>
            </a:rPr>
            <a:t> ovárico</a:t>
          </a:r>
          <a:endParaRPr lang="es-ES" sz="2100" kern="1200" dirty="0">
            <a:solidFill>
              <a:schemeClr val="tx1"/>
            </a:solidFill>
          </a:endParaRPr>
        </a:p>
      </dsp:txBody>
      <dsp:txXfrm>
        <a:off x="17448" y="1468762"/>
        <a:ext cx="2296469" cy="3102840"/>
      </dsp:txXfrm>
    </dsp:sp>
    <dsp:sp modelId="{81418CDE-F748-493D-80C4-311309825947}">
      <dsp:nvSpPr>
        <dsp:cNvPr id="0" name=""/>
        <dsp:cNvSpPr/>
      </dsp:nvSpPr>
      <dsp:spPr>
        <a:xfrm>
          <a:off x="2308182" y="1468762"/>
          <a:ext cx="2986384" cy="3102840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u="sng" kern="1200" dirty="0" smtClean="0">
              <a:solidFill>
                <a:schemeClr val="tx1"/>
              </a:solidFill>
            </a:rPr>
            <a:t>DISGERMINOMA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solidFill>
                <a:schemeClr val="tx1"/>
              </a:solidFill>
            </a:rPr>
            <a:t>Equivalente al </a:t>
          </a:r>
          <a:r>
            <a:rPr lang="es-ES" sz="2300" kern="1200" dirty="0" err="1" smtClean="0">
              <a:solidFill>
                <a:schemeClr val="tx1"/>
              </a:solidFill>
            </a:rPr>
            <a:t>Seminoma</a:t>
          </a:r>
          <a:r>
            <a:rPr lang="es-ES" sz="2300" kern="1200" dirty="0" smtClean="0">
              <a:solidFill>
                <a:schemeClr val="tx1"/>
              </a:solidFill>
            </a:rPr>
            <a:t> del varón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solidFill>
                <a:schemeClr val="tx1"/>
              </a:solidFill>
            </a:rPr>
            <a:t>10-15% bilaterales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solidFill>
                <a:schemeClr val="tx1"/>
              </a:solidFill>
            </a:rPr>
            <a:t>El tumor germinal maligno más frecuente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solidFill>
                <a:schemeClr val="tx1"/>
              </a:solidFill>
            </a:rPr>
            <a:t>B- HCG y AFP</a:t>
          </a:r>
          <a:endParaRPr lang="es-ES" sz="2300" kern="1200" dirty="0">
            <a:solidFill>
              <a:schemeClr val="tx1"/>
            </a:solidFill>
          </a:endParaRPr>
        </a:p>
      </dsp:txBody>
      <dsp:txXfrm>
        <a:off x="2308182" y="1468762"/>
        <a:ext cx="2986384" cy="3102840"/>
      </dsp:txXfrm>
    </dsp:sp>
    <dsp:sp modelId="{492565CC-14B5-4685-8D60-A2AF472C3E8C}">
      <dsp:nvSpPr>
        <dsp:cNvPr id="0" name=""/>
        <dsp:cNvSpPr/>
      </dsp:nvSpPr>
      <dsp:spPr>
        <a:xfrm>
          <a:off x="5285507" y="1477543"/>
          <a:ext cx="2941439" cy="3102840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u="sng" kern="1200" dirty="0" smtClean="0">
              <a:solidFill>
                <a:schemeClr val="tx1"/>
              </a:solidFill>
            </a:rPr>
            <a:t>OTROS: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>
              <a:solidFill>
                <a:schemeClr val="tx1"/>
              </a:solidFill>
            </a:rPr>
            <a:t>-Tumor del Seno Endodérmico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>
              <a:solidFill>
                <a:schemeClr val="tx1"/>
              </a:solidFill>
            </a:rPr>
            <a:t>-Carcinoma Embrionario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>
              <a:solidFill>
                <a:schemeClr val="tx1"/>
              </a:solidFill>
            </a:rPr>
            <a:t>-</a:t>
          </a:r>
          <a:r>
            <a:rPr lang="es-ES" sz="2300" b="1" kern="1200" dirty="0" err="1" smtClean="0">
              <a:solidFill>
                <a:schemeClr val="tx1"/>
              </a:solidFill>
            </a:rPr>
            <a:t>Coriocarcinoma</a:t>
          </a:r>
          <a:endParaRPr lang="es-ES" sz="2300" b="1" kern="1200" dirty="0" smtClean="0">
            <a:solidFill>
              <a:schemeClr val="tx1"/>
            </a:solidFill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>
              <a:solidFill>
                <a:schemeClr val="tx1"/>
              </a:solidFill>
            </a:rPr>
            <a:t>-</a:t>
          </a:r>
          <a:r>
            <a:rPr lang="es-ES" sz="2300" b="1" kern="1200" dirty="0" err="1" smtClean="0">
              <a:solidFill>
                <a:schemeClr val="tx1"/>
              </a:solidFill>
            </a:rPr>
            <a:t>Gonadoblastoma</a:t>
          </a:r>
          <a:endParaRPr lang="es-ES" sz="2300" b="1" kern="1200" dirty="0">
            <a:solidFill>
              <a:schemeClr val="tx1"/>
            </a:solidFill>
          </a:endParaRPr>
        </a:p>
      </dsp:txBody>
      <dsp:txXfrm>
        <a:off x="5285507" y="1477543"/>
        <a:ext cx="2941439" cy="3102840"/>
      </dsp:txXfrm>
    </dsp:sp>
    <dsp:sp modelId="{184D97B5-3D6B-41DD-BF3A-D56FA96F4358}">
      <dsp:nvSpPr>
        <dsp:cNvPr id="0" name=""/>
        <dsp:cNvSpPr/>
      </dsp:nvSpPr>
      <dsp:spPr>
        <a:xfrm>
          <a:off x="0" y="4580383"/>
          <a:ext cx="8229600" cy="34476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36BB93-C15D-4FB4-938C-F1B441710386}">
      <dsp:nvSpPr>
        <dsp:cNvPr id="0" name=""/>
        <dsp:cNvSpPr/>
      </dsp:nvSpPr>
      <dsp:spPr>
        <a:xfrm>
          <a:off x="0" y="-2189"/>
          <a:ext cx="8229600" cy="145722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400" kern="1200" dirty="0" smtClean="0">
              <a:solidFill>
                <a:schemeClr val="tx1"/>
              </a:solidFill>
            </a:rPr>
            <a:t>10% ESTROMA OVARICO</a:t>
          </a:r>
          <a:endParaRPr lang="es-ES" sz="4400" kern="1200" dirty="0">
            <a:solidFill>
              <a:schemeClr val="tx1"/>
            </a:solidFill>
          </a:endParaRPr>
        </a:p>
      </dsp:txBody>
      <dsp:txXfrm>
        <a:off x="0" y="-2189"/>
        <a:ext cx="8229600" cy="1457220"/>
      </dsp:txXfrm>
    </dsp:sp>
    <dsp:sp modelId="{F5E06125-2844-48AF-96E3-727A1112FFF0}">
      <dsp:nvSpPr>
        <dsp:cNvPr id="0" name=""/>
        <dsp:cNvSpPr/>
      </dsp:nvSpPr>
      <dsp:spPr>
        <a:xfrm>
          <a:off x="0" y="1187725"/>
          <a:ext cx="2057399" cy="3523839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u="sng" kern="1200" dirty="0" smtClean="0">
              <a:solidFill>
                <a:schemeClr val="tx1"/>
              </a:solidFill>
              <a:effectLst/>
            </a:rPr>
            <a:t>DE LA GRANULOSA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chemeClr val="tx1"/>
              </a:solidFill>
              <a:effectLst/>
            </a:rPr>
            <a:t>Productor de estrógenos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chemeClr val="tx1"/>
              </a:solidFill>
              <a:effectLst/>
            </a:rPr>
            <a:t>Ocasionan trastornos menstruales  y pubertad precoz</a:t>
          </a:r>
        </a:p>
      </dsp:txBody>
      <dsp:txXfrm>
        <a:off x="0" y="1187725"/>
        <a:ext cx="2057399" cy="3523839"/>
      </dsp:txXfrm>
    </dsp:sp>
    <dsp:sp modelId="{2859A77F-5DBC-4899-B611-D85C5AC3FA12}">
      <dsp:nvSpPr>
        <dsp:cNvPr id="0" name=""/>
        <dsp:cNvSpPr/>
      </dsp:nvSpPr>
      <dsp:spPr>
        <a:xfrm>
          <a:off x="2057400" y="1187725"/>
          <a:ext cx="2057399" cy="3594774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b="1" u="sng" kern="1200" dirty="0" smtClean="0">
              <a:solidFill>
                <a:schemeClr val="tx1"/>
              </a:solidFill>
            </a:rPr>
            <a:t>T. C. DE LEYDIG Y SERTOLI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solidFill>
                <a:schemeClr val="tx1"/>
              </a:solidFill>
            </a:rPr>
            <a:t>Productor de andrógenos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solidFill>
                <a:schemeClr val="tx1"/>
              </a:solidFill>
            </a:rPr>
            <a:t>Ocasionan </a:t>
          </a:r>
          <a:r>
            <a:rPr lang="es-ES" sz="1900" kern="1200" dirty="0" err="1" smtClean="0">
              <a:solidFill>
                <a:schemeClr val="tx1"/>
              </a:solidFill>
            </a:rPr>
            <a:t>virilización</a:t>
          </a:r>
          <a:r>
            <a:rPr lang="es-ES" sz="1900" kern="1200" dirty="0" smtClean="0">
              <a:solidFill>
                <a:schemeClr val="tx1"/>
              </a:solidFill>
            </a:rPr>
            <a:t> e hirsutismo</a:t>
          </a:r>
          <a:endParaRPr lang="es-ES" sz="1900" kern="1200" dirty="0">
            <a:solidFill>
              <a:schemeClr val="tx1"/>
            </a:solidFill>
          </a:endParaRPr>
        </a:p>
      </dsp:txBody>
      <dsp:txXfrm>
        <a:off x="2057400" y="1187725"/>
        <a:ext cx="2057399" cy="3594774"/>
      </dsp:txXfrm>
    </dsp:sp>
    <dsp:sp modelId="{0130CC7F-992D-4C60-90B3-7EACB3EB3F36}">
      <dsp:nvSpPr>
        <dsp:cNvPr id="0" name=""/>
        <dsp:cNvSpPr/>
      </dsp:nvSpPr>
      <dsp:spPr>
        <a:xfrm>
          <a:off x="4114800" y="1187725"/>
          <a:ext cx="2057399" cy="3594774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b="1" u="sng" kern="1200" dirty="0" smtClean="0">
              <a:solidFill>
                <a:schemeClr val="tx1"/>
              </a:solidFill>
              <a:effectLst/>
            </a:rPr>
            <a:t>TECOMAS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solidFill>
                <a:schemeClr val="tx1"/>
              </a:solidFill>
              <a:effectLst/>
            </a:rPr>
            <a:t>Productor de estrógenos y andrógenos </a:t>
          </a:r>
          <a:endParaRPr lang="es-ES" sz="1900" kern="1200" dirty="0">
            <a:solidFill>
              <a:schemeClr val="tx1"/>
            </a:solidFill>
            <a:effectLst/>
            <a:latin typeface="Times New Roman"/>
            <a:ea typeface="Times New Roman"/>
          </a:endParaRPr>
        </a:p>
      </dsp:txBody>
      <dsp:txXfrm>
        <a:off x="4114800" y="1187725"/>
        <a:ext cx="2057399" cy="3594774"/>
      </dsp:txXfrm>
    </dsp:sp>
    <dsp:sp modelId="{AD45B45E-70BE-4B24-BFE0-A6FEA2FA35FD}">
      <dsp:nvSpPr>
        <dsp:cNvPr id="0" name=""/>
        <dsp:cNvSpPr/>
      </dsp:nvSpPr>
      <dsp:spPr>
        <a:xfrm>
          <a:off x="6172199" y="1187725"/>
          <a:ext cx="2057399" cy="3594774"/>
        </a:xfrm>
        <a:prstGeom prst="rect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b="1" u="sng" kern="1200" dirty="0" smtClean="0">
              <a:solidFill>
                <a:schemeClr val="tx1"/>
              </a:solidFill>
              <a:effectLst/>
            </a:rPr>
            <a:t>ANDROBLASTOMA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solidFill>
                <a:schemeClr val="tx1"/>
              </a:solidFill>
              <a:effectLst/>
            </a:rPr>
            <a:t>Productor de andrógenos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solidFill>
                <a:schemeClr val="tx1"/>
              </a:solidFill>
              <a:effectLst/>
            </a:rPr>
            <a:t>Primera causa de </a:t>
          </a:r>
          <a:r>
            <a:rPr lang="es-ES" sz="1900" kern="1200" dirty="0" err="1" smtClean="0">
              <a:solidFill>
                <a:schemeClr val="tx1"/>
              </a:solidFill>
              <a:effectLst/>
            </a:rPr>
            <a:t>virilización</a:t>
          </a:r>
          <a:r>
            <a:rPr lang="es-ES" sz="1900" kern="1200" dirty="0" smtClean="0">
              <a:solidFill>
                <a:schemeClr val="tx1"/>
              </a:solidFill>
              <a:effectLst/>
            </a:rPr>
            <a:t> de origen ovárico</a:t>
          </a:r>
          <a:endParaRPr lang="es-ES" sz="1900" kern="1200" dirty="0">
            <a:solidFill>
              <a:schemeClr val="tx1"/>
            </a:solidFill>
            <a:effectLst/>
            <a:latin typeface="Times New Roman"/>
            <a:ea typeface="Times New Roman"/>
          </a:endParaRPr>
        </a:p>
      </dsp:txBody>
      <dsp:txXfrm>
        <a:off x="6172199" y="1187725"/>
        <a:ext cx="2057399" cy="3594774"/>
      </dsp:txXfrm>
    </dsp:sp>
    <dsp:sp modelId="{6F5CCC5E-1105-4872-8D3A-F96BBB532F1B}">
      <dsp:nvSpPr>
        <dsp:cNvPr id="0" name=""/>
        <dsp:cNvSpPr/>
      </dsp:nvSpPr>
      <dsp:spPr>
        <a:xfrm flipV="1">
          <a:off x="0" y="4510815"/>
          <a:ext cx="8229600" cy="348777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1572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7349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1362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780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6432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1537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3391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668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630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8441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7586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2B798-115C-4057-B77F-5BEACDA6101A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3494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ncer.gov/Common/PopUps/popDefinition.aspx?id=CDR0000658364&amp;version=Patient&amp;language=Spanish" TargetMode="External"/><Relationship Id="rId2" Type="http://schemas.openxmlformats.org/officeDocument/2006/relationships/hyperlink" Target="http://www.cancer.gov/Common/PopUps/popDefinition.aspx?id=CDR0000661954&amp;version=Patient&amp;language=Spanish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8855552" cy="1656183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TUMORES GINECOLÓGICOS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-108520" y="3789040"/>
            <a:ext cx="4685200" cy="2880320"/>
          </a:xfrm>
        </p:spPr>
        <p:txBody>
          <a:bodyPr/>
          <a:lstStyle/>
          <a:p>
            <a:r>
              <a:rPr lang="es-ES" b="1" dirty="0" smtClean="0">
                <a:solidFill>
                  <a:srgbClr val="7030A0"/>
                </a:solidFill>
              </a:rPr>
              <a:t>Ana Milena Roldán</a:t>
            </a:r>
          </a:p>
          <a:p>
            <a:r>
              <a:rPr lang="es-ES" b="1" dirty="0" smtClean="0">
                <a:solidFill>
                  <a:srgbClr val="7030A0"/>
                </a:solidFill>
              </a:rPr>
              <a:t>Oncología Médica</a:t>
            </a:r>
            <a:endParaRPr lang="es-ES" b="1" dirty="0">
              <a:solidFill>
                <a:srgbClr val="7030A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81" y="1916832"/>
            <a:ext cx="4333875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873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PVH (Virus del papiloma humano)</a:t>
            </a: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403244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86" y="1556792"/>
            <a:ext cx="382335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798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6804248" cy="1656184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s-ES" sz="4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CÉRVIX</a:t>
            </a:r>
            <a:r>
              <a:rPr lang="es-ES" sz="4400" b="1" dirty="0" smtClean="0">
                <a:latin typeface="+mj-lt"/>
                <a:ea typeface="ＭＳ Ｐゴシック" pitchFamily="34" charset="-128"/>
              </a:rPr>
              <a:t/>
            </a:r>
            <a:br>
              <a:rPr lang="es-ES" sz="4400" b="1" dirty="0" smtClean="0">
                <a:latin typeface="+mj-lt"/>
                <a:ea typeface="ＭＳ Ｐゴシック" pitchFamily="34" charset="-128"/>
              </a:rPr>
            </a:br>
            <a:endParaRPr lang="es-ES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16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s-ES" sz="16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</a:br>
            <a:endParaRPr lang="es-ES" sz="1600" b="1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Cuando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comenzar el </a:t>
            </a:r>
            <a:r>
              <a:rPr lang="es-ES" sz="28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marL="800100" lvl="3" indent="-342900"/>
            <a:r>
              <a:rPr lang="es-ES" dirty="0" smtClean="0">
                <a:latin typeface="Arial" pitchFamily="34" charset="0"/>
                <a:cs typeface="Arial" pitchFamily="34" charset="0"/>
              </a:rPr>
              <a:t>Aproximadamente  </a:t>
            </a:r>
            <a:r>
              <a:rPr lang="es-ES" dirty="0">
                <a:latin typeface="Arial" pitchFamily="34" charset="0"/>
                <a:cs typeface="Arial" pitchFamily="34" charset="0"/>
              </a:rPr>
              <a:t>3 años luego del inicio de las relaciones sexuales, pero 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no después de los 21 </a:t>
            </a:r>
            <a:r>
              <a:rPr lang="es-ES" dirty="0">
                <a:latin typeface="Arial" pitchFamily="34" charset="0"/>
                <a:cs typeface="Arial" pitchFamily="34" charset="0"/>
              </a:rPr>
              <a:t>años. </a:t>
            </a:r>
            <a:endParaRPr lang="es-ES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Intervalo de </a:t>
            </a:r>
            <a:r>
              <a:rPr lang="es-E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s-E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000" dirty="0">
                <a:latin typeface="Arial" pitchFamily="34" charset="0"/>
                <a:cs typeface="Arial" pitchFamily="34" charset="0"/>
              </a:rPr>
              <a:t>L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uego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iniciado el 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debe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continuarse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anualmente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.</a:t>
            </a: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0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los 30 años, las mujeres que han tenido 3 citologías consecutivas satisfactorias, con resultados normales o negativos, pueden controlarse cada 2 o 3 años 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hasta por lo menos los 65-70 años (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a 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menos que hayan tenido antecedentes de exposición al DES in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útero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sean HIV+ o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estén </a:t>
            </a:r>
            <a:r>
              <a:rPr lang="es-ES" sz="1600" b="1" dirty="0" err="1">
                <a:latin typeface="Arial" pitchFamily="34" charset="0"/>
                <a:cs typeface="Arial" pitchFamily="34" charset="0"/>
              </a:rPr>
              <a:t>inmunosuprimidas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 por </a:t>
            </a:r>
            <a:r>
              <a:rPr lang="es-ES" sz="1600" b="1" dirty="0" err="1">
                <a:latin typeface="Arial" pitchFamily="34" charset="0"/>
                <a:cs typeface="Arial" pitchFamily="34" charset="0"/>
              </a:rPr>
              <a:t>transplante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 de órganos, quimioterapia o </a:t>
            </a:r>
            <a:r>
              <a:rPr lang="es-ES" sz="1600" b="1" dirty="0" err="1">
                <a:latin typeface="Arial" pitchFamily="34" charset="0"/>
                <a:cs typeface="Arial" pitchFamily="34" charset="0"/>
              </a:rPr>
              <a:t>corticoideoterapia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 crónica). </a:t>
            </a:r>
          </a:p>
          <a:p>
            <a:pPr lvl="2"/>
            <a:endParaRPr lang="es-ES" sz="1600" dirty="0"/>
          </a:p>
          <a:p>
            <a:endParaRPr lang="es-E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32656"/>
            <a:ext cx="1578868" cy="1583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675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324076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b="1" dirty="0">
                <a:ea typeface="ＭＳ Ｐゴシック" pitchFamily="34" charset="-128"/>
              </a:rPr>
              <a:t/>
            </a:r>
            <a:br>
              <a:rPr lang="es-ES" sz="3200" b="1" dirty="0">
                <a:ea typeface="ＭＳ Ｐゴシック" pitchFamily="34" charset="-128"/>
              </a:rPr>
            </a:b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</a:t>
            </a:r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CÉRVIX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s-ES" sz="3400" b="1" i="1" dirty="0"/>
          </a:p>
          <a:p>
            <a:pPr marL="0" indent="0">
              <a:buNone/>
            </a:pPr>
            <a:r>
              <a:rPr lang="es-E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post histerectomía ?</a:t>
            </a:r>
          </a:p>
          <a:p>
            <a:pPr lvl="1"/>
            <a:r>
              <a:rPr lang="es-ES" sz="2400" dirty="0">
                <a:latin typeface="Arial" pitchFamily="34" charset="0"/>
                <a:cs typeface="Arial" pitchFamily="34" charset="0"/>
              </a:rPr>
              <a:t>N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se indica continuar con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en mujeres con histerectomía total por patología benigna. 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400" dirty="0" smtClean="0">
                <a:latin typeface="Arial" pitchFamily="34" charset="0"/>
                <a:cs typeface="Arial" pitchFamily="34" charset="0"/>
              </a:rPr>
              <a:t>Se indica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continuar el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en mujeres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 histerectomía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subtotal.</a:t>
            </a:r>
          </a:p>
          <a:p>
            <a:pPr lvl="1"/>
            <a:r>
              <a:rPr lang="es-ES" sz="24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las mujeres cuya indicación de histerectomía ha sido la presencia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NIC II / III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debe continuarse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cada 4 a 6 meses; deben tener 3 citologías consecutivas negativas dentro de los 18 a 24 meses post histerectomía para discontinuar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4" name="3 Rectángulo"/>
          <p:cNvSpPr/>
          <p:nvPr/>
        </p:nvSpPr>
        <p:spPr>
          <a:xfrm>
            <a:off x="-36512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 SOCIETY (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275365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274638"/>
            <a:ext cx="5544616" cy="1714202"/>
          </a:xfrm>
        </p:spPr>
        <p:txBody>
          <a:bodyPr>
            <a:noAutofit/>
          </a:bodyPr>
          <a:lstStyle/>
          <a:p>
            <a:r>
              <a:rPr lang="es-ES" sz="40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</a:t>
            </a:r>
            <a:r>
              <a:rPr lang="es-ES" sz="4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CÉRVIX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9386" y="2420888"/>
            <a:ext cx="8719077" cy="3993307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Cuando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discontinuar el </a:t>
            </a:r>
            <a:r>
              <a:rPr lang="es-E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??</a:t>
            </a:r>
            <a:r>
              <a:rPr lang="es-ES" sz="2800" dirty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</a:p>
          <a:p>
            <a:pPr marL="800100" lvl="3" indent="-342900"/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ujeres  &gt;70 </a:t>
            </a: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años con 3 o más citologías consecutivas normales y sin anormalidades citológicas en los últimos 10 años. </a:t>
            </a:r>
          </a:p>
          <a:p>
            <a:pPr lvl="1"/>
            <a:r>
              <a:rPr lang="es-ES" sz="2400" dirty="0">
                <a:latin typeface="Arial" pitchFamily="34" charset="0"/>
                <a:cs typeface="Arial" pitchFamily="34" charset="0"/>
              </a:rPr>
              <a:t>En mujeres con historia previa de C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áncer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cervical, exposición en útero al DES o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inmunosuprimidas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 (incluyendo HIV+), deben continuar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mientras permanezcan con un estado de buena salud y no tengan una enfermedad crónica que les condicione el tiempo de vida. </a:t>
            </a:r>
          </a:p>
          <a:p>
            <a:pPr marL="400050" lvl="1" indent="0">
              <a:buNone/>
            </a:pPr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72008"/>
            <a:ext cx="3059832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371748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s-ES" sz="4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CÉRVIX</a:t>
            </a:r>
            <a:endParaRPr lang="es-ES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>
            <a:normAutofit fontScale="92500" lnSpcReduction="20000"/>
          </a:bodyPr>
          <a:lstStyle/>
          <a:p>
            <a:endParaRPr lang="es-ES" dirty="0"/>
          </a:p>
          <a:p>
            <a:pPr marL="0" indent="0">
              <a:buNone/>
            </a:pP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Test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DNA-HPV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 citología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como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método de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s-ES" sz="28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? </a:t>
            </a:r>
          </a:p>
          <a:p>
            <a:pPr lvl="1"/>
            <a:r>
              <a:rPr lang="es-ES" dirty="0" smtClean="0"/>
              <a:t>En mujeres </a:t>
            </a:r>
            <a:r>
              <a:rPr lang="es-ES" dirty="0"/>
              <a:t>mayores de 30 </a:t>
            </a:r>
            <a:r>
              <a:rPr lang="es-ES" dirty="0" smtClean="0"/>
              <a:t>años, </a:t>
            </a:r>
            <a:r>
              <a:rPr lang="es-ES" dirty="0"/>
              <a:t>la combinación de citología convencional </a:t>
            </a:r>
            <a:r>
              <a:rPr lang="es-ES" dirty="0" smtClean="0"/>
              <a:t>con </a:t>
            </a:r>
            <a:r>
              <a:rPr lang="es-ES" dirty="0"/>
              <a:t>el test de </a:t>
            </a:r>
            <a:r>
              <a:rPr lang="es-ES" dirty="0" smtClean="0"/>
              <a:t>DNA-HPV </a:t>
            </a:r>
            <a:r>
              <a:rPr lang="es-ES" dirty="0"/>
              <a:t>de alto riesgo podría realizarse cada 3 </a:t>
            </a:r>
            <a:r>
              <a:rPr lang="es-ES" dirty="0" smtClean="0"/>
              <a:t>años.</a:t>
            </a:r>
          </a:p>
          <a:p>
            <a:pPr lvl="1"/>
            <a:r>
              <a:rPr lang="es-ES" dirty="0" smtClean="0"/>
              <a:t>Deberían </a:t>
            </a:r>
            <a:r>
              <a:rPr lang="es-ES" dirty="0"/>
              <a:t>desarrollarse guías para el manejo de aquellas mujeres con citologías satisfactorias negativas y </a:t>
            </a:r>
            <a:r>
              <a:rPr lang="es-ES" dirty="0" smtClean="0"/>
              <a:t>test </a:t>
            </a:r>
            <a:r>
              <a:rPr lang="es-ES" dirty="0"/>
              <a:t>de DNA HPV de alto riesgo </a:t>
            </a:r>
            <a:r>
              <a:rPr lang="es-ES" dirty="0" smtClean="0"/>
              <a:t>positivos.</a:t>
            </a:r>
          </a:p>
          <a:p>
            <a:pPr lvl="1"/>
            <a:r>
              <a:rPr lang="es-ES" dirty="0"/>
              <a:t>L</a:t>
            </a:r>
            <a:r>
              <a:rPr lang="es-ES" dirty="0" smtClean="0"/>
              <a:t>os test </a:t>
            </a:r>
            <a:r>
              <a:rPr lang="es-ES" dirty="0"/>
              <a:t>de HPV no se recomiendan &lt;</a:t>
            </a:r>
            <a:r>
              <a:rPr lang="es-ES" dirty="0" smtClean="0"/>
              <a:t> </a:t>
            </a:r>
            <a:r>
              <a:rPr lang="es-ES" dirty="0"/>
              <a:t>30 años debido a la frecuente infección por HPV de alto riesgo a esa </a:t>
            </a:r>
            <a:r>
              <a:rPr lang="es-ES" dirty="0" smtClean="0"/>
              <a:t>edad.</a:t>
            </a:r>
            <a:endParaRPr lang="es-ES" dirty="0"/>
          </a:p>
          <a:p>
            <a:pPr lvl="1"/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-36512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382114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4624"/>
            <a:ext cx="6228184" cy="1714202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latin typeface="Arial" pitchFamily="34" charset="0"/>
                <a:cs typeface="Arial" pitchFamily="34" charset="0"/>
              </a:rPr>
              <a:t>NEOPLASIA CERVICAL INTRAEPITELIAL  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1560" y="2348880"/>
            <a:ext cx="8279432" cy="4032448"/>
          </a:xfrm>
        </p:spPr>
        <p:txBody>
          <a:bodyPr>
            <a:normAutofit fontScale="92500" lnSpcReduction="20000"/>
          </a:bodyPr>
          <a:lstStyle/>
          <a:p>
            <a:r>
              <a:rPr lang="es-ES" sz="2900" dirty="0">
                <a:latin typeface="Arial" pitchFamily="34" charset="0"/>
                <a:cs typeface="Arial" pitchFamily="34" charset="0"/>
              </a:rPr>
              <a:t>El cérvix uterino presenta lesiones asintomáticas mucho antes de la aparición del 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cáncer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2900" b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Neoplasia </a:t>
            </a:r>
            <a:r>
              <a:rPr lang="es-ES" sz="2900" b="1" u="sng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cervical </a:t>
            </a:r>
            <a:r>
              <a:rPr lang="es-ES" sz="2900" b="1" u="sng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intraepitelial</a:t>
            </a:r>
            <a:r>
              <a:rPr lang="es-ES" sz="2900" b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(NIC). </a:t>
            </a:r>
          </a:p>
          <a:p>
            <a:endParaRPr lang="es-ES" sz="2900" dirty="0" smtClean="0">
              <a:latin typeface="Arial" pitchFamily="34" charset="0"/>
              <a:cs typeface="Arial" pitchFamily="34" charset="0"/>
            </a:endParaRPr>
          </a:p>
          <a:p>
            <a:endParaRPr lang="es-ES" sz="29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900" dirty="0" smtClean="0">
                <a:latin typeface="Arial" pitchFamily="34" charset="0"/>
                <a:cs typeface="Arial" pitchFamily="34" charset="0"/>
              </a:rPr>
              <a:t>Con 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los años, evolucionan hasta transformarse en C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arcinoma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, aunque también pueden 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involucionar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espontáneamente.</a:t>
            </a:r>
            <a:endParaRPr lang="es-ES" sz="2900" dirty="0">
              <a:latin typeface="Arial" pitchFamily="34" charset="0"/>
              <a:cs typeface="Arial" pitchFamily="34" charset="0"/>
            </a:endParaRPr>
          </a:p>
          <a:p>
            <a:endParaRPr lang="es-ES" b="1" dirty="0" smtClean="0"/>
          </a:p>
          <a:p>
            <a:pPr marL="0" indent="0">
              <a:buNone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  </a:t>
            </a:r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16632"/>
            <a:ext cx="201473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355976" y="6608385"/>
            <a:ext cx="66049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45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NEOPLASIA CERVICAL INTRAEPITELIAL 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s-ES" sz="4000" b="1" dirty="0">
                <a:latin typeface="Arial" pitchFamily="34" charset="0"/>
                <a:cs typeface="Arial" pitchFamily="34" charset="0"/>
              </a:rPr>
              <a:t>NIC </a:t>
            </a: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40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900" dirty="0">
                <a:latin typeface="Arial" pitchFamily="34" charset="0"/>
                <a:cs typeface="Arial" pitchFamily="34" charset="0"/>
              </a:rPr>
              <a:t>Displasia en el tercio inferior del epitelio. </a:t>
            </a:r>
          </a:p>
          <a:p>
            <a:pPr lvl="1"/>
            <a:r>
              <a:rPr lang="es-ES" sz="2900" dirty="0">
                <a:latin typeface="Arial" pitchFamily="34" charset="0"/>
                <a:cs typeface="Arial" pitchFamily="34" charset="0"/>
              </a:rPr>
              <a:t>La mayoría 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involucionan espontáneamente 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a los 2 años, pero el 10% progresa a NIC de mayor grado.</a:t>
            </a:r>
          </a:p>
          <a:p>
            <a:pPr marL="0" indent="0">
              <a:buNone/>
            </a:pPr>
            <a:endParaRPr lang="es-ES" b="1" dirty="0"/>
          </a:p>
          <a:p>
            <a:pPr marL="0" indent="0">
              <a:buNone/>
            </a:pP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NIC II</a:t>
            </a:r>
            <a:endParaRPr lang="es-ES" sz="40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900" dirty="0">
                <a:latin typeface="Arial" pitchFamily="34" charset="0"/>
                <a:cs typeface="Arial" pitchFamily="34" charset="0"/>
              </a:rPr>
              <a:t>Displasia en los dos tercios inferiores del epitelio.</a:t>
            </a:r>
          </a:p>
          <a:p>
            <a:pPr lvl="1"/>
            <a:r>
              <a:rPr lang="es-ES" sz="2900" dirty="0">
                <a:latin typeface="Arial" pitchFamily="34" charset="0"/>
                <a:cs typeface="Arial" pitchFamily="34" charset="0"/>
              </a:rPr>
              <a:t>El 20% progresan a NIC III.</a:t>
            </a:r>
          </a:p>
          <a:p>
            <a:pPr marL="0" indent="0">
              <a:buNone/>
            </a:pPr>
            <a:endParaRPr lang="es-ES" b="1" dirty="0" smtClean="0"/>
          </a:p>
          <a:p>
            <a:pPr marL="0" indent="0">
              <a:buNone/>
            </a:pP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NIC III</a:t>
            </a:r>
            <a:endParaRPr lang="es-ES" sz="40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900" dirty="0">
                <a:latin typeface="Arial" pitchFamily="34" charset="0"/>
                <a:cs typeface="Arial" pitchFamily="34" charset="0"/>
              </a:rPr>
              <a:t>El epitelio es </a:t>
            </a:r>
            <a:r>
              <a:rPr lang="es-ES" sz="2900" dirty="0" err="1">
                <a:latin typeface="Arial" pitchFamily="34" charset="0"/>
                <a:cs typeface="Arial" pitchFamily="34" charset="0"/>
              </a:rPr>
              <a:t>displásico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 en su totalidad. </a:t>
            </a:r>
          </a:p>
          <a:p>
            <a:pPr lvl="1"/>
            <a:r>
              <a:rPr lang="es-ES" sz="2900" b="1" dirty="0">
                <a:latin typeface="Arial" pitchFamily="34" charset="0"/>
                <a:cs typeface="Arial" pitchFamily="34" charset="0"/>
              </a:rPr>
              <a:t>Carcinoma </a:t>
            </a:r>
            <a:r>
              <a:rPr lang="es-ES" sz="2900" b="1" i="1" dirty="0">
                <a:latin typeface="Arial" pitchFamily="34" charset="0"/>
                <a:cs typeface="Arial" pitchFamily="34" charset="0"/>
              </a:rPr>
              <a:t>in situ</a:t>
            </a:r>
            <a:r>
              <a:rPr lang="es-ES" sz="2900" b="1" dirty="0">
                <a:latin typeface="Arial" pitchFamily="34" charset="0"/>
                <a:cs typeface="Arial" pitchFamily="34" charset="0"/>
              </a:rPr>
              <a:t>. </a:t>
            </a:r>
          </a:p>
          <a:p>
            <a:pPr lvl="1"/>
            <a:r>
              <a:rPr lang="es-ES" sz="2900" dirty="0">
                <a:latin typeface="Arial" pitchFamily="34" charset="0"/>
                <a:cs typeface="Arial" pitchFamily="34" charset="0"/>
              </a:rPr>
              <a:t>La mayoría no 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involucionan 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espontáneamente, y a los 2 años el 20-30 % se ha transformado en un carcinoma invasor.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899592" y="3861048"/>
            <a:ext cx="7488832" cy="1224136"/>
          </a:xfrm>
          <a:prstGeom prst="rect">
            <a:avLst/>
          </a:prstGeom>
          <a:solidFill>
            <a:srgbClr val="E02CC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NIC </a:t>
            </a:r>
            <a:r>
              <a:rPr lang="es-E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II - III: </a:t>
            </a:r>
            <a:r>
              <a:rPr lang="es-E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Lesión </a:t>
            </a:r>
            <a:r>
              <a:rPr lang="es-ES" sz="20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intraepitelial</a:t>
            </a:r>
            <a:r>
              <a:rPr lang="es-E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escamosa (LIE) de </a:t>
            </a:r>
            <a:r>
              <a:rPr lang="es-E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alto </a:t>
            </a:r>
            <a:r>
              <a:rPr lang="es-E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grado</a:t>
            </a:r>
          </a:p>
        </p:txBody>
      </p:sp>
      <p:sp>
        <p:nvSpPr>
          <p:cNvPr id="5" name="4 Rectángulo"/>
          <p:cNvSpPr/>
          <p:nvPr/>
        </p:nvSpPr>
        <p:spPr>
          <a:xfrm>
            <a:off x="971600" y="1988840"/>
            <a:ext cx="7488832" cy="12961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NIC I: Lesión </a:t>
            </a:r>
            <a:r>
              <a:rPr lang="es-ES" sz="20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intraepitelial</a:t>
            </a:r>
            <a:r>
              <a:rPr lang="es-E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escamosa (LIE) de bajo grado</a:t>
            </a:r>
          </a:p>
        </p:txBody>
      </p:sp>
      <p:sp>
        <p:nvSpPr>
          <p:cNvPr id="6" name="5 Rectángulo"/>
          <p:cNvSpPr/>
          <p:nvPr/>
        </p:nvSpPr>
        <p:spPr>
          <a:xfrm>
            <a:off x="4374232" y="6608385"/>
            <a:ext cx="667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22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468560" y="706686"/>
            <a:ext cx="7560840" cy="1714202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SÍNTOMAS</a:t>
            </a:r>
            <a:r>
              <a:rPr lang="es-ES" b="1" dirty="0" smtClean="0"/>
              <a:t/>
            </a:r>
            <a:br>
              <a:rPr lang="es-ES" b="1" dirty="0" smtClean="0"/>
            </a:b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92488"/>
          </a:xfrm>
        </p:spPr>
        <p:txBody>
          <a:bodyPr>
            <a:normAutofit/>
          </a:bodyPr>
          <a:lstStyle/>
          <a:p>
            <a:endParaRPr lang="es-ES" dirty="0"/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Hemorragia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anormal (menstrual o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intermenstrual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Aumento de flujo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vaginal (generalmente fétido)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Pubalgia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o dorsalgia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Dispareunia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fases avanzadas aparecen síntomas por invasión vesical (disuria, hematuria) y rectal (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hematoquecia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disquecia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).</a:t>
            </a:r>
          </a:p>
          <a:p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345" y="44624"/>
            <a:ext cx="2339159" cy="243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22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CLÍNICA Y DIAGNÓSTICO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None/>
            </a:pP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PATRONES DE DISEMINACIÓN </a:t>
            </a:r>
          </a:p>
          <a:p>
            <a:pPr marL="609600" indent="-609600">
              <a:lnSpc>
                <a:spcPct val="80000"/>
              </a:lnSpc>
              <a:buNone/>
            </a:pPr>
            <a:endParaRPr lang="es-ES" sz="2400" b="1" dirty="0" smtClean="0">
              <a:solidFill>
                <a:srgbClr val="00B050"/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Extensión </a:t>
            </a:r>
            <a:r>
              <a:rPr lang="es-ES" sz="20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local: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Compromiso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parametrios,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vagina, fondo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de saco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de Douglas, vejiga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, recto, hidronefrosis. </a:t>
            </a:r>
          </a:p>
          <a:p>
            <a:pPr>
              <a:lnSpc>
                <a:spcPct val="80000"/>
              </a:lnSpc>
            </a:pPr>
            <a:endParaRPr lang="es-ES" sz="2000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s-ES" sz="2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Metástasis </a:t>
            </a:r>
            <a:r>
              <a:rPr lang="es-ES" sz="20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 distancia: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Pulmones, Hígado y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otros.</a:t>
            </a:r>
          </a:p>
          <a:p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509120"/>
            <a:ext cx="3347864" cy="2343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4509120"/>
            <a:ext cx="352839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80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756592" y="332656"/>
            <a:ext cx="6552728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ESTADIFICACIÓN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925144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80000"/>
              </a:lnSpc>
              <a:buNone/>
            </a:pPr>
            <a:endParaRPr lang="es-ES" sz="2600" b="1" dirty="0" smtClean="0">
              <a:solidFill>
                <a:srgbClr val="FF0000"/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ESTADIFICACIÓN CLÍNICA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EXPLORACIÓN GINECOLÓGICA COMPLETA</a:t>
            </a:r>
          </a:p>
          <a:p>
            <a:pPr marL="609600" indent="-609600" algn="ctr">
              <a:lnSpc>
                <a:spcPct val="80000"/>
              </a:lnSpc>
              <a:buNone/>
            </a:pPr>
            <a:r>
              <a:rPr lang="es-ES" sz="2400" b="1" dirty="0" smtClean="0"/>
              <a:t> </a:t>
            </a:r>
            <a:endParaRPr lang="es-ES" sz="2400" b="1" dirty="0"/>
          </a:p>
          <a:p>
            <a:pPr marL="609600" indent="-609600">
              <a:lnSpc>
                <a:spcPct val="80000"/>
              </a:lnSpc>
              <a:buNone/>
            </a:pPr>
            <a:r>
              <a:rPr lang="es-ES" sz="2400" b="1" dirty="0" smtClean="0"/>
              <a:t>SE RECOMIENDAN: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endParaRPr lang="es-ES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Analítica general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Rayos X de tórax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Pielografía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intravenosa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Rectosigmoidoscopia</a:t>
            </a:r>
            <a:endParaRPr lang="es-ES" sz="2000" b="1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None/>
            </a:pPr>
            <a:endParaRPr lang="es-ES" sz="2400" b="1" dirty="0" smtClean="0"/>
          </a:p>
          <a:p>
            <a:pPr marL="609600" indent="-609600">
              <a:lnSpc>
                <a:spcPct val="80000"/>
              </a:lnSpc>
              <a:buNone/>
            </a:pPr>
            <a:r>
              <a:rPr lang="es-ES" sz="2400" b="1" dirty="0" smtClean="0"/>
              <a:t>EN ENFERMEDAD LOCALMENTE AVANZADA Y POTENCIALMENTE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400" b="1" dirty="0" smtClean="0"/>
              <a:t>RESECABLE: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endParaRPr lang="es-ES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RM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pelvis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contrastada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Tomografía contrastada  </a:t>
            </a: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abdóminopélvica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Cistoscopia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y Enema </a:t>
            </a: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baritado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7065"/>
            <a:ext cx="3469389" cy="179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61227" y="6608385"/>
            <a:ext cx="68355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82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708920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CÉRVIX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368152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16832"/>
            <a:ext cx="424847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0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282154"/>
          </a:xfrm>
        </p:spPr>
        <p:txBody>
          <a:bodyPr>
            <a:noAutofit/>
          </a:bodyPr>
          <a:lstStyle/>
          <a:p>
            <a:pPr lvl="0"/>
            <a:r>
              <a:rPr lang="es-ES" sz="2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ESTADIFICACIÓN DEL CÁNCER DE </a:t>
            </a:r>
            <a:r>
              <a:rPr lang="es-ES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CÉRVIX - </a:t>
            </a:r>
            <a:r>
              <a:rPr lang="es-ES" sz="2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FIGO (FEDERACIÓN INTERNACIONAL DE GINECOLOGÍA Y OBSTETRICIA)</a:t>
            </a:r>
            <a:r>
              <a:rPr lang="es-ES" sz="2800" dirty="0">
                <a:latin typeface="Times New Roman" pitchFamily="18" charset="0"/>
                <a:ea typeface="Times New Roman" pitchFamily="18" charset="0"/>
              </a:rPr>
              <a:t/>
            </a:r>
            <a:br>
              <a:rPr lang="es-ES" sz="2800" dirty="0">
                <a:latin typeface="Times New Roman" pitchFamily="18" charset="0"/>
                <a:ea typeface="Times New Roman" pitchFamily="18" charset="0"/>
              </a:rPr>
            </a:b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806489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892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70609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ESTADIFICACIÓN Y PRONÓSTICO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196752"/>
            <a:ext cx="8784976" cy="5661248"/>
          </a:xfrm>
        </p:spPr>
        <p:txBody>
          <a:bodyPr>
            <a:normAutofit fontScale="92500"/>
          </a:bodyPr>
          <a:lstStyle/>
          <a:p>
            <a:pPr marL="609600" indent="-609600">
              <a:lnSpc>
                <a:spcPct val="80000"/>
              </a:lnSpc>
              <a:buNone/>
            </a:pPr>
            <a:endParaRPr lang="es-ES" b="1" u="sng" dirty="0" smtClean="0">
              <a:solidFill>
                <a:srgbClr val="FF0000"/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endParaRPr lang="es-ES" b="1" u="sng" dirty="0">
              <a:solidFill>
                <a:srgbClr val="FF0000"/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s-ES" sz="3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 0: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Carcinoma in situ.</a:t>
            </a:r>
          </a:p>
          <a:p>
            <a:pPr marL="609600" indent="-609600" algn="ctr">
              <a:lnSpc>
                <a:spcPct val="80000"/>
              </a:lnSpc>
              <a:buNone/>
            </a:pPr>
            <a:endParaRPr lang="es-ES" sz="3000" b="1" dirty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s-ES" sz="3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 I: 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Confinado estrictamente al Cuello uterino.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3000" b="1" dirty="0" smtClean="0">
                <a:latin typeface="Arial" pitchFamily="34" charset="0"/>
                <a:cs typeface="Arial" pitchFamily="34" charset="0"/>
              </a:rPr>
              <a:t>SV a los 5 años 85%. </a:t>
            </a:r>
          </a:p>
          <a:p>
            <a:pPr marL="609600" indent="-609600">
              <a:lnSpc>
                <a:spcPct val="80000"/>
              </a:lnSpc>
              <a:buNone/>
            </a:pPr>
            <a:endParaRPr lang="es-ES" sz="3000" b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s-ES" sz="3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 </a:t>
            </a:r>
            <a:r>
              <a:rPr lang="es-ES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II: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Invasión que rebasa el cuello uterino, pero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no alcanza la pared pélvica ni compromete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el 1/3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inferior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de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la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vagina. </a:t>
            </a:r>
            <a:r>
              <a:rPr lang="es-ES" sz="3000" b="1" dirty="0" smtClean="0">
                <a:latin typeface="Arial" pitchFamily="34" charset="0"/>
                <a:cs typeface="Arial" pitchFamily="34" charset="0"/>
              </a:rPr>
              <a:t>SV a los 5 años 65%.</a:t>
            </a:r>
          </a:p>
          <a:p>
            <a:pPr marL="609600" indent="-609600">
              <a:lnSpc>
                <a:spcPct val="80000"/>
              </a:lnSpc>
              <a:buNone/>
            </a:pPr>
            <a:endParaRPr lang="es-ES" dirty="0"/>
          </a:p>
          <a:p>
            <a:pPr marL="609600" indent="-609600">
              <a:lnSpc>
                <a:spcPct val="80000"/>
              </a:lnSpc>
              <a:buNone/>
            </a:pPr>
            <a:r>
              <a:rPr lang="es-ES" b="1" dirty="0"/>
              <a:t>	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79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ESTADIFICACIÓN Y PRONÓSTICO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215405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80000"/>
              </a:lnSpc>
              <a:buNone/>
            </a:pPr>
            <a:r>
              <a:rPr lang="es-E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 </a:t>
            </a:r>
            <a:r>
              <a:rPr lang="es-E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III: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Extensión 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a la pared pélvica;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en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El examen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rectal no hay separación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de tumor a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pared pélvica; extensión al 1/3 inferior 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la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vagina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;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todos las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pacientes con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hidronefrosis o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riñón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no funcional deben ser incluidas e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800" dirty="0">
                <a:latin typeface="Arial" pitchFamily="34" charset="0"/>
                <a:cs typeface="Arial" pitchFamily="34" charset="0"/>
              </a:rPr>
              <a:t>este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grupo. </a:t>
            </a: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SV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a los 5 años 35</a:t>
            </a: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%.</a:t>
            </a:r>
          </a:p>
          <a:p>
            <a:pPr marL="0" indent="0">
              <a:buNone/>
            </a:pPr>
            <a:endParaRPr lang="es-ES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 IV: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Invasión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la mucosa de la vejiga o recto o por extensión que sobrepasa la pelvis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menor. </a:t>
            </a: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SV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a los 5 años 7%.</a:t>
            </a:r>
          </a:p>
          <a:p>
            <a:pPr marL="609600" indent="-609600">
              <a:lnSpc>
                <a:spcPct val="80000"/>
              </a:lnSpc>
              <a:buNone/>
            </a:pPr>
            <a:endParaRPr lang="es-ES" b="1" dirty="0"/>
          </a:p>
          <a:p>
            <a:pPr marL="609600" indent="-609600">
              <a:lnSpc>
                <a:spcPct val="80000"/>
              </a:lnSpc>
              <a:buNone/>
            </a:pPr>
            <a:r>
              <a:rPr lang="es-ES" b="1" dirty="0"/>
              <a:t>	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435597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46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922114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ESTADIFICACIÓN Y PRONÓSTICO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endParaRPr lang="es-ES" sz="24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568952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32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TRATAMIENTO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 ≤ Ib1: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Histerectomía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abdominal.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endParaRPr lang="es-ES" sz="2800" b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Estadios Ib2 – IVa: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Quimioterapia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(Cisplatino 40 mg/m2 semanal)+ Radioterapia.</a:t>
            </a:r>
          </a:p>
          <a:p>
            <a:pPr marL="0" indent="0">
              <a:buNone/>
            </a:pPr>
            <a:endParaRPr lang="es-ES" sz="2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Estadíos</a:t>
            </a:r>
            <a:r>
              <a:rPr lang="es-E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IVb</a:t>
            </a:r>
            <a:r>
              <a:rPr lang="es-E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Recurrente: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Quimioterapia paliativa.</a:t>
            </a:r>
          </a:p>
          <a:p>
            <a:pPr lvl="1"/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000" dirty="0" smtClean="0">
                <a:latin typeface="Arial" pitchFamily="34" charset="0"/>
                <a:cs typeface="Arial" pitchFamily="34" charset="0"/>
              </a:rPr>
              <a:t>1ª línea: Platino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+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Paclitaxel + Bevacizumab</a:t>
            </a:r>
          </a:p>
          <a:p>
            <a:pPr lvl="1"/>
            <a:r>
              <a:rPr lang="es-ES" sz="2000" dirty="0" smtClean="0">
                <a:latin typeface="Arial" pitchFamily="34" charset="0"/>
                <a:cs typeface="Arial" pitchFamily="34" charset="0"/>
              </a:rPr>
              <a:t>2ª línea: </a:t>
            </a:r>
            <a:r>
              <a:rPr lang="es-ES" sz="2000" dirty="0" err="1" smtClean="0">
                <a:latin typeface="Arial" pitchFamily="34" charset="0"/>
                <a:cs typeface="Arial" pitchFamily="34" charset="0"/>
              </a:rPr>
              <a:t>Topotecán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, Irinotecan, Gemcitabina…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es-ES" b="1" u="sng" dirty="0">
              <a:solidFill>
                <a:srgbClr val="FF0000"/>
              </a:solidFill>
            </a:endParaRPr>
          </a:p>
          <a:p>
            <a:endParaRPr lang="es-ES" dirty="0"/>
          </a:p>
          <a:p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479" y="4797152"/>
            <a:ext cx="2286025" cy="2032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381328"/>
            <a:ext cx="864095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35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TOXICIDAD POR CITOSTÁTICOS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CISPLATINO</a:t>
            </a:r>
          </a:p>
          <a:p>
            <a:pPr marL="0" indent="0">
              <a:buNone/>
            </a:pPr>
            <a:endParaRPr lang="es-ES" dirty="0" smtClean="0"/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Astenia</a:t>
            </a:r>
            <a:endParaRPr lang="es-ES" sz="2600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600" dirty="0">
                <a:latin typeface="Arial" pitchFamily="34" charset="0"/>
                <a:cs typeface="Arial" pitchFamily="34" charset="0"/>
              </a:rPr>
              <a:t>Alopecia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>
                <a:latin typeface="Arial" pitchFamily="34" charset="0"/>
                <a:cs typeface="Arial" pitchFamily="34" charset="0"/>
              </a:rPr>
              <a:t>Náuseas y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vómitos</a:t>
            </a:r>
            <a:endParaRPr lang="es-ES" sz="2600" b="1" u="sng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Nefrotoxicidad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Neurotoxicidad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err="1" smtClean="0">
                <a:latin typeface="Arial" pitchFamily="34" charset="0"/>
                <a:cs typeface="Arial" pitchFamily="34" charset="0"/>
              </a:rPr>
              <a:t>Ototoxicidad</a:t>
            </a:r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Trastornos  electrolíticos</a:t>
            </a:r>
            <a:endParaRPr lang="es-ES" sz="26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204864"/>
            <a:ext cx="2304256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506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s-ES_tradnl" b="1" dirty="0" smtClean="0">
                <a:latin typeface="Arial" pitchFamily="34" charset="0"/>
                <a:cs typeface="Arial" pitchFamily="34" charset="0"/>
              </a:rPr>
              <a:t>TOXICIDADES POR CITOSTÁTICOS</a:t>
            </a:r>
            <a:endParaRPr lang="es-ES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365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_tradnl" sz="3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SINDROME METABÓLICO</a:t>
            </a:r>
            <a:r>
              <a:rPr lang="es-ES_tradnl" sz="3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s-ES_tradnl" sz="2400" dirty="0" smtClean="0"/>
          </a:p>
          <a:p>
            <a:pPr lvl="1">
              <a:buFont typeface="Arial" pitchFamily="34" charset="0"/>
              <a:buChar char="•"/>
            </a:pPr>
            <a:r>
              <a:rPr lang="es-ES_tradnl" sz="2600" dirty="0" smtClean="0">
                <a:latin typeface="Arial" pitchFamily="34" charset="0"/>
                <a:cs typeface="Arial" pitchFamily="34" charset="0"/>
              </a:rPr>
              <a:t>Obesidad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2600" dirty="0" smtClean="0">
                <a:latin typeface="Arial" pitchFamily="34" charset="0"/>
                <a:cs typeface="Arial" pitchFamily="34" charset="0"/>
              </a:rPr>
              <a:t>Diabetes Mellitus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2600" dirty="0" err="1" smtClean="0">
                <a:latin typeface="Arial" pitchFamily="34" charset="0"/>
                <a:cs typeface="Arial" pitchFamily="34" charset="0"/>
              </a:rPr>
              <a:t>Dislipidemia</a:t>
            </a:r>
            <a:endParaRPr lang="es-ES_tradnl" sz="26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sz="2600" dirty="0" smtClean="0">
                <a:latin typeface="Arial" pitchFamily="34" charset="0"/>
                <a:cs typeface="Arial" pitchFamily="34" charset="0"/>
              </a:rPr>
              <a:t>Hipertensión arterial</a:t>
            </a:r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endParaRPr lang="es-ES_tradnl" dirty="0" smtClean="0"/>
          </a:p>
          <a:p>
            <a:endParaRPr lang="es-ES_tradnl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_tradnl" sz="2800" dirty="0" smtClean="0">
                <a:latin typeface="Arial" pitchFamily="34" charset="0"/>
                <a:cs typeface="Arial" pitchFamily="34" charset="0"/>
              </a:rPr>
              <a:t>Ocurre en el 25% de los pacientes tratados con Cisplatino y favorece el desarrollo de manifestaciones de Cardiopatía isquémica.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4784"/>
            <a:ext cx="3600400" cy="2776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62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TOXICIDAD POR RADIOTERAPIA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373216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s-MX" sz="2400" b="1" dirty="0" smtClean="0">
                <a:latin typeface="Arial" pitchFamily="34" charset="0"/>
                <a:cs typeface="Arial" pitchFamily="34" charset="0"/>
              </a:rPr>
              <a:t>AGUDA</a:t>
            </a:r>
          </a:p>
          <a:p>
            <a:pPr lvl="1">
              <a:lnSpc>
                <a:spcPct val="80000"/>
              </a:lnSpc>
            </a:pPr>
            <a:endParaRPr lang="es-MX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Mucositis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Eritema  </a:t>
            </a:r>
            <a:r>
              <a:rPr lang="es-MX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y ulceración </a:t>
            </a: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cutánea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Mielosupresión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s-MX" sz="2400" b="1" u="sng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s-MX" sz="2400" b="1" dirty="0" smtClean="0">
                <a:latin typeface="Arial" pitchFamily="34" charset="0"/>
                <a:cs typeface="Arial" pitchFamily="34" charset="0"/>
              </a:rPr>
              <a:t>CRÓNICA</a:t>
            </a:r>
          </a:p>
          <a:p>
            <a:pPr lvl="1">
              <a:lnSpc>
                <a:spcPct val="80000"/>
              </a:lnSpc>
            </a:pPr>
            <a:endParaRPr lang="es-MX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Hipotiroidismo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Cataratas y daño retiniano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Xerostomía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Disgeusia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Cardiotoxicidad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Pericarditis constrictiva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Fibrosis pulmonar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Estenosis de órgano </a:t>
            </a:r>
            <a:r>
              <a:rPr lang="es-MX" sz="20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aerodigestivo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Mielitis transversa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Enteritis por </a:t>
            </a:r>
            <a:r>
              <a:rPr lang="es-MX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radiación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Neoplasias </a:t>
            </a:r>
            <a:r>
              <a:rPr lang="es-MX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secundarias</a:t>
            </a:r>
            <a:endParaRPr lang="es-E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83432"/>
            <a:ext cx="32004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5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564904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es-ES" sz="4400" b="1" dirty="0">
                <a:latin typeface="Arial" pitchFamily="34" charset="0"/>
                <a:cs typeface="Arial" pitchFamily="34" charset="0"/>
              </a:rPr>
              <a:t>OVARIO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4124325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53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972616" y="274638"/>
            <a:ext cx="11521280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DE OVARIO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24744"/>
            <a:ext cx="3848205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251520" y="1700809"/>
            <a:ext cx="66064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s-ES" sz="2000" b="1" dirty="0">
                <a:ea typeface="ＭＳ Ｐゴシック" pitchFamily="34" charset="-128"/>
              </a:rPr>
              <a:t>Incidencia: </a:t>
            </a:r>
            <a:r>
              <a:rPr lang="es-ES" sz="2000" dirty="0">
                <a:ea typeface="ＭＳ Ｐゴシック" pitchFamily="34" charset="-128"/>
              </a:rPr>
              <a:t>6.8/100.000</a:t>
            </a:r>
          </a:p>
          <a:p>
            <a:pPr lvl="1"/>
            <a:r>
              <a:rPr lang="es-ES" sz="2000" b="1" dirty="0">
                <a:ea typeface="ＭＳ Ｐゴシック" pitchFamily="34" charset="-128"/>
              </a:rPr>
              <a:t>Mortalidad: </a:t>
            </a:r>
            <a:r>
              <a:rPr lang="es-ES" sz="2000" dirty="0">
                <a:ea typeface="ＭＳ Ｐゴシック" pitchFamily="34" charset="-128"/>
              </a:rPr>
              <a:t>3.5/100.000</a:t>
            </a:r>
            <a:r>
              <a:rPr lang="es-ES" sz="2000" dirty="0" smtClean="0">
                <a:ea typeface="ＭＳ Ｐゴシック" pitchFamily="34" charset="-128"/>
              </a:rPr>
              <a:t>.</a:t>
            </a:r>
            <a:r>
              <a:rPr lang="es-ES" sz="2000" dirty="0"/>
              <a:t> </a:t>
            </a:r>
            <a:endParaRPr lang="es-ES" sz="2000" dirty="0" smtClean="0"/>
          </a:p>
          <a:p>
            <a:pPr lvl="1"/>
            <a:r>
              <a:rPr lang="es-ES" sz="2000" dirty="0"/>
              <a:t>E</a:t>
            </a:r>
            <a:r>
              <a:rPr lang="es-ES" sz="2000" dirty="0" smtClean="0"/>
              <a:t>dad </a:t>
            </a:r>
            <a:r>
              <a:rPr lang="es-ES" sz="2000" dirty="0"/>
              <a:t>media </a:t>
            </a:r>
            <a:r>
              <a:rPr lang="es-ES" sz="2000" dirty="0" smtClean="0"/>
              <a:t>entre </a:t>
            </a:r>
            <a:r>
              <a:rPr lang="es-ES" sz="2000" dirty="0"/>
              <a:t>los 50 y 59 años</a:t>
            </a:r>
            <a:r>
              <a:rPr lang="es-ES" sz="2000" dirty="0" smtClean="0">
                <a:ea typeface="ＭＳ Ｐゴシック" pitchFamily="34" charset="-128"/>
              </a:rPr>
              <a:t> </a:t>
            </a:r>
            <a:endParaRPr lang="es-ES" sz="2000" dirty="0">
              <a:ea typeface="ＭＳ Ｐゴシック" pitchFamily="34" charset="-128"/>
            </a:endParaRPr>
          </a:p>
        </p:txBody>
      </p:sp>
      <p:graphicFrame>
        <p:nvGraphicFramePr>
          <p:cNvPr id="6" name="Group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49744"/>
              </p:ext>
            </p:extLst>
          </p:nvPr>
        </p:nvGraphicFramePr>
        <p:xfrm>
          <a:off x="395537" y="3429000"/>
          <a:ext cx="4464495" cy="2094834"/>
        </p:xfrm>
        <a:graphic>
          <a:graphicData uri="http://schemas.openxmlformats.org/drawingml/2006/table">
            <a:tbl>
              <a:tblPr/>
              <a:tblGrid>
                <a:gridCol w="1579745"/>
                <a:gridCol w="1442375"/>
                <a:gridCol w="1442375"/>
              </a:tblGrid>
              <a:tr h="6604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3" marB="45713" anchor="b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FRECUENCIA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MORTALIDAD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754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NEOPLASIA FEMENINA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7ª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5ª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NEOPLASIA GINECOLÓGICA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2ª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1ª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453336"/>
            <a:ext cx="5184576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13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DE CÉRVIX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s-ES" sz="2000" b="1" dirty="0" smtClean="0">
                <a:ea typeface="ＭＳ Ｐゴシック" pitchFamily="34" charset="-128"/>
              </a:rPr>
              <a:t>- Incidencia 21/100.000</a:t>
            </a:r>
          </a:p>
          <a:p>
            <a:pPr marL="457200" lvl="1" indent="0">
              <a:buNone/>
            </a:pPr>
            <a:r>
              <a:rPr lang="es-ES" sz="2000" b="1" dirty="0" smtClean="0">
                <a:ea typeface="ＭＳ Ｐゴシック" pitchFamily="34" charset="-128"/>
              </a:rPr>
              <a:t>- Mortalidad 10/100.000</a:t>
            </a:r>
          </a:p>
          <a:p>
            <a:pPr marL="457200" lvl="1" indent="0">
              <a:buNone/>
            </a:pPr>
            <a:r>
              <a:rPr lang="es-ES" sz="2000" b="1" dirty="0" smtClean="0">
                <a:ea typeface="ＭＳ Ｐゴシック" pitchFamily="34" charset="-128"/>
              </a:rPr>
              <a:t>- Edad mediana  47 años </a:t>
            </a:r>
          </a:p>
          <a:p>
            <a:pPr marL="457200" lvl="1" indent="0">
              <a:buNone/>
            </a:pPr>
            <a:r>
              <a:rPr lang="es-ES" sz="2000" b="1" dirty="0" smtClean="0">
                <a:ea typeface="ＭＳ Ｐゴシック" pitchFamily="34" charset="-128"/>
              </a:rPr>
              <a:t>- 47% </a:t>
            </a:r>
            <a:r>
              <a:rPr lang="es-ES" sz="2000" b="1" dirty="0">
                <a:ea typeface="ＭＳ Ｐゴシック" pitchFamily="34" charset="-128"/>
              </a:rPr>
              <a:t> </a:t>
            </a:r>
            <a:r>
              <a:rPr lang="es-ES" sz="2000" b="1" dirty="0" smtClean="0">
                <a:ea typeface="ＭＳ Ｐゴシック" pitchFamily="34" charset="-128"/>
              </a:rPr>
              <a:t>&lt; 35 años</a:t>
            </a:r>
          </a:p>
          <a:p>
            <a:pPr marL="457200" lvl="1" indent="0">
              <a:buNone/>
            </a:pPr>
            <a:r>
              <a:rPr lang="es-ES" sz="2000" b="1" dirty="0" smtClean="0">
                <a:ea typeface="ＭＳ Ｐゴシック" pitchFamily="34" charset="-128"/>
              </a:rPr>
              <a:t>- 10% </a:t>
            </a:r>
            <a:r>
              <a:rPr lang="es-ES" sz="2000" b="1" dirty="0">
                <a:ea typeface="ＭＳ Ｐゴシック" pitchFamily="34" charset="-128"/>
              </a:rPr>
              <a:t>&gt;</a:t>
            </a:r>
            <a:r>
              <a:rPr lang="es-ES" sz="2000" b="1" dirty="0" smtClean="0">
                <a:ea typeface="ＭＳ Ｐゴシック" pitchFamily="34" charset="-128"/>
              </a:rPr>
              <a:t> 65 años. </a:t>
            </a:r>
          </a:p>
          <a:p>
            <a:endParaRPr lang="es-ES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998" y="1080120"/>
            <a:ext cx="5140506" cy="57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453336"/>
            <a:ext cx="5184576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56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800" b="1" dirty="0" smtClean="0">
                <a:latin typeface="Arial" pitchFamily="34" charset="0"/>
                <a:cs typeface="Arial" pitchFamily="34" charset="0"/>
              </a:rPr>
              <a:t>ANATOMÍA</a:t>
            </a:r>
            <a:endParaRPr lang="es-ES" sz="48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253651"/>
              </p:ext>
            </p:extLst>
          </p:nvPr>
        </p:nvGraphicFramePr>
        <p:xfrm>
          <a:off x="4932040" y="1552155"/>
          <a:ext cx="3364979" cy="4833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2" name="Imagen de mapa de bits" r:id="rId3" imgW="2429214" imgH="2657846" progId="PBrush">
                  <p:embed/>
                </p:oleObj>
              </mc:Choice>
              <mc:Fallback>
                <p:oleObj name="Imagen de mapa de bits" r:id="rId3" imgW="2429214" imgH="2657846" progId="PBrush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1552155"/>
                        <a:ext cx="3364979" cy="48338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6" descr="ANd9GcQTJ28OyFIR_xp5cOgbQ98tH8e-jVkgNSRx6AamQwhM738ghQRv&amp;t=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44" y="1844825"/>
            <a:ext cx="3168352" cy="4536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921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HISTOLOGÍA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7591238"/>
              </p:ext>
            </p:extLst>
          </p:nvPr>
        </p:nvGraphicFramePr>
        <p:xfrm>
          <a:off x="467544" y="1484784"/>
          <a:ext cx="8435280" cy="49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Rectángulo"/>
          <p:cNvSpPr/>
          <p:nvPr/>
        </p:nvSpPr>
        <p:spPr>
          <a:xfrm>
            <a:off x="4302224" y="6597352"/>
            <a:ext cx="65344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22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800" b="1" dirty="0">
                <a:latin typeface="Arial" pitchFamily="34" charset="0"/>
                <a:cs typeface="Arial" pitchFamily="34" charset="0"/>
              </a:rPr>
              <a:t>HISTOLOGÍA</a:t>
            </a:r>
            <a:endParaRPr lang="es-ES" sz="4800" b="1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499890"/>
              </p:ext>
            </p:extLst>
          </p:nvPr>
        </p:nvGraphicFramePr>
        <p:xfrm>
          <a:off x="457200" y="1600200"/>
          <a:ext cx="8229600" cy="49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Rectángulo"/>
          <p:cNvSpPr/>
          <p:nvPr/>
        </p:nvSpPr>
        <p:spPr>
          <a:xfrm>
            <a:off x="4374232" y="6608385"/>
            <a:ext cx="69665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59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HISTOLOGÍA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7462031"/>
              </p:ext>
            </p:extLst>
          </p:nvPr>
        </p:nvGraphicFramePr>
        <p:xfrm>
          <a:off x="395536" y="1163885"/>
          <a:ext cx="8229600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 rot="10800000" flipV="1">
            <a:off x="-1260648" y="6168265"/>
            <a:ext cx="11017224" cy="510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80000"/>
              </a:lnSpc>
            </a:pPr>
            <a:r>
              <a:rPr lang="es-ES" sz="2000" dirty="0" smtClean="0">
                <a:ea typeface="ＭＳ Ｐゴシック" pitchFamily="34" charset="-128"/>
              </a:rPr>
              <a:t>        </a:t>
            </a:r>
            <a:r>
              <a:rPr lang="es-ES" sz="1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El </a:t>
            </a:r>
            <a:r>
              <a:rPr lang="es-ES" sz="14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patólogo también debe informar el grado de diferenciación: </a:t>
            </a:r>
          </a:p>
          <a:p>
            <a:pPr lvl="3">
              <a:lnSpc>
                <a:spcPct val="80000"/>
              </a:lnSpc>
            </a:pPr>
            <a:r>
              <a:rPr lang="es-ES" sz="1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Grado I </a:t>
            </a:r>
            <a:r>
              <a:rPr lang="es-ES" sz="14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para los bien diferenciados y </a:t>
            </a:r>
            <a:r>
              <a:rPr lang="es-ES" sz="1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Grado  III </a:t>
            </a:r>
            <a:r>
              <a:rPr lang="es-ES" sz="14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para los pobremente diferenciados.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4788024" y="6669360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1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1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1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85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24936" cy="1426170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916832"/>
            <a:ext cx="8784976" cy="4392488"/>
          </a:xfrm>
        </p:spPr>
        <p:txBody>
          <a:bodyPr>
            <a:normAutofit fontScale="85000" lnSpcReduction="20000"/>
          </a:bodyPr>
          <a:lstStyle/>
          <a:p>
            <a:pPr lvl="0">
              <a:buFont typeface="Symbol"/>
              <a:buChar char=""/>
              <a:tabLst>
                <a:tab pos="457200" algn="l"/>
              </a:tabLst>
            </a:pPr>
            <a:r>
              <a:rPr lang="es-ES" dirty="0">
                <a:latin typeface="Arial" pitchFamily="34" charset="0"/>
                <a:cs typeface="Arial" pitchFamily="34" charset="0"/>
              </a:rPr>
              <a:t>Historia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familiar (10%)</a:t>
            </a:r>
          </a:p>
          <a:p>
            <a:pPr lvl="1">
              <a:buFont typeface="Symbol"/>
              <a:buChar char=""/>
              <a:tabLst>
                <a:tab pos="457200" algn="l"/>
              </a:tabLst>
            </a:pPr>
            <a:r>
              <a:rPr lang="es-ES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Síndrome de Cáncer mamario/ovárico (BRCA 1 y BRCA 2)</a:t>
            </a:r>
          </a:p>
          <a:p>
            <a:pPr lvl="1">
              <a:buFont typeface="Symbol"/>
              <a:buChar char=""/>
              <a:tabLst>
                <a:tab pos="457200" algn="l"/>
              </a:tabLst>
            </a:pPr>
            <a:r>
              <a:rPr lang="es-ES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Síndrome de Lynch tipo II (MSH2, MLH1,MLH6, PMS1 y PMS2</a:t>
            </a:r>
            <a:r>
              <a:rPr lang="es-ES" sz="2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Symbol"/>
              <a:buChar char=""/>
              <a:tabLst>
                <a:tab pos="457200" algn="l"/>
              </a:tabLst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Symbol"/>
              <a:buChar char="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Edad avanzada (mayor riesgo tras la Menopausia)</a:t>
            </a:r>
          </a:p>
          <a:p>
            <a:pPr lvl="0">
              <a:buFont typeface="Symbol"/>
              <a:buChar char=""/>
              <a:tabLst>
                <a:tab pos="457200" algn="l"/>
              </a:tabLst>
            </a:pPr>
            <a:endParaRPr lang="es-ES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0">
              <a:buFont typeface="Symbol"/>
              <a:buChar char="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ea typeface="Times New Roman"/>
                <a:cs typeface="Arial" pitchFamily="34" charset="0"/>
              </a:rPr>
              <a:t>Pacientes con trastornos funcionales ováricos: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ea typeface="Times New Roman"/>
                <a:cs typeface="Arial" pitchFamily="34" charset="0"/>
              </a:rPr>
              <a:t>Infertilidad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err="1" smtClean="0">
                <a:latin typeface="Arial" pitchFamily="34" charset="0"/>
                <a:cs typeface="Arial" pitchFamily="34" charset="0"/>
              </a:rPr>
              <a:t>Nuliparidad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o baja paridad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Abortos espontáneos 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Uso de fármacos inductores de la</a:t>
            </a:r>
          </a:p>
          <a:p>
            <a:pPr marL="857250" lvl="2" indent="0">
              <a:buNone/>
              <a:tabLst>
                <a:tab pos="457200" algn="l"/>
              </a:tabLst>
            </a:pPr>
            <a:r>
              <a:rPr lang="es-ES" dirty="0">
                <a:latin typeface="Arial" pitchFamily="34" charset="0"/>
                <a:cs typeface="Arial" pitchFamily="34" charset="0"/>
              </a:rPr>
              <a:t>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  ovulación.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pPr lvl="0">
              <a:buFont typeface="Symbol"/>
              <a:buChar char=""/>
              <a:tabLst>
                <a:tab pos="457200" algn="l"/>
              </a:tabLst>
            </a:pPr>
            <a:endParaRPr lang="es-ES" dirty="0" smtClean="0">
              <a:latin typeface="Times New Roman"/>
              <a:ea typeface="Times New Roman"/>
            </a:endParaRPr>
          </a:p>
          <a:p>
            <a:pPr lvl="0">
              <a:buFont typeface="Symbol"/>
              <a:buChar char=""/>
              <a:tabLst>
                <a:tab pos="457200" algn="l"/>
              </a:tabLst>
            </a:pPr>
            <a:endParaRPr lang="es-ES" dirty="0">
              <a:latin typeface="Times New Roman"/>
              <a:ea typeface="Times New Roman"/>
            </a:endParaRPr>
          </a:p>
          <a:p>
            <a:endParaRPr lang="es-E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359" y="4797152"/>
            <a:ext cx="2112137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63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>
            <a:normAutofit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tabLst>
                <a:tab pos="457200" algn="l"/>
              </a:tabLst>
            </a:pP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>
              <a:tabLst>
                <a:tab pos="457200" algn="l"/>
              </a:tabLst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Obesidad</a:t>
            </a:r>
          </a:p>
          <a:p>
            <a:pPr>
              <a:tabLst>
                <a:tab pos="457200" algn="l"/>
              </a:tabLst>
            </a:pPr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pPr>
              <a:tabLst>
                <a:tab pos="457200" algn="l"/>
              </a:tabLst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Antecedentes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personales de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mama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>
              <a:tabLst>
                <a:tab pos="457200" algn="l"/>
              </a:tabLst>
            </a:pPr>
            <a:endParaRPr lang="es-ES" sz="3000" dirty="0">
              <a:latin typeface="Arial" pitchFamily="34" charset="0"/>
              <a:cs typeface="Arial" pitchFamily="34" charset="0"/>
            </a:endParaRPr>
          </a:p>
          <a:p>
            <a:r>
              <a:rPr lang="es-ES" sz="3000" dirty="0" smtClean="0">
                <a:latin typeface="Arial" pitchFamily="34" charset="0"/>
                <a:cs typeface="Arial" pitchFamily="34" charset="0"/>
              </a:rPr>
              <a:t>Terapia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sustitutiva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hormonal (mayor riesgo si solo reciben Estrógenos)</a:t>
            </a:r>
          </a:p>
          <a:p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000" dirty="0" smtClean="0">
                <a:latin typeface="Arial" pitchFamily="34" charset="0"/>
                <a:cs typeface="Arial" pitchFamily="34" charset="0"/>
              </a:rPr>
              <a:t>Tabaquismo (mayor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riesgo para el tipo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mucinoso)</a:t>
            </a:r>
          </a:p>
          <a:p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000" dirty="0">
                <a:latin typeface="Arial" pitchFamily="34" charset="0"/>
                <a:cs typeface="Arial" pitchFamily="34" charset="0"/>
              </a:rPr>
              <a:t>Exposición al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Asbesto</a:t>
            </a:r>
          </a:p>
          <a:p>
            <a:endParaRPr lang="es-ES" sz="30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4624"/>
            <a:ext cx="180894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293484" y="6608385"/>
            <a:ext cx="68312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17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PROTECTORES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0849"/>
            <a:ext cx="8229600" cy="3672408"/>
          </a:xfrm>
        </p:spPr>
        <p:txBody>
          <a:bodyPr>
            <a:noAutofit/>
          </a:bodyPr>
          <a:lstStyle/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Embarazo (cada gestación disminuye 10% el riesgo)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Lactancia materna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Salpingoclasia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Histerectomía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725144"/>
            <a:ext cx="1741165" cy="178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427984" y="6597352"/>
            <a:ext cx="63184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49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188640" y="274638"/>
            <a:ext cx="8280920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   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700808"/>
            <a:ext cx="8435280" cy="4896544"/>
          </a:xfrm>
        </p:spPr>
        <p:txBody>
          <a:bodyPr>
            <a:normAutofit/>
          </a:bodyPr>
          <a:lstStyle/>
          <a:p>
            <a:endParaRPr lang="es-ES" dirty="0" smtClean="0"/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Mayoría de las pacientes  son asintomáticas o presentan síntomas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muy leves que pasan desapercibidos y se confunden con procesos benignos.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Crecimiento progresivo del tumor..</a:t>
            </a:r>
          </a:p>
          <a:p>
            <a:pPr lvl="2"/>
            <a:r>
              <a:rPr lang="es-ES" dirty="0" err="1" smtClean="0">
                <a:latin typeface="Arial" pitchFamily="34" charset="0"/>
                <a:cs typeface="Arial" pitchFamily="34" charset="0"/>
              </a:rPr>
              <a:t>Polaquiuria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Estreñimiento</a:t>
            </a:r>
          </a:p>
          <a:p>
            <a:pPr lvl="2"/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Dolor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abdominal difuso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>
                <a:latin typeface="Arial" pitchFamily="34" charset="0"/>
                <a:cs typeface="Arial" pitchFamily="34" charset="0"/>
              </a:rPr>
              <a:t>Complicaciones: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torsión</a:t>
            </a:r>
            <a:r>
              <a:rPr lang="es-ES" dirty="0">
                <a:latin typeface="Arial" pitchFamily="34" charset="0"/>
                <a:cs typeface="Arial" pitchFamily="34" charset="0"/>
              </a:rPr>
              <a:t>, rotura,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infección..</a:t>
            </a:r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s-ES" sz="3000" b="1" dirty="0" smtClean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 smtClean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 smtClean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>
              <a:solidFill>
                <a:srgbClr val="F64616"/>
              </a:solidFill>
            </a:endParaRPr>
          </a:p>
          <a:p>
            <a:endParaRPr lang="es-ES" dirty="0" smtClean="0"/>
          </a:p>
          <a:p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541" y="0"/>
            <a:ext cx="2747459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59735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44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600200"/>
            <a:ext cx="8280920" cy="4525963"/>
          </a:xfrm>
        </p:spPr>
        <p:txBody>
          <a:bodyPr>
            <a:normAutofit/>
          </a:bodyPr>
          <a:lstStyle/>
          <a:p>
            <a:pPr marL="457200" lvl="1" indent="-457200">
              <a:buFont typeface="Arial" pitchFamily="34" charset="0"/>
              <a:buChar char="•"/>
            </a:pPr>
            <a:r>
              <a:rPr lang="es-ES" sz="2400" dirty="0" smtClean="0">
                <a:latin typeface="Arial" pitchFamily="34" charset="0"/>
                <a:ea typeface="Times New Roman"/>
                <a:cs typeface="Arial" pitchFamily="34" charset="0"/>
              </a:rPr>
              <a:t>El </a:t>
            </a:r>
            <a:r>
              <a:rPr lang="es-ES" sz="2400" dirty="0">
                <a:latin typeface="Arial" pitchFamily="34" charset="0"/>
                <a:ea typeface="Times New Roman"/>
                <a:cs typeface="Arial" pitchFamily="34" charset="0"/>
              </a:rPr>
              <a:t>70 % de las pacientes se diagnostican cuando el proceso tumoral ha sobrepasado la pelvis menor y presentan </a:t>
            </a:r>
            <a:r>
              <a:rPr lang="es-ES" sz="2400" dirty="0" smtClean="0">
                <a:latin typeface="Arial" pitchFamily="34" charset="0"/>
                <a:ea typeface="Times New Roman"/>
                <a:cs typeface="Arial" pitchFamily="34" charset="0"/>
              </a:rPr>
              <a:t>síntomas  urinarios, síndrome constitucional, </a:t>
            </a:r>
            <a:r>
              <a:rPr lang="es-ES" sz="2400" dirty="0">
                <a:latin typeface="Arial" pitchFamily="34" charset="0"/>
                <a:ea typeface="Times New Roman"/>
                <a:cs typeface="Arial" pitchFamily="34" charset="0"/>
              </a:rPr>
              <a:t>metrorragias, </a:t>
            </a:r>
            <a:r>
              <a:rPr lang="es-ES" sz="2400" dirty="0" smtClean="0">
                <a:latin typeface="Arial" pitchFamily="34" charset="0"/>
                <a:ea typeface="Times New Roman"/>
                <a:cs typeface="Arial" pitchFamily="34" charset="0"/>
              </a:rPr>
              <a:t>dolor, distensión </a:t>
            </a:r>
            <a:r>
              <a:rPr lang="es-ES" sz="2400" dirty="0">
                <a:latin typeface="Arial" pitchFamily="34" charset="0"/>
                <a:ea typeface="Times New Roman"/>
                <a:cs typeface="Arial" pitchFamily="34" charset="0"/>
              </a:rPr>
              <a:t>abdominal, ascitis…</a:t>
            </a:r>
          </a:p>
          <a:p>
            <a:endParaRPr lang="es-ES" sz="28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12419"/>
            <a:ext cx="331236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2419"/>
            <a:ext cx="328347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410744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34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b="1" dirty="0" smtClean="0">
                <a:latin typeface="Arial" pitchFamily="34" charset="0"/>
                <a:cs typeface="Arial" pitchFamily="34" charset="0"/>
              </a:rPr>
              <a:t>DIAGNÓSTICO Y ESTADIFICACIÓN</a:t>
            </a:r>
            <a:endParaRPr lang="es-E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-108520" y="1600200"/>
            <a:ext cx="9145016" cy="5141168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1.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Masa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evaluada por examen físico o lesión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sospechosa 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 anexos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  por ecografía transvaginal. 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2.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requiere de CIRUGÍA (laparotomía exploradora) para confirmar el diagnóstico. 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s-ES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3.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recomienda medir el Ca 125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(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levado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 80%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, Cáncer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ovario). 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endParaRPr lang="es-ES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4.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menores de 30 años se recomienda la medición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Beta-</a:t>
            </a: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hCG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cuantitativa y AFP (Tumores germinales)</a:t>
            </a:r>
          </a:p>
          <a:p>
            <a:pPr marL="0" indent="0">
              <a:buNone/>
            </a:pPr>
            <a:endParaRPr lang="es-ES" sz="2800" dirty="0" smtClean="0"/>
          </a:p>
          <a:p>
            <a:pPr marL="0" indent="0">
              <a:buNone/>
            </a:pPr>
            <a:r>
              <a:rPr lang="es-ES" sz="2800" dirty="0" smtClean="0"/>
              <a:t>     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PRUEBAS COMPLEMENTARIAS: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	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    TAC contrastado Abdomen total/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RNM.</a:t>
            </a:r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085183"/>
            <a:ext cx="2627784" cy="1772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5327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2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EPIDEMIOLOGÍA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pPr marL="0" indent="0">
              <a:buNone/>
            </a:pP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1"/>
            <a:ext cx="8424936" cy="4530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799732"/>
            <a:ext cx="270510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3419872" y="5229200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Existen diferencias geográficas muy</a:t>
            </a:r>
          </a:p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marcadas…</a:t>
            </a:r>
            <a:endParaRPr lang="es-ES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453336"/>
            <a:ext cx="5184576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627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ESTADIFICACIÓN QUIRÚRGICA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endParaRPr lang="es-ES" sz="2800" b="1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PATRONES DE DISEMINACIÓN 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Ovario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contralateral,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Pelvis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,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Peritoneo, Hígado, otros.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es-ES" sz="2000" b="1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ESTADÍO A LA PRESENTACIÓN</a:t>
            </a:r>
          </a:p>
          <a:p>
            <a:pPr marL="57150" indent="0">
              <a:lnSpc>
                <a:spcPct val="80000"/>
              </a:lnSpc>
              <a:buNone/>
            </a:pPr>
            <a:endParaRPr lang="es-ES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b="1" dirty="0" err="1" smtClean="0">
                <a:latin typeface="Arial" pitchFamily="34" charset="0"/>
                <a:cs typeface="Arial" pitchFamily="34" charset="0"/>
              </a:rPr>
              <a:t>Estadío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I: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26% </a:t>
            </a:r>
          </a:p>
          <a:p>
            <a:r>
              <a:rPr lang="es-ES" sz="2400" b="1" dirty="0" err="1" smtClean="0">
                <a:latin typeface="Arial" pitchFamily="34" charset="0"/>
                <a:cs typeface="Arial" pitchFamily="34" charset="0"/>
              </a:rPr>
              <a:t>Estadío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II: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15% </a:t>
            </a:r>
          </a:p>
          <a:p>
            <a:r>
              <a:rPr lang="es-ES" sz="2400" b="1" dirty="0" err="1" smtClean="0">
                <a:latin typeface="Arial" pitchFamily="34" charset="0"/>
                <a:cs typeface="Arial" pitchFamily="34" charset="0"/>
              </a:rPr>
              <a:t>Estadío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III: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42%</a:t>
            </a:r>
          </a:p>
          <a:p>
            <a:r>
              <a:rPr lang="es-ES" sz="2400" b="1" dirty="0" err="1" smtClean="0">
                <a:latin typeface="Arial" pitchFamily="34" charset="0"/>
                <a:cs typeface="Arial" pitchFamily="34" charset="0"/>
              </a:rPr>
              <a:t>Estadío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IV: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17%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endParaRPr lang="es-E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725144"/>
            <a:ext cx="259228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78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ESTADIFICACIÓN QUIRÚRGICA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>
                <a:latin typeface="Arial" pitchFamily="34" charset="0"/>
                <a:cs typeface="Arial" pitchFamily="34" charset="0"/>
              </a:rPr>
              <a:t>Laparotomía media supra e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infraumbilical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>
                <a:latin typeface="Arial" pitchFamily="34" charset="0"/>
                <a:cs typeface="Arial" pitchFamily="34" charset="0"/>
              </a:rPr>
              <a:t>Aspiración de líquido ascítico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>
                <a:latin typeface="Arial" pitchFamily="34" charset="0"/>
                <a:cs typeface="Arial" pitchFamily="34" charset="0"/>
              </a:rPr>
              <a:t>Exploración de la cavidad abdominal, superficies peritoneales y vísceras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>
                <a:latin typeface="Arial" pitchFamily="34" charset="0"/>
                <a:cs typeface="Arial" pitchFamily="34" charset="0"/>
              </a:rPr>
              <a:t>Extracción de la tumoración.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 err="1">
                <a:latin typeface="Arial" pitchFamily="34" charset="0"/>
                <a:cs typeface="Arial" pitchFamily="34" charset="0"/>
              </a:rPr>
              <a:t>Anexohisterectomía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 total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>
                <a:latin typeface="Arial" pitchFamily="34" charset="0"/>
                <a:cs typeface="Arial" pitchFamily="34" charset="0"/>
              </a:rPr>
              <a:t>Biopsias peritoneales, Douglas,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prevesical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parietocólicas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mesointestinal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, diafragma.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Apendicectomía</a:t>
            </a:r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Omentectomía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inframesocólica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 err="1">
                <a:latin typeface="Arial" pitchFamily="34" charset="0"/>
                <a:cs typeface="Arial" pitchFamily="34" charset="0"/>
              </a:rPr>
              <a:t>Linfadenectomía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 pélvica +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paraórtica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547664" y="4797152"/>
            <a:ext cx="6411416" cy="137504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CIRUGÍA CITORREDUCTORA 1ª</a:t>
            </a:r>
          </a:p>
        </p:txBody>
      </p:sp>
      <p:sp>
        <p:nvSpPr>
          <p:cNvPr id="5" name="4 Rectángulo"/>
          <p:cNvSpPr/>
          <p:nvPr/>
        </p:nvSpPr>
        <p:spPr>
          <a:xfrm>
            <a:off x="4302224" y="6608385"/>
            <a:ext cx="63184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0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ESTADIFICACIÓN QUIRÚRGICA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7427168" cy="4525963"/>
          </a:xfrm>
        </p:spPr>
        <p:txBody>
          <a:bodyPr/>
          <a:lstStyle/>
          <a:p>
            <a:pPr marL="114300" indent="0">
              <a:lnSpc>
                <a:spcPct val="80000"/>
              </a:lnSpc>
              <a:buNone/>
            </a:pP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 pacientes 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muy bien seleccionadas, con Estadio </a:t>
            </a: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IA y 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paridad insatisfecha </a:t>
            </a: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 puede considerar preservar el útero, 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ovario y </a:t>
            </a: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trompa contralateral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.</a:t>
            </a:r>
          </a:p>
          <a:p>
            <a:pPr marL="114300" indent="0">
              <a:lnSpc>
                <a:spcPct val="80000"/>
              </a:lnSpc>
              <a:buNone/>
            </a:pPr>
            <a:endParaRPr lang="es-E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114300" lvl="1" indent="0">
              <a:lnSpc>
                <a:spcPct val="80000"/>
              </a:lnSpc>
              <a:buNone/>
            </a:pPr>
            <a:r>
              <a:rPr lang="es-ES" sz="24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La calidad de la Citorreducción es crítica para la sobrevida. Se considera </a:t>
            </a:r>
            <a:r>
              <a:rPr lang="es-ES" sz="2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Citorreducción </a:t>
            </a:r>
            <a:r>
              <a:rPr lang="es-ES" sz="24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óptima cuando hay menos de 1 cm de tumor residual luego de la cirugía</a:t>
            </a: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.</a:t>
            </a:r>
          </a:p>
          <a:p>
            <a:pPr marL="114300" indent="0">
              <a:lnSpc>
                <a:spcPct val="80000"/>
              </a:lnSpc>
              <a:buNone/>
            </a:pPr>
            <a:endParaRPr lang="es-E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539552" y="4365104"/>
            <a:ext cx="8136904" cy="1368152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DIFERENCIAS EN SUPERVIVENCIA GLOBAL  ENTRE NO </a:t>
            </a:r>
          </a:p>
          <a:p>
            <a:pPr algn="ctr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ENFERMEDAD RESIDUAL,  ER &gt; 1cm y   ER &lt; 1cm</a:t>
            </a:r>
            <a:endParaRPr lang="es-ES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869632"/>
            <a:ext cx="5760640" cy="9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910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sz="3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ESTADIFICACIÓN DEL CÁNCER DE </a:t>
            </a:r>
            <a:r>
              <a:rPr lang="es-ES" sz="3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OVARIO - FIGO </a:t>
            </a:r>
            <a:r>
              <a:rPr lang="es-ES" sz="3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(FEDERACIÓN INTERNACIONAL DE GINECOLOGÍA Y OBSTETRICIA)</a:t>
            </a:r>
            <a:endParaRPr lang="es-ES" sz="3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42493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38"/>
          <p:cNvSpPr>
            <a:spLocks noChangeArrowheads="1"/>
          </p:cNvSpPr>
          <p:nvPr/>
        </p:nvSpPr>
        <p:spPr bwMode="auto">
          <a:xfrm>
            <a:off x="1619672" y="2978981"/>
            <a:ext cx="6048672" cy="228600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FUERA DE LA PELVIS Y A DISTANCIA </a:t>
            </a:r>
          </a:p>
          <a:p>
            <a:pPr algn="ctr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ESTADIOS  III Y IV</a:t>
            </a:r>
            <a:endParaRPr lang="es-ES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57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ESTADIFICACIÓN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s-ES" sz="2800" b="1" u="sng" dirty="0" smtClean="0">
              <a:solidFill>
                <a:srgbClr val="FF0000"/>
              </a:solidFill>
            </a:endParaRPr>
          </a:p>
          <a:p>
            <a:r>
              <a:rPr lang="es-ES" sz="28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ESTADÍO TEMPRANO DE BAJO RIESGO:</a:t>
            </a:r>
          </a:p>
          <a:p>
            <a:pPr lvl="2"/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IA o IB con histología que 	no incluya células claras, grado histológico I o II. </a:t>
            </a:r>
          </a:p>
          <a:p>
            <a:r>
              <a:rPr lang="es-ES" sz="2800" b="1" u="sng" dirty="0">
                <a:solidFill>
                  <a:srgbClr val="F64616"/>
                </a:solidFill>
                <a:latin typeface="Arial" pitchFamily="34" charset="0"/>
                <a:cs typeface="Arial" pitchFamily="34" charset="0"/>
              </a:rPr>
              <a:t>ESTADÍO</a:t>
            </a:r>
            <a:r>
              <a:rPr lang="es-ES" sz="2800" b="1" u="sng" dirty="0" smtClean="0">
                <a:solidFill>
                  <a:srgbClr val="F64616"/>
                </a:solidFill>
                <a:latin typeface="Arial" pitchFamily="34" charset="0"/>
                <a:cs typeface="Arial" pitchFamily="34" charset="0"/>
              </a:rPr>
              <a:t> TEMPRANO DE ALTO RIESGO</a:t>
            </a:r>
            <a:r>
              <a:rPr lang="es-ES" b="1" dirty="0" smtClean="0">
                <a:solidFill>
                  <a:srgbClr val="F64616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s-ES" b="1" dirty="0">
              <a:solidFill>
                <a:srgbClr val="F64616"/>
              </a:solidFill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II,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IC o cualquier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 con histología de células claras o grado III. </a:t>
            </a:r>
          </a:p>
          <a:p>
            <a:r>
              <a:rPr lang="es-ES" sz="2800" b="1" u="sng" dirty="0" smtClean="0">
                <a:solidFill>
                  <a:srgbClr val="F64616"/>
                </a:solidFill>
                <a:latin typeface="Arial" pitchFamily="34" charset="0"/>
                <a:cs typeface="Arial" pitchFamily="34" charset="0"/>
              </a:rPr>
              <a:t>ENFERMEDAD AVANZADA: </a:t>
            </a:r>
          </a:p>
          <a:p>
            <a:pPr lvl="2"/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III y IV. </a:t>
            </a:r>
          </a:p>
          <a:p>
            <a:r>
              <a:rPr lang="es-ES" sz="2800" b="1" u="sng" dirty="0" smtClean="0">
                <a:solidFill>
                  <a:srgbClr val="F64616"/>
                </a:solidFill>
                <a:latin typeface="Arial" pitchFamily="34" charset="0"/>
                <a:cs typeface="Arial" pitchFamily="34" charset="0"/>
              </a:rPr>
              <a:t>ENFERMEDAD METASTÁSICA: </a:t>
            </a:r>
          </a:p>
          <a:p>
            <a:pPr lvl="2"/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IV. </a:t>
            </a:r>
          </a:p>
          <a:p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941168"/>
            <a:ext cx="2411760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-36512" y="6525344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46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ESTADIFICACIÓN QUIRÚRGICA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-468560" y="1844824"/>
            <a:ext cx="9612560" cy="5328592"/>
          </a:xfrm>
        </p:spPr>
        <p:txBody>
          <a:bodyPr/>
          <a:lstStyle/>
          <a:p>
            <a:pPr algn="ctr">
              <a:buNone/>
            </a:pPr>
            <a:r>
              <a:rPr lang="es-ES" sz="2800" b="1" u="sng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SV A 5 AÑOS POR ESTADÍO QUIRÚRGICO</a:t>
            </a:r>
            <a:r>
              <a:rPr lang="es-ES" b="1" u="sng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buNone/>
            </a:pPr>
            <a:endParaRPr lang="es-ES" b="1" u="sng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IA o IB grado I o II: 90</a:t>
            </a:r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%</a:t>
            </a:r>
            <a:endParaRPr lang="es-ES" b="1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2"/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 de alto riesgo (IC o grado III) y </a:t>
            </a:r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II: 80</a:t>
            </a:r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%  </a:t>
            </a:r>
            <a:endParaRPr lang="es-ES" b="1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2"/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III: </a:t>
            </a:r>
          </a:p>
          <a:p>
            <a:pPr lvl="3"/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30-50% si hay </a:t>
            </a:r>
            <a:r>
              <a:rPr lang="es-ES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citorreducción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óptima. </a:t>
            </a:r>
          </a:p>
          <a:p>
            <a:pPr lvl="3"/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 disminuye a 10% si no hay </a:t>
            </a:r>
            <a:r>
              <a:rPr lang="es-ES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citorreducción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óptima. </a:t>
            </a:r>
          </a:p>
          <a:p>
            <a:pPr lvl="2"/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IV: 1-5%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4283968" y="6597352"/>
            <a:ext cx="667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71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ESTRATEGIA TERAPÉUTICA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r>
              <a:rPr lang="es-E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ESTADÍO TEMPRANO DE BAJO RIESGO </a:t>
            </a:r>
          </a:p>
          <a:p>
            <a:pPr lvl="2">
              <a:buNone/>
            </a:pPr>
            <a:r>
              <a:rPr lang="es-ES" sz="2000" b="1" dirty="0">
                <a:latin typeface="Verdana" pitchFamily="34" charset="0"/>
                <a:ea typeface="ＭＳ Ｐゴシック" pitchFamily="34" charset="-128"/>
              </a:rPr>
              <a:t>	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Las pacientes con C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arcinomas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ovario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IA o IB con tumores grado I o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II, tratamiento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quirúrgico exclusivo es la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recomendación.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endParaRPr lang="es-ES" sz="2400" b="1" dirty="0" smtClean="0">
              <a:solidFill>
                <a:schemeClr val="accent6"/>
              </a:solidFill>
              <a:latin typeface="Verdana" pitchFamily="34" charset="0"/>
            </a:endParaRPr>
          </a:p>
          <a:p>
            <a:r>
              <a:rPr lang="es-E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ESTADÍO TEMPRANO DE ALTO RIESGO</a:t>
            </a:r>
            <a:r>
              <a:rPr lang="es-ES" sz="2400" b="1" dirty="0" smtClean="0">
                <a:solidFill>
                  <a:schemeClr val="accent6"/>
                </a:solidFill>
                <a:latin typeface="Verdana" pitchFamily="34" charset="0"/>
              </a:rPr>
              <a:t> </a:t>
            </a:r>
          </a:p>
          <a:p>
            <a:pPr lvl="2">
              <a:buNone/>
            </a:pPr>
            <a:r>
              <a:rPr lang="es-ES" sz="2000" b="1" dirty="0">
                <a:latin typeface="Verdana" pitchFamily="34" charset="0"/>
                <a:ea typeface="ＭＳ Ｐゴシック" pitchFamily="34" charset="-128"/>
              </a:rPr>
              <a:t>	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La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Quimioterapia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adyuvante basada en P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latino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ha demostrado aumentar la sobrevida a 5 años en pacientes con C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arcinoma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ovario, Estadio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temprano con factores de alto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riesgo.</a:t>
            </a:r>
            <a:r>
              <a:rPr lang="es-ES" sz="18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	</a:t>
            </a:r>
            <a:endParaRPr lang="es-ES" sz="18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288032" y="6654552"/>
            <a:ext cx="88924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>
              <a:buNone/>
            </a:pP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Trimbos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JB,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Parmar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M,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Vergote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I, et al. International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Collaborative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Ovarian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Neoplasm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Trial 1. J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Natl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Cancer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Inst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2003;95:105). </a:t>
            </a:r>
          </a:p>
        </p:txBody>
      </p:sp>
    </p:spTree>
    <p:extLst>
      <p:ext uri="{BB962C8B-B14F-4D97-AF65-F5344CB8AC3E}">
        <p14:creationId xmlns:p14="http://schemas.microsoft.com/office/powerpoint/2010/main" val="242411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ESTRATEGIA TERAPÉUTICA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925144"/>
          </a:xfrm>
        </p:spPr>
        <p:txBody>
          <a:bodyPr>
            <a:normAutofit fontScale="92500" lnSpcReduction="10000"/>
          </a:bodyPr>
          <a:lstStyle/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s-ES" sz="2400" b="1" u="sng" dirty="0" smtClean="0">
                <a:latin typeface="Arial" pitchFamily="34" charset="0"/>
                <a:cs typeface="Arial" pitchFamily="34" charset="0"/>
              </a:rPr>
              <a:t>QUIMIOTERAPIA </a:t>
            </a:r>
            <a:r>
              <a:rPr lang="es-ES" sz="2400" b="1" u="sng" dirty="0">
                <a:latin typeface="Arial" pitchFamily="34" charset="0"/>
                <a:cs typeface="Arial" pitchFamily="34" charset="0"/>
              </a:rPr>
              <a:t>NEOADYUVANTE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endParaRPr lang="es-ES" sz="2400" b="1" u="sng" dirty="0" smtClean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s-ES" sz="2400" b="1" u="sng" dirty="0" smtClean="0">
                <a:latin typeface="Arial" pitchFamily="34" charset="0"/>
                <a:cs typeface="Arial" pitchFamily="34" charset="0"/>
              </a:rPr>
              <a:t>CIRUGÍA</a:t>
            </a:r>
            <a:endParaRPr lang="es-ES" sz="2400" b="1" u="sng" dirty="0">
              <a:latin typeface="Arial" pitchFamily="34" charset="0"/>
              <a:cs typeface="Arial" pitchFamily="34" charset="0"/>
            </a:endParaRP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s-ES" sz="2000" dirty="0" err="1">
                <a:latin typeface="Arial" pitchFamily="34" charset="0"/>
                <a:cs typeface="Arial" pitchFamily="34" charset="0"/>
              </a:rPr>
              <a:t>Citorreductora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 primaria.</a:t>
            </a: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s-ES" sz="2000" dirty="0">
                <a:latin typeface="Arial" pitchFamily="34" charset="0"/>
                <a:cs typeface="Arial" pitchFamily="34" charset="0"/>
              </a:rPr>
              <a:t>De intervalo </a:t>
            </a: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s-ES" sz="2000" dirty="0" err="1">
                <a:latin typeface="Arial" pitchFamily="34" charset="0"/>
                <a:cs typeface="Arial" pitchFamily="34" charset="0"/>
              </a:rPr>
              <a:t>Citorreductora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 secundaria</a:t>
            </a:r>
          </a:p>
          <a:p>
            <a:pPr marL="1371600" lvl="3" indent="0">
              <a:lnSpc>
                <a:spcPct val="90000"/>
              </a:lnSpc>
              <a:buNone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latin typeface="Arial" pitchFamily="34" charset="0"/>
                <a:cs typeface="Arial" pitchFamily="34" charset="0"/>
              </a:rPr>
              <a:t>Second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>
                <a:latin typeface="Arial" pitchFamily="34" charset="0"/>
                <a:cs typeface="Arial" pitchFamily="34" charset="0"/>
              </a:rPr>
              <a:t>look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endParaRPr lang="es-ES" sz="2400" b="1" u="sng" dirty="0" smtClean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s-ES" sz="2400" b="1" u="sng" dirty="0" smtClean="0">
                <a:latin typeface="Arial" pitchFamily="34" charset="0"/>
                <a:cs typeface="Arial" pitchFamily="34" charset="0"/>
              </a:rPr>
              <a:t>QUIMIOTERAPIA </a:t>
            </a:r>
            <a:r>
              <a:rPr lang="es-ES" sz="2400" b="1" u="sng" dirty="0">
                <a:latin typeface="Arial" pitchFamily="34" charset="0"/>
                <a:cs typeface="Arial" pitchFamily="34" charset="0"/>
              </a:rPr>
              <a:t>ESTÁNDAR</a:t>
            </a: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s-ES" sz="2000" dirty="0">
                <a:latin typeface="Arial" pitchFamily="34" charset="0"/>
                <a:cs typeface="Arial" pitchFamily="34" charset="0"/>
              </a:rPr>
              <a:t>Intravenosa</a:t>
            </a: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s-ES" sz="2000" dirty="0" err="1" smtClean="0">
                <a:latin typeface="Arial" pitchFamily="34" charset="0"/>
                <a:cs typeface="Arial" pitchFamily="34" charset="0"/>
              </a:rPr>
              <a:t>Intraperitoneal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endParaRPr lang="es-ES" sz="2400" b="1" u="sng" dirty="0" smtClean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s-ES" sz="2400" b="1" u="sng" dirty="0" smtClean="0">
                <a:latin typeface="Arial" pitchFamily="34" charset="0"/>
                <a:cs typeface="Arial" pitchFamily="34" charset="0"/>
              </a:rPr>
              <a:t>QUIMIOTERAPIA / CIRUGÍA  </a:t>
            </a:r>
            <a:r>
              <a:rPr lang="es-ES" sz="2400" b="1" u="sng" dirty="0">
                <a:latin typeface="Arial" pitchFamily="34" charset="0"/>
                <a:cs typeface="Arial" pitchFamily="34" charset="0"/>
              </a:rPr>
              <a:t>EN RECAÍDA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endParaRPr lang="es-ES" sz="2400" b="1" u="sng" dirty="0" smtClean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s-ES" sz="2400" b="1" u="sng" dirty="0" smtClean="0">
                <a:latin typeface="Arial" pitchFamily="34" charset="0"/>
                <a:cs typeface="Arial" pitchFamily="34" charset="0"/>
              </a:rPr>
              <a:t>NUEVOS </a:t>
            </a:r>
            <a:r>
              <a:rPr lang="es-ES" sz="2400" b="1" u="sng" dirty="0">
                <a:latin typeface="Arial" pitchFamily="34" charset="0"/>
                <a:cs typeface="Arial" pitchFamily="34" charset="0"/>
              </a:rPr>
              <a:t>FÁRMACOS</a:t>
            </a:r>
          </a:p>
          <a:p>
            <a:endParaRPr lang="es-E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969767"/>
            <a:ext cx="2088232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0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QUIMIOTERAPIA NEOADYUVANTE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2780928"/>
            <a:ext cx="4040188" cy="792088"/>
          </a:xfrm>
        </p:spPr>
        <p:txBody>
          <a:bodyPr>
            <a:normAutofit/>
          </a:bodyPr>
          <a:lstStyle/>
          <a:p>
            <a:r>
              <a:rPr lang="es-ES" sz="3200" dirty="0" smtClean="0"/>
              <a:t>      INDICACIONES</a:t>
            </a:r>
            <a:endParaRPr lang="es-ES" sz="3200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251520" y="3501008"/>
            <a:ext cx="4245868" cy="1728192"/>
          </a:xfrm>
        </p:spPr>
        <p:txBody>
          <a:bodyPr>
            <a:normAutofit/>
          </a:bodyPr>
          <a:lstStyle/>
          <a:p>
            <a:pPr lvl="1"/>
            <a:r>
              <a:rPr lang="es-ES" dirty="0">
                <a:latin typeface="Arial" pitchFamily="34" charset="0"/>
                <a:cs typeface="Arial" pitchFamily="34" charset="0"/>
              </a:rPr>
              <a:t>Gran carga tumoral</a:t>
            </a:r>
          </a:p>
          <a:p>
            <a:pPr lvl="1"/>
            <a:r>
              <a:rPr lang="es-ES" dirty="0">
                <a:latin typeface="Arial" pitchFamily="34" charset="0"/>
                <a:cs typeface="Arial" pitchFamily="34" charset="0"/>
              </a:rPr>
              <a:t>Ascitis masiva</a:t>
            </a:r>
          </a:p>
          <a:p>
            <a:pPr lvl="2"/>
            <a:r>
              <a:rPr lang="es-ES" sz="2000" dirty="0">
                <a:latin typeface="Arial" pitchFamily="34" charset="0"/>
                <a:cs typeface="Arial" pitchFamily="34" charset="0"/>
              </a:rPr>
              <a:t>Comorbilidades</a:t>
            </a:r>
          </a:p>
          <a:p>
            <a:pPr lvl="2"/>
            <a:r>
              <a:rPr lang="es-ES" sz="2000" dirty="0">
                <a:latin typeface="Arial" pitchFamily="34" charset="0"/>
                <a:cs typeface="Arial" pitchFamily="34" charset="0"/>
              </a:rPr>
              <a:t>Performance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Status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2996952"/>
            <a:ext cx="4041775" cy="576063"/>
          </a:xfrm>
        </p:spPr>
        <p:txBody>
          <a:bodyPr>
            <a:normAutofit lnSpcReduction="10000"/>
          </a:bodyPr>
          <a:lstStyle/>
          <a:p>
            <a:r>
              <a:rPr lang="es-ES" sz="3200" dirty="0" smtClean="0"/>
              <a:t>          VENTAJAS</a:t>
            </a:r>
            <a:endParaRPr lang="es-ES" sz="3200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283968" y="3501008"/>
            <a:ext cx="5112567" cy="1728192"/>
          </a:xfrm>
        </p:spPr>
        <p:txBody>
          <a:bodyPr>
            <a:noAutofit/>
          </a:bodyPr>
          <a:lstStyle/>
          <a:p>
            <a:pPr lvl="1"/>
            <a:r>
              <a:rPr lang="es-ES" dirty="0">
                <a:latin typeface="Arial" pitchFamily="34" charset="0"/>
                <a:cs typeface="Arial" pitchFamily="34" charset="0"/>
              </a:rPr>
              <a:t>Evitar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Cirugía </a:t>
            </a:r>
            <a:r>
              <a:rPr lang="es-ES" dirty="0">
                <a:latin typeface="Arial" pitchFamily="34" charset="0"/>
                <a:cs typeface="Arial" pitchFamily="34" charset="0"/>
              </a:rPr>
              <a:t>agresiva si </a:t>
            </a:r>
            <a:r>
              <a:rPr lang="es-ES" dirty="0" err="1">
                <a:latin typeface="Arial" pitchFamily="34" charset="0"/>
                <a:cs typeface="Arial" pitchFamily="34" charset="0"/>
              </a:rPr>
              <a:t>quimiorresistencia</a:t>
            </a:r>
            <a:r>
              <a:rPr lang="es-ES" dirty="0">
                <a:latin typeface="Arial" pitchFamily="34" charset="0"/>
                <a:cs typeface="Arial" pitchFamily="34" charset="0"/>
              </a:rPr>
              <a:t>.</a:t>
            </a:r>
          </a:p>
          <a:p>
            <a:pPr lvl="1"/>
            <a:r>
              <a:rPr lang="es-ES" dirty="0" smtClean="0">
                <a:latin typeface="Arial" pitchFamily="34" charset="0"/>
                <a:cs typeface="Arial" pitchFamily="34" charset="0"/>
              </a:rPr>
              <a:t>Mayor probabilidad </a:t>
            </a:r>
            <a:r>
              <a:rPr lang="es-ES" dirty="0">
                <a:latin typeface="Arial" pitchFamily="34" charset="0"/>
                <a:cs typeface="Arial" pitchFamily="34" charset="0"/>
              </a:rPr>
              <a:t>de 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r>
              <a:rPr lang="es-ES" dirty="0">
                <a:latin typeface="Arial" pitchFamily="34" charset="0"/>
                <a:cs typeface="Arial" pitchFamily="34" charset="0"/>
              </a:rPr>
              <a:t>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citorreducción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óptima</a:t>
            </a:r>
          </a:p>
          <a:p>
            <a:pPr lvl="1"/>
            <a:r>
              <a:rPr lang="es-ES" dirty="0">
                <a:latin typeface="Arial" pitchFamily="34" charset="0"/>
                <a:cs typeface="Arial" pitchFamily="34" charset="0"/>
              </a:rPr>
              <a:t>Cirugía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menos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costosa</a:t>
            </a:r>
            <a:endParaRPr lang="es-ES" b="1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dirty="0">
                <a:latin typeface="Arial" pitchFamily="34" charset="0"/>
                <a:cs typeface="Arial" pitchFamily="34" charset="0"/>
              </a:rPr>
              <a:t>Cirugía con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menos </a:t>
            </a:r>
          </a:p>
          <a:p>
            <a:pPr marL="457200" lvl="1" indent="0">
              <a:buNone/>
            </a:pPr>
            <a:r>
              <a:rPr lang="es-ES" dirty="0">
                <a:latin typeface="Arial" pitchFamily="34" charset="0"/>
                <a:cs typeface="Arial" pitchFamily="34" charset="0"/>
              </a:rPr>
              <a:t>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complicaciones</a:t>
            </a:r>
          </a:p>
          <a:p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179512" y="5661248"/>
            <a:ext cx="4598768" cy="79208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CIRUGÍA DE INTERVALO</a:t>
            </a:r>
            <a:endParaRPr lang="es-ES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Flecha abajo"/>
          <p:cNvSpPr/>
          <p:nvPr/>
        </p:nvSpPr>
        <p:spPr>
          <a:xfrm>
            <a:off x="4211960" y="3861048"/>
            <a:ext cx="540060" cy="136815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Rectángulo"/>
          <p:cNvSpPr/>
          <p:nvPr/>
        </p:nvSpPr>
        <p:spPr>
          <a:xfrm>
            <a:off x="251520" y="1413064"/>
            <a:ext cx="87129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s-ES" sz="2000" b="1" dirty="0">
                <a:latin typeface="Arial" pitchFamily="34" charset="0"/>
                <a:cs typeface="Arial" pitchFamily="34" charset="0"/>
              </a:rPr>
              <a:t>CITORREDUCCIÓN ÓPTIMA NO OBTENIDA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: </a:t>
            </a: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s-ES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Qumioterapia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neoadyuvante, seguida por Cirugía de intervalo.</a:t>
            </a:r>
          </a:p>
          <a:p>
            <a:pPr>
              <a:lnSpc>
                <a:spcPct val="80000"/>
              </a:lnSpc>
            </a:pPr>
            <a:endParaRPr lang="es-ES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La Cirugía de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intervalo incrementa la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sobrevida, pero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no es tan eficaz, sin embargo como la C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itorreducción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inicial </a:t>
            </a:r>
          </a:p>
        </p:txBody>
      </p:sp>
      <p:sp>
        <p:nvSpPr>
          <p:cNvPr id="15" name="14 Rectángulo"/>
          <p:cNvSpPr/>
          <p:nvPr/>
        </p:nvSpPr>
        <p:spPr>
          <a:xfrm rot="10800000" flipV="1">
            <a:off x="2123728" y="6669360"/>
            <a:ext cx="9865096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>
              <a:lnSpc>
                <a:spcPct val="80000"/>
              </a:lnSpc>
            </a:pP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V</a:t>
            </a:r>
            <a:r>
              <a:rPr lang="es-ES" sz="12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an </a:t>
            </a: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der </a:t>
            </a:r>
            <a:r>
              <a:rPr lang="es-ES" sz="12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Burg</a:t>
            </a: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ME, van </a:t>
            </a:r>
            <a:r>
              <a:rPr lang="es-ES" sz="12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Lent</a:t>
            </a: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M, </a:t>
            </a:r>
            <a:r>
              <a:rPr lang="es-ES" sz="12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Buyse</a:t>
            </a: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M, et al. N </a:t>
            </a:r>
            <a:r>
              <a:rPr lang="es-ES" sz="12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Engl</a:t>
            </a: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J </a:t>
            </a:r>
            <a:r>
              <a:rPr lang="es-ES" sz="12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Med</a:t>
            </a: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1995;332:629 </a:t>
            </a:r>
          </a:p>
        </p:txBody>
      </p:sp>
    </p:spTree>
    <p:extLst>
      <p:ext uri="{BB962C8B-B14F-4D97-AF65-F5344CB8AC3E}">
        <p14:creationId xmlns:p14="http://schemas.microsoft.com/office/powerpoint/2010/main" val="176248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CIRUGÍA CITORREDUCTORA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2ª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b="1" i="1" u="sng" dirty="0">
                <a:latin typeface="Arial" pitchFamily="34" charset="0"/>
                <a:cs typeface="Arial" pitchFamily="34" charset="0"/>
              </a:rPr>
              <a:t>Actualmente no se </a:t>
            </a:r>
            <a:r>
              <a:rPr lang="es-ES" b="1" i="1" u="sng" dirty="0" smtClean="0">
                <a:latin typeface="Arial" pitchFamily="34" charset="0"/>
                <a:cs typeface="Arial" pitchFamily="34" charset="0"/>
              </a:rPr>
              <a:t>recomienda !!</a:t>
            </a:r>
            <a:endParaRPr lang="es-ES" b="1" i="1" u="sng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3 Rectángulo redondeado"/>
          <p:cNvSpPr/>
          <p:nvPr/>
        </p:nvSpPr>
        <p:spPr>
          <a:xfrm>
            <a:off x="323528" y="3103587"/>
            <a:ext cx="2664296" cy="194421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RESPUESTA </a:t>
            </a:r>
          </a:p>
          <a:p>
            <a:pPr algn="ctr"/>
            <a:r>
              <a:rPr lang="es-ES" b="1" dirty="0"/>
              <a:t>COMPLETA</a:t>
            </a:r>
          </a:p>
          <a:p>
            <a:pPr algn="ctr"/>
            <a:r>
              <a:rPr lang="es-ES" b="1" dirty="0"/>
              <a:t>CLÍNICA</a:t>
            </a:r>
          </a:p>
          <a:p>
            <a:pPr algn="ctr"/>
            <a:r>
              <a:rPr lang="es-ES" b="1" dirty="0"/>
              <a:t>Y</a:t>
            </a:r>
          </a:p>
          <a:p>
            <a:pPr algn="ctr"/>
            <a:r>
              <a:rPr lang="es-ES" b="1" dirty="0"/>
              <a:t>RADIOLÓGICA</a:t>
            </a:r>
          </a:p>
        </p:txBody>
      </p:sp>
      <p:sp>
        <p:nvSpPr>
          <p:cNvPr id="5" name="4 Rectángulo redondeado"/>
          <p:cNvSpPr/>
          <p:nvPr/>
        </p:nvSpPr>
        <p:spPr>
          <a:xfrm>
            <a:off x="3635896" y="3861048"/>
            <a:ext cx="2160240" cy="93610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SECOND LOOK</a:t>
            </a:r>
            <a:endParaRPr lang="es-ES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6012160" y="2384884"/>
            <a:ext cx="2304256" cy="147616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u="sng" dirty="0">
                <a:solidFill>
                  <a:schemeClr val="tx1"/>
                </a:solidFill>
              </a:rPr>
              <a:t>NO BENEFICIOS</a:t>
            </a:r>
          </a:p>
          <a:p>
            <a:pPr algn="ctr"/>
            <a:r>
              <a:rPr lang="es-ES" b="1" u="sng" dirty="0">
                <a:solidFill>
                  <a:schemeClr val="tx1"/>
                </a:solidFill>
              </a:rPr>
              <a:t>EN</a:t>
            </a:r>
          </a:p>
          <a:p>
            <a:pPr algn="ctr"/>
            <a:r>
              <a:rPr lang="es-ES" b="1" u="sng" dirty="0">
                <a:solidFill>
                  <a:schemeClr val="tx1"/>
                </a:solidFill>
              </a:rPr>
              <a:t>SUPERVIVENCIA</a:t>
            </a:r>
          </a:p>
        </p:txBody>
      </p:sp>
      <p:sp>
        <p:nvSpPr>
          <p:cNvPr id="7" name="6 Elipse"/>
          <p:cNvSpPr/>
          <p:nvPr/>
        </p:nvSpPr>
        <p:spPr>
          <a:xfrm>
            <a:off x="5566123" y="5047803"/>
            <a:ext cx="3131840" cy="1224136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30-50% negativas:</a:t>
            </a:r>
            <a:endParaRPr lang="es-ES" b="1" dirty="0">
              <a:sym typeface="Wingdings" pitchFamily="2" charset="2"/>
            </a:endParaRPr>
          </a:p>
          <a:p>
            <a:pPr algn="ctr"/>
            <a:r>
              <a:rPr lang="es-ES" b="1" dirty="0">
                <a:sym typeface="Wingdings" pitchFamily="2" charset="2"/>
              </a:rPr>
              <a:t>RECURREN</a:t>
            </a:r>
            <a:endParaRPr lang="es-ES" b="1" dirty="0"/>
          </a:p>
        </p:txBody>
      </p:sp>
      <p:sp>
        <p:nvSpPr>
          <p:cNvPr id="10" name="9 Flecha abajo"/>
          <p:cNvSpPr/>
          <p:nvPr/>
        </p:nvSpPr>
        <p:spPr>
          <a:xfrm>
            <a:off x="7020272" y="4075695"/>
            <a:ext cx="288032" cy="7214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Flecha derecha"/>
          <p:cNvSpPr/>
          <p:nvPr/>
        </p:nvSpPr>
        <p:spPr>
          <a:xfrm>
            <a:off x="3131840" y="4329100"/>
            <a:ext cx="360040" cy="1800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9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ANATOMÍA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49694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51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TRATAMIENTO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208912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5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QUIMIOTERAPIA ESTANDAR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VÍA INTRAPERITONEAL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mayoría de la enfermedad se encuentra en la </a:t>
            </a:r>
            <a:r>
              <a:rPr lang="es-ES" sz="2400" u="sng" dirty="0">
                <a:latin typeface="Arial" pitchFamily="34" charset="0"/>
                <a:cs typeface="Arial" pitchFamily="34" charset="0"/>
              </a:rPr>
              <a:t>cavidad peritoneal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Aumento de la </a:t>
            </a:r>
            <a:r>
              <a:rPr lang="es-ES" sz="2400" u="sng" dirty="0">
                <a:latin typeface="Arial" pitchFamily="34" charset="0"/>
                <a:cs typeface="Arial" pitchFamily="34" charset="0"/>
              </a:rPr>
              <a:t>concentración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del fármaco, aunque con </a:t>
            </a:r>
            <a:r>
              <a:rPr lang="es-ES" sz="2400" u="sng" dirty="0">
                <a:latin typeface="Arial" pitchFamily="34" charset="0"/>
                <a:cs typeface="Arial" pitchFamily="34" charset="0"/>
              </a:rPr>
              <a:t>penetración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limitada</a:t>
            </a:r>
          </a:p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Mínima </a:t>
            </a:r>
            <a:r>
              <a:rPr lang="es-ES" sz="2400" b="1" dirty="0">
                <a:latin typeface="Arial" pitchFamily="34" charset="0"/>
                <a:cs typeface="Arial" pitchFamily="34" charset="0"/>
              </a:rPr>
              <a:t>enfermedad residual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!</a:t>
            </a:r>
          </a:p>
          <a:p>
            <a:pPr marL="0" indent="0">
              <a:buNone/>
            </a:pPr>
            <a:endParaRPr lang="es-ES" b="1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VÍA </a:t>
            </a:r>
            <a:r>
              <a:rPr lang="es-E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INTRAVENOSA</a:t>
            </a:r>
          </a:p>
          <a:p>
            <a:pPr marL="0" indent="0">
              <a:buNone/>
            </a:pPr>
            <a:endParaRPr lang="es-ES" b="1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5" name="Picture 5" descr="sugaimg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157192"/>
            <a:ext cx="2088232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1" y="5157192"/>
            <a:ext cx="187220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536377"/>
            <a:ext cx="5076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04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EN RESUMEN...... ESTADIOS III y IV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556792"/>
            <a:ext cx="820891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792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7956376" cy="1426170"/>
          </a:xfrm>
        </p:spPr>
        <p:txBody>
          <a:bodyPr>
            <a:noAutofit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VIGILANCIA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b="1" dirty="0" smtClean="0">
                <a:latin typeface="Arial" pitchFamily="34" charset="0"/>
                <a:cs typeface="Arial" pitchFamily="34" charset="0"/>
              </a:rPr>
            </a:br>
            <a:r>
              <a:rPr lang="es-ES" b="1" dirty="0" smtClean="0">
                <a:latin typeface="Arial" pitchFamily="34" charset="0"/>
                <a:cs typeface="Arial" pitchFamily="34" charset="0"/>
              </a:rPr>
              <a:t>POSTRATAMIENTO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s-ES" sz="4100" b="1" dirty="0" smtClean="0"/>
          </a:p>
          <a:p>
            <a:pPr marL="0" indent="0">
              <a:buNone/>
            </a:pPr>
            <a:r>
              <a:rPr lang="es-ES" sz="4100" b="1" dirty="0" smtClean="0"/>
              <a:t>CLÍNICA</a:t>
            </a:r>
            <a:r>
              <a:rPr lang="es-ES" sz="4100" b="1" dirty="0"/>
              <a:t>: </a:t>
            </a:r>
          </a:p>
          <a:p>
            <a:pPr marL="400050" lvl="1" indent="0">
              <a:buNone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Examen físico completo </a:t>
            </a:r>
            <a:r>
              <a:rPr lang="es-ES" dirty="0">
                <a:latin typeface="Arial" pitchFamily="34" charset="0"/>
                <a:cs typeface="Arial" pitchFamily="34" charset="0"/>
              </a:rPr>
              <a:t>cada 2-4 m x 2 años</a:t>
            </a:r>
            <a:r>
              <a:rPr lang="es-E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  3-6 </a:t>
            </a:r>
            <a:r>
              <a:rPr lang="es-ES" dirty="0">
                <a:latin typeface="Arial" pitchFamily="34" charset="0"/>
                <a:cs typeface="Arial" pitchFamily="34" charset="0"/>
                <a:sym typeface="Wingdings" pitchFamily="2" charset="2"/>
              </a:rPr>
              <a:t>m x 3 </a:t>
            </a:r>
            <a:r>
              <a:rPr lang="es-E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años 12 </a:t>
            </a:r>
            <a:r>
              <a:rPr lang="es-ES" dirty="0">
                <a:latin typeface="Arial" pitchFamily="34" charset="0"/>
                <a:cs typeface="Arial" pitchFamily="34" charset="0"/>
                <a:sym typeface="Wingdings" pitchFamily="2" charset="2"/>
              </a:rPr>
              <a:t>m</a:t>
            </a:r>
          </a:p>
          <a:p>
            <a:pPr marL="0" lvl="1" indent="0">
              <a:buNone/>
            </a:pPr>
            <a:endParaRPr lang="es-ES" sz="4100" b="1" dirty="0" smtClean="0">
              <a:sym typeface="Wingdings" pitchFamily="2" charset="2"/>
            </a:endParaRPr>
          </a:p>
          <a:p>
            <a:pPr marL="0" lvl="1" indent="0">
              <a:buNone/>
            </a:pPr>
            <a:r>
              <a:rPr lang="es-ES" sz="4100" b="1" dirty="0" smtClean="0">
                <a:sym typeface="Wingdings" pitchFamily="2" charset="2"/>
              </a:rPr>
              <a:t>BIOQUÍMICA</a:t>
            </a:r>
            <a:r>
              <a:rPr lang="es-ES" sz="4100" b="1" dirty="0">
                <a:sym typeface="Wingdings" pitchFamily="2" charset="2"/>
              </a:rPr>
              <a:t>: </a:t>
            </a:r>
            <a:endParaRPr lang="es-ES" sz="4100" b="1" dirty="0" smtClean="0">
              <a:sym typeface="Wingdings" pitchFamily="2" charset="2"/>
            </a:endParaRPr>
          </a:p>
          <a:p>
            <a:pPr marL="400050" lvl="2" indent="0">
              <a:buNone/>
            </a:pPr>
            <a:r>
              <a:rPr lang="es-ES" sz="29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Evaluación </a:t>
            </a:r>
            <a:r>
              <a:rPr lang="es-ES" sz="29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cada 12 semanas con Ca 125.</a:t>
            </a:r>
          </a:p>
          <a:p>
            <a:endParaRPr lang="es-ES" dirty="0">
              <a:sym typeface="Wingdings" pitchFamily="2" charset="2"/>
            </a:endParaRPr>
          </a:p>
          <a:p>
            <a:pPr marL="0" indent="0">
              <a:buNone/>
            </a:pPr>
            <a:r>
              <a:rPr lang="es-ES" sz="4100" b="1" dirty="0">
                <a:sym typeface="Wingdings" pitchFamily="2" charset="2"/>
              </a:rPr>
              <a:t>RADIOLÓGICA: </a:t>
            </a:r>
            <a:endParaRPr lang="es-ES" b="1" dirty="0"/>
          </a:p>
          <a:p>
            <a:pPr marL="457200" lvl="1" indent="0">
              <a:buNone/>
            </a:pP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Imágenes (Ecografía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o TAC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abdomen total)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cada 26 semanas por 2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años,</a:t>
            </a:r>
            <a:endParaRPr lang="es-ES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buNone/>
            </a:pPr>
            <a:endParaRPr lang="es-ES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buNone/>
            </a:pP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Posteriormente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 duplican los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intervalos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hasta los 5 años</a:t>
            </a: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.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</a:p>
          <a:p>
            <a:endParaRPr lang="es-ES" dirty="0"/>
          </a:p>
          <a:p>
            <a:endParaRPr lang="es-E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16632"/>
            <a:ext cx="1296144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090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7" descr="migrana-destc3A56-4F9C-9870-2ABAFCD2DE1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44" y="332656"/>
            <a:ext cx="8208912" cy="5112568"/>
          </a:xfrm>
          <a:noFill/>
        </p:spPr>
      </p:pic>
      <p:sp>
        <p:nvSpPr>
          <p:cNvPr id="5" name="4 Rectángulo"/>
          <p:cNvSpPr/>
          <p:nvPr/>
        </p:nvSpPr>
        <p:spPr>
          <a:xfrm rot="10800000" flipV="1">
            <a:off x="2123728" y="5699284"/>
            <a:ext cx="633670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RC  </a:t>
            </a:r>
            <a:r>
              <a:rPr lang="es-E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80% </a:t>
            </a:r>
            <a:r>
              <a:rPr lang="es-ES" sz="3200" dirty="0">
                <a:latin typeface="Arial" pitchFamily="34" charset="0"/>
                <a:cs typeface="Arial" pitchFamily="34" charset="0"/>
                <a:sym typeface="Wingdings" pitchFamily="2" charset="2"/>
              </a:rPr>
              <a:t>  </a:t>
            </a:r>
            <a:r>
              <a:rPr lang="es-ES" sz="3200" dirty="0">
                <a:latin typeface="Arial" pitchFamily="34" charset="0"/>
                <a:cs typeface="Arial" pitchFamily="34" charset="0"/>
              </a:rPr>
              <a:t>¾  RECAEN</a:t>
            </a:r>
            <a:r>
              <a:rPr lang="es-ES" sz="32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dirty="0">
                <a:sym typeface="Wingdings" pitchFamily="2" charset="2"/>
              </a:rPr>
              <a:t/>
            </a:r>
            <a:br>
              <a:rPr lang="es-ES" dirty="0">
                <a:sym typeface="Wingdings" pitchFamily="2" charset="2"/>
              </a:rPr>
            </a:b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275460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RECAÍDAS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ES" sz="3000" b="1" dirty="0">
                <a:latin typeface="Arial" pitchFamily="34" charset="0"/>
                <a:cs typeface="Arial" pitchFamily="34" charset="0"/>
              </a:rPr>
              <a:t>PROBABILIDAD</a:t>
            </a:r>
          </a:p>
          <a:p>
            <a:pPr algn="ctr">
              <a:buNone/>
            </a:pPr>
            <a:endParaRPr lang="es-ES" sz="2400" u="sng" dirty="0"/>
          </a:p>
          <a:p>
            <a:endParaRPr lang="es-ES" sz="2400" b="1" u="sng" dirty="0" smtClean="0"/>
          </a:p>
          <a:p>
            <a:r>
              <a:rPr lang="es-ES" sz="2400" b="1" u="sng" dirty="0" smtClean="0"/>
              <a:t>TUMOR</a:t>
            </a:r>
            <a:r>
              <a:rPr lang="es-ES" sz="2400" b="1" u="sng" dirty="0"/>
              <a:t>:</a:t>
            </a:r>
          </a:p>
          <a:p>
            <a:pPr lvl="1"/>
            <a:r>
              <a:rPr lang="es-ES" sz="2000" dirty="0" smtClean="0"/>
              <a:t>Estadiaje: </a:t>
            </a:r>
            <a:r>
              <a:rPr lang="es-ES" sz="2000" dirty="0"/>
              <a:t>Enfermedad residual</a:t>
            </a:r>
          </a:p>
          <a:p>
            <a:pPr lvl="2"/>
            <a:r>
              <a:rPr lang="es-ES" sz="1800" b="1" dirty="0"/>
              <a:t>62%</a:t>
            </a:r>
            <a:r>
              <a:rPr lang="es-ES" sz="1800" dirty="0"/>
              <a:t>  </a:t>
            </a:r>
            <a:r>
              <a:rPr lang="es-ES" sz="1800" dirty="0" smtClean="0"/>
              <a:t>todos </a:t>
            </a:r>
            <a:r>
              <a:rPr lang="es-ES" sz="1800" dirty="0"/>
              <a:t>los </a:t>
            </a:r>
            <a:r>
              <a:rPr lang="es-ES" sz="1800" dirty="0" smtClean="0"/>
              <a:t>Estadios</a:t>
            </a:r>
            <a:endParaRPr lang="es-ES" sz="1800" dirty="0"/>
          </a:p>
          <a:p>
            <a:pPr lvl="2"/>
            <a:r>
              <a:rPr lang="es-ES" sz="1800" b="1" dirty="0"/>
              <a:t>60-70%</a:t>
            </a:r>
            <a:r>
              <a:rPr lang="es-ES" sz="1800" dirty="0"/>
              <a:t> </a:t>
            </a:r>
            <a:r>
              <a:rPr lang="es-ES" sz="1800" dirty="0" smtClean="0"/>
              <a:t>: Estadio </a:t>
            </a:r>
            <a:r>
              <a:rPr lang="es-ES" sz="1800" dirty="0"/>
              <a:t>III-IV con bajo volumen residual</a:t>
            </a:r>
          </a:p>
          <a:p>
            <a:pPr lvl="2"/>
            <a:r>
              <a:rPr lang="es-ES" sz="1800" b="1" dirty="0"/>
              <a:t>80-85%</a:t>
            </a:r>
            <a:r>
              <a:rPr lang="es-ES" sz="1800" dirty="0"/>
              <a:t> </a:t>
            </a:r>
            <a:r>
              <a:rPr lang="es-ES" sz="1800" dirty="0" smtClean="0"/>
              <a:t>: Estadios </a:t>
            </a:r>
            <a:r>
              <a:rPr lang="es-ES" sz="1800" dirty="0"/>
              <a:t>III-IV con alto volumen residual</a:t>
            </a:r>
          </a:p>
          <a:p>
            <a:pPr lvl="1"/>
            <a:r>
              <a:rPr lang="es-ES" sz="2000" dirty="0"/>
              <a:t>Histología</a:t>
            </a:r>
          </a:p>
          <a:p>
            <a:pPr lvl="1"/>
            <a:r>
              <a:rPr lang="es-ES" sz="2000" dirty="0" smtClean="0"/>
              <a:t>Comportamiento de </a:t>
            </a:r>
            <a:r>
              <a:rPr lang="es-ES" sz="2000" dirty="0"/>
              <a:t>Ca </a:t>
            </a:r>
            <a:r>
              <a:rPr lang="es-ES" sz="2000" dirty="0" smtClean="0"/>
              <a:t>12</a:t>
            </a:r>
            <a:r>
              <a:rPr lang="es-ES" sz="2000" dirty="0"/>
              <a:t>5</a:t>
            </a:r>
          </a:p>
          <a:p>
            <a:r>
              <a:rPr lang="es-ES" sz="2400" b="1" u="sng" dirty="0"/>
              <a:t>PACIENTE:</a:t>
            </a:r>
          </a:p>
          <a:p>
            <a:pPr lvl="1"/>
            <a:r>
              <a:rPr lang="es-ES" sz="2000" dirty="0"/>
              <a:t>Edad</a:t>
            </a:r>
          </a:p>
          <a:p>
            <a:pPr lvl="1"/>
            <a:r>
              <a:rPr lang="es-ES" sz="2000" dirty="0"/>
              <a:t>PS</a:t>
            </a:r>
          </a:p>
          <a:p>
            <a:pPr lvl="1"/>
            <a:endParaRPr lang="es-ES" sz="2000" dirty="0">
              <a:solidFill>
                <a:srgbClr val="0000FF"/>
              </a:solidFill>
            </a:endParaRPr>
          </a:p>
          <a:p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88296" cy="4997152"/>
          </a:xfrm>
        </p:spPr>
        <p:txBody>
          <a:bodyPr>
            <a:normAutofit fontScale="92500" lnSpcReduction="20000"/>
          </a:bodyPr>
          <a:lstStyle/>
          <a:p>
            <a:pPr lvl="1">
              <a:buNone/>
            </a:pPr>
            <a:r>
              <a:rPr lang="es-ES" sz="3000" b="1" dirty="0" smtClean="0">
                <a:latin typeface="Arial" pitchFamily="34" charset="0"/>
                <a:cs typeface="Arial" pitchFamily="34" charset="0"/>
              </a:rPr>
              <a:t>PREDICTORES RPTA </a:t>
            </a:r>
          </a:p>
          <a:p>
            <a:pPr lvl="1">
              <a:buNone/>
            </a:pPr>
            <a:r>
              <a:rPr lang="es-ES" sz="3000" b="1" dirty="0" smtClean="0">
                <a:latin typeface="Arial" pitchFamily="34" charset="0"/>
                <a:cs typeface="Arial" pitchFamily="34" charset="0"/>
              </a:rPr>
              <a:t>A 2ª </a:t>
            </a:r>
            <a:r>
              <a:rPr lang="es-ES" sz="3000" b="1" dirty="0">
                <a:latin typeface="Arial" pitchFamily="34" charset="0"/>
                <a:cs typeface="Arial" pitchFamily="34" charset="0"/>
              </a:rPr>
              <a:t>LÍNEA</a:t>
            </a:r>
          </a:p>
          <a:p>
            <a:endParaRPr lang="es-ES" sz="2400" u="sng" dirty="0" smtClean="0"/>
          </a:p>
          <a:p>
            <a:r>
              <a:rPr lang="es-ES" sz="2400" b="1" u="sng" dirty="0" smtClean="0"/>
              <a:t>TUMOR:</a:t>
            </a:r>
            <a:endParaRPr lang="es-ES" sz="2400" b="1" u="sng" dirty="0"/>
          </a:p>
          <a:p>
            <a:pPr lvl="1"/>
            <a:r>
              <a:rPr lang="es-ES" sz="2000" dirty="0"/>
              <a:t>Tamaño de la recidiva </a:t>
            </a:r>
            <a:r>
              <a:rPr lang="es-ES" sz="2000" dirty="0" smtClean="0"/>
              <a:t>tumoral</a:t>
            </a:r>
            <a:endParaRPr lang="es-ES" sz="2000" dirty="0"/>
          </a:p>
          <a:p>
            <a:pPr lvl="1"/>
            <a:r>
              <a:rPr lang="es-ES" sz="2000" dirty="0" smtClean="0"/>
              <a:t>Nº </a:t>
            </a:r>
            <a:r>
              <a:rPr lang="es-ES" sz="2000" dirty="0"/>
              <a:t>de localizaciones de la enfermedad</a:t>
            </a:r>
          </a:p>
          <a:p>
            <a:pPr lvl="1"/>
            <a:r>
              <a:rPr lang="es-ES" sz="2000" dirty="0"/>
              <a:t>Histología </a:t>
            </a:r>
          </a:p>
          <a:p>
            <a:endParaRPr lang="es-ES" sz="2400" u="sng" dirty="0" smtClean="0"/>
          </a:p>
          <a:p>
            <a:r>
              <a:rPr lang="es-ES" sz="2400" b="1" u="sng" dirty="0" smtClean="0"/>
              <a:t>PACIENTE:</a:t>
            </a:r>
            <a:endParaRPr lang="es-ES" sz="2400" b="1" u="sng" dirty="0"/>
          </a:p>
          <a:p>
            <a:pPr lvl="1"/>
            <a:r>
              <a:rPr lang="es-ES" sz="2000" dirty="0"/>
              <a:t>PS</a:t>
            </a:r>
          </a:p>
          <a:p>
            <a:endParaRPr lang="es-ES" sz="2400" u="sng" dirty="0" smtClean="0"/>
          </a:p>
          <a:p>
            <a:r>
              <a:rPr lang="es-ES" sz="2400" b="1" u="sng" dirty="0" smtClean="0"/>
              <a:t>TRATAMIENTO:</a:t>
            </a:r>
            <a:endParaRPr lang="es-ES" sz="2400" b="1" u="sng" dirty="0"/>
          </a:p>
          <a:p>
            <a:pPr lvl="1"/>
            <a:r>
              <a:rPr lang="es-ES" sz="2000" dirty="0"/>
              <a:t>Intervalo libre de platino.</a:t>
            </a:r>
          </a:p>
          <a:p>
            <a:endParaRPr lang="es-E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273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CUANDO TRATAR?????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37111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Sintomática </a:t>
            </a:r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s-ES" sz="28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tratamiento inmediato si el desempeño del paciente lo permite.</a:t>
            </a:r>
            <a:endParaRPr lang="es-ES" sz="2800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endParaRPr lang="es-ES" dirty="0" smtClean="0">
              <a:sym typeface="Wingdings" pitchFamily="2" charset="2"/>
            </a:endParaRPr>
          </a:p>
          <a:p>
            <a:endParaRPr lang="es-ES" dirty="0">
              <a:sym typeface="Wingdings" pitchFamily="2" charset="2"/>
            </a:endParaRP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Asintomática 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acuerdo con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paciente...</a:t>
            </a:r>
          </a:p>
          <a:p>
            <a:pPr lvl="2"/>
            <a:r>
              <a:rPr lang="es-ES" sz="2800" dirty="0">
                <a:latin typeface="Arial" pitchFamily="34" charset="0"/>
                <a:cs typeface="Arial" pitchFamily="34" charset="0"/>
              </a:rPr>
              <a:t>Seguimiento clínico</a:t>
            </a:r>
          </a:p>
          <a:p>
            <a:pPr lvl="2"/>
            <a:r>
              <a:rPr lang="es-ES" sz="2800" dirty="0">
                <a:latin typeface="Arial" pitchFamily="34" charset="0"/>
                <a:cs typeface="Arial" pitchFamily="34" charset="0"/>
              </a:rPr>
              <a:t>Ca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12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5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si signos o síntomas de recaída</a:t>
            </a:r>
            <a:r>
              <a:rPr lang="es-ES" dirty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s-ES" dirty="0"/>
          </a:p>
        </p:txBody>
      </p:sp>
      <p:sp>
        <p:nvSpPr>
          <p:cNvPr id="9" name="8 Rectángulo"/>
          <p:cNvSpPr/>
          <p:nvPr/>
        </p:nvSpPr>
        <p:spPr>
          <a:xfrm>
            <a:off x="35496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7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NUNCA OLVIDAR…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/>
          <a:lstStyle/>
          <a:p>
            <a:r>
              <a:rPr lang="es-ES" sz="2800" b="1" dirty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EN </a:t>
            </a:r>
            <a:r>
              <a:rPr lang="es-ES" sz="2800" b="1" dirty="0" smtClean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ONCOLOGÍA </a:t>
            </a:r>
            <a:r>
              <a:rPr lang="es-ES" sz="2800" b="1" dirty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LAS DESICIONES SE DEBEN TOMAR SIEMPRE</a:t>
            </a:r>
            <a:r>
              <a:rPr lang="es-ES" sz="2800" b="1" dirty="0" smtClean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!!!!!! CONJUNTAMENTE </a:t>
            </a:r>
            <a:r>
              <a:rPr lang="es-ES" sz="2800" b="1" dirty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CON EL </a:t>
            </a:r>
            <a:r>
              <a:rPr lang="es-ES" sz="2800" b="1" dirty="0" smtClean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PACIENTE</a:t>
            </a:r>
            <a:r>
              <a:rPr lang="es-ES" b="1" dirty="0" smtClean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s-ES" dirty="0">
              <a:solidFill>
                <a:srgbClr val="E02CCB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960440"/>
            <a:ext cx="3024336" cy="213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393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08520" y="274638"/>
            <a:ext cx="7920880" cy="1143000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CIRUGÍA EN LA RECAÍDA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s-ES" b="1" u="sng" dirty="0" smtClean="0"/>
              <a:t>REQUISITOS:</a:t>
            </a:r>
          </a:p>
          <a:p>
            <a:pPr lvl="1">
              <a:lnSpc>
                <a:spcPct val="90000"/>
              </a:lnSpc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ILP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≥ 12 meses.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s-ES" dirty="0">
                <a:latin typeface="Arial" pitchFamily="34" charset="0"/>
                <a:cs typeface="Arial" pitchFamily="34" charset="0"/>
              </a:rPr>
              <a:t>Posible la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extirpación</a:t>
            </a:r>
            <a:r>
              <a:rPr lang="es-ES" dirty="0">
                <a:latin typeface="Arial" pitchFamily="34" charset="0"/>
                <a:cs typeface="Arial" pitchFamily="34" charset="0"/>
              </a:rPr>
              <a:t> de la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mayor parte  </a:t>
            </a:r>
            <a:r>
              <a:rPr lang="es-ES" dirty="0">
                <a:latin typeface="Arial" pitchFamily="34" charset="0"/>
                <a:cs typeface="Arial" pitchFamily="34" charset="0"/>
              </a:rPr>
              <a:t>de la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enfermedad  residual.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s-ES" dirty="0">
                <a:latin typeface="Arial" pitchFamily="34" charset="0"/>
                <a:cs typeface="Arial" pitchFamily="34" charset="0"/>
              </a:rPr>
              <a:t>Buen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PS.</a:t>
            </a:r>
            <a:endParaRPr lang="es-ES" b="1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s-ES" dirty="0">
                <a:latin typeface="Arial" pitchFamily="34" charset="0"/>
                <a:cs typeface="Arial" pitchFamily="34" charset="0"/>
              </a:rPr>
              <a:t>Recurrencia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local.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365" y="188640"/>
            <a:ext cx="164782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2195736" y="4941168"/>
            <a:ext cx="4464496" cy="151216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b="1" dirty="0" smtClean="0">
                <a:solidFill>
                  <a:schemeClr val="accent4">
                    <a:lumMod val="75000"/>
                  </a:schemeClr>
                </a:solidFill>
              </a:rPr>
              <a:t>CONTROVERSIA</a:t>
            </a:r>
            <a:endParaRPr lang="es-ES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1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GRUPOS PRONÓSTICOS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988840"/>
            <a:ext cx="8363272" cy="4491880"/>
          </a:xfrm>
        </p:spPr>
        <p:txBody>
          <a:bodyPr anchor="ctr"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es-ES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es-ES" sz="33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PLATINO-SENSIBLES</a:t>
            </a:r>
            <a:endParaRPr lang="es-ES" sz="33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  <a:defRPr/>
            </a:pPr>
            <a:r>
              <a:rPr lang="es-E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IL de Platino  &gt; 12 meses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s-ES" sz="1800" dirty="0" smtClean="0">
                <a:ea typeface="ＭＳ Ｐゴシック" pitchFamily="34" charset="-128"/>
              </a:rPr>
              <a:t>    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s-ES" sz="23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Probabilidad </a:t>
            </a:r>
            <a:r>
              <a:rPr lang="es-ES" sz="23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respuesta a la re-exposición a platino del </a:t>
            </a:r>
            <a:r>
              <a:rPr lang="es-ES" sz="23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30-60%.</a:t>
            </a:r>
          </a:p>
          <a:p>
            <a:pPr marL="914400" lvl="2" indent="0">
              <a:lnSpc>
                <a:spcPct val="80000"/>
              </a:lnSpc>
              <a:buNone/>
            </a:pPr>
            <a:endParaRPr lang="es-ES" sz="1800" b="1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514350" lvl="1" indent="0">
              <a:lnSpc>
                <a:spcPct val="80000"/>
              </a:lnSpc>
              <a:buNone/>
            </a:pPr>
            <a:endParaRPr lang="es-ES" sz="33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14350" lvl="1" indent="0">
              <a:lnSpc>
                <a:spcPct val="80000"/>
              </a:lnSpc>
              <a:buNone/>
            </a:pPr>
            <a:r>
              <a:rPr lang="es-ES" sz="33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PARCIALMENTE </a:t>
            </a:r>
            <a:r>
              <a:rPr lang="es-ES" sz="33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s-ES" sz="33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SENSIBLES</a:t>
            </a:r>
            <a:endParaRPr lang="es-ES" sz="33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s-ES" sz="3200" dirty="0" smtClean="0">
                <a:solidFill>
                  <a:srgbClr val="FF0000"/>
                </a:solidFill>
                <a:ea typeface="ＭＳ Ｐゴシック" pitchFamily="34" charset="-128"/>
              </a:rPr>
              <a:t>     </a:t>
            </a:r>
            <a:r>
              <a:rPr lang="es-ES" sz="3200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IL de Platino  entre  6-12 meses</a:t>
            </a:r>
            <a:r>
              <a:rPr lang="es-ES" sz="32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.</a:t>
            </a:r>
            <a:endParaRPr lang="es-ES" sz="32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s-ES" sz="2200" dirty="0" smtClean="0">
                <a:ea typeface="ＭＳ Ｐゴシック" pitchFamily="34" charset="-128"/>
              </a:rPr>
              <a:t>          </a:t>
            </a:r>
            <a:endParaRPr lang="es-ES" sz="2300" dirty="0" smtClean="0">
              <a:ea typeface="ＭＳ Ｐゴシック" pitchFamily="34" charset="-128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s-ES" sz="23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s-ES" sz="23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     Probabilidad </a:t>
            </a:r>
            <a:r>
              <a:rPr lang="es-ES" sz="23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respuesta del 15-30% al platino. </a:t>
            </a:r>
          </a:p>
          <a:p>
            <a:pPr marL="0" indent="0">
              <a:buNone/>
              <a:defRPr/>
            </a:pPr>
            <a:r>
              <a:rPr lang="es-ES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      </a:t>
            </a:r>
          </a:p>
          <a:p>
            <a:pPr marL="0" indent="0">
              <a:buNone/>
              <a:defRPr/>
            </a:pPr>
            <a:r>
              <a:rPr lang="es-ES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es-ES" sz="33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PLATINO-RESISTENTES</a:t>
            </a:r>
            <a:r>
              <a:rPr lang="es-ES" sz="3300" b="1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3300" b="1" dirty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  <a:defRPr/>
            </a:pPr>
            <a:r>
              <a:rPr lang="es-ES" sz="3200" dirty="0" smtClean="0">
                <a:solidFill>
                  <a:srgbClr val="FF0000"/>
                </a:solidFill>
              </a:rPr>
              <a:t>     </a:t>
            </a:r>
            <a:r>
              <a:rPr lang="es-E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IL </a:t>
            </a:r>
            <a:r>
              <a:rPr lang="es-ES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 platino &lt; 6 </a:t>
            </a:r>
            <a:r>
              <a:rPr lang="es-E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meses</a:t>
            </a:r>
          </a:p>
          <a:p>
            <a:pPr marL="457200" lvl="1" indent="0">
              <a:buNone/>
              <a:defRPr/>
            </a:pPr>
            <a:r>
              <a:rPr lang="es-ES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s-E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s-ES" sz="2300" dirty="0" smtClean="0">
                <a:latin typeface="Arial" pitchFamily="34" charset="0"/>
                <a:cs typeface="Arial" pitchFamily="34" charset="0"/>
              </a:rPr>
              <a:t>Valorar otros tratamientos.</a:t>
            </a:r>
            <a:endParaRPr lang="es-ES" sz="2300" dirty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325303"/>
            <a:ext cx="2520281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84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HISTOLOGÍA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9832804"/>
              </p:ext>
            </p:extLst>
          </p:nvPr>
        </p:nvGraphicFramePr>
        <p:xfrm>
          <a:off x="457200" y="1600201"/>
          <a:ext cx="8219256" cy="4277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Rectángulo"/>
          <p:cNvSpPr/>
          <p:nvPr/>
        </p:nvSpPr>
        <p:spPr>
          <a:xfrm>
            <a:off x="539552" y="6021288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>
                <a:latin typeface="Arial" pitchFamily="34" charset="0"/>
                <a:cs typeface="Arial" pitchFamily="34" charset="0"/>
              </a:rPr>
              <a:t>Todos los tipos de tumores indicados están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relacionados con  PVH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de alto riesgo oncogénico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(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VPH 16 y 18).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4302224" y="6597352"/>
            <a:ext cx="667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9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/>
              <a:t>OTRAS MEDICACIONES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57263"/>
            <a:ext cx="8280920" cy="5496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833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>
                <a:latin typeface="Arial" pitchFamily="34" charset="0"/>
                <a:cs typeface="Arial" pitchFamily="34" charset="0"/>
              </a:rPr>
              <a:t>OTROS </a:t>
            </a:r>
            <a:r>
              <a:rPr lang="es-ES" b="1" smtClean="0">
                <a:latin typeface="Arial" pitchFamily="34" charset="0"/>
                <a:cs typeface="Arial" pitchFamily="34" charset="0"/>
              </a:rPr>
              <a:t>FÁRMACOS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Bevacizumab !!!!!!!!!!</a:t>
            </a:r>
            <a:endParaRPr lang="es-ES" dirty="0">
              <a:solidFill>
                <a:srgbClr val="FF0000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r>
              <a:rPr lang="es-ES" dirty="0">
                <a:sym typeface="Wingdings" pitchFamily="2" charset="2"/>
              </a:rPr>
              <a:t>Anticuerpo monoclonal humanizado anti-VEGF</a:t>
            </a:r>
            <a:r>
              <a:rPr lang="es-ES" dirty="0" smtClean="0">
                <a:sym typeface="Wingdings" pitchFamily="2" charset="2"/>
              </a:rPr>
              <a:t>.</a:t>
            </a:r>
          </a:p>
          <a:p>
            <a:endParaRPr lang="es-ES" dirty="0">
              <a:sym typeface="Wingdings" pitchFamily="2" charset="2"/>
            </a:endParaRPr>
          </a:p>
          <a:p>
            <a:r>
              <a:rPr lang="es-ES" dirty="0" smtClean="0"/>
              <a:t>Variados estudios clínicos en diferentes escenarios.</a:t>
            </a:r>
            <a:endParaRPr lang="es-E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116" y="4440433"/>
            <a:ext cx="4352925" cy="2084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805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OTROS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FÁRMACOS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…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b="1" i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Pazopanib</a:t>
            </a:r>
            <a:endParaRPr lang="es-ES" b="1" i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000" dirty="0" smtClean="0">
                <a:latin typeface="Arial" pitchFamily="34" charset="0"/>
                <a:cs typeface="Arial" pitchFamily="34" charset="0"/>
              </a:rPr>
              <a:t>Actúa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inhibiendo a receptores de multitud de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factores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crecimiento implicados en la angiogénesis y desarrollo tumoral, como el factor de crecimiento endotelial vascular, del factor de crecimiento derivado de plaquetas, del factor de crecimiento de fibroblastos y del factor de células madre entre otros.</a:t>
            </a:r>
          </a:p>
          <a:p>
            <a:endParaRPr lang="es-ES" sz="2000" b="1" i="1" u="sng" dirty="0">
              <a:solidFill>
                <a:srgbClr val="FF000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784" y="4386396"/>
            <a:ext cx="1979712" cy="2426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100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OTROS FÁRMACOS…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i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Trabectedina</a:t>
            </a:r>
            <a:endParaRPr lang="es-ES" b="1" i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Origen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marino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Se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une selectivamente a la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guanina del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ADN provocando una deformación de la estructura molecular de la hélice y consecuentemente, una alteración de los procesos del ciclo celular que provocan la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apoptosis 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celular. 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s-ES" sz="2800" dirty="0" smtClean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509119"/>
            <a:ext cx="2397201" cy="2348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268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9600" dirty="0" smtClean="0"/>
              <a:t>     </a:t>
            </a:r>
          </a:p>
          <a:p>
            <a:pPr marL="0" indent="0">
              <a:buNone/>
            </a:pPr>
            <a:r>
              <a:rPr lang="es-ES" sz="9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9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GRACIAS </a:t>
            </a:r>
            <a:r>
              <a:rPr lang="es-ES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!!!!</a:t>
            </a:r>
            <a:endParaRPr lang="es-E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974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FACTORES DE RIESGO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es-ES" dirty="0" smtClean="0"/>
              <a:t>Actividad sexual inicial temprana.</a:t>
            </a:r>
          </a:p>
          <a:p>
            <a:r>
              <a:rPr lang="es-ES" dirty="0" smtClean="0"/>
              <a:t>Promiscuidad.</a:t>
            </a:r>
          </a:p>
          <a:p>
            <a:r>
              <a:rPr lang="es-ES" dirty="0" smtClean="0"/>
              <a:t>Transmisión venérea de PVH.</a:t>
            </a:r>
          </a:p>
          <a:p>
            <a:r>
              <a:rPr lang="es-ES" dirty="0" smtClean="0"/>
              <a:t>Grupos socioeconómicos bajos.</a:t>
            </a:r>
          </a:p>
          <a:p>
            <a:r>
              <a:rPr lang="es-ES" dirty="0" smtClean="0"/>
              <a:t>Tabaquismo.</a:t>
            </a:r>
          </a:p>
          <a:p>
            <a:r>
              <a:rPr lang="es-ES" dirty="0" smtClean="0"/>
              <a:t>Condilomas genitales.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149080"/>
            <a:ext cx="2228850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355976" y="6608385"/>
            <a:ext cx="675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06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512676"/>
            <a:ext cx="8229600" cy="792088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VACUNAS CONTRA PVH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204864"/>
            <a:ext cx="7344816" cy="4392488"/>
          </a:xfrm>
        </p:spPr>
        <p:txBody>
          <a:bodyPr>
            <a:normAutofit/>
          </a:bodyPr>
          <a:lstStyle/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PVH 16 y 18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(70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%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los cánceres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cérvix y ano).</a:t>
            </a:r>
          </a:p>
          <a:p>
            <a:pPr marL="0" indent="0">
              <a:buNone/>
            </a:pP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   PVH 6 y 11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(90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%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verrugas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genitales)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  <a:hlinkClick r:id="rId2" action="ppaction://hlinkfile"/>
            </a:endParaRPr>
          </a:p>
          <a:p>
            <a:r>
              <a:rPr lang="es-ES" sz="2400" b="1" dirty="0" err="1" smtClean="0">
                <a:latin typeface="Arial" pitchFamily="34" charset="0"/>
                <a:cs typeface="Arial" pitchFamily="34" charset="0"/>
                <a:hlinkClick r:id="rId2" action="ppaction://hlinkfile"/>
              </a:rPr>
              <a:t>Gardasil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®  (6, 11, 16, 18) y </a:t>
            </a:r>
            <a:r>
              <a:rPr lang="es-ES" sz="2400" b="1" dirty="0" err="1" smtClean="0">
                <a:latin typeface="Arial" pitchFamily="34" charset="0"/>
                <a:cs typeface="Arial" pitchFamily="34" charset="0"/>
                <a:hlinkClick r:id="rId3" action="ppaction://hlinkfile"/>
              </a:rPr>
              <a:t>Cervarix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® (16, 18). </a:t>
            </a:r>
          </a:p>
          <a:p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Vacuna indicada a partir de los 9 años de edad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352850"/>
            <a:ext cx="1619672" cy="15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35496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5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6732240" cy="11430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VACUNAS CONTRA PVH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Nº 3 dosis IM, frecuencia : 0, 2, 6 meses. </a:t>
            </a: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Eficacia protectora mantenida durante los 5 años posteriores a la finalización del régimen de 3 dosis</a:t>
            </a:r>
          </a:p>
          <a:p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P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revención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de: </a:t>
            </a:r>
          </a:p>
          <a:p>
            <a:endParaRPr lang="es-ES" sz="2800" dirty="0"/>
          </a:p>
          <a:p>
            <a:pPr lvl="1"/>
            <a:r>
              <a:rPr lang="es-ES" sz="2200" dirty="0">
                <a:latin typeface="Arial" pitchFamily="34" charset="0"/>
                <a:cs typeface="Arial" pitchFamily="34" charset="0"/>
              </a:rPr>
              <a:t>Lesiones genitales precancerosas (cervicales, </a:t>
            </a:r>
            <a:r>
              <a:rPr lang="es-ES" sz="2200" dirty="0" err="1">
                <a:latin typeface="Arial" pitchFamily="34" charset="0"/>
                <a:cs typeface="Arial" pitchFamily="34" charset="0"/>
              </a:rPr>
              <a:t>vulvares</a:t>
            </a:r>
            <a:r>
              <a:rPr lang="es-ES" sz="2200" dirty="0">
                <a:latin typeface="Arial" pitchFamily="34" charset="0"/>
                <a:cs typeface="Arial" pitchFamily="34" charset="0"/>
              </a:rPr>
              <a:t> y vaginales) y cáncer cervical relacionados con ciertos tipos oncogénicos  PVH.</a:t>
            </a:r>
          </a:p>
          <a:p>
            <a:pPr lvl="1"/>
            <a:endParaRPr lang="es-ES" sz="22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200" dirty="0">
                <a:latin typeface="Arial" pitchFamily="34" charset="0"/>
                <a:cs typeface="Arial" pitchFamily="34" charset="0"/>
              </a:rPr>
              <a:t>Verrugas genitales (condiloma </a:t>
            </a:r>
            <a:r>
              <a:rPr lang="es-ES" sz="2200" dirty="0" err="1">
                <a:latin typeface="Arial" pitchFamily="34" charset="0"/>
                <a:cs typeface="Arial" pitchFamily="34" charset="0"/>
              </a:rPr>
              <a:t>acuminata</a:t>
            </a:r>
            <a:r>
              <a:rPr lang="es-ES" sz="2200" dirty="0">
                <a:latin typeface="Arial" pitchFamily="34" charset="0"/>
                <a:cs typeface="Arial" pitchFamily="34" charset="0"/>
              </a:rPr>
              <a:t>) relacionadas causalmente con tipos específicos del VPH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521" y="0"/>
            <a:ext cx="2212477" cy="2023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0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</TotalTime>
  <Words>2798</Words>
  <Application>Microsoft Office PowerPoint</Application>
  <PresentationFormat>Presentación en pantalla (4:3)</PresentationFormat>
  <Paragraphs>582</Paragraphs>
  <Slides>64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64</vt:i4>
      </vt:variant>
    </vt:vector>
  </HeadingPairs>
  <TitlesOfParts>
    <vt:vector size="66" baseType="lpstr">
      <vt:lpstr>Tema de Office</vt:lpstr>
      <vt:lpstr>Imagen de mapa de bits</vt:lpstr>
      <vt:lpstr>TUMORES GINECOLÓGICOS</vt:lpstr>
      <vt:lpstr>Presentación de PowerPoint</vt:lpstr>
      <vt:lpstr>CÁNCER DE CÉRVIX</vt:lpstr>
      <vt:lpstr>EPIDEMIOLOGÍA</vt:lpstr>
      <vt:lpstr>ANATOMÍA</vt:lpstr>
      <vt:lpstr>HISTOLOGÍA</vt:lpstr>
      <vt:lpstr>FACTORES DE RIESGO</vt:lpstr>
      <vt:lpstr>VACUNAS CONTRA PVH</vt:lpstr>
      <vt:lpstr>VACUNAS CONTRA PVH</vt:lpstr>
      <vt:lpstr>PVH (Virus del papiloma humano)</vt:lpstr>
      <vt:lpstr>CÁNCER DE CÉRVIX </vt:lpstr>
      <vt:lpstr> CÁNCER DE CÉRVIX</vt:lpstr>
      <vt:lpstr>CÁNCER DE CÉRVIX</vt:lpstr>
      <vt:lpstr>CÁNCER DE CÉRVIX</vt:lpstr>
      <vt:lpstr>NEOPLASIA CERVICAL INTRAEPITELIAL  </vt:lpstr>
      <vt:lpstr>NEOPLASIA CERVICAL INTRAEPITELIAL </vt:lpstr>
      <vt:lpstr>SIGNOS Y SÍNTOMAS </vt:lpstr>
      <vt:lpstr>CLÍNICA Y DIAGNÓSTICO</vt:lpstr>
      <vt:lpstr>ESTADIFICACIÓN</vt:lpstr>
      <vt:lpstr>ESTADIFICACIÓN DEL CÁNCER DE CÉRVIX - FIGO (FEDERACIÓN INTERNACIONAL DE GINECOLOGÍA Y OBSTETRICIA) </vt:lpstr>
      <vt:lpstr>ESTADIFICACIÓN Y PRONÓSTICO</vt:lpstr>
      <vt:lpstr>ESTADIFICACIÓN Y PRONÓSTICO</vt:lpstr>
      <vt:lpstr>ESTADIFICACIÓN Y PRONÓSTICO</vt:lpstr>
      <vt:lpstr>TRATAMIENTO</vt:lpstr>
      <vt:lpstr>TOXICIDAD POR CITOSTÁTICOS</vt:lpstr>
      <vt:lpstr>TOXICIDADES POR CITOSTÁTICOS</vt:lpstr>
      <vt:lpstr>TOXICIDAD POR RADIOTERAPIA</vt:lpstr>
      <vt:lpstr>Presentación de PowerPoint</vt:lpstr>
      <vt:lpstr>CÁNCER DE OVARIO</vt:lpstr>
      <vt:lpstr>ANATOMÍA</vt:lpstr>
      <vt:lpstr>HISTOLOGÍA</vt:lpstr>
      <vt:lpstr>HISTOLOGÍA</vt:lpstr>
      <vt:lpstr>HISTOLOGÍA</vt:lpstr>
      <vt:lpstr>FACTORES DE RIESGO</vt:lpstr>
      <vt:lpstr>FACTORES DE RIESGO</vt:lpstr>
      <vt:lpstr>FACTORES PROTECTORES</vt:lpstr>
      <vt:lpstr>   SIGNOS Y SINTOMAS</vt:lpstr>
      <vt:lpstr>SIGNOS Y SINTOMAS</vt:lpstr>
      <vt:lpstr>DIAGNÓSTICO Y ESTADIFICACIÓN</vt:lpstr>
      <vt:lpstr>ESTADIFICACIÓN QUIRÚRGICA</vt:lpstr>
      <vt:lpstr>ESTADIFICACIÓN QUIRÚRGICA</vt:lpstr>
      <vt:lpstr>ESTADIFICACIÓN QUIRÚRGICA</vt:lpstr>
      <vt:lpstr>ESTADIFICACIÓN DEL CÁNCER DE OVARIO - FIGO (FEDERACIÓN INTERNACIONAL DE GINECOLOGÍA Y OBSTETRICIA)</vt:lpstr>
      <vt:lpstr>ESTADIFICACIÓN</vt:lpstr>
      <vt:lpstr>ESTADIFICACIÓN QUIRÚRGICA</vt:lpstr>
      <vt:lpstr>ESTRATEGIA TERAPÉUTICA</vt:lpstr>
      <vt:lpstr>ESTRATEGIA TERAPÉUTICA</vt:lpstr>
      <vt:lpstr>QUIMIOTERAPIA NEOADYUVANTE</vt:lpstr>
      <vt:lpstr>CIRUGÍA CITORREDUCTORA  2ª</vt:lpstr>
      <vt:lpstr>TRATAMIENTO</vt:lpstr>
      <vt:lpstr>QUIMIOTERAPIA ESTANDAR</vt:lpstr>
      <vt:lpstr>EN RESUMEN...... ESTADIOS III y IV</vt:lpstr>
      <vt:lpstr>VIGILANCIA  POSTRATAMIENTO</vt:lpstr>
      <vt:lpstr>Presentación de PowerPoint</vt:lpstr>
      <vt:lpstr>RECAÍDAS</vt:lpstr>
      <vt:lpstr>CUANDO TRATAR?????</vt:lpstr>
      <vt:lpstr>NUNCA OLVIDAR…</vt:lpstr>
      <vt:lpstr>CIRUGÍA EN LA RECAÍDA</vt:lpstr>
      <vt:lpstr>GRUPOS PRONÓSTICOS</vt:lpstr>
      <vt:lpstr>OTRAS MEDICACIONES </vt:lpstr>
      <vt:lpstr>OTROS FÁRMACOS</vt:lpstr>
      <vt:lpstr>OTROS FÁRMACOS…</vt:lpstr>
      <vt:lpstr>OTROS FÁRMACOS…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TUMORES GINECOLOGICOS</dc:title>
  <dc:creator>Usuario</dc:creator>
  <cp:lastModifiedBy>Usuario</cp:lastModifiedBy>
  <cp:revision>159</cp:revision>
  <dcterms:created xsi:type="dcterms:W3CDTF">2013-03-16T04:05:56Z</dcterms:created>
  <dcterms:modified xsi:type="dcterms:W3CDTF">2015-02-18T04:12:39Z</dcterms:modified>
</cp:coreProperties>
</file>