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5" r:id="rId7"/>
    <p:sldId id="263" r:id="rId8"/>
    <p:sldId id="262" r:id="rId9"/>
    <p:sldId id="264" r:id="rId10"/>
    <p:sldId id="267" r:id="rId11"/>
    <p:sldId id="268" r:id="rId12"/>
    <p:sldId id="269" r:id="rId13"/>
    <p:sldId id="270" r:id="rId14"/>
    <p:sldId id="272" r:id="rId15"/>
    <p:sldId id="273" r:id="rId16"/>
    <p:sldId id="261" r:id="rId17"/>
    <p:sldId id="275" r:id="rId18"/>
    <p:sldId id="274" r:id="rId19"/>
    <p:sldId id="276" r:id="rId20"/>
    <p:sldId id="277" r:id="rId21"/>
    <p:sldId id="278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0" d="100"/>
          <a:sy n="100" d="100"/>
        </p:scale>
        <p:origin x="-16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6AC93-531C-A345-9759-2F6471FAF09B}" type="datetimeFigureOut">
              <a:rPr lang="es-ES" smtClean="0"/>
              <a:t>19/01/14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6B3377-59DC-D645-83C7-E57EFCA851A0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98146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B3377-59DC-D645-83C7-E57EFCA851A0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719851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B3377-59DC-D645-83C7-E57EFCA851A0}" type="slidenum">
              <a:rPr lang="es-ES" smtClean="0"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332900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B3377-59DC-D645-83C7-E57EFCA851A0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591455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B3377-59DC-D645-83C7-E57EFCA851A0}" type="slidenum">
              <a:rPr lang="es-ES" smtClean="0"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65777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B3377-59DC-D645-83C7-E57EFCA851A0}" type="slidenum">
              <a:rPr lang="es-ES" smtClean="0"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213447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B3377-59DC-D645-83C7-E57EFCA851A0}" type="slidenum">
              <a:rPr lang="es-ES" smtClean="0"/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807866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B3377-59DC-D645-83C7-E57EFCA851A0}" type="slidenum">
              <a:rPr lang="es-ES" smtClean="0"/>
              <a:t>15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011412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B3377-59DC-D645-83C7-E57EFCA851A0}" type="slidenum">
              <a:rPr lang="es-ES" smtClean="0"/>
              <a:t>16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433421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B3377-59DC-D645-83C7-E57EFCA851A0}" type="slidenum">
              <a:rPr lang="es-ES" smtClean="0"/>
              <a:t>17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532694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B3377-59DC-D645-83C7-E57EFCA851A0}" type="slidenum">
              <a:rPr lang="es-ES" smtClean="0"/>
              <a:t>18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996996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B3377-59DC-D645-83C7-E57EFCA851A0}" type="slidenum">
              <a:rPr lang="es-ES" smtClean="0"/>
              <a:t>19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52715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B3377-59DC-D645-83C7-E57EFCA851A0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73126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B3377-59DC-D645-83C7-E57EFCA851A0}" type="slidenum">
              <a:rPr lang="es-ES" smtClean="0"/>
              <a:t>20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50605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B3377-59DC-D645-83C7-E57EFCA851A0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696066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B3377-59DC-D645-83C7-E57EFCA851A0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694188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B3377-59DC-D645-83C7-E57EFCA851A0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64559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B3377-59DC-D645-83C7-E57EFCA851A0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382401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B3377-59DC-D645-83C7-E57EFCA851A0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235346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B3377-59DC-D645-83C7-E57EFCA851A0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650518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B3377-59DC-D645-83C7-E57EFCA851A0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1985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19/01/14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19/01/14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19/01/14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19/01/14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19/01/14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19/01/14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19/01/14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19/01/14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19/01/14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19/01/14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19/01/14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19/01/14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Funci</a:t>
            </a:r>
            <a:r>
              <a:rPr lang="es-ES" dirty="0" smtClean="0"/>
              <a:t>ón normal de la proteína </a:t>
            </a:r>
            <a:r>
              <a:rPr lang="es-ES" dirty="0" err="1" smtClean="0"/>
              <a:t>Retinoblastoma</a:t>
            </a:r>
            <a:r>
              <a:rPr lang="es-ES" dirty="0" smtClean="0"/>
              <a:t> y el G1-checkpoint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Progresi</a:t>
            </a:r>
            <a:r>
              <a:rPr lang="es-ES" dirty="0" smtClean="0"/>
              <a:t>ón del ciclo celular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424513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La mutaci</a:t>
            </a:r>
            <a:r>
              <a:rPr lang="es-ES" dirty="0" smtClean="0"/>
              <a:t>ón del </a:t>
            </a:r>
            <a:r>
              <a:rPr lang="es-ES" b="1" i="1" dirty="0" smtClean="0"/>
              <a:t>RB</a:t>
            </a:r>
            <a:r>
              <a:rPr lang="es-ES" dirty="0" smtClean="0"/>
              <a:t> es una de las más frecuentes en oncología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843505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4"/>
          <p:cNvSpPr txBox="1">
            <a:spLocks noChangeArrowheads="1"/>
          </p:cNvSpPr>
          <p:nvPr/>
        </p:nvSpPr>
        <p:spPr bwMode="auto">
          <a:xfrm>
            <a:off x="85725" y="238125"/>
            <a:ext cx="34265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>
                <a:solidFill>
                  <a:srgbClr val="FFFFFF"/>
                </a:solidFill>
                <a:cs typeface="Arial" charset="0"/>
              </a:rPr>
              <a:t>Cyclin-CdK-CDKI binding specificities</a:t>
            </a:r>
          </a:p>
        </p:txBody>
      </p:sp>
      <p:sp>
        <p:nvSpPr>
          <p:cNvPr id="48131" name="AutoShape 5"/>
          <p:cNvSpPr>
            <a:spLocks noChangeArrowheads="1"/>
          </p:cNvSpPr>
          <p:nvPr/>
        </p:nvSpPr>
        <p:spPr bwMode="auto">
          <a:xfrm>
            <a:off x="215900" y="1587500"/>
            <a:ext cx="2290763" cy="1203325"/>
          </a:xfrm>
          <a:custGeom>
            <a:avLst/>
            <a:gdLst>
              <a:gd name="T0" fmla="*/ 2046521 w 21600"/>
              <a:gd name="T1" fmla="*/ 601663 h 21600"/>
              <a:gd name="T2" fmla="*/ 1145382 w 21600"/>
              <a:gd name="T3" fmla="*/ 1203325 h 21600"/>
              <a:gd name="T4" fmla="*/ 244242 w 21600"/>
              <a:gd name="T5" fmla="*/ 601663 h 21600"/>
              <a:gd name="T6" fmla="*/ 1145382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103 w 21600"/>
              <a:gd name="T13" fmla="*/ 4103 h 21600"/>
              <a:gd name="T14" fmla="*/ 17497 w 21600"/>
              <a:gd name="T15" fmla="*/ 1749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4606" y="21600"/>
                </a:lnTo>
                <a:lnTo>
                  <a:pt x="16994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alpha val="51999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">
              <a:cs typeface="Arial" charset="0"/>
            </a:endParaRPr>
          </a:p>
        </p:txBody>
      </p:sp>
      <p:sp>
        <p:nvSpPr>
          <p:cNvPr id="48132" name="AutoShape 6"/>
          <p:cNvSpPr>
            <a:spLocks noChangeArrowheads="1"/>
          </p:cNvSpPr>
          <p:nvPr/>
        </p:nvSpPr>
        <p:spPr bwMode="auto">
          <a:xfrm flipV="1">
            <a:off x="349250" y="2795588"/>
            <a:ext cx="2192338" cy="1117600"/>
          </a:xfrm>
          <a:custGeom>
            <a:avLst/>
            <a:gdLst>
              <a:gd name="T0" fmla="*/ 1997869 w 21600"/>
              <a:gd name="T1" fmla="*/ 558800 h 21600"/>
              <a:gd name="T2" fmla="*/ 1096169 w 21600"/>
              <a:gd name="T3" fmla="*/ 1117600 h 21600"/>
              <a:gd name="T4" fmla="*/ 194469 w 21600"/>
              <a:gd name="T5" fmla="*/ 558800 h 21600"/>
              <a:gd name="T6" fmla="*/ 1096169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716 w 21600"/>
              <a:gd name="T13" fmla="*/ 3716 h 21600"/>
              <a:gd name="T14" fmla="*/ 17884 w 21600"/>
              <a:gd name="T15" fmla="*/ 1788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3832" y="21600"/>
                </a:lnTo>
                <a:lnTo>
                  <a:pt x="17768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alpha val="51999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en-US" sz="600">
              <a:solidFill>
                <a:schemeClr val="bg1"/>
              </a:solidFill>
              <a:cs typeface="Arial" charset="0"/>
            </a:endParaRPr>
          </a:p>
          <a:p>
            <a:endParaRPr lang="en-US" sz="600">
              <a:solidFill>
                <a:schemeClr val="bg1"/>
              </a:solidFill>
              <a:cs typeface="Arial" charset="0"/>
            </a:endParaRPr>
          </a:p>
          <a:p>
            <a:endParaRPr lang="en-US" sz="600">
              <a:solidFill>
                <a:schemeClr val="bg1"/>
              </a:solidFill>
              <a:cs typeface="Arial" charset="0"/>
            </a:endParaRPr>
          </a:p>
          <a:p>
            <a:endParaRPr lang="en-US" sz="600">
              <a:solidFill>
                <a:schemeClr val="bg1"/>
              </a:solidFill>
              <a:cs typeface="Arial" charset="0"/>
            </a:endParaRPr>
          </a:p>
          <a:p>
            <a:endParaRPr lang="en-US" sz="600">
              <a:solidFill>
                <a:schemeClr val="bg1"/>
              </a:solidFill>
              <a:cs typeface="Arial" charset="0"/>
            </a:endParaRPr>
          </a:p>
          <a:p>
            <a:endParaRPr lang="en-US" sz="600">
              <a:solidFill>
                <a:schemeClr val="bg1"/>
              </a:solidFill>
              <a:cs typeface="Arial" charset="0"/>
            </a:endParaRPr>
          </a:p>
          <a:p>
            <a:endParaRPr lang="en-US" sz="600">
              <a:solidFill>
                <a:schemeClr val="bg1"/>
              </a:solidFill>
              <a:cs typeface="Arial" charset="0"/>
            </a:endParaRPr>
          </a:p>
          <a:p>
            <a:endParaRPr lang="en-US" sz="600">
              <a:solidFill>
                <a:schemeClr val="bg1"/>
              </a:solidFill>
              <a:cs typeface="Arial" charset="0"/>
            </a:endParaRPr>
          </a:p>
          <a:p>
            <a:r>
              <a:rPr lang="en-US" sz="2000">
                <a:solidFill>
                  <a:schemeClr val="bg1"/>
                </a:solidFill>
                <a:cs typeface="Arial" charset="0"/>
              </a:rPr>
              <a:t>G1</a:t>
            </a:r>
          </a:p>
        </p:txBody>
      </p:sp>
      <p:sp>
        <p:nvSpPr>
          <p:cNvPr id="48133" name="Oval 7"/>
          <p:cNvSpPr>
            <a:spLocks noChangeAspect="1" noChangeArrowheads="1"/>
          </p:cNvSpPr>
          <p:nvPr/>
        </p:nvSpPr>
        <p:spPr bwMode="auto">
          <a:xfrm>
            <a:off x="549275" y="2574925"/>
            <a:ext cx="858838" cy="436563"/>
          </a:xfrm>
          <a:prstGeom prst="ellipse">
            <a:avLst/>
          </a:prstGeom>
          <a:gradFill rotWithShape="1">
            <a:gsLst>
              <a:gs pos="0">
                <a:srgbClr val="737070"/>
              </a:gs>
              <a:gs pos="50000">
                <a:srgbClr val="F9F3F3"/>
              </a:gs>
              <a:gs pos="100000">
                <a:srgbClr val="737070"/>
              </a:gs>
            </a:gsLst>
            <a:lin ang="5400000" scaled="1"/>
          </a:gradFill>
          <a:ln w="635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chemeClr val="hlink"/>
                </a:solidFill>
                <a:cs typeface="Arial" charset="0"/>
              </a:rPr>
              <a:t>CDK4</a:t>
            </a:r>
          </a:p>
        </p:txBody>
      </p:sp>
      <p:sp>
        <p:nvSpPr>
          <p:cNvPr id="48134" name="Oval 8"/>
          <p:cNvSpPr>
            <a:spLocks noChangeAspect="1" noChangeArrowheads="1"/>
          </p:cNvSpPr>
          <p:nvPr/>
        </p:nvSpPr>
        <p:spPr bwMode="auto">
          <a:xfrm>
            <a:off x="1454150" y="2574925"/>
            <a:ext cx="858838" cy="436563"/>
          </a:xfrm>
          <a:prstGeom prst="ellipse">
            <a:avLst/>
          </a:prstGeom>
          <a:gradFill rotWithShape="1">
            <a:gsLst>
              <a:gs pos="0">
                <a:srgbClr val="737070"/>
              </a:gs>
              <a:gs pos="50000">
                <a:srgbClr val="F9F3F3"/>
              </a:gs>
              <a:gs pos="100000">
                <a:srgbClr val="737070"/>
              </a:gs>
            </a:gsLst>
            <a:lin ang="5400000" scaled="1"/>
          </a:gradFill>
          <a:ln w="6350">
            <a:solidFill>
              <a:srgbClr val="80808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rgbClr val="808080"/>
                </a:solidFill>
                <a:cs typeface="Arial" charset="0"/>
              </a:rPr>
              <a:t>CDK6</a:t>
            </a:r>
          </a:p>
        </p:txBody>
      </p:sp>
      <p:sp>
        <p:nvSpPr>
          <p:cNvPr id="48135" name="AutoShape 9"/>
          <p:cNvSpPr>
            <a:spLocks noChangeAspect="1" noChangeArrowheads="1"/>
          </p:cNvSpPr>
          <p:nvPr/>
        </p:nvSpPr>
        <p:spPr bwMode="auto">
          <a:xfrm>
            <a:off x="1106488" y="4013200"/>
            <a:ext cx="685800" cy="2825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100">
                <a:cs typeface="Arial" charset="0"/>
              </a:rPr>
              <a:t>Cyclin D2</a:t>
            </a:r>
          </a:p>
        </p:txBody>
      </p:sp>
      <p:sp>
        <p:nvSpPr>
          <p:cNvPr id="48136" name="AutoShape 10"/>
          <p:cNvSpPr>
            <a:spLocks noChangeAspect="1" noChangeArrowheads="1"/>
          </p:cNvSpPr>
          <p:nvPr/>
        </p:nvSpPr>
        <p:spPr bwMode="auto">
          <a:xfrm>
            <a:off x="341313" y="4013200"/>
            <a:ext cx="685800" cy="2825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100">
                <a:cs typeface="Arial" charset="0"/>
              </a:rPr>
              <a:t>Cyclin D1</a:t>
            </a:r>
          </a:p>
        </p:txBody>
      </p:sp>
      <p:sp>
        <p:nvSpPr>
          <p:cNvPr id="48137" name="AutoShape 11"/>
          <p:cNvSpPr>
            <a:spLocks noChangeAspect="1" noChangeArrowheads="1"/>
          </p:cNvSpPr>
          <p:nvPr/>
        </p:nvSpPr>
        <p:spPr bwMode="auto">
          <a:xfrm>
            <a:off x="1866900" y="4013200"/>
            <a:ext cx="685800" cy="2825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100">
                <a:cs typeface="Arial" charset="0"/>
              </a:rPr>
              <a:t>Cyclin D3</a:t>
            </a:r>
          </a:p>
        </p:txBody>
      </p:sp>
      <p:sp>
        <p:nvSpPr>
          <p:cNvPr id="48138" name="Oval 12"/>
          <p:cNvSpPr>
            <a:spLocks noChangeAspect="1" noChangeArrowheads="1"/>
          </p:cNvSpPr>
          <p:nvPr/>
        </p:nvSpPr>
        <p:spPr bwMode="auto">
          <a:xfrm>
            <a:off x="1941513" y="1436688"/>
            <a:ext cx="569912" cy="276225"/>
          </a:xfrm>
          <a:prstGeom prst="ellipse">
            <a:avLst/>
          </a:prstGeom>
          <a:gradFill rotWithShape="1">
            <a:gsLst>
              <a:gs pos="0">
                <a:srgbClr val="8C3D91"/>
              </a:gs>
              <a:gs pos="12000">
                <a:srgbClr val="7005D4"/>
              </a:gs>
              <a:gs pos="30000">
                <a:srgbClr val="181CC7"/>
              </a:gs>
              <a:gs pos="60001">
                <a:srgbClr val="0A128C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</p:spPr>
        <p:txBody>
          <a:bodyPr wrap="none" lIns="91425" tIns="45713" rIns="91425" bIns="45713" anchor="ctr"/>
          <a:lstStyle/>
          <a:p>
            <a:r>
              <a:rPr lang="en-US" sz="1200">
                <a:solidFill>
                  <a:srgbClr val="FFFF00"/>
                </a:solidFill>
                <a:cs typeface="Arial" charset="0"/>
              </a:rPr>
              <a:t>p27</a:t>
            </a:r>
          </a:p>
        </p:txBody>
      </p:sp>
      <p:sp>
        <p:nvSpPr>
          <p:cNvPr id="48139" name="Oval 13"/>
          <p:cNvSpPr>
            <a:spLocks noChangeAspect="1" noChangeArrowheads="1"/>
          </p:cNvSpPr>
          <p:nvPr/>
        </p:nvSpPr>
        <p:spPr bwMode="auto">
          <a:xfrm>
            <a:off x="184150" y="1443038"/>
            <a:ext cx="566738" cy="269875"/>
          </a:xfrm>
          <a:prstGeom prst="ellipse">
            <a:avLst/>
          </a:prstGeom>
          <a:gradFill rotWithShape="1">
            <a:gsLst>
              <a:gs pos="0">
                <a:srgbClr val="8C3D91"/>
              </a:gs>
              <a:gs pos="12000">
                <a:srgbClr val="7005D4"/>
              </a:gs>
              <a:gs pos="30000">
                <a:srgbClr val="181CC7"/>
              </a:gs>
              <a:gs pos="60001">
                <a:srgbClr val="0A128C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</p:spPr>
        <p:txBody>
          <a:bodyPr wrap="none" lIns="91425" tIns="45713" rIns="91425" bIns="45713" anchor="ctr"/>
          <a:lstStyle/>
          <a:p>
            <a:r>
              <a:rPr lang="en-US" sz="1200">
                <a:solidFill>
                  <a:srgbClr val="FFFF00"/>
                </a:solidFill>
                <a:cs typeface="Arial" charset="0"/>
              </a:rPr>
              <a:t>p15</a:t>
            </a:r>
          </a:p>
        </p:txBody>
      </p:sp>
      <p:sp>
        <p:nvSpPr>
          <p:cNvPr id="48140" name="Oval 14"/>
          <p:cNvSpPr>
            <a:spLocks noChangeAspect="1" noChangeArrowheads="1"/>
          </p:cNvSpPr>
          <p:nvPr/>
        </p:nvSpPr>
        <p:spPr bwMode="auto">
          <a:xfrm>
            <a:off x="769938" y="1443038"/>
            <a:ext cx="566737" cy="269875"/>
          </a:xfrm>
          <a:prstGeom prst="ellipse">
            <a:avLst/>
          </a:prstGeom>
          <a:gradFill rotWithShape="1">
            <a:gsLst>
              <a:gs pos="0">
                <a:srgbClr val="8C3D91"/>
              </a:gs>
              <a:gs pos="12000">
                <a:srgbClr val="7005D4"/>
              </a:gs>
              <a:gs pos="30000">
                <a:srgbClr val="181CC7"/>
              </a:gs>
              <a:gs pos="60001">
                <a:srgbClr val="0A128C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</p:spPr>
        <p:txBody>
          <a:bodyPr wrap="none" lIns="91425" tIns="45713" rIns="91425" bIns="45713" anchor="ctr"/>
          <a:lstStyle/>
          <a:p>
            <a:r>
              <a:rPr lang="en-US" sz="1200">
                <a:solidFill>
                  <a:srgbClr val="FFFF00"/>
                </a:solidFill>
                <a:cs typeface="Arial" charset="0"/>
              </a:rPr>
              <a:t>p16</a:t>
            </a:r>
          </a:p>
        </p:txBody>
      </p:sp>
      <p:sp>
        <p:nvSpPr>
          <p:cNvPr id="48141" name="Oval 15"/>
          <p:cNvSpPr>
            <a:spLocks noChangeAspect="1" noChangeArrowheads="1"/>
          </p:cNvSpPr>
          <p:nvPr/>
        </p:nvSpPr>
        <p:spPr bwMode="auto">
          <a:xfrm>
            <a:off x="1355725" y="1443038"/>
            <a:ext cx="566738" cy="269875"/>
          </a:xfrm>
          <a:prstGeom prst="ellipse">
            <a:avLst/>
          </a:prstGeom>
          <a:gradFill rotWithShape="1">
            <a:gsLst>
              <a:gs pos="0">
                <a:srgbClr val="8C3D91"/>
              </a:gs>
              <a:gs pos="12000">
                <a:srgbClr val="7005D4"/>
              </a:gs>
              <a:gs pos="30000">
                <a:srgbClr val="181CC7"/>
              </a:gs>
              <a:gs pos="60001">
                <a:srgbClr val="0A128C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</p:spPr>
        <p:txBody>
          <a:bodyPr wrap="none" lIns="91425" tIns="45713" rIns="91425" bIns="45713" anchor="ctr"/>
          <a:lstStyle/>
          <a:p>
            <a:r>
              <a:rPr lang="en-US" sz="1200">
                <a:solidFill>
                  <a:srgbClr val="FFFF00"/>
                </a:solidFill>
                <a:cs typeface="Arial" charset="0"/>
              </a:rPr>
              <a:t>p21</a:t>
            </a:r>
          </a:p>
        </p:txBody>
      </p:sp>
      <p:sp>
        <p:nvSpPr>
          <p:cNvPr id="48142" name="AutoShape 16"/>
          <p:cNvSpPr>
            <a:spLocks noChangeArrowheads="1"/>
          </p:cNvSpPr>
          <p:nvPr/>
        </p:nvSpPr>
        <p:spPr bwMode="auto">
          <a:xfrm flipV="1">
            <a:off x="3001963" y="1592263"/>
            <a:ext cx="1576387" cy="1189037"/>
          </a:xfrm>
          <a:custGeom>
            <a:avLst/>
            <a:gdLst>
              <a:gd name="T0" fmla="*/ 1467645 w 21600"/>
              <a:gd name="T1" fmla="*/ 594519 h 21600"/>
              <a:gd name="T2" fmla="*/ 788194 w 21600"/>
              <a:gd name="T3" fmla="*/ 1189037 h 21600"/>
              <a:gd name="T4" fmla="*/ 108742 w 21600"/>
              <a:gd name="T5" fmla="*/ 594519 h 21600"/>
              <a:gd name="T6" fmla="*/ 788194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290 w 21600"/>
              <a:gd name="T13" fmla="*/ 3290 h 21600"/>
              <a:gd name="T14" fmla="*/ 18310 w 21600"/>
              <a:gd name="T15" fmla="*/ 1831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980" y="21600"/>
                </a:lnTo>
                <a:lnTo>
                  <a:pt x="1862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009900">
                  <a:alpha val="51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">
              <a:cs typeface="Arial" charset="0"/>
            </a:endParaRPr>
          </a:p>
        </p:txBody>
      </p:sp>
      <p:sp>
        <p:nvSpPr>
          <p:cNvPr id="48143" name="AutoShape 17"/>
          <p:cNvSpPr>
            <a:spLocks noChangeAspect="1" noChangeArrowheads="1"/>
          </p:cNvSpPr>
          <p:nvPr/>
        </p:nvSpPr>
        <p:spPr bwMode="auto">
          <a:xfrm>
            <a:off x="3425825" y="4013200"/>
            <a:ext cx="685800" cy="2825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19050">
            <a:solidFill>
              <a:srgbClr val="0099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100">
                <a:cs typeface="Arial" charset="0"/>
              </a:rPr>
              <a:t>Cyclin E1</a:t>
            </a:r>
          </a:p>
        </p:txBody>
      </p:sp>
      <p:sp>
        <p:nvSpPr>
          <p:cNvPr id="48144" name="AutoShape 18"/>
          <p:cNvSpPr>
            <a:spLocks noChangeAspect="1" noChangeArrowheads="1"/>
          </p:cNvSpPr>
          <p:nvPr/>
        </p:nvSpPr>
        <p:spPr bwMode="auto">
          <a:xfrm>
            <a:off x="2660650" y="4013200"/>
            <a:ext cx="685800" cy="2825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1905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100">
                <a:cs typeface="Arial" charset="0"/>
              </a:rPr>
              <a:t>Cyclin B3</a:t>
            </a:r>
          </a:p>
        </p:txBody>
      </p:sp>
      <p:sp>
        <p:nvSpPr>
          <p:cNvPr id="48145" name="AutoShape 19"/>
          <p:cNvSpPr>
            <a:spLocks noChangeAspect="1" noChangeArrowheads="1"/>
          </p:cNvSpPr>
          <p:nvPr/>
        </p:nvSpPr>
        <p:spPr bwMode="auto">
          <a:xfrm>
            <a:off x="4191000" y="4013200"/>
            <a:ext cx="685800" cy="2825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19050">
            <a:solidFill>
              <a:srgbClr val="0099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100">
                <a:cs typeface="Arial" charset="0"/>
              </a:rPr>
              <a:t>Cyclin E2</a:t>
            </a:r>
          </a:p>
        </p:txBody>
      </p:sp>
      <p:sp>
        <p:nvSpPr>
          <p:cNvPr id="48146" name="AutoShape 20"/>
          <p:cNvSpPr>
            <a:spLocks noChangeArrowheads="1"/>
          </p:cNvSpPr>
          <p:nvPr/>
        </p:nvSpPr>
        <p:spPr bwMode="auto">
          <a:xfrm flipV="1">
            <a:off x="2695575" y="2789238"/>
            <a:ext cx="2176463" cy="1122362"/>
          </a:xfrm>
          <a:custGeom>
            <a:avLst/>
            <a:gdLst>
              <a:gd name="T0" fmla="*/ 2027234 w 21600"/>
              <a:gd name="T1" fmla="*/ 561181 h 21600"/>
              <a:gd name="T2" fmla="*/ 1088232 w 21600"/>
              <a:gd name="T3" fmla="*/ 1122362 h 21600"/>
              <a:gd name="T4" fmla="*/ 149229 w 21600"/>
              <a:gd name="T5" fmla="*/ 561181 h 21600"/>
              <a:gd name="T6" fmla="*/ 1088232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281 w 21600"/>
              <a:gd name="T13" fmla="*/ 3281 h 21600"/>
              <a:gd name="T14" fmla="*/ 18319 w 21600"/>
              <a:gd name="T15" fmla="*/ 1831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961" y="21600"/>
                </a:lnTo>
                <a:lnTo>
                  <a:pt x="18639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009900">
                  <a:alpha val="51999"/>
                </a:srgb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en-US" sz="600">
              <a:solidFill>
                <a:schemeClr val="bg1"/>
              </a:solidFill>
              <a:cs typeface="Arial" charset="0"/>
            </a:endParaRPr>
          </a:p>
          <a:p>
            <a:endParaRPr lang="en-US" sz="600">
              <a:solidFill>
                <a:schemeClr val="bg1"/>
              </a:solidFill>
              <a:cs typeface="Arial" charset="0"/>
            </a:endParaRPr>
          </a:p>
          <a:p>
            <a:endParaRPr lang="en-US" sz="600">
              <a:solidFill>
                <a:schemeClr val="bg1"/>
              </a:solidFill>
              <a:cs typeface="Arial" charset="0"/>
            </a:endParaRPr>
          </a:p>
          <a:p>
            <a:endParaRPr lang="en-US" sz="600">
              <a:solidFill>
                <a:schemeClr val="bg1"/>
              </a:solidFill>
              <a:cs typeface="Arial" charset="0"/>
            </a:endParaRPr>
          </a:p>
          <a:p>
            <a:endParaRPr lang="en-US" sz="600">
              <a:solidFill>
                <a:schemeClr val="bg1"/>
              </a:solidFill>
              <a:cs typeface="Arial" charset="0"/>
            </a:endParaRPr>
          </a:p>
          <a:p>
            <a:endParaRPr lang="en-US" sz="600">
              <a:solidFill>
                <a:schemeClr val="bg1"/>
              </a:solidFill>
              <a:cs typeface="Arial" charset="0"/>
            </a:endParaRPr>
          </a:p>
          <a:p>
            <a:endParaRPr lang="en-US" sz="600">
              <a:solidFill>
                <a:schemeClr val="bg1"/>
              </a:solidFill>
              <a:cs typeface="Arial" charset="0"/>
            </a:endParaRPr>
          </a:p>
          <a:p>
            <a:endParaRPr lang="en-US" sz="600">
              <a:solidFill>
                <a:schemeClr val="bg1"/>
              </a:solidFill>
              <a:cs typeface="Arial" charset="0"/>
            </a:endParaRPr>
          </a:p>
          <a:p>
            <a:endParaRPr lang="en-US" sz="600">
              <a:solidFill>
                <a:schemeClr val="bg1"/>
              </a:solidFill>
              <a:cs typeface="Arial" charset="0"/>
            </a:endParaRPr>
          </a:p>
          <a:p>
            <a:r>
              <a:rPr lang="en-US" sz="2000">
                <a:solidFill>
                  <a:schemeClr val="bg1"/>
                </a:solidFill>
                <a:cs typeface="Arial" charset="0"/>
              </a:rPr>
              <a:t>G1/S</a:t>
            </a:r>
          </a:p>
        </p:txBody>
      </p:sp>
      <p:sp>
        <p:nvSpPr>
          <p:cNvPr id="48147" name="Oval 21"/>
          <p:cNvSpPr>
            <a:spLocks noChangeAspect="1" noChangeArrowheads="1"/>
          </p:cNvSpPr>
          <p:nvPr/>
        </p:nvSpPr>
        <p:spPr bwMode="auto">
          <a:xfrm>
            <a:off x="3009900" y="2570163"/>
            <a:ext cx="858838" cy="436562"/>
          </a:xfrm>
          <a:prstGeom prst="ellipse">
            <a:avLst/>
          </a:prstGeom>
          <a:gradFill rotWithShape="1">
            <a:gsLst>
              <a:gs pos="0">
                <a:srgbClr val="737070"/>
              </a:gs>
              <a:gs pos="50000">
                <a:srgbClr val="F9F3F3"/>
              </a:gs>
              <a:gs pos="100000">
                <a:srgbClr val="737070"/>
              </a:gs>
            </a:gsLst>
            <a:lin ang="5400000" scaled="1"/>
          </a:gradFill>
          <a:ln w="6350">
            <a:solidFill>
              <a:srgbClr val="66FF33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rgbClr val="009900"/>
                </a:solidFill>
                <a:cs typeface="Arial" charset="0"/>
              </a:rPr>
              <a:t>CDK2</a:t>
            </a:r>
          </a:p>
        </p:txBody>
      </p:sp>
      <p:sp>
        <p:nvSpPr>
          <p:cNvPr id="48148" name="Oval 22"/>
          <p:cNvSpPr>
            <a:spLocks noChangeAspect="1" noChangeArrowheads="1"/>
          </p:cNvSpPr>
          <p:nvPr/>
        </p:nvSpPr>
        <p:spPr bwMode="auto">
          <a:xfrm>
            <a:off x="3222625" y="1443038"/>
            <a:ext cx="566738" cy="269875"/>
          </a:xfrm>
          <a:prstGeom prst="ellipse">
            <a:avLst/>
          </a:prstGeom>
          <a:gradFill rotWithShape="1">
            <a:gsLst>
              <a:gs pos="0">
                <a:srgbClr val="8C3D91"/>
              </a:gs>
              <a:gs pos="12000">
                <a:srgbClr val="7005D4"/>
              </a:gs>
              <a:gs pos="30000">
                <a:srgbClr val="181CC7"/>
              </a:gs>
              <a:gs pos="60001">
                <a:srgbClr val="0A128C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</p:spPr>
        <p:txBody>
          <a:bodyPr wrap="none" lIns="91425" tIns="45713" rIns="91425" bIns="45713" anchor="ctr"/>
          <a:lstStyle/>
          <a:p>
            <a:r>
              <a:rPr lang="en-US" sz="1200">
                <a:solidFill>
                  <a:srgbClr val="FFFF00"/>
                </a:solidFill>
                <a:cs typeface="Arial" charset="0"/>
              </a:rPr>
              <a:t>p21</a:t>
            </a:r>
          </a:p>
        </p:txBody>
      </p:sp>
      <p:sp>
        <p:nvSpPr>
          <p:cNvPr id="48149" name="Oval 23"/>
          <p:cNvSpPr>
            <a:spLocks noChangeAspect="1" noChangeArrowheads="1"/>
          </p:cNvSpPr>
          <p:nvPr/>
        </p:nvSpPr>
        <p:spPr bwMode="auto">
          <a:xfrm>
            <a:off x="3787775" y="1436688"/>
            <a:ext cx="569913" cy="276225"/>
          </a:xfrm>
          <a:prstGeom prst="ellipse">
            <a:avLst/>
          </a:prstGeom>
          <a:gradFill rotWithShape="1">
            <a:gsLst>
              <a:gs pos="0">
                <a:srgbClr val="8C3D91"/>
              </a:gs>
              <a:gs pos="12000">
                <a:srgbClr val="7005D4"/>
              </a:gs>
              <a:gs pos="30000">
                <a:srgbClr val="181CC7"/>
              </a:gs>
              <a:gs pos="60001">
                <a:srgbClr val="0A128C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</p:spPr>
        <p:txBody>
          <a:bodyPr wrap="none" lIns="91425" tIns="45713" rIns="91425" bIns="45713" anchor="ctr"/>
          <a:lstStyle/>
          <a:p>
            <a:r>
              <a:rPr lang="en-US" sz="1200">
                <a:solidFill>
                  <a:srgbClr val="FFFF00"/>
                </a:solidFill>
                <a:cs typeface="Arial" charset="0"/>
              </a:rPr>
              <a:t>p27</a:t>
            </a:r>
          </a:p>
        </p:txBody>
      </p:sp>
      <p:sp>
        <p:nvSpPr>
          <p:cNvPr id="48150" name="AutoShape 24"/>
          <p:cNvSpPr>
            <a:spLocks noChangeAspect="1" noChangeArrowheads="1"/>
          </p:cNvSpPr>
          <p:nvPr/>
        </p:nvSpPr>
        <p:spPr bwMode="auto">
          <a:xfrm>
            <a:off x="3011488" y="4365625"/>
            <a:ext cx="685800" cy="2825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19050">
            <a:solidFill>
              <a:srgbClr val="FF9999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100">
                <a:cs typeface="Arial" charset="0"/>
              </a:rPr>
              <a:t>Cyclin A1</a:t>
            </a:r>
          </a:p>
        </p:txBody>
      </p:sp>
      <p:sp>
        <p:nvSpPr>
          <p:cNvPr id="48151" name="AutoShape 25"/>
          <p:cNvSpPr>
            <a:spLocks noChangeAspect="1" noChangeArrowheads="1"/>
          </p:cNvSpPr>
          <p:nvPr/>
        </p:nvSpPr>
        <p:spPr bwMode="auto">
          <a:xfrm>
            <a:off x="3781425" y="4365625"/>
            <a:ext cx="685800" cy="2825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19050">
            <a:solidFill>
              <a:srgbClr val="FF9999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100">
                <a:cs typeface="Arial" charset="0"/>
              </a:rPr>
              <a:t>Cyclin A2</a:t>
            </a:r>
          </a:p>
        </p:txBody>
      </p:sp>
      <p:sp>
        <p:nvSpPr>
          <p:cNvPr id="48152" name="AutoShape 43"/>
          <p:cNvSpPr>
            <a:spLocks noChangeArrowheads="1"/>
          </p:cNvSpPr>
          <p:nvPr/>
        </p:nvSpPr>
        <p:spPr bwMode="auto">
          <a:xfrm>
            <a:off x="8143875" y="1538288"/>
            <a:ext cx="569913" cy="1260475"/>
          </a:xfrm>
          <a:custGeom>
            <a:avLst/>
            <a:gdLst>
              <a:gd name="T0" fmla="*/ 500099 w 21600"/>
              <a:gd name="T1" fmla="*/ 630238 h 21600"/>
              <a:gd name="T2" fmla="*/ 284957 w 21600"/>
              <a:gd name="T3" fmla="*/ 1260475 h 21600"/>
              <a:gd name="T4" fmla="*/ 69814 w 21600"/>
              <a:gd name="T5" fmla="*/ 630238 h 21600"/>
              <a:gd name="T6" fmla="*/ 28495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446 w 21600"/>
              <a:gd name="T13" fmla="*/ 4446 h 21600"/>
              <a:gd name="T14" fmla="*/ 17154 w 21600"/>
              <a:gd name="T15" fmla="*/ 1715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292" y="21600"/>
                </a:lnTo>
                <a:lnTo>
                  <a:pt x="16308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CC3300">
                  <a:alpha val="51999"/>
                </a:srgb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">
              <a:cs typeface="Arial" charset="0"/>
            </a:endParaRPr>
          </a:p>
        </p:txBody>
      </p:sp>
      <p:sp>
        <p:nvSpPr>
          <p:cNvPr id="48153" name="AutoShape 44"/>
          <p:cNvSpPr>
            <a:spLocks noChangeArrowheads="1"/>
          </p:cNvSpPr>
          <p:nvPr/>
        </p:nvSpPr>
        <p:spPr bwMode="auto">
          <a:xfrm flipV="1">
            <a:off x="8108950" y="2789238"/>
            <a:ext cx="688975" cy="1130300"/>
          </a:xfrm>
          <a:custGeom>
            <a:avLst/>
            <a:gdLst>
              <a:gd name="T0" fmla="*/ 604576 w 21600"/>
              <a:gd name="T1" fmla="*/ 565150 h 21600"/>
              <a:gd name="T2" fmla="*/ 344488 w 21600"/>
              <a:gd name="T3" fmla="*/ 1130300 h 21600"/>
              <a:gd name="T4" fmla="*/ 84399 w 21600"/>
              <a:gd name="T5" fmla="*/ 565150 h 21600"/>
              <a:gd name="T6" fmla="*/ 344488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446 w 21600"/>
              <a:gd name="T13" fmla="*/ 4446 h 21600"/>
              <a:gd name="T14" fmla="*/ 17154 w 21600"/>
              <a:gd name="T15" fmla="*/ 1715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292" y="21600"/>
                </a:lnTo>
                <a:lnTo>
                  <a:pt x="16308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CC3300">
                  <a:alpha val="51999"/>
                </a:srgb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">
              <a:cs typeface="Arial" charset="0"/>
            </a:endParaRPr>
          </a:p>
        </p:txBody>
      </p:sp>
      <p:sp>
        <p:nvSpPr>
          <p:cNvPr id="48154" name="Oval 45"/>
          <p:cNvSpPr>
            <a:spLocks noChangeAspect="1" noChangeArrowheads="1"/>
          </p:cNvSpPr>
          <p:nvPr/>
        </p:nvSpPr>
        <p:spPr bwMode="auto">
          <a:xfrm>
            <a:off x="8016875" y="2517775"/>
            <a:ext cx="858838" cy="436563"/>
          </a:xfrm>
          <a:prstGeom prst="ellipse">
            <a:avLst/>
          </a:prstGeom>
          <a:gradFill rotWithShape="1">
            <a:gsLst>
              <a:gs pos="0">
                <a:srgbClr val="737070"/>
              </a:gs>
              <a:gs pos="50000">
                <a:srgbClr val="F9F3F3"/>
              </a:gs>
              <a:gs pos="100000">
                <a:srgbClr val="737070"/>
              </a:gs>
            </a:gsLst>
            <a:lin ang="5400000" scaled="1"/>
          </a:gradFill>
          <a:ln w="6350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rgbClr val="CC3300"/>
                </a:solidFill>
                <a:cs typeface="Arial" charset="0"/>
              </a:rPr>
              <a:t>CDK3</a:t>
            </a:r>
          </a:p>
        </p:txBody>
      </p:sp>
      <p:sp>
        <p:nvSpPr>
          <p:cNvPr id="48155" name="AutoShape 46"/>
          <p:cNvSpPr>
            <a:spLocks noChangeAspect="1" noChangeArrowheads="1"/>
          </p:cNvSpPr>
          <p:nvPr/>
        </p:nvSpPr>
        <p:spPr bwMode="auto">
          <a:xfrm>
            <a:off x="8123238" y="4022725"/>
            <a:ext cx="685800" cy="2825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19050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100">
                <a:cs typeface="Arial" charset="0"/>
              </a:rPr>
              <a:t>Cyclin C</a:t>
            </a:r>
          </a:p>
        </p:txBody>
      </p:sp>
      <p:sp>
        <p:nvSpPr>
          <p:cNvPr id="48156" name="AutoShape 47"/>
          <p:cNvSpPr>
            <a:spLocks noChangeAspect="1" noChangeArrowheads="1"/>
          </p:cNvSpPr>
          <p:nvPr/>
        </p:nvSpPr>
        <p:spPr bwMode="auto">
          <a:xfrm>
            <a:off x="8123238" y="4359275"/>
            <a:ext cx="685800" cy="2825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19050">
            <a:solidFill>
              <a:srgbClr val="0099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100">
                <a:cs typeface="Arial" charset="0"/>
              </a:rPr>
              <a:t>Cyclin E1</a:t>
            </a:r>
          </a:p>
        </p:txBody>
      </p:sp>
      <p:sp>
        <p:nvSpPr>
          <p:cNvPr id="48157" name="AutoShape 48"/>
          <p:cNvSpPr>
            <a:spLocks noChangeAspect="1" noChangeArrowheads="1"/>
          </p:cNvSpPr>
          <p:nvPr/>
        </p:nvSpPr>
        <p:spPr bwMode="auto">
          <a:xfrm>
            <a:off x="8124825" y="4699000"/>
            <a:ext cx="685800" cy="2825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19050">
            <a:solidFill>
              <a:srgbClr val="0099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100">
                <a:cs typeface="Arial" charset="0"/>
              </a:rPr>
              <a:t>Cyclin E2</a:t>
            </a:r>
          </a:p>
        </p:txBody>
      </p:sp>
      <p:sp>
        <p:nvSpPr>
          <p:cNvPr id="48158" name="Oval 49"/>
          <p:cNvSpPr>
            <a:spLocks noChangeAspect="1" noChangeArrowheads="1"/>
          </p:cNvSpPr>
          <p:nvPr/>
        </p:nvSpPr>
        <p:spPr bwMode="auto">
          <a:xfrm>
            <a:off x="8139113" y="1446213"/>
            <a:ext cx="569912" cy="276225"/>
          </a:xfrm>
          <a:prstGeom prst="ellipse">
            <a:avLst/>
          </a:prstGeom>
          <a:gradFill rotWithShape="1">
            <a:gsLst>
              <a:gs pos="0">
                <a:srgbClr val="8C3D91"/>
              </a:gs>
              <a:gs pos="12000">
                <a:srgbClr val="7005D4"/>
              </a:gs>
              <a:gs pos="30000">
                <a:srgbClr val="181CC7"/>
              </a:gs>
              <a:gs pos="60001">
                <a:srgbClr val="0A128C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</p:spPr>
        <p:txBody>
          <a:bodyPr wrap="none" lIns="91425" tIns="45713" rIns="91425" bIns="45713" anchor="ctr"/>
          <a:lstStyle/>
          <a:p>
            <a:r>
              <a:rPr lang="en-US" sz="1200">
                <a:solidFill>
                  <a:srgbClr val="FFFF00"/>
                </a:solidFill>
                <a:cs typeface="Arial" charset="0"/>
              </a:rPr>
              <a:t>p27</a:t>
            </a:r>
          </a:p>
        </p:txBody>
      </p:sp>
      <p:sp>
        <p:nvSpPr>
          <p:cNvPr id="48159" name="Oval 50"/>
          <p:cNvSpPr>
            <a:spLocks noChangeAspect="1" noChangeArrowheads="1"/>
          </p:cNvSpPr>
          <p:nvPr/>
        </p:nvSpPr>
        <p:spPr bwMode="auto">
          <a:xfrm>
            <a:off x="7861300" y="2825750"/>
            <a:ext cx="858838" cy="436563"/>
          </a:xfrm>
          <a:prstGeom prst="ellipse">
            <a:avLst/>
          </a:prstGeom>
          <a:gradFill rotWithShape="1">
            <a:gsLst>
              <a:gs pos="0">
                <a:srgbClr val="737070"/>
              </a:gs>
              <a:gs pos="50000">
                <a:srgbClr val="F9F3F3"/>
              </a:gs>
              <a:gs pos="100000">
                <a:srgbClr val="737070"/>
              </a:gs>
            </a:gsLst>
            <a:lin ang="5400000" scaled="1"/>
          </a:gradFill>
          <a:ln w="6350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rgbClr val="CC3300"/>
                </a:solidFill>
                <a:cs typeface="Arial" charset="0"/>
              </a:rPr>
              <a:t>CDK8</a:t>
            </a:r>
          </a:p>
        </p:txBody>
      </p:sp>
      <p:sp>
        <p:nvSpPr>
          <p:cNvPr id="48160" name="AutoShape 51"/>
          <p:cNvSpPr>
            <a:spLocks noChangeArrowheads="1"/>
          </p:cNvSpPr>
          <p:nvPr/>
        </p:nvSpPr>
        <p:spPr bwMode="auto">
          <a:xfrm>
            <a:off x="6211888" y="1619250"/>
            <a:ext cx="539750" cy="1158875"/>
          </a:xfrm>
          <a:custGeom>
            <a:avLst/>
            <a:gdLst>
              <a:gd name="T0" fmla="*/ 513562 w 21600"/>
              <a:gd name="T1" fmla="*/ 579438 h 21600"/>
              <a:gd name="T2" fmla="*/ 269875 w 21600"/>
              <a:gd name="T3" fmla="*/ 1158875 h 21600"/>
              <a:gd name="T4" fmla="*/ 26188 w 21600"/>
              <a:gd name="T5" fmla="*/ 579438 h 21600"/>
              <a:gd name="T6" fmla="*/ 269875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848 w 21600"/>
              <a:gd name="T13" fmla="*/ 2848 h 21600"/>
              <a:gd name="T14" fmla="*/ 18752 w 21600"/>
              <a:gd name="T15" fmla="*/ 1875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096" y="21600"/>
                </a:lnTo>
                <a:lnTo>
                  <a:pt x="19504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FF9999">
                  <a:alpha val="51999"/>
                </a:srgb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-ES">
              <a:cs typeface="Arial" charset="0"/>
            </a:endParaRPr>
          </a:p>
        </p:txBody>
      </p:sp>
      <p:sp>
        <p:nvSpPr>
          <p:cNvPr id="48161" name="AutoShape 52"/>
          <p:cNvSpPr>
            <a:spLocks noChangeArrowheads="1"/>
          </p:cNvSpPr>
          <p:nvPr/>
        </p:nvSpPr>
        <p:spPr bwMode="auto">
          <a:xfrm flipV="1">
            <a:off x="5003800" y="2808288"/>
            <a:ext cx="2971800" cy="1101725"/>
          </a:xfrm>
          <a:custGeom>
            <a:avLst/>
            <a:gdLst>
              <a:gd name="T0" fmla="*/ 2351850 w 21600"/>
              <a:gd name="T1" fmla="*/ 550863 h 21600"/>
              <a:gd name="T2" fmla="*/ 1485900 w 21600"/>
              <a:gd name="T3" fmla="*/ 1101725 h 21600"/>
              <a:gd name="T4" fmla="*/ 619951 w 21600"/>
              <a:gd name="T5" fmla="*/ 550863 h 21600"/>
              <a:gd name="T6" fmla="*/ 148590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6306 w 21600"/>
              <a:gd name="T13" fmla="*/ 6306 h 21600"/>
              <a:gd name="T14" fmla="*/ 15294 w 21600"/>
              <a:gd name="T15" fmla="*/ 1529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9012" y="21600"/>
                </a:lnTo>
                <a:lnTo>
                  <a:pt x="12588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FF9999">
                  <a:alpha val="51999"/>
                </a:srgb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/>
          <a:p>
            <a:endParaRPr lang="en-US" sz="600">
              <a:solidFill>
                <a:schemeClr val="bg1"/>
              </a:solidFill>
              <a:cs typeface="Arial" charset="0"/>
            </a:endParaRPr>
          </a:p>
          <a:p>
            <a:endParaRPr lang="en-US" sz="600">
              <a:solidFill>
                <a:schemeClr val="bg1"/>
              </a:solidFill>
              <a:cs typeface="Arial" charset="0"/>
            </a:endParaRPr>
          </a:p>
          <a:p>
            <a:endParaRPr lang="en-US" sz="600">
              <a:solidFill>
                <a:schemeClr val="bg1"/>
              </a:solidFill>
              <a:cs typeface="Arial" charset="0"/>
            </a:endParaRPr>
          </a:p>
          <a:p>
            <a:endParaRPr lang="en-US" sz="600">
              <a:solidFill>
                <a:schemeClr val="bg1"/>
              </a:solidFill>
              <a:cs typeface="Arial" charset="0"/>
            </a:endParaRPr>
          </a:p>
          <a:p>
            <a:endParaRPr lang="en-US" sz="600">
              <a:solidFill>
                <a:schemeClr val="bg1"/>
              </a:solidFill>
              <a:cs typeface="Arial" charset="0"/>
            </a:endParaRPr>
          </a:p>
          <a:p>
            <a:endParaRPr lang="en-US" sz="600">
              <a:solidFill>
                <a:schemeClr val="bg1"/>
              </a:solidFill>
              <a:cs typeface="Arial" charset="0"/>
            </a:endParaRPr>
          </a:p>
          <a:p>
            <a:endParaRPr lang="en-US" sz="600">
              <a:solidFill>
                <a:schemeClr val="bg1"/>
              </a:solidFill>
              <a:cs typeface="Arial" charset="0"/>
            </a:endParaRPr>
          </a:p>
          <a:p>
            <a:endParaRPr lang="en-US" sz="600">
              <a:solidFill>
                <a:schemeClr val="bg1"/>
              </a:solidFill>
              <a:cs typeface="Arial" charset="0"/>
            </a:endParaRPr>
          </a:p>
          <a:p>
            <a:endParaRPr lang="en-US" sz="600">
              <a:solidFill>
                <a:schemeClr val="bg1"/>
              </a:solidFill>
              <a:cs typeface="Arial" charset="0"/>
            </a:endParaRPr>
          </a:p>
          <a:p>
            <a:r>
              <a:rPr lang="en-US" sz="2000">
                <a:solidFill>
                  <a:schemeClr val="bg1"/>
                </a:solidFill>
                <a:cs typeface="Arial" charset="0"/>
              </a:rPr>
              <a:t>G2/M</a:t>
            </a:r>
          </a:p>
        </p:txBody>
      </p:sp>
      <p:sp>
        <p:nvSpPr>
          <p:cNvPr id="48162" name="Oval 53"/>
          <p:cNvSpPr>
            <a:spLocks noChangeAspect="1" noChangeArrowheads="1"/>
          </p:cNvSpPr>
          <p:nvPr/>
        </p:nvSpPr>
        <p:spPr bwMode="auto">
          <a:xfrm>
            <a:off x="6062663" y="2578100"/>
            <a:ext cx="858837" cy="436563"/>
          </a:xfrm>
          <a:prstGeom prst="ellipse">
            <a:avLst/>
          </a:prstGeom>
          <a:gradFill rotWithShape="1">
            <a:gsLst>
              <a:gs pos="0">
                <a:srgbClr val="737070"/>
              </a:gs>
              <a:gs pos="50000">
                <a:srgbClr val="F9F3F3"/>
              </a:gs>
              <a:gs pos="100000">
                <a:srgbClr val="737070"/>
              </a:gs>
            </a:gsLst>
            <a:lin ang="5400000" scaled="1"/>
          </a:gradFill>
          <a:ln w="6350">
            <a:solidFill>
              <a:srgbClr val="FCC49E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rgbClr val="FF6600"/>
                </a:solidFill>
                <a:cs typeface="Arial" charset="0"/>
              </a:rPr>
              <a:t>CDK1</a:t>
            </a:r>
          </a:p>
        </p:txBody>
      </p:sp>
      <p:sp>
        <p:nvSpPr>
          <p:cNvPr id="48163" name="AutoShape 54"/>
          <p:cNvSpPr>
            <a:spLocks noChangeAspect="1" noChangeArrowheads="1"/>
          </p:cNvSpPr>
          <p:nvPr/>
        </p:nvSpPr>
        <p:spPr bwMode="auto">
          <a:xfrm>
            <a:off x="4970463" y="4016375"/>
            <a:ext cx="685800" cy="2825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19050">
            <a:solidFill>
              <a:srgbClr val="FF9999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100">
                <a:cs typeface="Arial" charset="0"/>
              </a:rPr>
              <a:t>Cyclin A1</a:t>
            </a:r>
          </a:p>
        </p:txBody>
      </p:sp>
      <p:sp>
        <p:nvSpPr>
          <p:cNvPr id="48164" name="AutoShape 55"/>
          <p:cNvSpPr>
            <a:spLocks noChangeAspect="1" noChangeArrowheads="1"/>
          </p:cNvSpPr>
          <p:nvPr/>
        </p:nvSpPr>
        <p:spPr bwMode="auto">
          <a:xfrm>
            <a:off x="6507163" y="4016375"/>
            <a:ext cx="685800" cy="2825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1905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100">
                <a:cs typeface="Arial" charset="0"/>
              </a:rPr>
              <a:t>Cyclin B1</a:t>
            </a:r>
          </a:p>
        </p:txBody>
      </p:sp>
      <p:sp>
        <p:nvSpPr>
          <p:cNvPr id="48165" name="AutoShape 56"/>
          <p:cNvSpPr>
            <a:spLocks noChangeAspect="1" noChangeArrowheads="1"/>
          </p:cNvSpPr>
          <p:nvPr/>
        </p:nvSpPr>
        <p:spPr bwMode="auto">
          <a:xfrm>
            <a:off x="5738813" y="4016375"/>
            <a:ext cx="685800" cy="2825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19050">
            <a:solidFill>
              <a:srgbClr val="FF9999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100">
                <a:cs typeface="Arial" charset="0"/>
              </a:rPr>
              <a:t>Cyclin A2</a:t>
            </a:r>
          </a:p>
        </p:txBody>
      </p:sp>
      <p:sp>
        <p:nvSpPr>
          <p:cNvPr id="48166" name="AutoShape 57"/>
          <p:cNvSpPr>
            <a:spLocks noChangeAspect="1" noChangeArrowheads="1"/>
          </p:cNvSpPr>
          <p:nvPr/>
        </p:nvSpPr>
        <p:spPr bwMode="auto">
          <a:xfrm>
            <a:off x="7275513" y="4016375"/>
            <a:ext cx="685800" cy="2825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1905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100">
                <a:cs typeface="Arial" charset="0"/>
              </a:rPr>
              <a:t>Cyclin B2</a:t>
            </a:r>
          </a:p>
        </p:txBody>
      </p:sp>
      <p:sp>
        <p:nvSpPr>
          <p:cNvPr id="48167" name="Oval 58"/>
          <p:cNvSpPr>
            <a:spLocks noChangeAspect="1" noChangeArrowheads="1"/>
          </p:cNvSpPr>
          <p:nvPr/>
        </p:nvSpPr>
        <p:spPr bwMode="auto">
          <a:xfrm>
            <a:off x="6199188" y="1446213"/>
            <a:ext cx="566737" cy="269875"/>
          </a:xfrm>
          <a:prstGeom prst="ellipse">
            <a:avLst/>
          </a:prstGeom>
          <a:gradFill rotWithShape="1">
            <a:gsLst>
              <a:gs pos="0">
                <a:srgbClr val="8C3D91"/>
              </a:gs>
              <a:gs pos="12000">
                <a:srgbClr val="7005D4"/>
              </a:gs>
              <a:gs pos="30000">
                <a:srgbClr val="181CC7"/>
              </a:gs>
              <a:gs pos="60001">
                <a:srgbClr val="0A128C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</a:gradFill>
          <a:ln w="3175">
            <a:solidFill>
              <a:srgbClr val="FFFF00"/>
            </a:solidFill>
            <a:round/>
            <a:headEnd/>
            <a:tailEnd/>
          </a:ln>
        </p:spPr>
        <p:txBody>
          <a:bodyPr wrap="none" lIns="91425" tIns="45713" rIns="91425" bIns="45713" anchor="ctr"/>
          <a:lstStyle/>
          <a:p>
            <a:r>
              <a:rPr lang="en-US" sz="1200">
                <a:solidFill>
                  <a:srgbClr val="FFFF00"/>
                </a:solidFill>
                <a:cs typeface="Arial" charset="0"/>
              </a:rPr>
              <a:t>p21</a:t>
            </a:r>
          </a:p>
        </p:txBody>
      </p:sp>
      <p:sp>
        <p:nvSpPr>
          <p:cNvPr id="48168" name="AutoShape 59"/>
          <p:cNvSpPr>
            <a:spLocks noChangeAspect="1" noChangeArrowheads="1"/>
          </p:cNvSpPr>
          <p:nvPr/>
        </p:nvSpPr>
        <p:spPr bwMode="auto">
          <a:xfrm>
            <a:off x="6154738" y="4370388"/>
            <a:ext cx="685800" cy="2825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19050">
            <a:solidFill>
              <a:srgbClr val="0099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100">
                <a:cs typeface="Arial" charset="0"/>
              </a:rPr>
              <a:t>Cyclin E1</a:t>
            </a:r>
          </a:p>
        </p:txBody>
      </p:sp>
      <p:sp>
        <p:nvSpPr>
          <p:cNvPr id="48169" name="AutoShape 60"/>
          <p:cNvSpPr>
            <a:spLocks noChangeAspect="1" noChangeArrowheads="1"/>
          </p:cNvSpPr>
          <p:nvPr/>
        </p:nvSpPr>
        <p:spPr bwMode="auto">
          <a:xfrm>
            <a:off x="5389563" y="4370388"/>
            <a:ext cx="685800" cy="2825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1905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100">
                <a:cs typeface="Arial" charset="0"/>
              </a:rPr>
              <a:t>Cyclin B3</a:t>
            </a:r>
          </a:p>
        </p:txBody>
      </p:sp>
      <p:sp>
        <p:nvSpPr>
          <p:cNvPr id="48170" name="AutoShape 61"/>
          <p:cNvSpPr>
            <a:spLocks noChangeAspect="1" noChangeArrowheads="1"/>
          </p:cNvSpPr>
          <p:nvPr/>
        </p:nvSpPr>
        <p:spPr bwMode="auto">
          <a:xfrm>
            <a:off x="6919913" y="4370388"/>
            <a:ext cx="685800" cy="2825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19050">
            <a:solidFill>
              <a:srgbClr val="0099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100">
                <a:cs typeface="Arial" charset="0"/>
              </a:rPr>
              <a:t>Cyclin E2</a:t>
            </a:r>
          </a:p>
        </p:txBody>
      </p:sp>
      <p:sp>
        <p:nvSpPr>
          <p:cNvPr id="48171" name="AutoShape 62"/>
          <p:cNvSpPr>
            <a:spLocks noChangeAspect="1" noChangeArrowheads="1"/>
          </p:cNvSpPr>
          <p:nvPr/>
        </p:nvSpPr>
        <p:spPr bwMode="auto">
          <a:xfrm>
            <a:off x="6146800" y="4724400"/>
            <a:ext cx="685800" cy="2825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100">
                <a:cs typeface="Arial" charset="0"/>
              </a:rPr>
              <a:t>Cyclin D2</a:t>
            </a:r>
          </a:p>
        </p:txBody>
      </p:sp>
      <p:sp>
        <p:nvSpPr>
          <p:cNvPr id="48172" name="AutoShape 63"/>
          <p:cNvSpPr>
            <a:spLocks noChangeAspect="1" noChangeArrowheads="1"/>
          </p:cNvSpPr>
          <p:nvPr/>
        </p:nvSpPr>
        <p:spPr bwMode="auto">
          <a:xfrm>
            <a:off x="5381625" y="4724400"/>
            <a:ext cx="685800" cy="2825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100">
                <a:cs typeface="Arial" charset="0"/>
              </a:rPr>
              <a:t>Cyclin D1</a:t>
            </a:r>
          </a:p>
        </p:txBody>
      </p:sp>
      <p:sp>
        <p:nvSpPr>
          <p:cNvPr id="48173" name="AutoShape 64"/>
          <p:cNvSpPr>
            <a:spLocks noChangeAspect="1" noChangeArrowheads="1"/>
          </p:cNvSpPr>
          <p:nvPr/>
        </p:nvSpPr>
        <p:spPr bwMode="auto">
          <a:xfrm>
            <a:off x="6907213" y="4724400"/>
            <a:ext cx="685800" cy="2825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1905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1100">
                <a:cs typeface="Arial" charset="0"/>
              </a:rPr>
              <a:t>Cyclin D3</a:t>
            </a:r>
          </a:p>
        </p:txBody>
      </p:sp>
      <p:sp>
        <p:nvSpPr>
          <p:cNvPr id="48174" name="Line 65"/>
          <p:cNvSpPr>
            <a:spLocks noChangeShapeType="1"/>
          </p:cNvSpPr>
          <p:nvPr/>
        </p:nvSpPr>
        <p:spPr bwMode="auto">
          <a:xfrm>
            <a:off x="8920163" y="4021138"/>
            <a:ext cx="0" cy="1444625"/>
          </a:xfrm>
          <a:prstGeom prst="line">
            <a:avLst/>
          </a:prstGeom>
          <a:noFill/>
          <a:ln w="57150">
            <a:pattFill prst="dkHorz">
              <a:fgClr>
                <a:schemeClr val="folHlink"/>
              </a:fgClr>
              <a:bgClr>
                <a:srgbClr val="FFFFFF"/>
              </a:bgClr>
            </a:patt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s-ES"/>
          </a:p>
        </p:txBody>
      </p:sp>
      <p:sp>
        <p:nvSpPr>
          <p:cNvPr id="48175" name="Text Box 66"/>
          <p:cNvSpPr txBox="1">
            <a:spLocks noChangeArrowheads="1"/>
          </p:cNvSpPr>
          <p:nvPr/>
        </p:nvSpPr>
        <p:spPr bwMode="auto">
          <a:xfrm>
            <a:off x="7623175" y="5108575"/>
            <a:ext cx="1217613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FFFFFF"/>
                </a:solidFill>
                <a:cs typeface="Arial" charset="0"/>
              </a:rPr>
              <a:t>Decreasing </a:t>
            </a:r>
          </a:p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FFFFFF"/>
                </a:solidFill>
                <a:cs typeface="Arial" charset="0"/>
              </a:rPr>
              <a:t>affinity</a:t>
            </a:r>
          </a:p>
        </p:txBody>
      </p:sp>
      <p:sp>
        <p:nvSpPr>
          <p:cNvPr id="48176" name="Oval 68"/>
          <p:cNvSpPr>
            <a:spLocks noChangeAspect="1" noChangeArrowheads="1"/>
          </p:cNvSpPr>
          <p:nvPr/>
        </p:nvSpPr>
        <p:spPr bwMode="auto">
          <a:xfrm>
            <a:off x="989013" y="2809875"/>
            <a:ext cx="858837" cy="436563"/>
          </a:xfrm>
          <a:prstGeom prst="ellipse">
            <a:avLst/>
          </a:prstGeom>
          <a:gradFill rotWithShape="1">
            <a:gsLst>
              <a:gs pos="0">
                <a:srgbClr val="737070"/>
              </a:gs>
              <a:gs pos="50000">
                <a:srgbClr val="F9F3F3"/>
              </a:gs>
              <a:gs pos="100000">
                <a:srgbClr val="737070"/>
              </a:gs>
            </a:gsLst>
            <a:lin ang="5400000" scaled="1"/>
          </a:gradFill>
          <a:ln w="6350">
            <a:solidFill>
              <a:srgbClr val="FCC49E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rgbClr val="FF6600"/>
                </a:solidFill>
                <a:cs typeface="Arial" charset="0"/>
              </a:rPr>
              <a:t>CDK1</a:t>
            </a:r>
          </a:p>
        </p:txBody>
      </p:sp>
      <p:sp>
        <p:nvSpPr>
          <p:cNvPr id="48177" name="Oval 69"/>
          <p:cNvSpPr>
            <a:spLocks noChangeAspect="1" noChangeArrowheads="1"/>
          </p:cNvSpPr>
          <p:nvPr/>
        </p:nvSpPr>
        <p:spPr bwMode="auto">
          <a:xfrm>
            <a:off x="3702050" y="2574925"/>
            <a:ext cx="858838" cy="436563"/>
          </a:xfrm>
          <a:prstGeom prst="ellipse">
            <a:avLst/>
          </a:prstGeom>
          <a:gradFill rotWithShape="1">
            <a:gsLst>
              <a:gs pos="0">
                <a:srgbClr val="737070"/>
              </a:gs>
              <a:gs pos="50000">
                <a:srgbClr val="F9F3F3"/>
              </a:gs>
              <a:gs pos="100000">
                <a:srgbClr val="737070"/>
              </a:gs>
            </a:gsLst>
            <a:lin ang="5400000" scaled="1"/>
          </a:gradFill>
          <a:ln w="6350">
            <a:solidFill>
              <a:srgbClr val="FCC49E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>
                <a:solidFill>
                  <a:srgbClr val="FF6600"/>
                </a:solidFill>
                <a:cs typeface="Arial" charset="0"/>
              </a:rPr>
              <a:t>CDK1</a:t>
            </a:r>
          </a:p>
        </p:txBody>
      </p:sp>
      <p:sp>
        <p:nvSpPr>
          <p:cNvPr id="51" name="Marcador de contenido 2"/>
          <p:cNvSpPr txBox="1">
            <a:spLocks/>
          </p:cNvSpPr>
          <p:nvPr/>
        </p:nvSpPr>
        <p:spPr>
          <a:xfrm>
            <a:off x="251734" y="5237163"/>
            <a:ext cx="7388904" cy="12509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s-ES_tradnl" sz="2000" dirty="0" smtClean="0">
                <a:solidFill>
                  <a:srgbClr val="FFFFFF"/>
                </a:solidFill>
              </a:rPr>
              <a:t>Los inhibidores de las </a:t>
            </a:r>
            <a:r>
              <a:rPr lang="es-ES_tradnl" sz="2000" dirty="0" err="1" smtClean="0">
                <a:solidFill>
                  <a:srgbClr val="FFFFFF"/>
                </a:solidFill>
              </a:rPr>
              <a:t>CDKs</a:t>
            </a:r>
            <a:r>
              <a:rPr lang="es-ES_tradnl" sz="2000" dirty="0" smtClean="0">
                <a:solidFill>
                  <a:srgbClr val="FFFFFF"/>
                </a:solidFill>
              </a:rPr>
              <a:t> son importantes para detener la progresión del ciclo celular (</a:t>
            </a:r>
            <a:r>
              <a:rPr lang="es-ES_tradnl" sz="2000" dirty="0" err="1" smtClean="0">
                <a:solidFill>
                  <a:srgbClr val="FFFFFF"/>
                </a:solidFill>
              </a:rPr>
              <a:t>ie</a:t>
            </a:r>
            <a:r>
              <a:rPr lang="es-ES_tradnl" sz="2000" dirty="0" smtClean="0">
                <a:solidFill>
                  <a:srgbClr val="FFFFFF"/>
                </a:solidFill>
              </a:rPr>
              <a:t>, </a:t>
            </a:r>
            <a:r>
              <a:rPr lang="es-ES_tradnl" sz="2000" b="1" i="1" dirty="0" smtClean="0">
                <a:solidFill>
                  <a:srgbClr val="FFFFFF"/>
                </a:solidFill>
              </a:rPr>
              <a:t>p16</a:t>
            </a:r>
            <a:r>
              <a:rPr lang="es-ES_tradnl" sz="2000" dirty="0" smtClean="0">
                <a:solidFill>
                  <a:srgbClr val="FFFFFF"/>
                </a:solidFill>
              </a:rPr>
              <a:t> con </a:t>
            </a:r>
            <a:r>
              <a:rPr lang="es-ES_tradnl" sz="2000" b="1" i="1" dirty="0" smtClean="0">
                <a:solidFill>
                  <a:srgbClr val="FFFFFF"/>
                </a:solidFill>
              </a:rPr>
              <a:t>CDK4/6 </a:t>
            </a:r>
            <a:r>
              <a:rPr lang="es-ES_tradnl" sz="2000" dirty="0" smtClean="0">
                <a:solidFill>
                  <a:srgbClr val="FFFFFF"/>
                </a:solidFill>
              </a:rPr>
              <a:t>y </a:t>
            </a:r>
            <a:r>
              <a:rPr lang="es-ES_tradnl" sz="2000" b="1" i="1" dirty="0" smtClean="0">
                <a:solidFill>
                  <a:srgbClr val="FFFFFF"/>
                </a:solidFill>
              </a:rPr>
              <a:t>CDK1</a:t>
            </a:r>
            <a:r>
              <a:rPr lang="es-ES_tradnl" sz="2000" dirty="0" smtClean="0">
                <a:solidFill>
                  <a:srgbClr val="FFFFFF"/>
                </a:solidFill>
              </a:rPr>
              <a:t>; </a:t>
            </a:r>
            <a:r>
              <a:rPr lang="es-ES_tradnl" sz="2000" b="1" i="1" dirty="0" smtClean="0">
                <a:solidFill>
                  <a:srgbClr val="FFFFFF"/>
                </a:solidFill>
              </a:rPr>
              <a:t>p21</a:t>
            </a:r>
            <a:r>
              <a:rPr lang="es-ES_tradnl" sz="2000" dirty="0" smtClean="0">
                <a:solidFill>
                  <a:srgbClr val="FFFFFF"/>
                </a:solidFill>
              </a:rPr>
              <a:t> con las anteriores más la </a:t>
            </a:r>
            <a:r>
              <a:rPr lang="es-ES_tradnl" sz="2000" b="1" i="1" dirty="0" smtClean="0">
                <a:solidFill>
                  <a:srgbClr val="FFFFFF"/>
                </a:solidFill>
              </a:rPr>
              <a:t>CDK2</a:t>
            </a:r>
            <a:r>
              <a:rPr lang="es-ES_tradnl" sz="2000" dirty="0" smtClean="0">
                <a:solidFill>
                  <a:srgbClr val="FFFFFF"/>
                </a:solidFill>
              </a:rPr>
              <a:t>). </a:t>
            </a:r>
            <a:endParaRPr lang="es-ES_tradnl" sz="2000" dirty="0">
              <a:solidFill>
                <a:srgbClr val="FFFFFF"/>
              </a:solidFill>
            </a:endParaRPr>
          </a:p>
          <a:p>
            <a:pPr marL="0" indent="0">
              <a:buFont typeface="Arial" pitchFamily="34" charset="0"/>
              <a:buNone/>
            </a:pPr>
            <a:r>
              <a:rPr lang="es-ES_tradnl" sz="2000" dirty="0" smtClean="0">
                <a:solidFill>
                  <a:srgbClr val="FFFFFF"/>
                </a:solidFill>
              </a:rPr>
              <a:t>Son también TSG. </a:t>
            </a:r>
          </a:p>
        </p:txBody>
      </p:sp>
    </p:spTree>
    <p:extLst>
      <p:ext uri="{BB962C8B-B14F-4D97-AF65-F5344CB8AC3E}">
        <p14:creationId xmlns:p14="http://schemas.microsoft.com/office/powerpoint/2010/main" val="42832994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Oval 867"/>
          <p:cNvSpPr>
            <a:spLocks noChangeArrowheads="1"/>
          </p:cNvSpPr>
          <p:nvPr/>
        </p:nvSpPr>
        <p:spPr bwMode="auto">
          <a:xfrm>
            <a:off x="4505325" y="4200525"/>
            <a:ext cx="1003300" cy="3651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CDK 2</a:t>
            </a:r>
          </a:p>
        </p:txBody>
      </p:sp>
      <p:sp>
        <p:nvSpPr>
          <p:cNvPr id="46083" name="Oval 868"/>
          <p:cNvSpPr>
            <a:spLocks noChangeArrowheads="1"/>
          </p:cNvSpPr>
          <p:nvPr/>
        </p:nvSpPr>
        <p:spPr bwMode="auto">
          <a:xfrm>
            <a:off x="4514850" y="1543050"/>
            <a:ext cx="1003300" cy="3651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CDK 4/</a:t>
            </a:r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6084" name="AutoShape 869"/>
          <p:cNvSpPr>
            <a:spLocks noChangeArrowheads="1"/>
          </p:cNvSpPr>
          <p:nvPr/>
        </p:nvSpPr>
        <p:spPr bwMode="auto">
          <a:xfrm>
            <a:off x="4508500" y="1252538"/>
            <a:ext cx="931863" cy="3397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rgbClr val="FFDEA3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dirty="0" err="1"/>
              <a:t>Cyclin</a:t>
            </a:r>
            <a:r>
              <a:rPr lang="en-US" dirty="0"/>
              <a:t> </a:t>
            </a:r>
            <a:r>
              <a:rPr lang="en-US" dirty="0" smtClean="0"/>
              <a:t>D</a:t>
            </a:r>
            <a:r>
              <a:rPr lang="en-US" baseline="-25000" dirty="0" smtClean="0"/>
              <a:t>1</a:t>
            </a:r>
            <a:endParaRPr lang="en-US" dirty="0"/>
          </a:p>
        </p:txBody>
      </p:sp>
      <p:sp>
        <p:nvSpPr>
          <p:cNvPr id="46085" name="AutoShape 870"/>
          <p:cNvSpPr>
            <a:spLocks noChangeArrowheads="1"/>
          </p:cNvSpPr>
          <p:nvPr/>
        </p:nvSpPr>
        <p:spPr bwMode="auto">
          <a:xfrm>
            <a:off x="4618038" y="3948113"/>
            <a:ext cx="817562" cy="339725"/>
          </a:xfrm>
          <a:prstGeom prst="roundRect">
            <a:avLst>
              <a:gd name="adj" fmla="val 16667"/>
            </a:avLst>
          </a:prstGeom>
          <a:solidFill>
            <a:schemeClr val="accent4">
              <a:lumMod val="75000"/>
            </a:schemeClr>
          </a:solidFill>
          <a:ln w="9525">
            <a:solidFill>
              <a:srgbClr val="FFDEA3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/>
              <a:t>Cyclin E</a:t>
            </a:r>
          </a:p>
        </p:txBody>
      </p:sp>
      <p:grpSp>
        <p:nvGrpSpPr>
          <p:cNvPr id="46086" name="Group 865"/>
          <p:cNvGrpSpPr>
            <a:grpSpLocks/>
          </p:cNvGrpSpPr>
          <p:nvPr/>
        </p:nvGrpSpPr>
        <p:grpSpPr bwMode="auto">
          <a:xfrm>
            <a:off x="682625" y="1035050"/>
            <a:ext cx="4421188" cy="3997325"/>
            <a:chOff x="1120" y="652"/>
            <a:chExt cx="2785" cy="2518"/>
          </a:xfrm>
        </p:grpSpPr>
        <p:grpSp>
          <p:nvGrpSpPr>
            <p:cNvPr id="46217" name="Group 292"/>
            <p:cNvGrpSpPr>
              <a:grpSpLocks/>
            </p:cNvGrpSpPr>
            <p:nvPr/>
          </p:nvGrpSpPr>
          <p:grpSpPr bwMode="auto">
            <a:xfrm>
              <a:off x="1521" y="652"/>
              <a:ext cx="2384" cy="2453"/>
              <a:chOff x="1836" y="1044"/>
              <a:chExt cx="2384" cy="2453"/>
            </a:xfrm>
          </p:grpSpPr>
          <p:sp>
            <p:nvSpPr>
              <p:cNvPr id="46227" name="AutoShape 235"/>
              <p:cNvSpPr>
                <a:spLocks noChangeAspect="1" noChangeArrowheads="1"/>
              </p:cNvSpPr>
              <p:nvPr/>
            </p:nvSpPr>
            <p:spPr bwMode="auto">
              <a:xfrm rot="-358625" flipH="1" flipV="1">
                <a:off x="1836" y="1044"/>
                <a:ext cx="2319" cy="2453"/>
              </a:xfrm>
              <a:custGeom>
                <a:avLst/>
                <a:gdLst>
                  <a:gd name="T0" fmla="*/ 3 w 21600"/>
                  <a:gd name="T1" fmla="*/ 1313 h 21600"/>
                  <a:gd name="T2" fmla="*/ 1151 w 21600"/>
                  <a:gd name="T3" fmla="*/ 2368 h 21600"/>
                  <a:gd name="T4" fmla="*/ 163 w 21600"/>
                  <a:gd name="T5" fmla="*/ 1301 h 21600"/>
                  <a:gd name="T6" fmla="*/ 944 w 21600"/>
                  <a:gd name="T7" fmla="*/ -290 h 21600"/>
                  <a:gd name="T8" fmla="*/ 1365 w 21600"/>
                  <a:gd name="T9" fmla="*/ 39 h 21600"/>
                  <a:gd name="T10" fmla="*/ 1054 w 21600"/>
                  <a:gd name="T11" fmla="*/ 485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3167 w 21600"/>
                  <a:gd name="T19" fmla="*/ 3161 h 21600"/>
                  <a:gd name="T20" fmla="*/ 18433 w 21600"/>
                  <a:gd name="T21" fmla="*/ 18439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9416" y="1602"/>
                    </a:moveTo>
                    <a:cubicBezTo>
                      <a:pt x="4864" y="2287"/>
                      <a:pt x="1498" y="6197"/>
                      <a:pt x="1498" y="10799"/>
                    </a:cubicBezTo>
                    <a:cubicBezTo>
                      <a:pt x="1498" y="15908"/>
                      <a:pt x="5619" y="20061"/>
                      <a:pt x="10727" y="20100"/>
                    </a:cubicBezTo>
                    <a:lnTo>
                      <a:pt x="10716" y="21599"/>
                    </a:lnTo>
                    <a:cubicBezTo>
                      <a:pt x="4784" y="21553"/>
                      <a:pt x="0" y="16731"/>
                      <a:pt x="0" y="10800"/>
                    </a:cubicBezTo>
                    <a:cubicBezTo>
                      <a:pt x="0" y="5455"/>
                      <a:pt x="3908" y="915"/>
                      <a:pt x="9193" y="120"/>
                    </a:cubicBezTo>
                    <a:lnTo>
                      <a:pt x="8791" y="-2550"/>
                    </a:lnTo>
                    <a:lnTo>
                      <a:pt x="12716" y="347"/>
                    </a:lnTo>
                    <a:lnTo>
                      <a:pt x="9817" y="4272"/>
                    </a:lnTo>
                    <a:lnTo>
                      <a:pt x="9416" y="160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6FF33"/>
                  </a:gs>
                  <a:gs pos="100000">
                    <a:srgbClr val="B2B2B2"/>
                  </a:gs>
                </a:gsLst>
                <a:lin ang="5400000" scaled="1"/>
              </a:gra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228" name="Text Box 243"/>
              <p:cNvSpPr txBox="1">
                <a:spLocks noChangeAspect="1" noChangeArrowheads="1"/>
              </p:cNvSpPr>
              <p:nvPr/>
            </p:nvSpPr>
            <p:spPr bwMode="auto">
              <a:xfrm>
                <a:off x="3933" y="2194"/>
                <a:ext cx="287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z="1600"/>
                  <a:t>G1</a:t>
                </a:r>
              </a:p>
            </p:txBody>
          </p:sp>
        </p:grpSp>
        <p:grpSp>
          <p:nvGrpSpPr>
            <p:cNvPr id="46218" name="Group 291"/>
            <p:cNvGrpSpPr>
              <a:grpSpLocks/>
            </p:cNvGrpSpPr>
            <p:nvPr/>
          </p:nvGrpSpPr>
          <p:grpSpPr bwMode="auto">
            <a:xfrm>
              <a:off x="1298" y="813"/>
              <a:ext cx="2414" cy="2357"/>
              <a:chOff x="1613" y="1205"/>
              <a:chExt cx="2414" cy="2357"/>
            </a:xfrm>
          </p:grpSpPr>
          <p:sp>
            <p:nvSpPr>
              <p:cNvPr id="46225" name="AutoShape 234"/>
              <p:cNvSpPr>
                <a:spLocks noChangeAspect="1" noChangeArrowheads="1"/>
              </p:cNvSpPr>
              <p:nvPr/>
            </p:nvSpPr>
            <p:spPr bwMode="auto">
              <a:xfrm rot="-3194978">
                <a:off x="1641" y="1177"/>
                <a:ext cx="2357" cy="2414"/>
              </a:xfrm>
              <a:custGeom>
                <a:avLst/>
                <a:gdLst>
                  <a:gd name="T0" fmla="*/ 0 w 21600"/>
                  <a:gd name="T1" fmla="*/ 1184 h 21600"/>
                  <a:gd name="T2" fmla="*/ 357 w 21600"/>
                  <a:gd name="T3" fmla="*/ 1934 h 21600"/>
                  <a:gd name="T4" fmla="*/ 185 w 21600"/>
                  <a:gd name="T5" fmla="*/ 1188 h 21600"/>
                  <a:gd name="T6" fmla="*/ 101 w 21600"/>
                  <a:gd name="T7" fmla="*/ 178 h 21600"/>
                  <a:gd name="T8" fmla="*/ 648 w 21600"/>
                  <a:gd name="T9" fmla="*/ 159 h 21600"/>
                  <a:gd name="T10" fmla="*/ 667 w 21600"/>
                  <a:gd name="T11" fmla="*/ 719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3162 w 21600"/>
                  <a:gd name="T19" fmla="*/ 3159 h 21600"/>
                  <a:gd name="T20" fmla="*/ 18438 w 21600"/>
                  <a:gd name="T21" fmla="*/ 18441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4138" y="4593"/>
                    </a:moveTo>
                    <a:cubicBezTo>
                      <a:pt x="2568" y="6278"/>
                      <a:pt x="1694" y="8496"/>
                      <a:pt x="1694" y="10799"/>
                    </a:cubicBezTo>
                    <a:cubicBezTo>
                      <a:pt x="1694" y="12986"/>
                      <a:pt x="2481" y="15099"/>
                      <a:pt x="3911" y="16753"/>
                    </a:cubicBezTo>
                    <a:lnTo>
                      <a:pt x="2628" y="17861"/>
                    </a:lnTo>
                    <a:cubicBezTo>
                      <a:pt x="933" y="15899"/>
                      <a:pt x="0" y="13393"/>
                      <a:pt x="0" y="10800"/>
                    </a:cubicBezTo>
                    <a:cubicBezTo>
                      <a:pt x="0" y="8067"/>
                      <a:pt x="1035" y="5436"/>
                      <a:pt x="2898" y="3437"/>
                    </a:cubicBezTo>
                    <a:lnTo>
                      <a:pt x="922" y="1597"/>
                    </a:lnTo>
                    <a:lnTo>
                      <a:pt x="5935" y="1419"/>
                    </a:lnTo>
                    <a:lnTo>
                      <a:pt x="6113" y="6433"/>
                    </a:lnTo>
                    <a:lnTo>
                      <a:pt x="4138" y="459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3300"/>
                  </a:gs>
                  <a:gs pos="100000">
                    <a:srgbClr val="99FF66"/>
                  </a:gs>
                </a:gsLst>
                <a:lin ang="5400000" scaled="1"/>
              </a:gra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226" name="Text Box 244"/>
              <p:cNvSpPr txBox="1">
                <a:spLocks noChangeAspect="1" noChangeArrowheads="1"/>
              </p:cNvSpPr>
              <p:nvPr/>
            </p:nvSpPr>
            <p:spPr bwMode="auto">
              <a:xfrm>
                <a:off x="1987" y="3084"/>
                <a:ext cx="21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z="1800"/>
                  <a:t>S</a:t>
                </a:r>
              </a:p>
            </p:txBody>
          </p:sp>
        </p:grpSp>
        <p:grpSp>
          <p:nvGrpSpPr>
            <p:cNvPr id="46219" name="Group 290"/>
            <p:cNvGrpSpPr>
              <a:grpSpLocks/>
            </p:cNvGrpSpPr>
            <p:nvPr/>
          </p:nvGrpSpPr>
          <p:grpSpPr bwMode="auto">
            <a:xfrm>
              <a:off x="1272" y="729"/>
              <a:ext cx="2328" cy="2385"/>
              <a:chOff x="1587" y="1121"/>
              <a:chExt cx="2328" cy="2385"/>
            </a:xfrm>
          </p:grpSpPr>
          <p:sp>
            <p:nvSpPr>
              <p:cNvPr id="46223" name="AutoShape 236"/>
              <p:cNvSpPr>
                <a:spLocks noChangeAspect="1" noChangeArrowheads="1"/>
              </p:cNvSpPr>
              <p:nvPr/>
            </p:nvSpPr>
            <p:spPr bwMode="auto">
              <a:xfrm rot="1552238">
                <a:off x="1587" y="1121"/>
                <a:ext cx="2328" cy="2385"/>
              </a:xfrm>
              <a:custGeom>
                <a:avLst/>
                <a:gdLst>
                  <a:gd name="T0" fmla="*/ 0 w 21600"/>
                  <a:gd name="T1" fmla="*/ 1158 h 21600"/>
                  <a:gd name="T2" fmla="*/ 137 w 21600"/>
                  <a:gd name="T3" fmla="*/ 1532 h 21600"/>
                  <a:gd name="T4" fmla="*/ 169 w 21600"/>
                  <a:gd name="T5" fmla="*/ 1163 h 21600"/>
                  <a:gd name="T6" fmla="*/ -193 w 21600"/>
                  <a:gd name="T7" fmla="*/ 654 h 21600"/>
                  <a:gd name="T8" fmla="*/ 293 w 21600"/>
                  <a:gd name="T9" fmla="*/ 434 h 21600"/>
                  <a:gd name="T10" fmla="*/ 507 w 21600"/>
                  <a:gd name="T11" fmla="*/ 932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3164 w 21600"/>
                  <a:gd name="T19" fmla="*/ 3161 h 21600"/>
                  <a:gd name="T20" fmla="*/ 18436 w 21600"/>
                  <a:gd name="T21" fmla="*/ 18439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2188" y="7466"/>
                    </a:moveTo>
                    <a:cubicBezTo>
                      <a:pt x="1777" y="8529"/>
                      <a:pt x="1565" y="9659"/>
                      <a:pt x="1565" y="10799"/>
                    </a:cubicBezTo>
                    <a:cubicBezTo>
                      <a:pt x="1565" y="11763"/>
                      <a:pt x="1716" y="12721"/>
                      <a:pt x="2013" y="13638"/>
                    </a:cubicBezTo>
                    <a:lnTo>
                      <a:pt x="522" y="14120"/>
                    </a:lnTo>
                    <a:cubicBezTo>
                      <a:pt x="176" y="13047"/>
                      <a:pt x="0" y="11927"/>
                      <a:pt x="0" y="10800"/>
                    </a:cubicBezTo>
                    <a:cubicBezTo>
                      <a:pt x="0" y="9466"/>
                      <a:pt x="246" y="8144"/>
                      <a:pt x="728" y="6900"/>
                    </a:cubicBezTo>
                    <a:lnTo>
                      <a:pt x="-1790" y="5926"/>
                    </a:lnTo>
                    <a:lnTo>
                      <a:pt x="2716" y="3935"/>
                    </a:lnTo>
                    <a:lnTo>
                      <a:pt x="4706" y="8441"/>
                    </a:lnTo>
                    <a:lnTo>
                      <a:pt x="2188" y="746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00"/>
                  </a:gs>
                  <a:gs pos="100000">
                    <a:srgbClr val="FFDEA3"/>
                  </a:gs>
                </a:gsLst>
                <a:lin ang="5400000" scaled="1"/>
              </a:gra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224" name="Text Box 245"/>
              <p:cNvSpPr txBox="1">
                <a:spLocks noChangeAspect="1" noChangeArrowheads="1"/>
              </p:cNvSpPr>
              <p:nvPr/>
            </p:nvSpPr>
            <p:spPr bwMode="auto">
              <a:xfrm>
                <a:off x="1679" y="1659"/>
                <a:ext cx="287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z="1600" dirty="0"/>
                  <a:t>G2</a:t>
                </a:r>
              </a:p>
            </p:txBody>
          </p:sp>
        </p:grpSp>
        <p:grpSp>
          <p:nvGrpSpPr>
            <p:cNvPr id="46220" name="Group 289"/>
            <p:cNvGrpSpPr>
              <a:grpSpLocks/>
            </p:cNvGrpSpPr>
            <p:nvPr/>
          </p:nvGrpSpPr>
          <p:grpSpPr bwMode="auto">
            <a:xfrm>
              <a:off x="1120" y="655"/>
              <a:ext cx="2385" cy="2392"/>
              <a:chOff x="1435" y="1047"/>
              <a:chExt cx="2385" cy="2392"/>
            </a:xfrm>
          </p:grpSpPr>
          <p:sp>
            <p:nvSpPr>
              <p:cNvPr id="46221" name="AutoShape 237"/>
              <p:cNvSpPr>
                <a:spLocks noChangeAspect="1" noChangeArrowheads="1"/>
              </p:cNvSpPr>
              <p:nvPr/>
            </p:nvSpPr>
            <p:spPr bwMode="auto">
              <a:xfrm rot="3265027">
                <a:off x="1463" y="1082"/>
                <a:ext cx="2329" cy="2385"/>
              </a:xfrm>
              <a:custGeom>
                <a:avLst/>
                <a:gdLst>
                  <a:gd name="T0" fmla="*/ 94 w 21600"/>
                  <a:gd name="T1" fmla="*/ 724 h 21600"/>
                  <a:gd name="T2" fmla="*/ 142 w 21600"/>
                  <a:gd name="T3" fmla="*/ 841 h 21600"/>
                  <a:gd name="T4" fmla="*/ 251 w 21600"/>
                  <a:gd name="T5" fmla="*/ 793 h 21600"/>
                  <a:gd name="T6" fmla="*/ -124 w 21600"/>
                  <a:gd name="T7" fmla="*/ 498 h 21600"/>
                  <a:gd name="T8" fmla="*/ 385 w 21600"/>
                  <a:gd name="T9" fmla="*/ 336 h 21600"/>
                  <a:gd name="T10" fmla="*/ 543 w 21600"/>
                  <a:gd name="T11" fmla="*/ 858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3163 w 21600"/>
                  <a:gd name="T19" fmla="*/ 3161 h 21600"/>
                  <a:gd name="T20" fmla="*/ 18437 w 21600"/>
                  <a:gd name="T21" fmla="*/ 18439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2651" y="6512"/>
                    </a:moveTo>
                    <a:cubicBezTo>
                      <a:pt x="2421" y="6949"/>
                      <a:pt x="2226" y="7404"/>
                      <a:pt x="2069" y="7873"/>
                    </a:cubicBezTo>
                    <a:lnTo>
                      <a:pt x="559" y="7367"/>
                    </a:lnTo>
                    <a:cubicBezTo>
                      <a:pt x="744" y="6817"/>
                      <a:pt x="972" y="6283"/>
                      <a:pt x="1242" y="5770"/>
                    </a:cubicBezTo>
                    <a:lnTo>
                      <a:pt x="-1147" y="4513"/>
                    </a:lnTo>
                    <a:lnTo>
                      <a:pt x="3574" y="3047"/>
                    </a:lnTo>
                    <a:lnTo>
                      <a:pt x="5040" y="7769"/>
                    </a:lnTo>
                    <a:lnTo>
                      <a:pt x="2651" y="651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rgbClr val="FFDEA3"/>
                  </a:gs>
                </a:gsLst>
                <a:lin ang="5400000" scaled="1"/>
              </a:gra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222" name="Text Box 246"/>
              <p:cNvSpPr txBox="1">
                <a:spLocks noChangeAspect="1" noChangeArrowheads="1"/>
              </p:cNvSpPr>
              <p:nvPr/>
            </p:nvSpPr>
            <p:spPr bwMode="auto">
              <a:xfrm>
                <a:off x="2504" y="1047"/>
                <a:ext cx="23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z="1800"/>
                  <a:t>M</a:t>
                </a:r>
              </a:p>
            </p:txBody>
          </p:sp>
        </p:grpSp>
      </p:grpSp>
      <p:sp>
        <p:nvSpPr>
          <p:cNvPr id="46087" name="Text Box 287"/>
          <p:cNvSpPr txBox="1">
            <a:spLocks noChangeArrowheads="1"/>
          </p:cNvSpPr>
          <p:nvPr/>
        </p:nvSpPr>
        <p:spPr bwMode="auto">
          <a:xfrm>
            <a:off x="238125" y="133350"/>
            <a:ext cx="1595697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800" dirty="0" err="1" smtClean="0">
                <a:solidFill>
                  <a:schemeClr val="tx1"/>
                </a:solidFill>
              </a:rPr>
              <a:t>Ciclo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Celular</a:t>
            </a:r>
            <a:r>
              <a:rPr lang="en-US" sz="1800" dirty="0">
                <a:solidFill>
                  <a:schemeClr val="tx1"/>
                </a:solidFill>
              </a:rPr>
              <a:t/>
            </a:r>
            <a:br>
              <a:rPr lang="en-US" sz="1800" dirty="0">
                <a:solidFill>
                  <a:schemeClr val="tx1"/>
                </a:solidFill>
              </a:rPr>
            </a:br>
            <a:r>
              <a:rPr lang="en-US" b="0" dirty="0" err="1" smtClean="0">
                <a:solidFill>
                  <a:schemeClr val="tx1"/>
                </a:solidFill>
              </a:rPr>
              <a:t>Papel</a:t>
            </a:r>
            <a:r>
              <a:rPr lang="en-US" b="0" dirty="0" smtClean="0">
                <a:solidFill>
                  <a:schemeClr val="tx1"/>
                </a:solidFill>
              </a:rPr>
              <a:t> del E2F</a:t>
            </a:r>
            <a:endParaRPr lang="en-US" b="0" dirty="0">
              <a:solidFill>
                <a:schemeClr val="tx1"/>
              </a:solidFill>
            </a:endParaRPr>
          </a:p>
        </p:txBody>
      </p:sp>
      <p:sp>
        <p:nvSpPr>
          <p:cNvPr id="46088" name="AutoShape 305"/>
          <p:cNvSpPr>
            <a:spLocks noChangeArrowheads="1"/>
          </p:cNvSpPr>
          <p:nvPr/>
        </p:nvSpPr>
        <p:spPr bwMode="auto">
          <a:xfrm>
            <a:off x="6061075" y="1036638"/>
            <a:ext cx="1122363" cy="969962"/>
          </a:xfrm>
          <a:prstGeom prst="hexagon">
            <a:avLst>
              <a:gd name="adj" fmla="val 28885"/>
              <a:gd name="vf" fmla="val 115470"/>
            </a:avLst>
          </a:prstGeom>
          <a:gradFill rotWithShape="1">
            <a:gsLst>
              <a:gs pos="0">
                <a:srgbClr val="FF8200"/>
              </a:gs>
              <a:gs pos="10001">
                <a:srgbClr val="FF0000"/>
              </a:gs>
              <a:gs pos="35001">
                <a:srgbClr val="BA0066"/>
              </a:gs>
              <a:gs pos="70000">
                <a:srgbClr val="66008F"/>
              </a:gs>
              <a:gs pos="100000">
                <a:srgbClr val="000082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800">
                <a:solidFill>
                  <a:srgbClr val="FFFF66"/>
                </a:solidFill>
              </a:rPr>
              <a:t>pRB</a:t>
            </a:r>
          </a:p>
        </p:txBody>
      </p:sp>
      <p:sp>
        <p:nvSpPr>
          <p:cNvPr id="46090" name="AutoShape 861"/>
          <p:cNvSpPr>
            <a:spLocks noChangeArrowheads="1"/>
          </p:cNvSpPr>
          <p:nvPr/>
        </p:nvSpPr>
        <p:spPr bwMode="auto">
          <a:xfrm>
            <a:off x="6370638" y="1993900"/>
            <a:ext cx="517525" cy="4254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dirty="0"/>
              <a:t>E2F 1-3</a:t>
            </a:r>
          </a:p>
        </p:txBody>
      </p:sp>
      <p:sp>
        <p:nvSpPr>
          <p:cNvPr id="46091" name="AutoShape 873"/>
          <p:cNvSpPr>
            <a:spLocks noChangeArrowheads="1"/>
          </p:cNvSpPr>
          <p:nvPr/>
        </p:nvSpPr>
        <p:spPr bwMode="auto">
          <a:xfrm>
            <a:off x="6342063" y="608013"/>
            <a:ext cx="517525" cy="4254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400" dirty="0"/>
              <a:t>E2F 1-3</a:t>
            </a:r>
          </a:p>
        </p:txBody>
      </p:sp>
      <p:sp>
        <p:nvSpPr>
          <p:cNvPr id="46105" name="Oval 1692"/>
          <p:cNvSpPr>
            <a:spLocks noChangeArrowheads="1"/>
          </p:cNvSpPr>
          <p:nvPr/>
        </p:nvSpPr>
        <p:spPr bwMode="auto">
          <a:xfrm>
            <a:off x="6870700" y="2217738"/>
            <a:ext cx="169863" cy="169862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000"/>
              <a:t>P</a:t>
            </a:r>
          </a:p>
        </p:txBody>
      </p:sp>
      <p:sp>
        <p:nvSpPr>
          <p:cNvPr id="148" name="Marcador de contenido 2"/>
          <p:cNvSpPr txBox="1">
            <a:spLocks/>
          </p:cNvSpPr>
          <p:nvPr/>
        </p:nvSpPr>
        <p:spPr>
          <a:xfrm>
            <a:off x="5772714" y="2860675"/>
            <a:ext cx="3037348" cy="385762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s-ES" sz="2400" dirty="0" smtClean="0"/>
              <a:t>La uni</a:t>
            </a:r>
            <a:r>
              <a:rPr lang="es-ES" sz="2400" dirty="0" smtClean="0"/>
              <a:t>ón de las CDKI (inhibidores de CDK), inactiva el complejo CDK/</a:t>
            </a:r>
            <a:r>
              <a:rPr lang="es-ES" sz="2400" dirty="0" err="1" smtClean="0"/>
              <a:t>Ciclina</a:t>
            </a:r>
            <a:r>
              <a:rPr lang="es-ES" sz="2400" dirty="0" smtClean="0"/>
              <a:t>, impidiendo la </a:t>
            </a:r>
            <a:r>
              <a:rPr lang="es-ES" sz="2400" dirty="0" err="1" smtClean="0"/>
              <a:t>fosforilación</a:t>
            </a:r>
            <a:r>
              <a:rPr lang="es-ES" sz="2400" dirty="0" smtClean="0"/>
              <a:t> del </a:t>
            </a:r>
            <a:r>
              <a:rPr lang="es-ES" sz="2400" dirty="0" err="1" smtClean="0"/>
              <a:t>pRB</a:t>
            </a:r>
            <a:r>
              <a:rPr lang="es-ES" sz="2400" dirty="0" smtClean="0"/>
              <a:t> (impidiendo la liberación del E2F, y la progresión del ciclo celular.</a:t>
            </a:r>
            <a:endParaRPr lang="es-ES" sz="2400" dirty="0"/>
          </a:p>
        </p:txBody>
      </p:sp>
      <p:sp>
        <p:nvSpPr>
          <p:cNvPr id="149" name="Oval 868"/>
          <p:cNvSpPr>
            <a:spLocks noChangeArrowheads="1"/>
          </p:cNvSpPr>
          <p:nvPr/>
        </p:nvSpPr>
        <p:spPr bwMode="auto">
          <a:xfrm>
            <a:off x="4718050" y="1898650"/>
            <a:ext cx="1003300" cy="36512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P16/INK4A</a:t>
            </a:r>
          </a:p>
        </p:txBody>
      </p:sp>
      <p:sp>
        <p:nvSpPr>
          <p:cNvPr id="150" name="&quot;No&quot; Symbol 384"/>
          <p:cNvSpPr/>
          <p:nvPr/>
        </p:nvSpPr>
        <p:spPr bwMode="auto">
          <a:xfrm>
            <a:off x="3149600" y="3810000"/>
            <a:ext cx="1608138" cy="1490663"/>
          </a:xfrm>
          <a:prstGeom prst="noSmoking">
            <a:avLst/>
          </a:prstGeom>
          <a:solidFill>
            <a:schemeClr val="accent1"/>
          </a:solidFill>
          <a:ln w="57150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s-ES" sz="120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51" name="Oval 868"/>
          <p:cNvSpPr>
            <a:spLocks noChangeArrowheads="1"/>
          </p:cNvSpPr>
          <p:nvPr/>
        </p:nvSpPr>
        <p:spPr bwMode="auto">
          <a:xfrm>
            <a:off x="4800600" y="4552950"/>
            <a:ext cx="1003300" cy="36512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 smtClean="0"/>
              <a:t>p21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42877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Las mutaci</a:t>
            </a:r>
            <a:r>
              <a:rPr lang="es-ES" dirty="0" smtClean="0"/>
              <a:t>ones de los </a:t>
            </a:r>
            <a:r>
              <a:rPr lang="es-ES" dirty="0" err="1" smtClean="0"/>
              <a:t>TSGs</a:t>
            </a:r>
            <a:r>
              <a:rPr lang="es-ES" dirty="0" smtClean="0"/>
              <a:t> </a:t>
            </a:r>
            <a:r>
              <a:rPr lang="es-ES" dirty="0" err="1" smtClean="0"/>
              <a:t>CDKIs</a:t>
            </a:r>
            <a:r>
              <a:rPr lang="es-ES" dirty="0" smtClean="0"/>
              <a:t> como </a:t>
            </a:r>
            <a:r>
              <a:rPr lang="es-ES" b="1" i="1" dirty="0" smtClean="0"/>
              <a:t>p16</a:t>
            </a:r>
            <a:r>
              <a:rPr lang="es-ES" dirty="0" smtClean="0"/>
              <a:t> o </a:t>
            </a:r>
            <a:r>
              <a:rPr lang="es-ES" b="1" i="1" dirty="0" smtClean="0"/>
              <a:t>p21</a:t>
            </a:r>
            <a:r>
              <a:rPr lang="es-ES" dirty="0" smtClean="0"/>
              <a:t> </a:t>
            </a:r>
            <a:r>
              <a:rPr lang="es-ES" b="1" i="1" dirty="0" smtClean="0"/>
              <a:t>son</a:t>
            </a:r>
            <a:r>
              <a:rPr lang="es-ES" dirty="0" smtClean="0"/>
              <a:t> frecuentes en oncología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51125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Oval 867"/>
          <p:cNvSpPr>
            <a:spLocks noChangeArrowheads="1"/>
          </p:cNvSpPr>
          <p:nvPr/>
        </p:nvSpPr>
        <p:spPr bwMode="auto">
          <a:xfrm>
            <a:off x="4505325" y="4200525"/>
            <a:ext cx="1003300" cy="3651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CDK 2</a:t>
            </a:r>
          </a:p>
        </p:txBody>
      </p:sp>
      <p:sp>
        <p:nvSpPr>
          <p:cNvPr id="46083" name="Oval 868"/>
          <p:cNvSpPr>
            <a:spLocks noChangeArrowheads="1"/>
          </p:cNvSpPr>
          <p:nvPr/>
        </p:nvSpPr>
        <p:spPr bwMode="auto">
          <a:xfrm>
            <a:off x="4514850" y="1543050"/>
            <a:ext cx="1003300" cy="3651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CDK 4/</a:t>
            </a:r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6084" name="AutoShape 869"/>
          <p:cNvSpPr>
            <a:spLocks noChangeArrowheads="1"/>
          </p:cNvSpPr>
          <p:nvPr/>
        </p:nvSpPr>
        <p:spPr bwMode="auto">
          <a:xfrm>
            <a:off x="4508500" y="1252538"/>
            <a:ext cx="931863" cy="3397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rgbClr val="FFDEA3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dirty="0" err="1"/>
              <a:t>Cyclin</a:t>
            </a:r>
            <a:r>
              <a:rPr lang="en-US" dirty="0"/>
              <a:t> </a:t>
            </a:r>
            <a:r>
              <a:rPr lang="en-US" dirty="0" smtClean="0"/>
              <a:t>D</a:t>
            </a:r>
            <a:r>
              <a:rPr lang="en-US" baseline="-25000" dirty="0" smtClean="0"/>
              <a:t>1</a:t>
            </a:r>
            <a:endParaRPr lang="en-US" dirty="0"/>
          </a:p>
        </p:txBody>
      </p:sp>
      <p:sp>
        <p:nvSpPr>
          <p:cNvPr id="46085" name="AutoShape 870"/>
          <p:cNvSpPr>
            <a:spLocks noChangeArrowheads="1"/>
          </p:cNvSpPr>
          <p:nvPr/>
        </p:nvSpPr>
        <p:spPr bwMode="auto">
          <a:xfrm>
            <a:off x="4618038" y="3948113"/>
            <a:ext cx="817562" cy="339725"/>
          </a:xfrm>
          <a:prstGeom prst="roundRect">
            <a:avLst>
              <a:gd name="adj" fmla="val 16667"/>
            </a:avLst>
          </a:prstGeom>
          <a:solidFill>
            <a:schemeClr val="accent4">
              <a:lumMod val="75000"/>
            </a:schemeClr>
          </a:solidFill>
          <a:ln w="9525">
            <a:solidFill>
              <a:srgbClr val="FFDEA3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/>
              <a:t>Cyclin E</a:t>
            </a:r>
          </a:p>
        </p:txBody>
      </p:sp>
      <p:grpSp>
        <p:nvGrpSpPr>
          <p:cNvPr id="46217" name="Group 292"/>
          <p:cNvGrpSpPr>
            <a:grpSpLocks/>
          </p:cNvGrpSpPr>
          <p:nvPr/>
        </p:nvGrpSpPr>
        <p:grpSpPr bwMode="auto">
          <a:xfrm>
            <a:off x="1319212" y="1035050"/>
            <a:ext cx="3784600" cy="3894138"/>
            <a:chOff x="1836" y="1044"/>
            <a:chExt cx="2384" cy="2453"/>
          </a:xfrm>
        </p:grpSpPr>
        <p:sp>
          <p:nvSpPr>
            <p:cNvPr id="46227" name="AutoShape 235"/>
            <p:cNvSpPr>
              <a:spLocks noChangeAspect="1" noChangeArrowheads="1"/>
            </p:cNvSpPr>
            <p:nvPr/>
          </p:nvSpPr>
          <p:spPr bwMode="auto">
            <a:xfrm rot="-358625" flipH="1" flipV="1">
              <a:off x="1836" y="1044"/>
              <a:ext cx="2319" cy="2453"/>
            </a:xfrm>
            <a:custGeom>
              <a:avLst/>
              <a:gdLst>
                <a:gd name="T0" fmla="*/ 3 w 21600"/>
                <a:gd name="T1" fmla="*/ 1313 h 21600"/>
                <a:gd name="T2" fmla="*/ 1151 w 21600"/>
                <a:gd name="T3" fmla="*/ 2368 h 21600"/>
                <a:gd name="T4" fmla="*/ 163 w 21600"/>
                <a:gd name="T5" fmla="*/ 1301 h 21600"/>
                <a:gd name="T6" fmla="*/ 944 w 21600"/>
                <a:gd name="T7" fmla="*/ -290 h 21600"/>
                <a:gd name="T8" fmla="*/ 1365 w 21600"/>
                <a:gd name="T9" fmla="*/ 39 h 21600"/>
                <a:gd name="T10" fmla="*/ 1054 w 21600"/>
                <a:gd name="T11" fmla="*/ 485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7 w 21600"/>
                <a:gd name="T19" fmla="*/ 3161 h 21600"/>
                <a:gd name="T20" fmla="*/ 18433 w 21600"/>
                <a:gd name="T21" fmla="*/ 18439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9416" y="1602"/>
                  </a:moveTo>
                  <a:cubicBezTo>
                    <a:pt x="4864" y="2287"/>
                    <a:pt x="1498" y="6197"/>
                    <a:pt x="1498" y="10799"/>
                  </a:cubicBezTo>
                  <a:cubicBezTo>
                    <a:pt x="1498" y="15908"/>
                    <a:pt x="5619" y="20061"/>
                    <a:pt x="10727" y="20100"/>
                  </a:cubicBezTo>
                  <a:lnTo>
                    <a:pt x="10716" y="21599"/>
                  </a:lnTo>
                  <a:cubicBezTo>
                    <a:pt x="4784" y="21553"/>
                    <a:pt x="0" y="16731"/>
                    <a:pt x="0" y="10800"/>
                  </a:cubicBezTo>
                  <a:cubicBezTo>
                    <a:pt x="0" y="5455"/>
                    <a:pt x="3908" y="915"/>
                    <a:pt x="9193" y="120"/>
                  </a:cubicBezTo>
                  <a:lnTo>
                    <a:pt x="8791" y="-2550"/>
                  </a:lnTo>
                  <a:lnTo>
                    <a:pt x="12716" y="347"/>
                  </a:lnTo>
                  <a:lnTo>
                    <a:pt x="9817" y="4272"/>
                  </a:lnTo>
                  <a:lnTo>
                    <a:pt x="9416" y="1602"/>
                  </a:lnTo>
                  <a:close/>
                </a:path>
              </a:pathLst>
            </a:custGeom>
            <a:gradFill rotWithShape="1">
              <a:gsLst>
                <a:gs pos="0">
                  <a:srgbClr val="66FF33"/>
                </a:gs>
                <a:gs pos="100000">
                  <a:srgbClr val="B2B2B2"/>
                </a:gs>
              </a:gsLst>
              <a:lin ang="5400000" scaled="1"/>
            </a:gra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6228" name="Text Box 243"/>
            <p:cNvSpPr txBox="1">
              <a:spLocks noChangeAspect="1" noChangeArrowheads="1"/>
            </p:cNvSpPr>
            <p:nvPr/>
          </p:nvSpPr>
          <p:spPr bwMode="auto">
            <a:xfrm>
              <a:off x="3933" y="2194"/>
              <a:ext cx="287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600"/>
                <a:t>G1</a:t>
              </a:r>
            </a:p>
          </p:txBody>
        </p:sp>
      </p:grpSp>
      <p:sp>
        <p:nvSpPr>
          <p:cNvPr id="46087" name="Text Box 287"/>
          <p:cNvSpPr txBox="1">
            <a:spLocks noChangeArrowheads="1"/>
          </p:cNvSpPr>
          <p:nvPr/>
        </p:nvSpPr>
        <p:spPr bwMode="auto">
          <a:xfrm>
            <a:off x="238125" y="133350"/>
            <a:ext cx="1595697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800" dirty="0" err="1" smtClean="0">
                <a:solidFill>
                  <a:schemeClr val="tx1"/>
                </a:solidFill>
              </a:rPr>
              <a:t>Ciclo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Celular</a:t>
            </a:r>
            <a:r>
              <a:rPr lang="en-US" sz="1800" dirty="0">
                <a:solidFill>
                  <a:schemeClr val="tx1"/>
                </a:solidFill>
              </a:rPr>
              <a:t/>
            </a:r>
            <a:br>
              <a:rPr lang="en-US" sz="1800" dirty="0">
                <a:solidFill>
                  <a:schemeClr val="tx1"/>
                </a:solidFill>
              </a:rPr>
            </a:br>
            <a:r>
              <a:rPr lang="en-US" b="0" dirty="0" err="1" smtClean="0">
                <a:solidFill>
                  <a:schemeClr val="tx1"/>
                </a:solidFill>
              </a:rPr>
              <a:t>Papel</a:t>
            </a:r>
            <a:r>
              <a:rPr lang="en-US" b="0" dirty="0" smtClean="0">
                <a:solidFill>
                  <a:schemeClr val="tx1"/>
                </a:solidFill>
              </a:rPr>
              <a:t> del E2F</a:t>
            </a:r>
            <a:endParaRPr lang="en-US" b="0" dirty="0">
              <a:solidFill>
                <a:schemeClr val="tx1"/>
              </a:solidFill>
            </a:endParaRPr>
          </a:p>
        </p:txBody>
      </p:sp>
      <p:sp>
        <p:nvSpPr>
          <p:cNvPr id="46088" name="AutoShape 305"/>
          <p:cNvSpPr>
            <a:spLocks noChangeArrowheads="1"/>
          </p:cNvSpPr>
          <p:nvPr/>
        </p:nvSpPr>
        <p:spPr bwMode="auto">
          <a:xfrm>
            <a:off x="6061075" y="1036638"/>
            <a:ext cx="1122363" cy="969962"/>
          </a:xfrm>
          <a:prstGeom prst="hexagon">
            <a:avLst>
              <a:gd name="adj" fmla="val 28885"/>
              <a:gd name="vf" fmla="val 115470"/>
            </a:avLst>
          </a:prstGeom>
          <a:gradFill rotWithShape="1">
            <a:gsLst>
              <a:gs pos="0">
                <a:srgbClr val="FF8200"/>
              </a:gs>
              <a:gs pos="10001">
                <a:srgbClr val="FF0000"/>
              </a:gs>
              <a:gs pos="35001">
                <a:srgbClr val="BA0066"/>
              </a:gs>
              <a:gs pos="70000">
                <a:srgbClr val="66008F"/>
              </a:gs>
              <a:gs pos="100000">
                <a:srgbClr val="000082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800">
                <a:solidFill>
                  <a:srgbClr val="FFFF66"/>
                </a:solidFill>
              </a:rPr>
              <a:t>pRB</a:t>
            </a:r>
          </a:p>
        </p:txBody>
      </p:sp>
      <p:sp>
        <p:nvSpPr>
          <p:cNvPr id="46090" name="AutoShape 861"/>
          <p:cNvSpPr>
            <a:spLocks noChangeArrowheads="1"/>
          </p:cNvSpPr>
          <p:nvPr/>
        </p:nvSpPr>
        <p:spPr bwMode="auto">
          <a:xfrm>
            <a:off x="6370638" y="1993900"/>
            <a:ext cx="517525" cy="4254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dirty="0"/>
              <a:t>E2F 1-3</a:t>
            </a:r>
          </a:p>
        </p:txBody>
      </p:sp>
      <p:sp>
        <p:nvSpPr>
          <p:cNvPr id="46091" name="AutoShape 873"/>
          <p:cNvSpPr>
            <a:spLocks noChangeArrowheads="1"/>
          </p:cNvSpPr>
          <p:nvPr/>
        </p:nvSpPr>
        <p:spPr bwMode="auto">
          <a:xfrm>
            <a:off x="6342063" y="608013"/>
            <a:ext cx="517525" cy="4254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400" dirty="0"/>
              <a:t>E2F 1-3</a:t>
            </a:r>
          </a:p>
        </p:txBody>
      </p:sp>
      <p:sp>
        <p:nvSpPr>
          <p:cNvPr id="46105" name="Oval 1692"/>
          <p:cNvSpPr>
            <a:spLocks noChangeArrowheads="1"/>
          </p:cNvSpPr>
          <p:nvPr/>
        </p:nvSpPr>
        <p:spPr bwMode="auto">
          <a:xfrm>
            <a:off x="6870700" y="2217738"/>
            <a:ext cx="169863" cy="169862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000"/>
              <a:t>P</a:t>
            </a:r>
          </a:p>
        </p:txBody>
      </p:sp>
      <p:sp>
        <p:nvSpPr>
          <p:cNvPr id="148" name="Marcador de contenido 2"/>
          <p:cNvSpPr txBox="1">
            <a:spLocks/>
          </p:cNvSpPr>
          <p:nvPr/>
        </p:nvSpPr>
        <p:spPr>
          <a:xfrm>
            <a:off x="112252" y="1687512"/>
            <a:ext cx="3037348" cy="385762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s-ES" sz="2400" dirty="0" smtClean="0"/>
              <a:t>El “Estr</a:t>
            </a:r>
            <a:r>
              <a:rPr lang="es-ES" sz="2400" dirty="0" smtClean="0"/>
              <a:t>és celular” causa la activación del p53 que es un TF que estimula el p21 (entre otros).</a:t>
            </a:r>
          </a:p>
          <a:p>
            <a:pPr marL="0" indent="0">
              <a:buFont typeface="Arial" pitchFamily="34" charset="0"/>
              <a:buNone/>
            </a:pPr>
            <a:endParaRPr lang="es-ES" sz="2400" dirty="0" smtClean="0"/>
          </a:p>
          <a:p>
            <a:pPr marL="0" indent="0">
              <a:buFont typeface="Arial" pitchFamily="34" charset="0"/>
              <a:buNone/>
            </a:pPr>
            <a:r>
              <a:rPr lang="es-ES" sz="2400" dirty="0" smtClean="0"/>
              <a:t>El p21 es un CDKI que bloquea la progresión del ciclo en G1</a:t>
            </a:r>
            <a:endParaRPr lang="es-ES" sz="2400" dirty="0"/>
          </a:p>
        </p:txBody>
      </p:sp>
      <p:sp>
        <p:nvSpPr>
          <p:cNvPr id="149" name="Oval 868"/>
          <p:cNvSpPr>
            <a:spLocks noChangeArrowheads="1"/>
          </p:cNvSpPr>
          <p:nvPr/>
        </p:nvSpPr>
        <p:spPr bwMode="auto">
          <a:xfrm>
            <a:off x="4718050" y="1898650"/>
            <a:ext cx="1003300" cy="36512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 smtClean="0"/>
              <a:t>p21</a:t>
            </a:r>
            <a:endParaRPr lang="en-US" dirty="0"/>
          </a:p>
        </p:txBody>
      </p:sp>
      <p:sp>
        <p:nvSpPr>
          <p:cNvPr id="150" name="&quot;No&quot; Symbol 384"/>
          <p:cNvSpPr/>
          <p:nvPr/>
        </p:nvSpPr>
        <p:spPr bwMode="auto">
          <a:xfrm>
            <a:off x="3149600" y="3810000"/>
            <a:ext cx="1608138" cy="1490663"/>
          </a:xfrm>
          <a:prstGeom prst="noSmoking">
            <a:avLst/>
          </a:prstGeom>
          <a:solidFill>
            <a:schemeClr val="accent1"/>
          </a:solidFill>
          <a:ln w="57150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s-ES" sz="120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51" name="Oval 868"/>
          <p:cNvSpPr>
            <a:spLocks noChangeArrowheads="1"/>
          </p:cNvSpPr>
          <p:nvPr/>
        </p:nvSpPr>
        <p:spPr bwMode="auto">
          <a:xfrm>
            <a:off x="4800600" y="4552950"/>
            <a:ext cx="1003300" cy="36512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 smtClean="0"/>
              <a:t>p21</a:t>
            </a:r>
            <a:endParaRPr lang="en-US" dirty="0"/>
          </a:p>
        </p:txBody>
      </p:sp>
      <p:sp>
        <p:nvSpPr>
          <p:cNvPr id="28" name="AutoShape 1328"/>
          <p:cNvSpPr>
            <a:spLocks noChangeArrowheads="1"/>
          </p:cNvSpPr>
          <p:nvPr/>
        </p:nvSpPr>
        <p:spPr bwMode="auto">
          <a:xfrm>
            <a:off x="7751763" y="2749550"/>
            <a:ext cx="1104900" cy="866775"/>
          </a:xfrm>
          <a:prstGeom prst="hexagon">
            <a:avLst>
              <a:gd name="adj" fmla="val 29419"/>
              <a:gd name="vf" fmla="val 115470"/>
            </a:avLst>
          </a:prstGeom>
          <a:gradFill rotWithShape="1">
            <a:gsLst>
              <a:gs pos="0">
                <a:srgbClr val="8C3D91"/>
              </a:gs>
              <a:gs pos="6000">
                <a:srgbClr val="7005D4"/>
              </a:gs>
              <a:gs pos="14999">
                <a:srgbClr val="181CC7"/>
              </a:gs>
              <a:gs pos="30000">
                <a:srgbClr val="0A128C"/>
              </a:gs>
              <a:gs pos="50000">
                <a:srgbClr val="000000"/>
              </a:gs>
              <a:gs pos="70000">
                <a:srgbClr val="0A128C"/>
              </a:gs>
              <a:gs pos="85001">
                <a:srgbClr val="181CC7"/>
              </a:gs>
              <a:gs pos="94000">
                <a:srgbClr val="7005D4"/>
              </a:gs>
              <a:gs pos="100000">
                <a:srgbClr val="8C3D9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1600">
                <a:solidFill>
                  <a:srgbClr val="FFFF00"/>
                </a:solidFill>
              </a:rPr>
              <a:t>p53</a:t>
            </a:r>
          </a:p>
        </p:txBody>
      </p:sp>
      <p:cxnSp>
        <p:nvCxnSpPr>
          <p:cNvPr id="3" name="Conector recto de flecha 2"/>
          <p:cNvCxnSpPr>
            <a:stCxn id="28" idx="3"/>
            <a:endCxn id="149" idx="4"/>
          </p:cNvCxnSpPr>
          <p:nvPr/>
        </p:nvCxnSpPr>
        <p:spPr>
          <a:xfrm flipH="1" flipV="1">
            <a:off x="5219700" y="2263775"/>
            <a:ext cx="2532063" cy="919163"/>
          </a:xfrm>
          <a:prstGeom prst="straightConnector1">
            <a:avLst/>
          </a:prstGeom>
          <a:ln w="53975"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cto de flecha 4"/>
          <p:cNvCxnSpPr>
            <a:stCxn id="28" idx="3"/>
            <a:endCxn id="151" idx="6"/>
          </p:cNvCxnSpPr>
          <p:nvPr/>
        </p:nvCxnSpPr>
        <p:spPr>
          <a:xfrm flipH="1">
            <a:off x="5803900" y="3182938"/>
            <a:ext cx="1947863" cy="1552575"/>
          </a:xfrm>
          <a:prstGeom prst="straightConnector1">
            <a:avLst/>
          </a:prstGeom>
          <a:ln w="53975"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7523163" y="1256269"/>
            <a:ext cx="1509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i="1" dirty="0" smtClean="0"/>
              <a:t>Estr</a:t>
            </a:r>
            <a:r>
              <a:rPr lang="es-ES" b="1" i="1" dirty="0" smtClean="0"/>
              <a:t>és celular</a:t>
            </a:r>
            <a:endParaRPr lang="es-ES" b="1" i="1" dirty="0"/>
          </a:p>
        </p:txBody>
      </p:sp>
      <p:cxnSp>
        <p:nvCxnSpPr>
          <p:cNvPr id="8" name="Conector recto de flecha 7"/>
          <p:cNvCxnSpPr>
            <a:stCxn id="6" idx="2"/>
          </p:cNvCxnSpPr>
          <p:nvPr/>
        </p:nvCxnSpPr>
        <p:spPr>
          <a:xfrm>
            <a:off x="8277737" y="1625601"/>
            <a:ext cx="28063" cy="1123949"/>
          </a:xfrm>
          <a:prstGeom prst="straightConnector1">
            <a:avLst/>
          </a:prstGeom>
          <a:ln w="50800"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48723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La mutaci</a:t>
            </a:r>
            <a:r>
              <a:rPr lang="es-ES" dirty="0" smtClean="0"/>
              <a:t>ón </a:t>
            </a:r>
            <a:r>
              <a:rPr lang="es-ES" dirty="0" err="1" smtClean="0"/>
              <a:t>inactivante</a:t>
            </a:r>
            <a:r>
              <a:rPr lang="es-ES" dirty="0" smtClean="0"/>
              <a:t> del p53 es una de las más comunes en oncología (aproximadamente la mitad de los cánceres la exhiben)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258945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900" y="584200"/>
            <a:ext cx="6385637" cy="4102100"/>
          </a:xfrm>
          <a:prstGeom prst="rect">
            <a:avLst/>
          </a:prstGeom>
        </p:spPr>
      </p:pic>
      <p:sp>
        <p:nvSpPr>
          <p:cNvPr id="3" name="Marcador de contenido 2"/>
          <p:cNvSpPr txBox="1">
            <a:spLocks/>
          </p:cNvSpPr>
          <p:nvPr/>
        </p:nvSpPr>
        <p:spPr>
          <a:xfrm>
            <a:off x="802596" y="5060950"/>
            <a:ext cx="7388904" cy="12509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s-ES_tradnl" dirty="0" smtClean="0">
                <a:solidFill>
                  <a:srgbClr val="FFFFFF"/>
                </a:solidFill>
              </a:rPr>
              <a:t>Los tumores inducidos por K-Ras mutado (señal mitogénica) requieren de Cdk4 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6832600" y="6324600"/>
            <a:ext cx="20228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i="1" dirty="0" smtClean="0"/>
              <a:t>Pujol, et al. </a:t>
            </a:r>
            <a:r>
              <a:rPr lang="es-ES" sz="1200" b="1" i="1" dirty="0" err="1" smtClean="0"/>
              <a:t>Cancer</a:t>
            </a:r>
            <a:r>
              <a:rPr lang="es-ES" sz="1200" b="1" i="1" dirty="0" smtClean="0"/>
              <a:t> </a:t>
            </a:r>
            <a:r>
              <a:rPr lang="es-ES" sz="1200" b="1" i="1" dirty="0" err="1" smtClean="0"/>
              <a:t>Cell</a:t>
            </a:r>
            <a:r>
              <a:rPr lang="es-ES" sz="1200" b="1" i="1" dirty="0" smtClean="0"/>
              <a:t> 2010</a:t>
            </a:r>
            <a:endParaRPr lang="es-ES" sz="1200" b="1" i="1" dirty="0"/>
          </a:p>
        </p:txBody>
      </p:sp>
    </p:spTree>
    <p:extLst>
      <p:ext uri="{BB962C8B-B14F-4D97-AF65-F5344CB8AC3E}">
        <p14:creationId xmlns:p14="http://schemas.microsoft.com/office/powerpoint/2010/main" val="30518476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La adici</a:t>
            </a:r>
            <a:r>
              <a:rPr lang="es-ES" dirty="0" smtClean="0"/>
              <a:t>ón de un inhibidor de CDK4 (PD991) a un inhibidor de </a:t>
            </a:r>
            <a:r>
              <a:rPr lang="es-ES" dirty="0" err="1" smtClean="0"/>
              <a:t>aromatasa</a:t>
            </a:r>
            <a:r>
              <a:rPr lang="es-ES" dirty="0" smtClean="0"/>
              <a:t> retarda la progresión tumoral en forma sustancial en pacientes con cáncer de mama.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738285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4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0060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G1-Checkpoint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ES" dirty="0" smtClean="0"/>
              <a:t>Importante para la biolog</a:t>
            </a:r>
            <a:r>
              <a:rPr lang="es-ES" dirty="0" smtClean="0"/>
              <a:t>ía celular y tumoral</a:t>
            </a:r>
          </a:p>
          <a:p>
            <a:pPr lvl="1"/>
            <a:r>
              <a:rPr lang="es-ES" dirty="0" smtClean="0"/>
              <a:t>Paso de G1 a S</a:t>
            </a:r>
          </a:p>
          <a:p>
            <a:r>
              <a:rPr lang="es-ES" dirty="0" smtClean="0"/>
              <a:t>Integra “información” del exterior celular</a:t>
            </a:r>
          </a:p>
          <a:p>
            <a:pPr lvl="1"/>
            <a:r>
              <a:rPr lang="es-ES" dirty="0" smtClean="0"/>
              <a:t>Señales mitogénicas (factores de crecimiento)</a:t>
            </a:r>
          </a:p>
          <a:p>
            <a:pPr lvl="2"/>
            <a:r>
              <a:rPr lang="es-ES" dirty="0" err="1" smtClean="0"/>
              <a:t>Prolifereción</a:t>
            </a:r>
            <a:r>
              <a:rPr lang="es-ES" dirty="0" smtClean="0"/>
              <a:t> celular</a:t>
            </a:r>
          </a:p>
          <a:p>
            <a:pPr lvl="1"/>
            <a:r>
              <a:rPr lang="es-ES" dirty="0" smtClean="0"/>
              <a:t>Señales de estrés celular (vía p53)</a:t>
            </a:r>
          </a:p>
          <a:p>
            <a:pPr lvl="2"/>
            <a:r>
              <a:rPr lang="es-ES" dirty="0" smtClean="0"/>
              <a:t>Inhibición celular</a:t>
            </a:r>
          </a:p>
          <a:p>
            <a:r>
              <a:rPr lang="es-ES" dirty="0" smtClean="0"/>
              <a:t>Rb, E2F son efectores comunes finales</a:t>
            </a:r>
          </a:p>
          <a:p>
            <a:r>
              <a:rPr lang="es-ES" dirty="0" smtClean="0"/>
              <a:t>Múltiples reguladores como </a:t>
            </a:r>
            <a:r>
              <a:rPr lang="es-ES" dirty="0" err="1" smtClean="0"/>
              <a:t>Ciclinas</a:t>
            </a:r>
            <a:r>
              <a:rPr lang="es-ES" dirty="0" smtClean="0"/>
              <a:t>/</a:t>
            </a:r>
            <a:r>
              <a:rPr lang="es-ES" dirty="0" err="1" smtClean="0"/>
              <a:t>CDKs</a:t>
            </a:r>
            <a:endParaRPr lang="es-ES" dirty="0" smtClean="0"/>
          </a:p>
          <a:p>
            <a:r>
              <a:rPr lang="es-ES" dirty="0" smtClean="0"/>
              <a:t>Posibles dianas terapéuticas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307351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co de bloque 3"/>
          <p:cNvSpPr/>
          <p:nvPr/>
        </p:nvSpPr>
        <p:spPr>
          <a:xfrm rot="18249955">
            <a:off x="1763121" y="1731595"/>
            <a:ext cx="3441700" cy="3441700"/>
          </a:xfrm>
          <a:prstGeom prst="blockArc">
            <a:avLst>
              <a:gd name="adj1" fmla="val 10800000"/>
              <a:gd name="adj2" fmla="val 19369528"/>
              <a:gd name="adj3" fmla="val 1728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5" name="Arco de bloque 4"/>
          <p:cNvSpPr/>
          <p:nvPr/>
        </p:nvSpPr>
        <p:spPr>
          <a:xfrm rot="5400000">
            <a:off x="2109124" y="1792783"/>
            <a:ext cx="3441700" cy="3441700"/>
          </a:xfrm>
          <a:prstGeom prst="blockArc">
            <a:avLst>
              <a:gd name="adj1" fmla="val 11807843"/>
              <a:gd name="adj2" fmla="val 19369528"/>
              <a:gd name="adj3" fmla="val 17286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7" name="Arco de bloque 6"/>
          <p:cNvSpPr/>
          <p:nvPr/>
        </p:nvSpPr>
        <p:spPr>
          <a:xfrm rot="19576487">
            <a:off x="1947278" y="1735186"/>
            <a:ext cx="3441700" cy="3441700"/>
          </a:xfrm>
          <a:prstGeom prst="blockArc">
            <a:avLst>
              <a:gd name="adj1" fmla="val 17937592"/>
              <a:gd name="adj2" fmla="val 19369528"/>
              <a:gd name="adj3" fmla="val 17286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8" name="Arco de bloque 7"/>
          <p:cNvSpPr/>
          <p:nvPr/>
        </p:nvSpPr>
        <p:spPr>
          <a:xfrm rot="9729577">
            <a:off x="1988081" y="1845120"/>
            <a:ext cx="3441700" cy="3441700"/>
          </a:xfrm>
          <a:prstGeom prst="blockArc">
            <a:avLst>
              <a:gd name="adj1" fmla="val 14925727"/>
              <a:gd name="adj2" fmla="val 19739459"/>
              <a:gd name="adj3" fmla="val 15688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5650601" y="3015613"/>
            <a:ext cx="447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G1</a:t>
            </a:r>
            <a:endParaRPr lang="es-ES" dirty="0"/>
          </a:p>
        </p:txBody>
      </p:sp>
      <p:sp>
        <p:nvSpPr>
          <p:cNvPr id="10" name="CuadroTexto 9"/>
          <p:cNvSpPr txBox="1"/>
          <p:nvPr/>
        </p:nvSpPr>
        <p:spPr>
          <a:xfrm>
            <a:off x="1257789" y="3168013"/>
            <a:ext cx="447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G2</a:t>
            </a:r>
            <a:endParaRPr lang="es-ES" dirty="0"/>
          </a:p>
        </p:txBody>
      </p:sp>
      <p:sp>
        <p:nvSpPr>
          <p:cNvPr id="11" name="CuadroTexto 10"/>
          <p:cNvSpPr txBox="1"/>
          <p:nvPr/>
        </p:nvSpPr>
        <p:spPr>
          <a:xfrm>
            <a:off x="3444513" y="5361950"/>
            <a:ext cx="290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S</a:t>
            </a:r>
            <a:endParaRPr lang="es-ES" dirty="0"/>
          </a:p>
        </p:txBody>
      </p:sp>
      <p:sp>
        <p:nvSpPr>
          <p:cNvPr id="12" name="CuadroTexto 11"/>
          <p:cNvSpPr txBox="1"/>
          <p:nvPr/>
        </p:nvSpPr>
        <p:spPr>
          <a:xfrm>
            <a:off x="3735240" y="1398939"/>
            <a:ext cx="382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M</a:t>
            </a:r>
            <a:endParaRPr lang="es-ES" dirty="0"/>
          </a:p>
        </p:txBody>
      </p:sp>
      <p:sp>
        <p:nvSpPr>
          <p:cNvPr id="13" name="CuadroTexto 12"/>
          <p:cNvSpPr txBox="1"/>
          <p:nvPr/>
        </p:nvSpPr>
        <p:spPr>
          <a:xfrm>
            <a:off x="6054810" y="700022"/>
            <a:ext cx="25360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i="1" dirty="0" smtClean="0"/>
              <a:t>Factores de Crecimiento</a:t>
            </a:r>
            <a:endParaRPr lang="es-ES" b="1" i="1" dirty="0"/>
          </a:p>
        </p:txBody>
      </p:sp>
      <p:cxnSp>
        <p:nvCxnSpPr>
          <p:cNvPr id="15" name="Conector curvado 14"/>
          <p:cNvCxnSpPr>
            <a:stCxn id="13" idx="2"/>
            <a:endCxn id="9" idx="3"/>
          </p:cNvCxnSpPr>
          <p:nvPr/>
        </p:nvCxnSpPr>
        <p:spPr>
          <a:xfrm rot="5400000">
            <a:off x="5644900" y="1522339"/>
            <a:ext cx="2130925" cy="1224955"/>
          </a:xfrm>
          <a:prstGeom prst="curvedConnector2">
            <a:avLst/>
          </a:prstGeom>
          <a:ln w="41275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cto 16"/>
          <p:cNvCxnSpPr/>
          <p:nvPr/>
        </p:nvCxnSpPr>
        <p:spPr>
          <a:xfrm>
            <a:off x="4559300" y="3962400"/>
            <a:ext cx="991524" cy="812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CuadroTexto 18"/>
          <p:cNvSpPr txBox="1"/>
          <p:nvPr/>
        </p:nvSpPr>
        <p:spPr>
          <a:xfrm>
            <a:off x="5765800" y="47752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R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406194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Mauricio Lema Medina MD</a:t>
            </a:r>
            <a:endParaRPr lang="es-ES" dirty="0"/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01.2014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5581805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0"/>
            <a:ext cx="8663227" cy="6858000"/>
          </a:xfrm>
          <a:prstGeom prst="rect">
            <a:avLst/>
          </a:prstGeom>
        </p:spPr>
      </p:pic>
      <p:sp>
        <p:nvSpPr>
          <p:cNvPr id="5" name="Título 4"/>
          <p:cNvSpPr>
            <a:spLocks noGrp="1"/>
          </p:cNvSpPr>
          <p:nvPr>
            <p:ph type="ctrTitle"/>
          </p:nvPr>
        </p:nvSpPr>
        <p:spPr>
          <a:xfrm>
            <a:off x="4368800" y="1689100"/>
            <a:ext cx="4279900" cy="1470025"/>
          </a:xfrm>
        </p:spPr>
        <p:txBody>
          <a:bodyPr/>
          <a:lstStyle/>
          <a:p>
            <a:r>
              <a:rPr lang="es-ES" i="1" dirty="0" smtClean="0"/>
              <a:t>Prote</a:t>
            </a:r>
            <a:r>
              <a:rPr lang="es-ES" i="1" dirty="0" smtClean="0"/>
              <a:t>ína </a:t>
            </a:r>
            <a:r>
              <a:rPr lang="es-ES" i="1" dirty="0" err="1" smtClean="0"/>
              <a:t>Retinoblastoma</a:t>
            </a:r>
            <a:endParaRPr lang="es-ES" i="1" dirty="0"/>
          </a:p>
        </p:txBody>
      </p:sp>
    </p:spTree>
    <p:extLst>
      <p:ext uri="{BB962C8B-B14F-4D97-AF65-F5344CB8AC3E}">
        <p14:creationId xmlns:p14="http://schemas.microsoft.com/office/powerpoint/2010/main" val="3067076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6" name="Group 865"/>
          <p:cNvGrpSpPr>
            <a:grpSpLocks/>
          </p:cNvGrpSpPr>
          <p:nvPr/>
        </p:nvGrpSpPr>
        <p:grpSpPr bwMode="auto">
          <a:xfrm>
            <a:off x="682625" y="1035050"/>
            <a:ext cx="4421188" cy="3997325"/>
            <a:chOff x="1120" y="652"/>
            <a:chExt cx="2785" cy="2518"/>
          </a:xfrm>
        </p:grpSpPr>
        <p:grpSp>
          <p:nvGrpSpPr>
            <p:cNvPr id="46217" name="Group 292"/>
            <p:cNvGrpSpPr>
              <a:grpSpLocks/>
            </p:cNvGrpSpPr>
            <p:nvPr/>
          </p:nvGrpSpPr>
          <p:grpSpPr bwMode="auto">
            <a:xfrm>
              <a:off x="1521" y="652"/>
              <a:ext cx="2384" cy="2453"/>
              <a:chOff x="1836" y="1044"/>
              <a:chExt cx="2384" cy="2453"/>
            </a:xfrm>
          </p:grpSpPr>
          <p:sp>
            <p:nvSpPr>
              <p:cNvPr id="46227" name="AutoShape 235"/>
              <p:cNvSpPr>
                <a:spLocks noChangeAspect="1" noChangeArrowheads="1"/>
              </p:cNvSpPr>
              <p:nvPr/>
            </p:nvSpPr>
            <p:spPr bwMode="auto">
              <a:xfrm rot="-358625" flipH="1" flipV="1">
                <a:off x="1836" y="1044"/>
                <a:ext cx="2319" cy="2453"/>
              </a:xfrm>
              <a:custGeom>
                <a:avLst/>
                <a:gdLst>
                  <a:gd name="T0" fmla="*/ 3 w 21600"/>
                  <a:gd name="T1" fmla="*/ 1313 h 21600"/>
                  <a:gd name="T2" fmla="*/ 1151 w 21600"/>
                  <a:gd name="T3" fmla="*/ 2368 h 21600"/>
                  <a:gd name="T4" fmla="*/ 163 w 21600"/>
                  <a:gd name="T5" fmla="*/ 1301 h 21600"/>
                  <a:gd name="T6" fmla="*/ 944 w 21600"/>
                  <a:gd name="T7" fmla="*/ -290 h 21600"/>
                  <a:gd name="T8" fmla="*/ 1365 w 21600"/>
                  <a:gd name="T9" fmla="*/ 39 h 21600"/>
                  <a:gd name="T10" fmla="*/ 1054 w 21600"/>
                  <a:gd name="T11" fmla="*/ 485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3167 w 21600"/>
                  <a:gd name="T19" fmla="*/ 3161 h 21600"/>
                  <a:gd name="T20" fmla="*/ 18433 w 21600"/>
                  <a:gd name="T21" fmla="*/ 18439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9416" y="1602"/>
                    </a:moveTo>
                    <a:cubicBezTo>
                      <a:pt x="4864" y="2287"/>
                      <a:pt x="1498" y="6197"/>
                      <a:pt x="1498" y="10799"/>
                    </a:cubicBezTo>
                    <a:cubicBezTo>
                      <a:pt x="1498" y="15908"/>
                      <a:pt x="5619" y="20061"/>
                      <a:pt x="10727" y="20100"/>
                    </a:cubicBezTo>
                    <a:lnTo>
                      <a:pt x="10716" y="21599"/>
                    </a:lnTo>
                    <a:cubicBezTo>
                      <a:pt x="4784" y="21553"/>
                      <a:pt x="0" y="16731"/>
                      <a:pt x="0" y="10800"/>
                    </a:cubicBezTo>
                    <a:cubicBezTo>
                      <a:pt x="0" y="5455"/>
                      <a:pt x="3908" y="915"/>
                      <a:pt x="9193" y="120"/>
                    </a:cubicBezTo>
                    <a:lnTo>
                      <a:pt x="8791" y="-2550"/>
                    </a:lnTo>
                    <a:lnTo>
                      <a:pt x="12716" y="347"/>
                    </a:lnTo>
                    <a:lnTo>
                      <a:pt x="9817" y="4272"/>
                    </a:lnTo>
                    <a:lnTo>
                      <a:pt x="9416" y="160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6FF33"/>
                  </a:gs>
                  <a:gs pos="100000">
                    <a:srgbClr val="B2B2B2"/>
                  </a:gs>
                </a:gsLst>
                <a:lin ang="5400000" scaled="1"/>
              </a:gra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228" name="Text Box 243"/>
              <p:cNvSpPr txBox="1">
                <a:spLocks noChangeAspect="1" noChangeArrowheads="1"/>
              </p:cNvSpPr>
              <p:nvPr/>
            </p:nvSpPr>
            <p:spPr bwMode="auto">
              <a:xfrm>
                <a:off x="3933" y="2194"/>
                <a:ext cx="287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z="1600"/>
                  <a:t>G1</a:t>
                </a:r>
              </a:p>
            </p:txBody>
          </p:sp>
        </p:grpSp>
        <p:grpSp>
          <p:nvGrpSpPr>
            <p:cNvPr id="46218" name="Group 291"/>
            <p:cNvGrpSpPr>
              <a:grpSpLocks/>
            </p:cNvGrpSpPr>
            <p:nvPr/>
          </p:nvGrpSpPr>
          <p:grpSpPr bwMode="auto">
            <a:xfrm>
              <a:off x="1298" y="813"/>
              <a:ext cx="2414" cy="2357"/>
              <a:chOff x="1613" y="1205"/>
              <a:chExt cx="2414" cy="2357"/>
            </a:xfrm>
          </p:grpSpPr>
          <p:sp>
            <p:nvSpPr>
              <p:cNvPr id="46225" name="AutoShape 234"/>
              <p:cNvSpPr>
                <a:spLocks noChangeAspect="1" noChangeArrowheads="1"/>
              </p:cNvSpPr>
              <p:nvPr/>
            </p:nvSpPr>
            <p:spPr bwMode="auto">
              <a:xfrm rot="-3194978">
                <a:off x="1641" y="1177"/>
                <a:ext cx="2357" cy="2414"/>
              </a:xfrm>
              <a:custGeom>
                <a:avLst/>
                <a:gdLst>
                  <a:gd name="T0" fmla="*/ 0 w 21600"/>
                  <a:gd name="T1" fmla="*/ 1184 h 21600"/>
                  <a:gd name="T2" fmla="*/ 357 w 21600"/>
                  <a:gd name="T3" fmla="*/ 1934 h 21600"/>
                  <a:gd name="T4" fmla="*/ 185 w 21600"/>
                  <a:gd name="T5" fmla="*/ 1188 h 21600"/>
                  <a:gd name="T6" fmla="*/ 101 w 21600"/>
                  <a:gd name="T7" fmla="*/ 178 h 21600"/>
                  <a:gd name="T8" fmla="*/ 648 w 21600"/>
                  <a:gd name="T9" fmla="*/ 159 h 21600"/>
                  <a:gd name="T10" fmla="*/ 667 w 21600"/>
                  <a:gd name="T11" fmla="*/ 719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3162 w 21600"/>
                  <a:gd name="T19" fmla="*/ 3159 h 21600"/>
                  <a:gd name="T20" fmla="*/ 18438 w 21600"/>
                  <a:gd name="T21" fmla="*/ 18441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4138" y="4593"/>
                    </a:moveTo>
                    <a:cubicBezTo>
                      <a:pt x="2568" y="6278"/>
                      <a:pt x="1694" y="8496"/>
                      <a:pt x="1694" y="10799"/>
                    </a:cubicBezTo>
                    <a:cubicBezTo>
                      <a:pt x="1694" y="12986"/>
                      <a:pt x="2481" y="15099"/>
                      <a:pt x="3911" y="16753"/>
                    </a:cubicBezTo>
                    <a:lnTo>
                      <a:pt x="2628" y="17861"/>
                    </a:lnTo>
                    <a:cubicBezTo>
                      <a:pt x="933" y="15899"/>
                      <a:pt x="0" y="13393"/>
                      <a:pt x="0" y="10800"/>
                    </a:cubicBezTo>
                    <a:cubicBezTo>
                      <a:pt x="0" y="8067"/>
                      <a:pt x="1035" y="5436"/>
                      <a:pt x="2898" y="3437"/>
                    </a:cubicBezTo>
                    <a:lnTo>
                      <a:pt x="922" y="1597"/>
                    </a:lnTo>
                    <a:lnTo>
                      <a:pt x="5935" y="1419"/>
                    </a:lnTo>
                    <a:lnTo>
                      <a:pt x="6113" y="6433"/>
                    </a:lnTo>
                    <a:lnTo>
                      <a:pt x="4138" y="459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3300"/>
                  </a:gs>
                  <a:gs pos="100000">
                    <a:srgbClr val="99FF66"/>
                  </a:gs>
                </a:gsLst>
                <a:lin ang="5400000" scaled="1"/>
              </a:gra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226" name="Text Box 244"/>
              <p:cNvSpPr txBox="1">
                <a:spLocks noChangeAspect="1" noChangeArrowheads="1"/>
              </p:cNvSpPr>
              <p:nvPr/>
            </p:nvSpPr>
            <p:spPr bwMode="auto">
              <a:xfrm>
                <a:off x="1987" y="3084"/>
                <a:ext cx="21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z="1800"/>
                  <a:t>S</a:t>
                </a:r>
              </a:p>
            </p:txBody>
          </p:sp>
        </p:grpSp>
        <p:grpSp>
          <p:nvGrpSpPr>
            <p:cNvPr id="46219" name="Group 290"/>
            <p:cNvGrpSpPr>
              <a:grpSpLocks/>
            </p:cNvGrpSpPr>
            <p:nvPr/>
          </p:nvGrpSpPr>
          <p:grpSpPr bwMode="auto">
            <a:xfrm>
              <a:off x="1272" y="729"/>
              <a:ext cx="2328" cy="2385"/>
              <a:chOff x="1587" y="1121"/>
              <a:chExt cx="2328" cy="2385"/>
            </a:xfrm>
          </p:grpSpPr>
          <p:sp>
            <p:nvSpPr>
              <p:cNvPr id="46223" name="AutoShape 236"/>
              <p:cNvSpPr>
                <a:spLocks noChangeAspect="1" noChangeArrowheads="1"/>
              </p:cNvSpPr>
              <p:nvPr/>
            </p:nvSpPr>
            <p:spPr bwMode="auto">
              <a:xfrm rot="1552238">
                <a:off x="1587" y="1121"/>
                <a:ext cx="2328" cy="2385"/>
              </a:xfrm>
              <a:custGeom>
                <a:avLst/>
                <a:gdLst>
                  <a:gd name="T0" fmla="*/ 0 w 21600"/>
                  <a:gd name="T1" fmla="*/ 1158 h 21600"/>
                  <a:gd name="T2" fmla="*/ 137 w 21600"/>
                  <a:gd name="T3" fmla="*/ 1532 h 21600"/>
                  <a:gd name="T4" fmla="*/ 169 w 21600"/>
                  <a:gd name="T5" fmla="*/ 1163 h 21600"/>
                  <a:gd name="T6" fmla="*/ -193 w 21600"/>
                  <a:gd name="T7" fmla="*/ 654 h 21600"/>
                  <a:gd name="T8" fmla="*/ 293 w 21600"/>
                  <a:gd name="T9" fmla="*/ 434 h 21600"/>
                  <a:gd name="T10" fmla="*/ 507 w 21600"/>
                  <a:gd name="T11" fmla="*/ 932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3164 w 21600"/>
                  <a:gd name="T19" fmla="*/ 3161 h 21600"/>
                  <a:gd name="T20" fmla="*/ 18436 w 21600"/>
                  <a:gd name="T21" fmla="*/ 18439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2188" y="7466"/>
                    </a:moveTo>
                    <a:cubicBezTo>
                      <a:pt x="1777" y="8529"/>
                      <a:pt x="1565" y="9659"/>
                      <a:pt x="1565" y="10799"/>
                    </a:cubicBezTo>
                    <a:cubicBezTo>
                      <a:pt x="1565" y="11763"/>
                      <a:pt x="1716" y="12721"/>
                      <a:pt x="2013" y="13638"/>
                    </a:cubicBezTo>
                    <a:lnTo>
                      <a:pt x="522" y="14120"/>
                    </a:lnTo>
                    <a:cubicBezTo>
                      <a:pt x="176" y="13047"/>
                      <a:pt x="0" y="11927"/>
                      <a:pt x="0" y="10800"/>
                    </a:cubicBezTo>
                    <a:cubicBezTo>
                      <a:pt x="0" y="9466"/>
                      <a:pt x="246" y="8144"/>
                      <a:pt x="728" y="6900"/>
                    </a:cubicBezTo>
                    <a:lnTo>
                      <a:pt x="-1790" y="5926"/>
                    </a:lnTo>
                    <a:lnTo>
                      <a:pt x="2716" y="3935"/>
                    </a:lnTo>
                    <a:lnTo>
                      <a:pt x="4706" y="8441"/>
                    </a:lnTo>
                    <a:lnTo>
                      <a:pt x="2188" y="746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00"/>
                  </a:gs>
                  <a:gs pos="100000">
                    <a:srgbClr val="FFDEA3"/>
                  </a:gs>
                </a:gsLst>
                <a:lin ang="5400000" scaled="1"/>
              </a:gra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224" name="Text Box 245"/>
              <p:cNvSpPr txBox="1">
                <a:spLocks noChangeAspect="1" noChangeArrowheads="1"/>
              </p:cNvSpPr>
              <p:nvPr/>
            </p:nvSpPr>
            <p:spPr bwMode="auto">
              <a:xfrm>
                <a:off x="1679" y="1659"/>
                <a:ext cx="287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z="1600" dirty="0"/>
                  <a:t>G2</a:t>
                </a:r>
              </a:p>
            </p:txBody>
          </p:sp>
        </p:grpSp>
        <p:grpSp>
          <p:nvGrpSpPr>
            <p:cNvPr id="46220" name="Group 289"/>
            <p:cNvGrpSpPr>
              <a:grpSpLocks/>
            </p:cNvGrpSpPr>
            <p:nvPr/>
          </p:nvGrpSpPr>
          <p:grpSpPr bwMode="auto">
            <a:xfrm>
              <a:off x="1120" y="655"/>
              <a:ext cx="2385" cy="2392"/>
              <a:chOff x="1435" y="1047"/>
              <a:chExt cx="2385" cy="2392"/>
            </a:xfrm>
          </p:grpSpPr>
          <p:sp>
            <p:nvSpPr>
              <p:cNvPr id="46221" name="AutoShape 237"/>
              <p:cNvSpPr>
                <a:spLocks noChangeAspect="1" noChangeArrowheads="1"/>
              </p:cNvSpPr>
              <p:nvPr/>
            </p:nvSpPr>
            <p:spPr bwMode="auto">
              <a:xfrm rot="3265027">
                <a:off x="1463" y="1082"/>
                <a:ext cx="2329" cy="2385"/>
              </a:xfrm>
              <a:custGeom>
                <a:avLst/>
                <a:gdLst>
                  <a:gd name="T0" fmla="*/ 94 w 21600"/>
                  <a:gd name="T1" fmla="*/ 724 h 21600"/>
                  <a:gd name="T2" fmla="*/ 142 w 21600"/>
                  <a:gd name="T3" fmla="*/ 841 h 21600"/>
                  <a:gd name="T4" fmla="*/ 251 w 21600"/>
                  <a:gd name="T5" fmla="*/ 793 h 21600"/>
                  <a:gd name="T6" fmla="*/ -124 w 21600"/>
                  <a:gd name="T7" fmla="*/ 498 h 21600"/>
                  <a:gd name="T8" fmla="*/ 385 w 21600"/>
                  <a:gd name="T9" fmla="*/ 336 h 21600"/>
                  <a:gd name="T10" fmla="*/ 543 w 21600"/>
                  <a:gd name="T11" fmla="*/ 858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3163 w 21600"/>
                  <a:gd name="T19" fmla="*/ 3161 h 21600"/>
                  <a:gd name="T20" fmla="*/ 18437 w 21600"/>
                  <a:gd name="T21" fmla="*/ 18439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2651" y="6512"/>
                    </a:moveTo>
                    <a:cubicBezTo>
                      <a:pt x="2421" y="6949"/>
                      <a:pt x="2226" y="7404"/>
                      <a:pt x="2069" y="7873"/>
                    </a:cubicBezTo>
                    <a:lnTo>
                      <a:pt x="559" y="7367"/>
                    </a:lnTo>
                    <a:cubicBezTo>
                      <a:pt x="744" y="6817"/>
                      <a:pt x="972" y="6283"/>
                      <a:pt x="1242" y="5770"/>
                    </a:cubicBezTo>
                    <a:lnTo>
                      <a:pt x="-1147" y="4513"/>
                    </a:lnTo>
                    <a:lnTo>
                      <a:pt x="3574" y="3047"/>
                    </a:lnTo>
                    <a:lnTo>
                      <a:pt x="5040" y="7769"/>
                    </a:lnTo>
                    <a:lnTo>
                      <a:pt x="2651" y="651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rgbClr val="FFDEA3"/>
                  </a:gs>
                </a:gsLst>
                <a:lin ang="5400000" scaled="1"/>
              </a:gra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222" name="Text Box 246"/>
              <p:cNvSpPr txBox="1">
                <a:spLocks noChangeAspect="1" noChangeArrowheads="1"/>
              </p:cNvSpPr>
              <p:nvPr/>
            </p:nvSpPr>
            <p:spPr bwMode="auto">
              <a:xfrm>
                <a:off x="2504" y="1047"/>
                <a:ext cx="23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z="1800"/>
                  <a:t>M</a:t>
                </a:r>
              </a:p>
            </p:txBody>
          </p:sp>
        </p:grpSp>
      </p:grpSp>
      <p:sp>
        <p:nvSpPr>
          <p:cNvPr id="46087" name="Text Box 287"/>
          <p:cNvSpPr txBox="1">
            <a:spLocks noChangeArrowheads="1"/>
          </p:cNvSpPr>
          <p:nvPr/>
        </p:nvSpPr>
        <p:spPr bwMode="auto">
          <a:xfrm>
            <a:off x="238125" y="133350"/>
            <a:ext cx="1595697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800" dirty="0" err="1" smtClean="0">
                <a:solidFill>
                  <a:schemeClr val="tx1"/>
                </a:solidFill>
              </a:rPr>
              <a:t>Ciclo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Celular</a:t>
            </a:r>
            <a:r>
              <a:rPr lang="en-US" sz="1800" dirty="0">
                <a:solidFill>
                  <a:schemeClr val="tx1"/>
                </a:solidFill>
              </a:rPr>
              <a:t/>
            </a:r>
            <a:br>
              <a:rPr lang="en-US" sz="1800" dirty="0">
                <a:solidFill>
                  <a:schemeClr val="tx1"/>
                </a:solidFill>
              </a:rPr>
            </a:br>
            <a:r>
              <a:rPr lang="en-US" b="0" dirty="0" err="1" smtClean="0">
                <a:solidFill>
                  <a:schemeClr val="tx1"/>
                </a:solidFill>
              </a:rPr>
              <a:t>Papel</a:t>
            </a:r>
            <a:r>
              <a:rPr lang="en-US" b="0" dirty="0" smtClean="0">
                <a:solidFill>
                  <a:schemeClr val="tx1"/>
                </a:solidFill>
              </a:rPr>
              <a:t> del E2F</a:t>
            </a:r>
            <a:endParaRPr lang="en-US" b="0" dirty="0">
              <a:solidFill>
                <a:schemeClr val="tx1"/>
              </a:solidFill>
            </a:endParaRPr>
          </a:p>
        </p:txBody>
      </p:sp>
      <p:sp>
        <p:nvSpPr>
          <p:cNvPr id="46092" name="AutoShape 874"/>
          <p:cNvSpPr>
            <a:spLocks noChangeArrowheads="1"/>
          </p:cNvSpPr>
          <p:nvPr/>
        </p:nvSpPr>
        <p:spPr bwMode="auto">
          <a:xfrm>
            <a:off x="4386263" y="5954713"/>
            <a:ext cx="517525" cy="4254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/>
              <a:t>E2F 1-3</a:t>
            </a:r>
          </a:p>
        </p:txBody>
      </p:sp>
      <p:grpSp>
        <p:nvGrpSpPr>
          <p:cNvPr id="46093" name="Group 1322"/>
          <p:cNvGrpSpPr>
            <a:grpSpLocks/>
          </p:cNvGrpSpPr>
          <p:nvPr/>
        </p:nvGrpSpPr>
        <p:grpSpPr bwMode="auto">
          <a:xfrm>
            <a:off x="3963988" y="6061075"/>
            <a:ext cx="366712" cy="236538"/>
            <a:chOff x="1099" y="3818"/>
            <a:chExt cx="231" cy="149"/>
          </a:xfrm>
        </p:grpSpPr>
        <p:sp>
          <p:nvSpPr>
            <p:cNvPr id="46209" name="Line 1320"/>
            <p:cNvSpPr>
              <a:spLocks noChangeShapeType="1"/>
            </p:cNvSpPr>
            <p:nvPr/>
          </p:nvSpPr>
          <p:spPr bwMode="auto">
            <a:xfrm flipH="1">
              <a:off x="1306" y="3818"/>
              <a:ext cx="6" cy="149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es-ES" sz="1200"/>
            </a:p>
          </p:txBody>
        </p:sp>
        <p:sp>
          <p:nvSpPr>
            <p:cNvPr id="46210" name="Line 1321"/>
            <p:cNvSpPr>
              <a:spLocks noChangeShapeType="1"/>
            </p:cNvSpPr>
            <p:nvPr/>
          </p:nvSpPr>
          <p:spPr bwMode="auto">
            <a:xfrm flipH="1">
              <a:off x="1099" y="3818"/>
              <a:ext cx="231" cy="0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es-ES" sz="1200"/>
            </a:p>
          </p:txBody>
        </p:sp>
      </p:grpSp>
      <p:sp>
        <p:nvSpPr>
          <p:cNvPr id="46094" name="AutoShape 1343"/>
          <p:cNvSpPr>
            <a:spLocks noChangeArrowheads="1"/>
          </p:cNvSpPr>
          <p:nvPr/>
        </p:nvSpPr>
        <p:spPr bwMode="auto">
          <a:xfrm>
            <a:off x="2941638" y="5229225"/>
            <a:ext cx="989012" cy="885825"/>
          </a:xfrm>
          <a:prstGeom prst="roundRect">
            <a:avLst>
              <a:gd name="adj" fmla="val 16667"/>
            </a:avLst>
          </a:prstGeom>
          <a:solidFill>
            <a:schemeClr val="accent3">
              <a:lumMod val="75000"/>
            </a:schemeClr>
          </a:solidFill>
          <a:ln w="9525">
            <a:solidFill>
              <a:srgbClr val="FFDEA3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/>
              <a:t>E2F1/2, TK,</a:t>
            </a:r>
            <a:br>
              <a:rPr lang="en-US" sz="1200"/>
            </a:br>
            <a:r>
              <a:rPr lang="en-US" sz="1200"/>
              <a:t>PCNA, DHFR,</a:t>
            </a:r>
            <a:br>
              <a:rPr lang="en-US" sz="1200"/>
            </a:br>
            <a:r>
              <a:rPr lang="en-US" sz="1200"/>
              <a:t>Cyclin A/E</a:t>
            </a:r>
          </a:p>
          <a:p>
            <a:pPr algn="ctr"/>
            <a:r>
              <a:rPr lang="en-US" sz="1200"/>
              <a:t>Pol </a:t>
            </a:r>
            <a:r>
              <a:rPr lang="en-US" sz="1200">
                <a:sym typeface="Symbol" charset="0"/>
              </a:rPr>
              <a:t> …..</a:t>
            </a:r>
          </a:p>
        </p:txBody>
      </p:sp>
      <p:grpSp>
        <p:nvGrpSpPr>
          <p:cNvPr id="46095" name="Group 1682"/>
          <p:cNvGrpSpPr>
            <a:grpSpLocks/>
          </p:cNvGrpSpPr>
          <p:nvPr/>
        </p:nvGrpSpPr>
        <p:grpSpPr bwMode="auto">
          <a:xfrm flipH="1">
            <a:off x="2376485" y="5953155"/>
            <a:ext cx="1597026" cy="276227"/>
            <a:chOff x="1549" y="3750"/>
            <a:chExt cx="1006" cy="174"/>
          </a:xfrm>
        </p:grpSpPr>
        <p:sp>
          <p:nvSpPr>
            <p:cNvPr id="46207" name="Freeform 1334"/>
            <p:cNvSpPr>
              <a:spLocks noChangeAspect="1"/>
            </p:cNvSpPr>
            <p:nvPr/>
          </p:nvSpPr>
          <p:spPr bwMode="auto">
            <a:xfrm flipV="1">
              <a:off x="1549" y="3804"/>
              <a:ext cx="662" cy="40"/>
            </a:xfrm>
            <a:custGeom>
              <a:avLst/>
              <a:gdLst>
                <a:gd name="T0" fmla="*/ 0 w 6872"/>
                <a:gd name="T1" fmla="*/ 590 h 594"/>
                <a:gd name="T2" fmla="*/ 349 w 6872"/>
                <a:gd name="T3" fmla="*/ 0 h 594"/>
                <a:gd name="T4" fmla="*/ 728 w 6872"/>
                <a:gd name="T5" fmla="*/ 590 h 594"/>
                <a:gd name="T6" fmla="*/ 1077 w 6872"/>
                <a:gd name="T7" fmla="*/ 23 h 594"/>
                <a:gd name="T8" fmla="*/ 1456 w 6872"/>
                <a:gd name="T9" fmla="*/ 590 h 594"/>
                <a:gd name="T10" fmla="*/ 1805 w 6872"/>
                <a:gd name="T11" fmla="*/ 23 h 594"/>
                <a:gd name="T12" fmla="*/ 2176 w 6872"/>
                <a:gd name="T13" fmla="*/ 585 h 594"/>
                <a:gd name="T14" fmla="*/ 2539 w 6872"/>
                <a:gd name="T15" fmla="*/ 15 h 594"/>
                <a:gd name="T16" fmla="*/ 2915 w 6872"/>
                <a:gd name="T17" fmla="*/ 579 h 594"/>
                <a:gd name="T18" fmla="*/ 3272 w 6872"/>
                <a:gd name="T19" fmla="*/ 15 h 594"/>
                <a:gd name="T20" fmla="*/ 3635 w 6872"/>
                <a:gd name="T21" fmla="*/ 572 h 594"/>
                <a:gd name="T22" fmla="*/ 3989 w 6872"/>
                <a:gd name="T23" fmla="*/ 23 h 594"/>
                <a:gd name="T24" fmla="*/ 4368 w 6872"/>
                <a:gd name="T25" fmla="*/ 590 h 594"/>
                <a:gd name="T26" fmla="*/ 4717 w 6872"/>
                <a:gd name="T27" fmla="*/ 23 h 594"/>
                <a:gd name="T28" fmla="*/ 5096 w 6872"/>
                <a:gd name="T29" fmla="*/ 590 h 594"/>
                <a:gd name="T30" fmla="*/ 5445 w 6872"/>
                <a:gd name="T31" fmla="*/ 23 h 594"/>
                <a:gd name="T32" fmla="*/ 5824 w 6872"/>
                <a:gd name="T33" fmla="*/ 590 h 594"/>
                <a:gd name="T34" fmla="*/ 6174 w 6872"/>
                <a:gd name="T35" fmla="*/ 23 h 594"/>
                <a:gd name="T36" fmla="*/ 6552 w 6872"/>
                <a:gd name="T37" fmla="*/ 590 h 594"/>
                <a:gd name="T38" fmla="*/ 6872 w 6872"/>
                <a:gd name="T39" fmla="*/ 23 h 59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872"/>
                <a:gd name="T61" fmla="*/ 0 h 594"/>
                <a:gd name="T62" fmla="*/ 6872 w 6872"/>
                <a:gd name="T63" fmla="*/ 594 h 59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872" h="594">
                  <a:moveTo>
                    <a:pt x="0" y="590"/>
                  </a:moveTo>
                  <a:cubicBezTo>
                    <a:pt x="114" y="295"/>
                    <a:pt x="229" y="0"/>
                    <a:pt x="349" y="0"/>
                  </a:cubicBezTo>
                  <a:cubicBezTo>
                    <a:pt x="470" y="0"/>
                    <a:pt x="607" y="586"/>
                    <a:pt x="728" y="590"/>
                  </a:cubicBezTo>
                  <a:cubicBezTo>
                    <a:pt x="849" y="594"/>
                    <a:pt x="957" y="23"/>
                    <a:pt x="1077" y="23"/>
                  </a:cubicBezTo>
                  <a:cubicBezTo>
                    <a:pt x="1198" y="23"/>
                    <a:pt x="1335" y="590"/>
                    <a:pt x="1456" y="590"/>
                  </a:cubicBezTo>
                  <a:cubicBezTo>
                    <a:pt x="1577" y="590"/>
                    <a:pt x="1685" y="24"/>
                    <a:pt x="1805" y="23"/>
                  </a:cubicBezTo>
                  <a:cubicBezTo>
                    <a:pt x="1925" y="22"/>
                    <a:pt x="2054" y="586"/>
                    <a:pt x="2176" y="585"/>
                  </a:cubicBezTo>
                  <a:cubicBezTo>
                    <a:pt x="2298" y="584"/>
                    <a:pt x="2416" y="16"/>
                    <a:pt x="2539" y="15"/>
                  </a:cubicBezTo>
                  <a:cubicBezTo>
                    <a:pt x="2662" y="14"/>
                    <a:pt x="2793" y="579"/>
                    <a:pt x="2915" y="579"/>
                  </a:cubicBezTo>
                  <a:cubicBezTo>
                    <a:pt x="3037" y="579"/>
                    <a:pt x="3152" y="16"/>
                    <a:pt x="3272" y="15"/>
                  </a:cubicBezTo>
                  <a:cubicBezTo>
                    <a:pt x="3392" y="14"/>
                    <a:pt x="3516" y="571"/>
                    <a:pt x="3635" y="572"/>
                  </a:cubicBezTo>
                  <a:cubicBezTo>
                    <a:pt x="3754" y="573"/>
                    <a:pt x="3867" y="20"/>
                    <a:pt x="3989" y="23"/>
                  </a:cubicBezTo>
                  <a:cubicBezTo>
                    <a:pt x="4111" y="26"/>
                    <a:pt x="4247" y="590"/>
                    <a:pt x="4368" y="590"/>
                  </a:cubicBezTo>
                  <a:cubicBezTo>
                    <a:pt x="4489" y="590"/>
                    <a:pt x="4597" y="23"/>
                    <a:pt x="4717" y="23"/>
                  </a:cubicBezTo>
                  <a:cubicBezTo>
                    <a:pt x="4838" y="23"/>
                    <a:pt x="4976" y="590"/>
                    <a:pt x="5096" y="590"/>
                  </a:cubicBezTo>
                  <a:cubicBezTo>
                    <a:pt x="5217" y="590"/>
                    <a:pt x="5325" y="23"/>
                    <a:pt x="5445" y="23"/>
                  </a:cubicBezTo>
                  <a:cubicBezTo>
                    <a:pt x="5566" y="23"/>
                    <a:pt x="5704" y="590"/>
                    <a:pt x="5824" y="590"/>
                  </a:cubicBezTo>
                  <a:cubicBezTo>
                    <a:pt x="5945" y="590"/>
                    <a:pt x="6053" y="23"/>
                    <a:pt x="6174" y="23"/>
                  </a:cubicBezTo>
                  <a:cubicBezTo>
                    <a:pt x="6294" y="23"/>
                    <a:pt x="6435" y="590"/>
                    <a:pt x="6552" y="590"/>
                  </a:cubicBezTo>
                  <a:cubicBezTo>
                    <a:pt x="6669" y="590"/>
                    <a:pt x="6771" y="306"/>
                    <a:pt x="6872" y="23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endParaRPr lang="es-ES" sz="1200"/>
            </a:p>
          </p:txBody>
        </p:sp>
        <p:sp>
          <p:nvSpPr>
            <p:cNvPr id="46208" name="Text Box 1335"/>
            <p:cNvSpPr txBox="1">
              <a:spLocks noChangeArrowheads="1"/>
            </p:cNvSpPr>
            <p:nvPr/>
          </p:nvSpPr>
          <p:spPr bwMode="auto">
            <a:xfrm>
              <a:off x="2107" y="3750"/>
              <a:ext cx="448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200" b="0"/>
                <a:t>AAAAA</a:t>
              </a:r>
            </a:p>
          </p:txBody>
        </p:sp>
      </p:grpSp>
      <p:grpSp>
        <p:nvGrpSpPr>
          <p:cNvPr id="46102" name="Group 1475"/>
          <p:cNvGrpSpPr>
            <a:grpSpLocks noChangeAspect="1"/>
          </p:cNvGrpSpPr>
          <p:nvPr/>
        </p:nvGrpSpPr>
        <p:grpSpPr bwMode="auto">
          <a:xfrm>
            <a:off x="3440113" y="6259513"/>
            <a:ext cx="1828800" cy="209550"/>
            <a:chOff x="340" y="1256"/>
            <a:chExt cx="1958" cy="225"/>
          </a:xfrm>
        </p:grpSpPr>
        <p:sp>
          <p:nvSpPr>
            <p:cNvPr id="46107" name="Freeform 1476"/>
            <p:cNvSpPr>
              <a:spLocks noChangeAspect="1"/>
            </p:cNvSpPr>
            <p:nvPr/>
          </p:nvSpPr>
          <p:spPr bwMode="auto">
            <a:xfrm flipH="1">
              <a:off x="438" y="1256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6108" name="Freeform 1477"/>
            <p:cNvSpPr>
              <a:spLocks noChangeAspect="1"/>
            </p:cNvSpPr>
            <p:nvPr/>
          </p:nvSpPr>
          <p:spPr bwMode="auto">
            <a:xfrm flipH="1">
              <a:off x="900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6109" name="Freeform 1478"/>
            <p:cNvSpPr>
              <a:spLocks noChangeAspect="1"/>
            </p:cNvSpPr>
            <p:nvPr/>
          </p:nvSpPr>
          <p:spPr bwMode="auto">
            <a:xfrm flipH="1">
              <a:off x="1825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6110" name="Freeform 1479"/>
            <p:cNvSpPr>
              <a:spLocks noChangeAspect="1"/>
            </p:cNvSpPr>
            <p:nvPr/>
          </p:nvSpPr>
          <p:spPr bwMode="auto">
            <a:xfrm>
              <a:off x="2056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6111" name="Freeform 1480"/>
            <p:cNvSpPr>
              <a:spLocks noChangeAspect="1"/>
            </p:cNvSpPr>
            <p:nvPr/>
          </p:nvSpPr>
          <p:spPr bwMode="auto">
            <a:xfrm flipH="1">
              <a:off x="1362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6112" name="Freeform 1481"/>
            <p:cNvSpPr>
              <a:spLocks noChangeAspect="1"/>
            </p:cNvSpPr>
            <p:nvPr/>
          </p:nvSpPr>
          <p:spPr bwMode="auto">
            <a:xfrm>
              <a:off x="340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6113" name="Freeform 1482"/>
            <p:cNvSpPr>
              <a:spLocks noChangeAspect="1"/>
            </p:cNvSpPr>
            <p:nvPr/>
          </p:nvSpPr>
          <p:spPr bwMode="auto">
            <a:xfrm flipH="1">
              <a:off x="572" y="1256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6114" name="Freeform 1483"/>
            <p:cNvSpPr>
              <a:spLocks noChangeAspect="1"/>
            </p:cNvSpPr>
            <p:nvPr/>
          </p:nvSpPr>
          <p:spPr bwMode="auto">
            <a:xfrm flipH="1">
              <a:off x="1034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6115" name="Freeform 1484"/>
            <p:cNvSpPr>
              <a:spLocks noChangeAspect="1"/>
            </p:cNvSpPr>
            <p:nvPr/>
          </p:nvSpPr>
          <p:spPr bwMode="auto">
            <a:xfrm flipH="1">
              <a:off x="1959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6116" name="Freeform 1485"/>
            <p:cNvSpPr>
              <a:spLocks noChangeAspect="1"/>
            </p:cNvSpPr>
            <p:nvPr/>
          </p:nvSpPr>
          <p:spPr bwMode="auto">
            <a:xfrm flipH="1">
              <a:off x="1496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46117" name="Group 1486"/>
            <p:cNvGrpSpPr>
              <a:grpSpLocks noChangeAspect="1"/>
            </p:cNvGrpSpPr>
            <p:nvPr/>
          </p:nvGrpSpPr>
          <p:grpSpPr bwMode="auto">
            <a:xfrm>
              <a:off x="568" y="1257"/>
              <a:ext cx="18" cy="147"/>
              <a:chOff x="1015" y="2428"/>
              <a:chExt cx="46" cy="372"/>
            </a:xfrm>
          </p:grpSpPr>
          <p:sp>
            <p:nvSpPr>
              <p:cNvPr id="46205" name="AutoShape 1487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206" name="AutoShape 1488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18" name="Group 1489"/>
            <p:cNvGrpSpPr>
              <a:grpSpLocks noChangeAspect="1"/>
            </p:cNvGrpSpPr>
            <p:nvPr/>
          </p:nvGrpSpPr>
          <p:grpSpPr bwMode="auto">
            <a:xfrm>
              <a:off x="841" y="1284"/>
              <a:ext cx="16" cy="177"/>
              <a:chOff x="1790" y="2461"/>
              <a:chExt cx="40" cy="447"/>
            </a:xfrm>
          </p:grpSpPr>
          <p:sp>
            <p:nvSpPr>
              <p:cNvPr id="46203" name="AutoShape 1490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204" name="AutoShape 1491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19" name="Group 1492"/>
            <p:cNvGrpSpPr>
              <a:grpSpLocks noChangeAspect="1"/>
            </p:cNvGrpSpPr>
            <p:nvPr/>
          </p:nvGrpSpPr>
          <p:grpSpPr bwMode="auto">
            <a:xfrm>
              <a:off x="620" y="1279"/>
              <a:ext cx="16" cy="181"/>
              <a:chOff x="1151" y="2490"/>
              <a:chExt cx="40" cy="455"/>
            </a:xfrm>
          </p:grpSpPr>
          <p:sp>
            <p:nvSpPr>
              <p:cNvPr id="46201" name="AutoShape 1493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202" name="AutoShape 1494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20" name="Group 1495"/>
            <p:cNvGrpSpPr>
              <a:grpSpLocks noChangeAspect="1"/>
            </p:cNvGrpSpPr>
            <p:nvPr/>
          </p:nvGrpSpPr>
          <p:grpSpPr bwMode="auto">
            <a:xfrm>
              <a:off x="893" y="1262"/>
              <a:ext cx="15" cy="129"/>
              <a:chOff x="1914" y="2425"/>
              <a:chExt cx="40" cy="326"/>
            </a:xfrm>
          </p:grpSpPr>
          <p:sp>
            <p:nvSpPr>
              <p:cNvPr id="46199" name="AutoShape 1496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200" name="AutoShape 1497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21" name="Group 1498"/>
            <p:cNvGrpSpPr>
              <a:grpSpLocks noChangeAspect="1"/>
            </p:cNvGrpSpPr>
            <p:nvPr/>
          </p:nvGrpSpPr>
          <p:grpSpPr bwMode="auto">
            <a:xfrm>
              <a:off x="671" y="1342"/>
              <a:ext cx="15" cy="133"/>
              <a:chOff x="1284" y="2652"/>
              <a:chExt cx="40" cy="337"/>
            </a:xfrm>
          </p:grpSpPr>
          <p:sp>
            <p:nvSpPr>
              <p:cNvPr id="46197" name="AutoShape 1499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98" name="AutoShape 1500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22" name="Group 1501"/>
            <p:cNvGrpSpPr>
              <a:grpSpLocks noChangeAspect="1"/>
            </p:cNvGrpSpPr>
            <p:nvPr/>
          </p:nvGrpSpPr>
          <p:grpSpPr bwMode="auto">
            <a:xfrm>
              <a:off x="793" y="1334"/>
              <a:ext cx="16" cy="141"/>
              <a:chOff x="1658" y="2628"/>
              <a:chExt cx="40" cy="355"/>
            </a:xfrm>
          </p:grpSpPr>
          <p:sp>
            <p:nvSpPr>
              <p:cNvPr id="46195" name="AutoShape 1502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96" name="AutoShape 1503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23" name="Group 1504"/>
            <p:cNvGrpSpPr>
              <a:grpSpLocks noChangeAspect="1"/>
            </p:cNvGrpSpPr>
            <p:nvPr/>
          </p:nvGrpSpPr>
          <p:grpSpPr bwMode="auto">
            <a:xfrm>
              <a:off x="745" y="1412"/>
              <a:ext cx="16" cy="49"/>
              <a:chOff x="1516" y="2835"/>
              <a:chExt cx="42" cy="123"/>
            </a:xfrm>
          </p:grpSpPr>
          <p:sp>
            <p:nvSpPr>
              <p:cNvPr id="46193" name="AutoShape 1505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94" name="AutoShape 1506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6124" name="Freeform 1507"/>
            <p:cNvSpPr>
              <a:spLocks noChangeAspect="1"/>
            </p:cNvSpPr>
            <p:nvPr/>
          </p:nvSpPr>
          <p:spPr bwMode="auto">
            <a:xfrm>
              <a:off x="669" y="1256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46125" name="Group 1508"/>
            <p:cNvGrpSpPr>
              <a:grpSpLocks noChangeAspect="1"/>
            </p:cNvGrpSpPr>
            <p:nvPr/>
          </p:nvGrpSpPr>
          <p:grpSpPr bwMode="auto">
            <a:xfrm>
              <a:off x="1064" y="1269"/>
              <a:ext cx="16" cy="175"/>
              <a:chOff x="2195" y="2463"/>
              <a:chExt cx="40" cy="442"/>
            </a:xfrm>
          </p:grpSpPr>
          <p:sp>
            <p:nvSpPr>
              <p:cNvPr id="46191" name="AutoShape 1509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92" name="AutoShape 1510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26" name="Group 1511"/>
            <p:cNvGrpSpPr>
              <a:grpSpLocks noChangeAspect="1"/>
            </p:cNvGrpSpPr>
            <p:nvPr/>
          </p:nvGrpSpPr>
          <p:grpSpPr bwMode="auto">
            <a:xfrm>
              <a:off x="1119" y="1325"/>
              <a:ext cx="17" cy="153"/>
              <a:chOff x="2329" y="2599"/>
              <a:chExt cx="43" cy="386"/>
            </a:xfrm>
          </p:grpSpPr>
          <p:sp>
            <p:nvSpPr>
              <p:cNvPr id="46189" name="AutoShape 1512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90" name="AutoShape 1513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27" name="Group 1514"/>
            <p:cNvGrpSpPr>
              <a:grpSpLocks noChangeAspect="1"/>
            </p:cNvGrpSpPr>
            <p:nvPr/>
          </p:nvGrpSpPr>
          <p:grpSpPr bwMode="auto">
            <a:xfrm>
              <a:off x="949" y="1272"/>
              <a:ext cx="17" cy="63"/>
              <a:chOff x="2478" y="2807"/>
              <a:chExt cx="43" cy="178"/>
            </a:xfrm>
          </p:grpSpPr>
          <p:sp>
            <p:nvSpPr>
              <p:cNvPr id="46187" name="AutoShape 1515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88" name="AutoShape 1516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28" name="Group 1517"/>
            <p:cNvGrpSpPr>
              <a:grpSpLocks noChangeAspect="1"/>
            </p:cNvGrpSpPr>
            <p:nvPr/>
          </p:nvGrpSpPr>
          <p:grpSpPr bwMode="auto">
            <a:xfrm>
              <a:off x="1011" y="1262"/>
              <a:ext cx="16" cy="107"/>
              <a:chOff x="2065" y="2441"/>
              <a:chExt cx="40" cy="272"/>
            </a:xfrm>
          </p:grpSpPr>
          <p:sp>
            <p:nvSpPr>
              <p:cNvPr id="46185" name="AutoShape 1518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86" name="AutoShape 1519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6129" name="Freeform 1520"/>
            <p:cNvSpPr>
              <a:spLocks noChangeAspect="1"/>
            </p:cNvSpPr>
            <p:nvPr/>
          </p:nvSpPr>
          <p:spPr bwMode="auto">
            <a:xfrm>
              <a:off x="803" y="1256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46130" name="Group 1521"/>
            <p:cNvGrpSpPr>
              <a:grpSpLocks noChangeAspect="1"/>
            </p:cNvGrpSpPr>
            <p:nvPr/>
          </p:nvGrpSpPr>
          <p:grpSpPr bwMode="auto">
            <a:xfrm>
              <a:off x="1172" y="1402"/>
              <a:ext cx="17" cy="64"/>
              <a:chOff x="2478" y="2807"/>
              <a:chExt cx="43" cy="178"/>
            </a:xfrm>
          </p:grpSpPr>
          <p:sp>
            <p:nvSpPr>
              <p:cNvPr id="46183" name="AutoShape 1522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84" name="AutoShape 1523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31" name="Group 1524"/>
            <p:cNvGrpSpPr>
              <a:grpSpLocks noChangeAspect="1"/>
            </p:cNvGrpSpPr>
            <p:nvPr/>
          </p:nvGrpSpPr>
          <p:grpSpPr bwMode="auto">
            <a:xfrm>
              <a:off x="1388" y="1262"/>
              <a:ext cx="18" cy="89"/>
              <a:chOff x="3094" y="2443"/>
              <a:chExt cx="40" cy="183"/>
            </a:xfrm>
          </p:grpSpPr>
          <p:sp>
            <p:nvSpPr>
              <p:cNvPr id="46181" name="AutoShape 1525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82" name="AutoShape 1526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32" name="Group 1527"/>
            <p:cNvGrpSpPr>
              <a:grpSpLocks noChangeAspect="1"/>
            </p:cNvGrpSpPr>
            <p:nvPr/>
          </p:nvGrpSpPr>
          <p:grpSpPr bwMode="auto">
            <a:xfrm>
              <a:off x="1340" y="1263"/>
              <a:ext cx="18" cy="162"/>
              <a:chOff x="2978" y="2432"/>
              <a:chExt cx="46" cy="375"/>
            </a:xfrm>
          </p:grpSpPr>
          <p:sp>
            <p:nvSpPr>
              <p:cNvPr id="46179" name="AutoShape 1528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80" name="AutoShape 1529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33" name="Group 1530"/>
            <p:cNvGrpSpPr>
              <a:grpSpLocks noChangeAspect="1"/>
            </p:cNvGrpSpPr>
            <p:nvPr/>
          </p:nvGrpSpPr>
          <p:grpSpPr bwMode="auto">
            <a:xfrm>
              <a:off x="1290" y="1296"/>
              <a:ext cx="17" cy="173"/>
              <a:chOff x="2832" y="2516"/>
              <a:chExt cx="43" cy="436"/>
            </a:xfrm>
          </p:grpSpPr>
          <p:sp>
            <p:nvSpPr>
              <p:cNvPr id="46177" name="AutoShape 1531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78" name="AutoShape 1532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34" name="Group 1533"/>
            <p:cNvGrpSpPr>
              <a:grpSpLocks noChangeAspect="1"/>
            </p:cNvGrpSpPr>
            <p:nvPr/>
          </p:nvGrpSpPr>
          <p:grpSpPr bwMode="auto">
            <a:xfrm>
              <a:off x="1237" y="1387"/>
              <a:ext cx="16" cy="86"/>
              <a:chOff x="2668" y="2761"/>
              <a:chExt cx="40" cy="217"/>
            </a:xfrm>
          </p:grpSpPr>
          <p:sp>
            <p:nvSpPr>
              <p:cNvPr id="46175" name="AutoShape 1534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76" name="AutoShape 1535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6135" name="Freeform 1536"/>
            <p:cNvSpPr>
              <a:spLocks noChangeAspect="1"/>
            </p:cNvSpPr>
            <p:nvPr/>
          </p:nvSpPr>
          <p:spPr bwMode="auto">
            <a:xfrm>
              <a:off x="1131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46136" name="Group 1537"/>
            <p:cNvGrpSpPr>
              <a:grpSpLocks noChangeAspect="1"/>
            </p:cNvGrpSpPr>
            <p:nvPr/>
          </p:nvGrpSpPr>
          <p:grpSpPr bwMode="auto">
            <a:xfrm flipV="1">
              <a:off x="1567" y="1302"/>
              <a:ext cx="16" cy="174"/>
              <a:chOff x="3217" y="3037"/>
              <a:chExt cx="46" cy="372"/>
            </a:xfrm>
          </p:grpSpPr>
          <p:sp>
            <p:nvSpPr>
              <p:cNvPr id="46173" name="AutoShape 1538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74" name="AutoShape 1539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37" name="Group 1540"/>
            <p:cNvGrpSpPr>
              <a:grpSpLocks noChangeAspect="1"/>
            </p:cNvGrpSpPr>
            <p:nvPr/>
          </p:nvGrpSpPr>
          <p:grpSpPr bwMode="auto">
            <a:xfrm>
              <a:off x="1510" y="1258"/>
              <a:ext cx="19" cy="173"/>
              <a:chOff x="3353" y="3099"/>
              <a:chExt cx="40" cy="455"/>
            </a:xfrm>
          </p:grpSpPr>
          <p:sp>
            <p:nvSpPr>
              <p:cNvPr id="46171" name="AutoShape 1541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72" name="AutoShape 1542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38" name="Group 1543"/>
            <p:cNvGrpSpPr>
              <a:grpSpLocks noChangeAspect="1"/>
            </p:cNvGrpSpPr>
            <p:nvPr/>
          </p:nvGrpSpPr>
          <p:grpSpPr bwMode="auto">
            <a:xfrm>
              <a:off x="1464" y="1261"/>
              <a:ext cx="18" cy="103"/>
              <a:chOff x="3486" y="3261"/>
              <a:chExt cx="40" cy="337"/>
            </a:xfrm>
          </p:grpSpPr>
          <p:sp>
            <p:nvSpPr>
              <p:cNvPr id="46169" name="AutoShape 1544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70" name="AutoShape 1545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6139" name="Freeform 1546"/>
            <p:cNvSpPr>
              <a:spLocks noChangeAspect="1"/>
            </p:cNvSpPr>
            <p:nvPr/>
          </p:nvSpPr>
          <p:spPr bwMode="auto">
            <a:xfrm>
              <a:off x="1265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46140" name="Group 1547"/>
            <p:cNvGrpSpPr>
              <a:grpSpLocks noChangeAspect="1"/>
            </p:cNvGrpSpPr>
            <p:nvPr/>
          </p:nvGrpSpPr>
          <p:grpSpPr bwMode="auto">
            <a:xfrm>
              <a:off x="1792" y="1268"/>
              <a:ext cx="16" cy="175"/>
              <a:chOff x="2195" y="2463"/>
              <a:chExt cx="40" cy="442"/>
            </a:xfrm>
          </p:grpSpPr>
          <p:sp>
            <p:nvSpPr>
              <p:cNvPr id="46167" name="AutoShape 1548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68" name="AutoShape 1549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41" name="Group 1550"/>
            <p:cNvGrpSpPr>
              <a:grpSpLocks noChangeAspect="1"/>
            </p:cNvGrpSpPr>
            <p:nvPr/>
          </p:nvGrpSpPr>
          <p:grpSpPr bwMode="auto">
            <a:xfrm>
              <a:off x="1737" y="1324"/>
              <a:ext cx="17" cy="153"/>
              <a:chOff x="2329" y="2599"/>
              <a:chExt cx="43" cy="386"/>
            </a:xfrm>
          </p:grpSpPr>
          <p:sp>
            <p:nvSpPr>
              <p:cNvPr id="46165" name="AutoShape 1551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66" name="AutoShape 1552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42" name="Group 1553"/>
            <p:cNvGrpSpPr>
              <a:grpSpLocks noChangeAspect="1"/>
            </p:cNvGrpSpPr>
            <p:nvPr/>
          </p:nvGrpSpPr>
          <p:grpSpPr bwMode="auto">
            <a:xfrm>
              <a:off x="1615" y="1366"/>
              <a:ext cx="16" cy="107"/>
              <a:chOff x="2065" y="2441"/>
              <a:chExt cx="40" cy="272"/>
            </a:xfrm>
          </p:grpSpPr>
          <p:sp>
            <p:nvSpPr>
              <p:cNvPr id="46163" name="AutoShape 1554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64" name="AutoShape 1555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43" name="Group 1556"/>
            <p:cNvGrpSpPr>
              <a:grpSpLocks noChangeAspect="1"/>
            </p:cNvGrpSpPr>
            <p:nvPr/>
          </p:nvGrpSpPr>
          <p:grpSpPr bwMode="auto">
            <a:xfrm flipV="1">
              <a:off x="1682" y="1394"/>
              <a:ext cx="18" cy="71"/>
              <a:chOff x="2815" y="1923"/>
              <a:chExt cx="40" cy="217"/>
            </a:xfrm>
          </p:grpSpPr>
          <p:sp>
            <p:nvSpPr>
              <p:cNvPr id="46161" name="AutoShape 1557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62" name="AutoShape 1558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6144" name="Freeform 1559"/>
            <p:cNvSpPr>
              <a:spLocks noChangeAspect="1"/>
            </p:cNvSpPr>
            <p:nvPr/>
          </p:nvSpPr>
          <p:spPr bwMode="auto">
            <a:xfrm>
              <a:off x="1594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46145" name="Group 1560"/>
            <p:cNvGrpSpPr>
              <a:grpSpLocks noChangeAspect="1"/>
            </p:cNvGrpSpPr>
            <p:nvPr/>
          </p:nvGrpSpPr>
          <p:grpSpPr bwMode="auto">
            <a:xfrm>
              <a:off x="1846" y="1261"/>
              <a:ext cx="19" cy="108"/>
              <a:chOff x="2329" y="2599"/>
              <a:chExt cx="43" cy="386"/>
            </a:xfrm>
          </p:grpSpPr>
          <p:sp>
            <p:nvSpPr>
              <p:cNvPr id="46159" name="AutoShape 1561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60" name="AutoShape 1562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46" name="Group 1563"/>
            <p:cNvGrpSpPr>
              <a:grpSpLocks noChangeAspect="1"/>
            </p:cNvGrpSpPr>
            <p:nvPr/>
          </p:nvGrpSpPr>
          <p:grpSpPr bwMode="auto">
            <a:xfrm>
              <a:off x="1908" y="1269"/>
              <a:ext cx="17" cy="64"/>
              <a:chOff x="2478" y="2807"/>
              <a:chExt cx="43" cy="178"/>
            </a:xfrm>
          </p:grpSpPr>
          <p:sp>
            <p:nvSpPr>
              <p:cNvPr id="46157" name="AutoShape 1564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58" name="AutoShape 1565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6147" name="Freeform 1566"/>
            <p:cNvSpPr>
              <a:spLocks noChangeAspect="1"/>
            </p:cNvSpPr>
            <p:nvPr/>
          </p:nvSpPr>
          <p:spPr bwMode="auto">
            <a:xfrm>
              <a:off x="1728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46148" name="Group 1567"/>
            <p:cNvGrpSpPr>
              <a:grpSpLocks noChangeAspect="1"/>
            </p:cNvGrpSpPr>
            <p:nvPr/>
          </p:nvGrpSpPr>
          <p:grpSpPr bwMode="auto">
            <a:xfrm>
              <a:off x="2011" y="1286"/>
              <a:ext cx="18" cy="177"/>
              <a:chOff x="2195" y="2463"/>
              <a:chExt cx="40" cy="442"/>
            </a:xfrm>
          </p:grpSpPr>
          <p:sp>
            <p:nvSpPr>
              <p:cNvPr id="46155" name="AutoShape 1568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56" name="AutoShape 1569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49" name="Group 1570"/>
            <p:cNvGrpSpPr>
              <a:grpSpLocks noChangeAspect="1"/>
            </p:cNvGrpSpPr>
            <p:nvPr/>
          </p:nvGrpSpPr>
          <p:grpSpPr bwMode="auto">
            <a:xfrm>
              <a:off x="2066" y="1351"/>
              <a:ext cx="17" cy="125"/>
              <a:chOff x="2329" y="2599"/>
              <a:chExt cx="43" cy="386"/>
            </a:xfrm>
          </p:grpSpPr>
          <p:sp>
            <p:nvSpPr>
              <p:cNvPr id="46153" name="AutoShape 1571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54" name="AutoShape 1572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50" name="Group 1573"/>
            <p:cNvGrpSpPr>
              <a:grpSpLocks noChangeAspect="1"/>
            </p:cNvGrpSpPr>
            <p:nvPr/>
          </p:nvGrpSpPr>
          <p:grpSpPr bwMode="auto">
            <a:xfrm>
              <a:off x="1958" y="1262"/>
              <a:ext cx="18" cy="134"/>
              <a:chOff x="2065" y="2441"/>
              <a:chExt cx="40" cy="272"/>
            </a:xfrm>
          </p:grpSpPr>
          <p:sp>
            <p:nvSpPr>
              <p:cNvPr id="46151" name="AutoShape 1574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52" name="AutoShape 1575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</p:grpSp>
      <p:sp>
        <p:nvSpPr>
          <p:cNvPr id="46104" name="Oval 1690"/>
          <p:cNvSpPr>
            <a:spLocks noChangeArrowheads="1"/>
          </p:cNvSpPr>
          <p:nvPr/>
        </p:nvSpPr>
        <p:spPr bwMode="auto">
          <a:xfrm>
            <a:off x="4881563" y="6138863"/>
            <a:ext cx="169862" cy="169862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000"/>
              <a:t>P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78313" y="1219200"/>
            <a:ext cx="3582986" cy="3282950"/>
          </a:xfrm>
        </p:spPr>
        <p:txBody>
          <a:bodyPr/>
          <a:lstStyle/>
          <a:p>
            <a:pPr marL="0" indent="0">
              <a:buNone/>
            </a:pPr>
            <a:r>
              <a:rPr lang="es-ES" dirty="0" smtClean="0"/>
              <a:t>El </a:t>
            </a:r>
            <a:r>
              <a:rPr lang="es-ES" b="1" i="1" dirty="0" smtClean="0"/>
              <a:t>E2F</a:t>
            </a:r>
            <a:r>
              <a:rPr lang="es-ES" dirty="0" smtClean="0"/>
              <a:t> (un TF) estimula la transcripci</a:t>
            </a:r>
            <a:r>
              <a:rPr lang="es-ES" dirty="0" smtClean="0"/>
              <a:t>ón de los elementos necesarios para la transición G1-S</a:t>
            </a:r>
            <a:r>
              <a:rPr lang="es-ES" dirty="0" smtClean="0"/>
              <a:t>…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7609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217" name="Group 292"/>
          <p:cNvGrpSpPr>
            <a:grpSpLocks/>
          </p:cNvGrpSpPr>
          <p:nvPr/>
        </p:nvGrpSpPr>
        <p:grpSpPr bwMode="auto">
          <a:xfrm>
            <a:off x="1319212" y="1035050"/>
            <a:ext cx="3784600" cy="3894138"/>
            <a:chOff x="1836" y="1044"/>
            <a:chExt cx="2384" cy="2453"/>
          </a:xfrm>
        </p:grpSpPr>
        <p:sp>
          <p:nvSpPr>
            <p:cNvPr id="46227" name="AutoShape 235"/>
            <p:cNvSpPr>
              <a:spLocks noChangeAspect="1" noChangeArrowheads="1"/>
            </p:cNvSpPr>
            <p:nvPr/>
          </p:nvSpPr>
          <p:spPr bwMode="auto">
            <a:xfrm rot="-358625" flipH="1" flipV="1">
              <a:off x="1836" y="1044"/>
              <a:ext cx="2319" cy="2453"/>
            </a:xfrm>
            <a:custGeom>
              <a:avLst/>
              <a:gdLst>
                <a:gd name="T0" fmla="*/ 3 w 21600"/>
                <a:gd name="T1" fmla="*/ 1313 h 21600"/>
                <a:gd name="T2" fmla="*/ 1151 w 21600"/>
                <a:gd name="T3" fmla="*/ 2368 h 21600"/>
                <a:gd name="T4" fmla="*/ 163 w 21600"/>
                <a:gd name="T5" fmla="*/ 1301 h 21600"/>
                <a:gd name="T6" fmla="*/ 944 w 21600"/>
                <a:gd name="T7" fmla="*/ -290 h 21600"/>
                <a:gd name="T8" fmla="*/ 1365 w 21600"/>
                <a:gd name="T9" fmla="*/ 39 h 21600"/>
                <a:gd name="T10" fmla="*/ 1054 w 21600"/>
                <a:gd name="T11" fmla="*/ 485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7 w 21600"/>
                <a:gd name="T19" fmla="*/ 3161 h 21600"/>
                <a:gd name="T20" fmla="*/ 18433 w 21600"/>
                <a:gd name="T21" fmla="*/ 18439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9416" y="1602"/>
                  </a:moveTo>
                  <a:cubicBezTo>
                    <a:pt x="4864" y="2287"/>
                    <a:pt x="1498" y="6197"/>
                    <a:pt x="1498" y="10799"/>
                  </a:cubicBezTo>
                  <a:cubicBezTo>
                    <a:pt x="1498" y="15908"/>
                    <a:pt x="5619" y="20061"/>
                    <a:pt x="10727" y="20100"/>
                  </a:cubicBezTo>
                  <a:lnTo>
                    <a:pt x="10716" y="21599"/>
                  </a:lnTo>
                  <a:cubicBezTo>
                    <a:pt x="4784" y="21553"/>
                    <a:pt x="0" y="16731"/>
                    <a:pt x="0" y="10800"/>
                  </a:cubicBezTo>
                  <a:cubicBezTo>
                    <a:pt x="0" y="5455"/>
                    <a:pt x="3908" y="915"/>
                    <a:pt x="9193" y="120"/>
                  </a:cubicBezTo>
                  <a:lnTo>
                    <a:pt x="8791" y="-2550"/>
                  </a:lnTo>
                  <a:lnTo>
                    <a:pt x="12716" y="347"/>
                  </a:lnTo>
                  <a:lnTo>
                    <a:pt x="9817" y="4272"/>
                  </a:lnTo>
                  <a:lnTo>
                    <a:pt x="9416" y="1602"/>
                  </a:lnTo>
                  <a:close/>
                </a:path>
              </a:pathLst>
            </a:custGeom>
            <a:gradFill rotWithShape="1">
              <a:gsLst>
                <a:gs pos="0">
                  <a:srgbClr val="66FF33"/>
                </a:gs>
                <a:gs pos="100000">
                  <a:srgbClr val="B2B2B2"/>
                </a:gs>
              </a:gsLst>
              <a:lin ang="5400000" scaled="1"/>
            </a:gra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6228" name="Text Box 243"/>
            <p:cNvSpPr txBox="1">
              <a:spLocks noChangeAspect="1" noChangeArrowheads="1"/>
            </p:cNvSpPr>
            <p:nvPr/>
          </p:nvSpPr>
          <p:spPr bwMode="auto">
            <a:xfrm>
              <a:off x="3933" y="2194"/>
              <a:ext cx="287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600"/>
                <a:t>G1</a:t>
              </a:r>
            </a:p>
          </p:txBody>
        </p:sp>
      </p:grpSp>
      <p:sp>
        <p:nvSpPr>
          <p:cNvPr id="46087" name="Text Box 287"/>
          <p:cNvSpPr txBox="1">
            <a:spLocks noChangeArrowheads="1"/>
          </p:cNvSpPr>
          <p:nvPr/>
        </p:nvSpPr>
        <p:spPr bwMode="auto">
          <a:xfrm>
            <a:off x="238125" y="133350"/>
            <a:ext cx="1595697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800" dirty="0" err="1" smtClean="0">
                <a:solidFill>
                  <a:schemeClr val="tx1"/>
                </a:solidFill>
              </a:rPr>
              <a:t>Ciclo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Celular</a:t>
            </a:r>
            <a:r>
              <a:rPr lang="en-US" sz="1800" dirty="0">
                <a:solidFill>
                  <a:schemeClr val="tx1"/>
                </a:solidFill>
              </a:rPr>
              <a:t/>
            </a:r>
            <a:br>
              <a:rPr lang="en-US" sz="1800" dirty="0">
                <a:solidFill>
                  <a:schemeClr val="tx1"/>
                </a:solidFill>
              </a:rPr>
            </a:br>
            <a:r>
              <a:rPr lang="en-US" b="0" dirty="0" err="1" smtClean="0">
                <a:solidFill>
                  <a:schemeClr val="tx1"/>
                </a:solidFill>
              </a:rPr>
              <a:t>Papel</a:t>
            </a:r>
            <a:r>
              <a:rPr lang="en-US" b="0" dirty="0" smtClean="0">
                <a:solidFill>
                  <a:schemeClr val="tx1"/>
                </a:solidFill>
              </a:rPr>
              <a:t> del E2F</a:t>
            </a:r>
            <a:endParaRPr lang="en-US" b="0" dirty="0">
              <a:solidFill>
                <a:schemeClr val="tx1"/>
              </a:solidFill>
            </a:endParaRPr>
          </a:p>
        </p:txBody>
      </p:sp>
      <p:sp>
        <p:nvSpPr>
          <p:cNvPr id="46088" name="AutoShape 305"/>
          <p:cNvSpPr>
            <a:spLocks noChangeArrowheads="1"/>
          </p:cNvSpPr>
          <p:nvPr/>
        </p:nvSpPr>
        <p:spPr bwMode="auto">
          <a:xfrm>
            <a:off x="6061075" y="1036638"/>
            <a:ext cx="1122363" cy="969962"/>
          </a:xfrm>
          <a:prstGeom prst="hexagon">
            <a:avLst>
              <a:gd name="adj" fmla="val 28885"/>
              <a:gd name="vf" fmla="val 115470"/>
            </a:avLst>
          </a:prstGeom>
          <a:gradFill rotWithShape="1">
            <a:gsLst>
              <a:gs pos="0">
                <a:srgbClr val="FF8200"/>
              </a:gs>
              <a:gs pos="10001">
                <a:srgbClr val="FF0000"/>
              </a:gs>
              <a:gs pos="35001">
                <a:srgbClr val="BA0066"/>
              </a:gs>
              <a:gs pos="70000">
                <a:srgbClr val="66008F"/>
              </a:gs>
              <a:gs pos="100000">
                <a:srgbClr val="000082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800">
                <a:solidFill>
                  <a:srgbClr val="FFFF66"/>
                </a:solidFill>
              </a:rPr>
              <a:t>pRB</a:t>
            </a:r>
          </a:p>
        </p:txBody>
      </p:sp>
      <p:sp>
        <p:nvSpPr>
          <p:cNvPr id="46090" name="AutoShape 861"/>
          <p:cNvSpPr>
            <a:spLocks noChangeArrowheads="1"/>
          </p:cNvSpPr>
          <p:nvPr/>
        </p:nvSpPr>
        <p:spPr bwMode="auto">
          <a:xfrm>
            <a:off x="6370638" y="1993900"/>
            <a:ext cx="517525" cy="4254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dirty="0"/>
              <a:t>E2F 1-3</a:t>
            </a:r>
          </a:p>
        </p:txBody>
      </p:sp>
      <p:sp>
        <p:nvSpPr>
          <p:cNvPr id="46091" name="AutoShape 873"/>
          <p:cNvSpPr>
            <a:spLocks noChangeArrowheads="1"/>
          </p:cNvSpPr>
          <p:nvPr/>
        </p:nvSpPr>
        <p:spPr bwMode="auto">
          <a:xfrm>
            <a:off x="6342063" y="608013"/>
            <a:ext cx="517525" cy="4254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400" dirty="0"/>
              <a:t>E2F 1-3</a:t>
            </a:r>
          </a:p>
        </p:txBody>
      </p:sp>
      <p:sp>
        <p:nvSpPr>
          <p:cNvPr id="46092" name="AutoShape 874"/>
          <p:cNvSpPr>
            <a:spLocks noChangeArrowheads="1"/>
          </p:cNvSpPr>
          <p:nvPr/>
        </p:nvSpPr>
        <p:spPr bwMode="auto">
          <a:xfrm>
            <a:off x="4386263" y="5954713"/>
            <a:ext cx="517525" cy="4254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/>
              <a:t>E2F 1-3</a:t>
            </a:r>
          </a:p>
        </p:txBody>
      </p:sp>
      <p:grpSp>
        <p:nvGrpSpPr>
          <p:cNvPr id="46093" name="Group 1322"/>
          <p:cNvGrpSpPr>
            <a:grpSpLocks/>
          </p:cNvGrpSpPr>
          <p:nvPr/>
        </p:nvGrpSpPr>
        <p:grpSpPr bwMode="auto">
          <a:xfrm>
            <a:off x="3963988" y="6061075"/>
            <a:ext cx="366712" cy="236538"/>
            <a:chOff x="1099" y="3818"/>
            <a:chExt cx="231" cy="149"/>
          </a:xfrm>
        </p:grpSpPr>
        <p:sp>
          <p:nvSpPr>
            <p:cNvPr id="46209" name="Line 1320"/>
            <p:cNvSpPr>
              <a:spLocks noChangeShapeType="1"/>
            </p:cNvSpPr>
            <p:nvPr/>
          </p:nvSpPr>
          <p:spPr bwMode="auto">
            <a:xfrm flipH="1">
              <a:off x="1306" y="3818"/>
              <a:ext cx="6" cy="149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diamon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es-ES" sz="1200"/>
            </a:p>
          </p:txBody>
        </p:sp>
        <p:sp>
          <p:nvSpPr>
            <p:cNvPr id="46210" name="Line 1321"/>
            <p:cNvSpPr>
              <a:spLocks noChangeShapeType="1"/>
            </p:cNvSpPr>
            <p:nvPr/>
          </p:nvSpPr>
          <p:spPr bwMode="auto">
            <a:xfrm flipH="1">
              <a:off x="1099" y="3818"/>
              <a:ext cx="231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diamond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es-ES" sz="1200"/>
            </a:p>
          </p:txBody>
        </p:sp>
      </p:grpSp>
      <p:sp>
        <p:nvSpPr>
          <p:cNvPr id="46094" name="AutoShape 1343"/>
          <p:cNvSpPr>
            <a:spLocks noChangeArrowheads="1"/>
          </p:cNvSpPr>
          <p:nvPr/>
        </p:nvSpPr>
        <p:spPr bwMode="auto">
          <a:xfrm>
            <a:off x="2941638" y="5229225"/>
            <a:ext cx="989012" cy="885825"/>
          </a:xfrm>
          <a:prstGeom prst="roundRect">
            <a:avLst>
              <a:gd name="adj" fmla="val 16667"/>
            </a:avLst>
          </a:prstGeom>
          <a:solidFill>
            <a:schemeClr val="accent3">
              <a:lumMod val="75000"/>
            </a:schemeClr>
          </a:solidFill>
          <a:ln w="9525">
            <a:solidFill>
              <a:srgbClr val="FFDEA3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/>
              <a:t>E2F1/2, TK,</a:t>
            </a:r>
            <a:br>
              <a:rPr lang="en-US" sz="1200"/>
            </a:br>
            <a:r>
              <a:rPr lang="en-US" sz="1200"/>
              <a:t>PCNA, DHFR,</a:t>
            </a:r>
            <a:br>
              <a:rPr lang="en-US" sz="1200"/>
            </a:br>
            <a:r>
              <a:rPr lang="en-US" sz="1200"/>
              <a:t>Cyclin A/E</a:t>
            </a:r>
          </a:p>
          <a:p>
            <a:pPr algn="ctr"/>
            <a:r>
              <a:rPr lang="en-US" sz="1200"/>
              <a:t>Pol </a:t>
            </a:r>
            <a:r>
              <a:rPr lang="en-US" sz="1200">
                <a:sym typeface="Symbol" charset="0"/>
              </a:rPr>
              <a:t> …..</a:t>
            </a:r>
          </a:p>
        </p:txBody>
      </p:sp>
      <p:grpSp>
        <p:nvGrpSpPr>
          <p:cNvPr id="46095" name="Group 1682"/>
          <p:cNvGrpSpPr>
            <a:grpSpLocks/>
          </p:cNvGrpSpPr>
          <p:nvPr/>
        </p:nvGrpSpPr>
        <p:grpSpPr bwMode="auto">
          <a:xfrm flipH="1">
            <a:off x="2376485" y="5953155"/>
            <a:ext cx="1597026" cy="276227"/>
            <a:chOff x="1549" y="3750"/>
            <a:chExt cx="1006" cy="174"/>
          </a:xfrm>
        </p:grpSpPr>
        <p:sp>
          <p:nvSpPr>
            <p:cNvPr id="46207" name="Freeform 1334"/>
            <p:cNvSpPr>
              <a:spLocks noChangeAspect="1"/>
            </p:cNvSpPr>
            <p:nvPr/>
          </p:nvSpPr>
          <p:spPr bwMode="auto">
            <a:xfrm flipV="1">
              <a:off x="1549" y="3804"/>
              <a:ext cx="662" cy="40"/>
            </a:xfrm>
            <a:custGeom>
              <a:avLst/>
              <a:gdLst>
                <a:gd name="T0" fmla="*/ 0 w 6872"/>
                <a:gd name="T1" fmla="*/ 590 h 594"/>
                <a:gd name="T2" fmla="*/ 349 w 6872"/>
                <a:gd name="T3" fmla="*/ 0 h 594"/>
                <a:gd name="T4" fmla="*/ 728 w 6872"/>
                <a:gd name="T5" fmla="*/ 590 h 594"/>
                <a:gd name="T6" fmla="*/ 1077 w 6872"/>
                <a:gd name="T7" fmla="*/ 23 h 594"/>
                <a:gd name="T8" fmla="*/ 1456 w 6872"/>
                <a:gd name="T9" fmla="*/ 590 h 594"/>
                <a:gd name="T10" fmla="*/ 1805 w 6872"/>
                <a:gd name="T11" fmla="*/ 23 h 594"/>
                <a:gd name="T12" fmla="*/ 2176 w 6872"/>
                <a:gd name="T13" fmla="*/ 585 h 594"/>
                <a:gd name="T14" fmla="*/ 2539 w 6872"/>
                <a:gd name="T15" fmla="*/ 15 h 594"/>
                <a:gd name="T16" fmla="*/ 2915 w 6872"/>
                <a:gd name="T17" fmla="*/ 579 h 594"/>
                <a:gd name="T18" fmla="*/ 3272 w 6872"/>
                <a:gd name="T19" fmla="*/ 15 h 594"/>
                <a:gd name="T20" fmla="*/ 3635 w 6872"/>
                <a:gd name="T21" fmla="*/ 572 h 594"/>
                <a:gd name="T22" fmla="*/ 3989 w 6872"/>
                <a:gd name="T23" fmla="*/ 23 h 594"/>
                <a:gd name="T24" fmla="*/ 4368 w 6872"/>
                <a:gd name="T25" fmla="*/ 590 h 594"/>
                <a:gd name="T26" fmla="*/ 4717 w 6872"/>
                <a:gd name="T27" fmla="*/ 23 h 594"/>
                <a:gd name="T28" fmla="*/ 5096 w 6872"/>
                <a:gd name="T29" fmla="*/ 590 h 594"/>
                <a:gd name="T30" fmla="*/ 5445 w 6872"/>
                <a:gd name="T31" fmla="*/ 23 h 594"/>
                <a:gd name="T32" fmla="*/ 5824 w 6872"/>
                <a:gd name="T33" fmla="*/ 590 h 594"/>
                <a:gd name="T34" fmla="*/ 6174 w 6872"/>
                <a:gd name="T35" fmla="*/ 23 h 594"/>
                <a:gd name="T36" fmla="*/ 6552 w 6872"/>
                <a:gd name="T37" fmla="*/ 590 h 594"/>
                <a:gd name="T38" fmla="*/ 6872 w 6872"/>
                <a:gd name="T39" fmla="*/ 23 h 59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872"/>
                <a:gd name="T61" fmla="*/ 0 h 594"/>
                <a:gd name="T62" fmla="*/ 6872 w 6872"/>
                <a:gd name="T63" fmla="*/ 594 h 59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872" h="594">
                  <a:moveTo>
                    <a:pt x="0" y="590"/>
                  </a:moveTo>
                  <a:cubicBezTo>
                    <a:pt x="114" y="295"/>
                    <a:pt x="229" y="0"/>
                    <a:pt x="349" y="0"/>
                  </a:cubicBezTo>
                  <a:cubicBezTo>
                    <a:pt x="470" y="0"/>
                    <a:pt x="607" y="586"/>
                    <a:pt x="728" y="590"/>
                  </a:cubicBezTo>
                  <a:cubicBezTo>
                    <a:pt x="849" y="594"/>
                    <a:pt x="957" y="23"/>
                    <a:pt x="1077" y="23"/>
                  </a:cubicBezTo>
                  <a:cubicBezTo>
                    <a:pt x="1198" y="23"/>
                    <a:pt x="1335" y="590"/>
                    <a:pt x="1456" y="590"/>
                  </a:cubicBezTo>
                  <a:cubicBezTo>
                    <a:pt x="1577" y="590"/>
                    <a:pt x="1685" y="24"/>
                    <a:pt x="1805" y="23"/>
                  </a:cubicBezTo>
                  <a:cubicBezTo>
                    <a:pt x="1925" y="22"/>
                    <a:pt x="2054" y="586"/>
                    <a:pt x="2176" y="585"/>
                  </a:cubicBezTo>
                  <a:cubicBezTo>
                    <a:pt x="2298" y="584"/>
                    <a:pt x="2416" y="16"/>
                    <a:pt x="2539" y="15"/>
                  </a:cubicBezTo>
                  <a:cubicBezTo>
                    <a:pt x="2662" y="14"/>
                    <a:pt x="2793" y="579"/>
                    <a:pt x="2915" y="579"/>
                  </a:cubicBezTo>
                  <a:cubicBezTo>
                    <a:pt x="3037" y="579"/>
                    <a:pt x="3152" y="16"/>
                    <a:pt x="3272" y="15"/>
                  </a:cubicBezTo>
                  <a:cubicBezTo>
                    <a:pt x="3392" y="14"/>
                    <a:pt x="3516" y="571"/>
                    <a:pt x="3635" y="572"/>
                  </a:cubicBezTo>
                  <a:cubicBezTo>
                    <a:pt x="3754" y="573"/>
                    <a:pt x="3867" y="20"/>
                    <a:pt x="3989" y="23"/>
                  </a:cubicBezTo>
                  <a:cubicBezTo>
                    <a:pt x="4111" y="26"/>
                    <a:pt x="4247" y="590"/>
                    <a:pt x="4368" y="590"/>
                  </a:cubicBezTo>
                  <a:cubicBezTo>
                    <a:pt x="4489" y="590"/>
                    <a:pt x="4597" y="23"/>
                    <a:pt x="4717" y="23"/>
                  </a:cubicBezTo>
                  <a:cubicBezTo>
                    <a:pt x="4838" y="23"/>
                    <a:pt x="4976" y="590"/>
                    <a:pt x="5096" y="590"/>
                  </a:cubicBezTo>
                  <a:cubicBezTo>
                    <a:pt x="5217" y="590"/>
                    <a:pt x="5325" y="23"/>
                    <a:pt x="5445" y="23"/>
                  </a:cubicBezTo>
                  <a:cubicBezTo>
                    <a:pt x="5566" y="23"/>
                    <a:pt x="5704" y="590"/>
                    <a:pt x="5824" y="590"/>
                  </a:cubicBezTo>
                  <a:cubicBezTo>
                    <a:pt x="5945" y="590"/>
                    <a:pt x="6053" y="23"/>
                    <a:pt x="6174" y="23"/>
                  </a:cubicBezTo>
                  <a:cubicBezTo>
                    <a:pt x="6294" y="23"/>
                    <a:pt x="6435" y="590"/>
                    <a:pt x="6552" y="590"/>
                  </a:cubicBezTo>
                  <a:cubicBezTo>
                    <a:pt x="6669" y="590"/>
                    <a:pt x="6771" y="306"/>
                    <a:pt x="6872" y="23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endParaRPr lang="es-ES" sz="1200"/>
            </a:p>
          </p:txBody>
        </p:sp>
        <p:sp>
          <p:nvSpPr>
            <p:cNvPr id="46208" name="Text Box 1335"/>
            <p:cNvSpPr txBox="1">
              <a:spLocks noChangeArrowheads="1"/>
            </p:cNvSpPr>
            <p:nvPr/>
          </p:nvSpPr>
          <p:spPr bwMode="auto">
            <a:xfrm>
              <a:off x="2107" y="3750"/>
              <a:ext cx="448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200" b="0"/>
                <a:t>AAAAA</a:t>
              </a:r>
            </a:p>
          </p:txBody>
        </p:sp>
      </p:grpSp>
      <p:grpSp>
        <p:nvGrpSpPr>
          <p:cNvPr id="46102" name="Group 1475"/>
          <p:cNvGrpSpPr>
            <a:grpSpLocks noChangeAspect="1"/>
          </p:cNvGrpSpPr>
          <p:nvPr/>
        </p:nvGrpSpPr>
        <p:grpSpPr bwMode="auto">
          <a:xfrm>
            <a:off x="3440113" y="6259513"/>
            <a:ext cx="1828800" cy="209550"/>
            <a:chOff x="340" y="1256"/>
            <a:chExt cx="1958" cy="225"/>
          </a:xfrm>
        </p:grpSpPr>
        <p:sp>
          <p:nvSpPr>
            <p:cNvPr id="46107" name="Freeform 1476"/>
            <p:cNvSpPr>
              <a:spLocks noChangeAspect="1"/>
            </p:cNvSpPr>
            <p:nvPr/>
          </p:nvSpPr>
          <p:spPr bwMode="auto">
            <a:xfrm flipH="1">
              <a:off x="438" y="1256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6108" name="Freeform 1477"/>
            <p:cNvSpPr>
              <a:spLocks noChangeAspect="1"/>
            </p:cNvSpPr>
            <p:nvPr/>
          </p:nvSpPr>
          <p:spPr bwMode="auto">
            <a:xfrm flipH="1">
              <a:off x="900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6109" name="Freeform 1478"/>
            <p:cNvSpPr>
              <a:spLocks noChangeAspect="1"/>
            </p:cNvSpPr>
            <p:nvPr/>
          </p:nvSpPr>
          <p:spPr bwMode="auto">
            <a:xfrm flipH="1">
              <a:off x="1825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6110" name="Freeform 1479"/>
            <p:cNvSpPr>
              <a:spLocks noChangeAspect="1"/>
            </p:cNvSpPr>
            <p:nvPr/>
          </p:nvSpPr>
          <p:spPr bwMode="auto">
            <a:xfrm>
              <a:off x="2056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6111" name="Freeform 1480"/>
            <p:cNvSpPr>
              <a:spLocks noChangeAspect="1"/>
            </p:cNvSpPr>
            <p:nvPr/>
          </p:nvSpPr>
          <p:spPr bwMode="auto">
            <a:xfrm flipH="1">
              <a:off x="1362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6112" name="Freeform 1481"/>
            <p:cNvSpPr>
              <a:spLocks noChangeAspect="1"/>
            </p:cNvSpPr>
            <p:nvPr/>
          </p:nvSpPr>
          <p:spPr bwMode="auto">
            <a:xfrm>
              <a:off x="340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6113" name="Freeform 1482"/>
            <p:cNvSpPr>
              <a:spLocks noChangeAspect="1"/>
            </p:cNvSpPr>
            <p:nvPr/>
          </p:nvSpPr>
          <p:spPr bwMode="auto">
            <a:xfrm flipH="1">
              <a:off x="572" y="1256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6114" name="Freeform 1483"/>
            <p:cNvSpPr>
              <a:spLocks noChangeAspect="1"/>
            </p:cNvSpPr>
            <p:nvPr/>
          </p:nvSpPr>
          <p:spPr bwMode="auto">
            <a:xfrm flipH="1">
              <a:off x="1034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6115" name="Freeform 1484"/>
            <p:cNvSpPr>
              <a:spLocks noChangeAspect="1"/>
            </p:cNvSpPr>
            <p:nvPr/>
          </p:nvSpPr>
          <p:spPr bwMode="auto">
            <a:xfrm flipH="1">
              <a:off x="1959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6116" name="Freeform 1485"/>
            <p:cNvSpPr>
              <a:spLocks noChangeAspect="1"/>
            </p:cNvSpPr>
            <p:nvPr/>
          </p:nvSpPr>
          <p:spPr bwMode="auto">
            <a:xfrm flipH="1">
              <a:off x="1496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46117" name="Group 1486"/>
            <p:cNvGrpSpPr>
              <a:grpSpLocks noChangeAspect="1"/>
            </p:cNvGrpSpPr>
            <p:nvPr/>
          </p:nvGrpSpPr>
          <p:grpSpPr bwMode="auto">
            <a:xfrm>
              <a:off x="568" y="1257"/>
              <a:ext cx="18" cy="147"/>
              <a:chOff x="1015" y="2428"/>
              <a:chExt cx="46" cy="372"/>
            </a:xfrm>
          </p:grpSpPr>
          <p:sp>
            <p:nvSpPr>
              <p:cNvPr id="46205" name="AutoShape 1487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206" name="AutoShape 1488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18" name="Group 1489"/>
            <p:cNvGrpSpPr>
              <a:grpSpLocks noChangeAspect="1"/>
            </p:cNvGrpSpPr>
            <p:nvPr/>
          </p:nvGrpSpPr>
          <p:grpSpPr bwMode="auto">
            <a:xfrm>
              <a:off x="841" y="1284"/>
              <a:ext cx="16" cy="177"/>
              <a:chOff x="1790" y="2461"/>
              <a:chExt cx="40" cy="447"/>
            </a:xfrm>
          </p:grpSpPr>
          <p:sp>
            <p:nvSpPr>
              <p:cNvPr id="46203" name="AutoShape 1490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204" name="AutoShape 1491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19" name="Group 1492"/>
            <p:cNvGrpSpPr>
              <a:grpSpLocks noChangeAspect="1"/>
            </p:cNvGrpSpPr>
            <p:nvPr/>
          </p:nvGrpSpPr>
          <p:grpSpPr bwMode="auto">
            <a:xfrm>
              <a:off x="620" y="1279"/>
              <a:ext cx="16" cy="181"/>
              <a:chOff x="1151" y="2490"/>
              <a:chExt cx="40" cy="455"/>
            </a:xfrm>
          </p:grpSpPr>
          <p:sp>
            <p:nvSpPr>
              <p:cNvPr id="46201" name="AutoShape 1493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202" name="AutoShape 1494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20" name="Group 1495"/>
            <p:cNvGrpSpPr>
              <a:grpSpLocks noChangeAspect="1"/>
            </p:cNvGrpSpPr>
            <p:nvPr/>
          </p:nvGrpSpPr>
          <p:grpSpPr bwMode="auto">
            <a:xfrm>
              <a:off x="893" y="1262"/>
              <a:ext cx="15" cy="129"/>
              <a:chOff x="1914" y="2425"/>
              <a:chExt cx="40" cy="326"/>
            </a:xfrm>
          </p:grpSpPr>
          <p:sp>
            <p:nvSpPr>
              <p:cNvPr id="46199" name="AutoShape 1496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200" name="AutoShape 1497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21" name="Group 1498"/>
            <p:cNvGrpSpPr>
              <a:grpSpLocks noChangeAspect="1"/>
            </p:cNvGrpSpPr>
            <p:nvPr/>
          </p:nvGrpSpPr>
          <p:grpSpPr bwMode="auto">
            <a:xfrm>
              <a:off x="671" y="1342"/>
              <a:ext cx="15" cy="133"/>
              <a:chOff x="1284" y="2652"/>
              <a:chExt cx="40" cy="337"/>
            </a:xfrm>
          </p:grpSpPr>
          <p:sp>
            <p:nvSpPr>
              <p:cNvPr id="46197" name="AutoShape 1499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98" name="AutoShape 1500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22" name="Group 1501"/>
            <p:cNvGrpSpPr>
              <a:grpSpLocks noChangeAspect="1"/>
            </p:cNvGrpSpPr>
            <p:nvPr/>
          </p:nvGrpSpPr>
          <p:grpSpPr bwMode="auto">
            <a:xfrm>
              <a:off x="793" y="1334"/>
              <a:ext cx="16" cy="141"/>
              <a:chOff x="1658" y="2628"/>
              <a:chExt cx="40" cy="355"/>
            </a:xfrm>
          </p:grpSpPr>
          <p:sp>
            <p:nvSpPr>
              <p:cNvPr id="46195" name="AutoShape 1502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96" name="AutoShape 1503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23" name="Group 1504"/>
            <p:cNvGrpSpPr>
              <a:grpSpLocks noChangeAspect="1"/>
            </p:cNvGrpSpPr>
            <p:nvPr/>
          </p:nvGrpSpPr>
          <p:grpSpPr bwMode="auto">
            <a:xfrm>
              <a:off x="745" y="1412"/>
              <a:ext cx="16" cy="49"/>
              <a:chOff x="1516" y="2835"/>
              <a:chExt cx="42" cy="123"/>
            </a:xfrm>
          </p:grpSpPr>
          <p:sp>
            <p:nvSpPr>
              <p:cNvPr id="46193" name="AutoShape 1505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94" name="AutoShape 1506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6124" name="Freeform 1507"/>
            <p:cNvSpPr>
              <a:spLocks noChangeAspect="1"/>
            </p:cNvSpPr>
            <p:nvPr/>
          </p:nvSpPr>
          <p:spPr bwMode="auto">
            <a:xfrm>
              <a:off x="669" y="1256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46125" name="Group 1508"/>
            <p:cNvGrpSpPr>
              <a:grpSpLocks noChangeAspect="1"/>
            </p:cNvGrpSpPr>
            <p:nvPr/>
          </p:nvGrpSpPr>
          <p:grpSpPr bwMode="auto">
            <a:xfrm>
              <a:off x="1064" y="1269"/>
              <a:ext cx="16" cy="175"/>
              <a:chOff x="2195" y="2463"/>
              <a:chExt cx="40" cy="442"/>
            </a:xfrm>
          </p:grpSpPr>
          <p:sp>
            <p:nvSpPr>
              <p:cNvPr id="46191" name="AutoShape 1509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92" name="AutoShape 1510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26" name="Group 1511"/>
            <p:cNvGrpSpPr>
              <a:grpSpLocks noChangeAspect="1"/>
            </p:cNvGrpSpPr>
            <p:nvPr/>
          </p:nvGrpSpPr>
          <p:grpSpPr bwMode="auto">
            <a:xfrm>
              <a:off x="1119" y="1325"/>
              <a:ext cx="17" cy="153"/>
              <a:chOff x="2329" y="2599"/>
              <a:chExt cx="43" cy="386"/>
            </a:xfrm>
          </p:grpSpPr>
          <p:sp>
            <p:nvSpPr>
              <p:cNvPr id="46189" name="AutoShape 1512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90" name="AutoShape 1513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27" name="Group 1514"/>
            <p:cNvGrpSpPr>
              <a:grpSpLocks noChangeAspect="1"/>
            </p:cNvGrpSpPr>
            <p:nvPr/>
          </p:nvGrpSpPr>
          <p:grpSpPr bwMode="auto">
            <a:xfrm>
              <a:off x="949" y="1272"/>
              <a:ext cx="17" cy="63"/>
              <a:chOff x="2478" y="2807"/>
              <a:chExt cx="43" cy="178"/>
            </a:xfrm>
          </p:grpSpPr>
          <p:sp>
            <p:nvSpPr>
              <p:cNvPr id="46187" name="AutoShape 1515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88" name="AutoShape 1516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28" name="Group 1517"/>
            <p:cNvGrpSpPr>
              <a:grpSpLocks noChangeAspect="1"/>
            </p:cNvGrpSpPr>
            <p:nvPr/>
          </p:nvGrpSpPr>
          <p:grpSpPr bwMode="auto">
            <a:xfrm>
              <a:off x="1011" y="1262"/>
              <a:ext cx="16" cy="107"/>
              <a:chOff x="2065" y="2441"/>
              <a:chExt cx="40" cy="272"/>
            </a:xfrm>
          </p:grpSpPr>
          <p:sp>
            <p:nvSpPr>
              <p:cNvPr id="46185" name="AutoShape 1518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86" name="AutoShape 1519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6129" name="Freeform 1520"/>
            <p:cNvSpPr>
              <a:spLocks noChangeAspect="1"/>
            </p:cNvSpPr>
            <p:nvPr/>
          </p:nvSpPr>
          <p:spPr bwMode="auto">
            <a:xfrm>
              <a:off x="803" y="1256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46130" name="Group 1521"/>
            <p:cNvGrpSpPr>
              <a:grpSpLocks noChangeAspect="1"/>
            </p:cNvGrpSpPr>
            <p:nvPr/>
          </p:nvGrpSpPr>
          <p:grpSpPr bwMode="auto">
            <a:xfrm>
              <a:off x="1172" y="1402"/>
              <a:ext cx="17" cy="64"/>
              <a:chOff x="2478" y="2807"/>
              <a:chExt cx="43" cy="178"/>
            </a:xfrm>
          </p:grpSpPr>
          <p:sp>
            <p:nvSpPr>
              <p:cNvPr id="46183" name="AutoShape 1522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84" name="AutoShape 1523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31" name="Group 1524"/>
            <p:cNvGrpSpPr>
              <a:grpSpLocks noChangeAspect="1"/>
            </p:cNvGrpSpPr>
            <p:nvPr/>
          </p:nvGrpSpPr>
          <p:grpSpPr bwMode="auto">
            <a:xfrm>
              <a:off x="1388" y="1262"/>
              <a:ext cx="18" cy="89"/>
              <a:chOff x="3094" y="2443"/>
              <a:chExt cx="40" cy="183"/>
            </a:xfrm>
          </p:grpSpPr>
          <p:sp>
            <p:nvSpPr>
              <p:cNvPr id="46181" name="AutoShape 1525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82" name="AutoShape 1526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32" name="Group 1527"/>
            <p:cNvGrpSpPr>
              <a:grpSpLocks noChangeAspect="1"/>
            </p:cNvGrpSpPr>
            <p:nvPr/>
          </p:nvGrpSpPr>
          <p:grpSpPr bwMode="auto">
            <a:xfrm>
              <a:off x="1340" y="1263"/>
              <a:ext cx="18" cy="162"/>
              <a:chOff x="2978" y="2432"/>
              <a:chExt cx="46" cy="375"/>
            </a:xfrm>
          </p:grpSpPr>
          <p:sp>
            <p:nvSpPr>
              <p:cNvPr id="46179" name="AutoShape 1528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80" name="AutoShape 1529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33" name="Group 1530"/>
            <p:cNvGrpSpPr>
              <a:grpSpLocks noChangeAspect="1"/>
            </p:cNvGrpSpPr>
            <p:nvPr/>
          </p:nvGrpSpPr>
          <p:grpSpPr bwMode="auto">
            <a:xfrm>
              <a:off x="1290" y="1296"/>
              <a:ext cx="17" cy="173"/>
              <a:chOff x="2832" y="2516"/>
              <a:chExt cx="43" cy="436"/>
            </a:xfrm>
          </p:grpSpPr>
          <p:sp>
            <p:nvSpPr>
              <p:cNvPr id="46177" name="AutoShape 1531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78" name="AutoShape 1532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34" name="Group 1533"/>
            <p:cNvGrpSpPr>
              <a:grpSpLocks noChangeAspect="1"/>
            </p:cNvGrpSpPr>
            <p:nvPr/>
          </p:nvGrpSpPr>
          <p:grpSpPr bwMode="auto">
            <a:xfrm>
              <a:off x="1237" y="1387"/>
              <a:ext cx="16" cy="86"/>
              <a:chOff x="2668" y="2761"/>
              <a:chExt cx="40" cy="217"/>
            </a:xfrm>
          </p:grpSpPr>
          <p:sp>
            <p:nvSpPr>
              <p:cNvPr id="46175" name="AutoShape 1534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76" name="AutoShape 1535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6135" name="Freeform 1536"/>
            <p:cNvSpPr>
              <a:spLocks noChangeAspect="1"/>
            </p:cNvSpPr>
            <p:nvPr/>
          </p:nvSpPr>
          <p:spPr bwMode="auto">
            <a:xfrm>
              <a:off x="1131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46136" name="Group 1537"/>
            <p:cNvGrpSpPr>
              <a:grpSpLocks noChangeAspect="1"/>
            </p:cNvGrpSpPr>
            <p:nvPr/>
          </p:nvGrpSpPr>
          <p:grpSpPr bwMode="auto">
            <a:xfrm flipV="1">
              <a:off x="1567" y="1302"/>
              <a:ext cx="16" cy="174"/>
              <a:chOff x="3217" y="3037"/>
              <a:chExt cx="46" cy="372"/>
            </a:xfrm>
          </p:grpSpPr>
          <p:sp>
            <p:nvSpPr>
              <p:cNvPr id="46173" name="AutoShape 1538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74" name="AutoShape 1539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37" name="Group 1540"/>
            <p:cNvGrpSpPr>
              <a:grpSpLocks noChangeAspect="1"/>
            </p:cNvGrpSpPr>
            <p:nvPr/>
          </p:nvGrpSpPr>
          <p:grpSpPr bwMode="auto">
            <a:xfrm>
              <a:off x="1510" y="1258"/>
              <a:ext cx="19" cy="173"/>
              <a:chOff x="3353" y="3099"/>
              <a:chExt cx="40" cy="455"/>
            </a:xfrm>
          </p:grpSpPr>
          <p:sp>
            <p:nvSpPr>
              <p:cNvPr id="46171" name="AutoShape 1541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72" name="AutoShape 1542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38" name="Group 1543"/>
            <p:cNvGrpSpPr>
              <a:grpSpLocks noChangeAspect="1"/>
            </p:cNvGrpSpPr>
            <p:nvPr/>
          </p:nvGrpSpPr>
          <p:grpSpPr bwMode="auto">
            <a:xfrm>
              <a:off x="1464" y="1261"/>
              <a:ext cx="18" cy="103"/>
              <a:chOff x="3486" y="3261"/>
              <a:chExt cx="40" cy="337"/>
            </a:xfrm>
          </p:grpSpPr>
          <p:sp>
            <p:nvSpPr>
              <p:cNvPr id="46169" name="AutoShape 1544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70" name="AutoShape 1545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6139" name="Freeform 1546"/>
            <p:cNvSpPr>
              <a:spLocks noChangeAspect="1"/>
            </p:cNvSpPr>
            <p:nvPr/>
          </p:nvSpPr>
          <p:spPr bwMode="auto">
            <a:xfrm>
              <a:off x="1265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46140" name="Group 1547"/>
            <p:cNvGrpSpPr>
              <a:grpSpLocks noChangeAspect="1"/>
            </p:cNvGrpSpPr>
            <p:nvPr/>
          </p:nvGrpSpPr>
          <p:grpSpPr bwMode="auto">
            <a:xfrm>
              <a:off x="1792" y="1268"/>
              <a:ext cx="16" cy="175"/>
              <a:chOff x="2195" y="2463"/>
              <a:chExt cx="40" cy="442"/>
            </a:xfrm>
          </p:grpSpPr>
          <p:sp>
            <p:nvSpPr>
              <p:cNvPr id="46167" name="AutoShape 1548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68" name="AutoShape 1549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41" name="Group 1550"/>
            <p:cNvGrpSpPr>
              <a:grpSpLocks noChangeAspect="1"/>
            </p:cNvGrpSpPr>
            <p:nvPr/>
          </p:nvGrpSpPr>
          <p:grpSpPr bwMode="auto">
            <a:xfrm>
              <a:off x="1737" y="1324"/>
              <a:ext cx="17" cy="153"/>
              <a:chOff x="2329" y="2599"/>
              <a:chExt cx="43" cy="386"/>
            </a:xfrm>
          </p:grpSpPr>
          <p:sp>
            <p:nvSpPr>
              <p:cNvPr id="46165" name="AutoShape 1551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66" name="AutoShape 1552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42" name="Group 1553"/>
            <p:cNvGrpSpPr>
              <a:grpSpLocks noChangeAspect="1"/>
            </p:cNvGrpSpPr>
            <p:nvPr/>
          </p:nvGrpSpPr>
          <p:grpSpPr bwMode="auto">
            <a:xfrm>
              <a:off x="1615" y="1366"/>
              <a:ext cx="16" cy="107"/>
              <a:chOff x="2065" y="2441"/>
              <a:chExt cx="40" cy="272"/>
            </a:xfrm>
          </p:grpSpPr>
          <p:sp>
            <p:nvSpPr>
              <p:cNvPr id="46163" name="AutoShape 1554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64" name="AutoShape 1555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43" name="Group 1556"/>
            <p:cNvGrpSpPr>
              <a:grpSpLocks noChangeAspect="1"/>
            </p:cNvGrpSpPr>
            <p:nvPr/>
          </p:nvGrpSpPr>
          <p:grpSpPr bwMode="auto">
            <a:xfrm flipV="1">
              <a:off x="1682" y="1394"/>
              <a:ext cx="18" cy="71"/>
              <a:chOff x="2815" y="1923"/>
              <a:chExt cx="40" cy="217"/>
            </a:xfrm>
          </p:grpSpPr>
          <p:sp>
            <p:nvSpPr>
              <p:cNvPr id="46161" name="AutoShape 1557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62" name="AutoShape 1558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6144" name="Freeform 1559"/>
            <p:cNvSpPr>
              <a:spLocks noChangeAspect="1"/>
            </p:cNvSpPr>
            <p:nvPr/>
          </p:nvSpPr>
          <p:spPr bwMode="auto">
            <a:xfrm>
              <a:off x="1594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46145" name="Group 1560"/>
            <p:cNvGrpSpPr>
              <a:grpSpLocks noChangeAspect="1"/>
            </p:cNvGrpSpPr>
            <p:nvPr/>
          </p:nvGrpSpPr>
          <p:grpSpPr bwMode="auto">
            <a:xfrm>
              <a:off x="1846" y="1261"/>
              <a:ext cx="19" cy="108"/>
              <a:chOff x="2329" y="2599"/>
              <a:chExt cx="43" cy="386"/>
            </a:xfrm>
          </p:grpSpPr>
          <p:sp>
            <p:nvSpPr>
              <p:cNvPr id="46159" name="AutoShape 1561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60" name="AutoShape 1562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46" name="Group 1563"/>
            <p:cNvGrpSpPr>
              <a:grpSpLocks noChangeAspect="1"/>
            </p:cNvGrpSpPr>
            <p:nvPr/>
          </p:nvGrpSpPr>
          <p:grpSpPr bwMode="auto">
            <a:xfrm>
              <a:off x="1908" y="1269"/>
              <a:ext cx="17" cy="64"/>
              <a:chOff x="2478" y="2807"/>
              <a:chExt cx="43" cy="178"/>
            </a:xfrm>
          </p:grpSpPr>
          <p:sp>
            <p:nvSpPr>
              <p:cNvPr id="46157" name="AutoShape 1564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58" name="AutoShape 1565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6147" name="Freeform 1566"/>
            <p:cNvSpPr>
              <a:spLocks noChangeAspect="1"/>
            </p:cNvSpPr>
            <p:nvPr/>
          </p:nvSpPr>
          <p:spPr bwMode="auto">
            <a:xfrm>
              <a:off x="1728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46148" name="Group 1567"/>
            <p:cNvGrpSpPr>
              <a:grpSpLocks noChangeAspect="1"/>
            </p:cNvGrpSpPr>
            <p:nvPr/>
          </p:nvGrpSpPr>
          <p:grpSpPr bwMode="auto">
            <a:xfrm>
              <a:off x="2011" y="1286"/>
              <a:ext cx="18" cy="177"/>
              <a:chOff x="2195" y="2463"/>
              <a:chExt cx="40" cy="442"/>
            </a:xfrm>
          </p:grpSpPr>
          <p:sp>
            <p:nvSpPr>
              <p:cNvPr id="46155" name="AutoShape 1568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56" name="AutoShape 1569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49" name="Group 1570"/>
            <p:cNvGrpSpPr>
              <a:grpSpLocks noChangeAspect="1"/>
            </p:cNvGrpSpPr>
            <p:nvPr/>
          </p:nvGrpSpPr>
          <p:grpSpPr bwMode="auto">
            <a:xfrm>
              <a:off x="2066" y="1351"/>
              <a:ext cx="17" cy="125"/>
              <a:chOff x="2329" y="2599"/>
              <a:chExt cx="43" cy="386"/>
            </a:xfrm>
          </p:grpSpPr>
          <p:sp>
            <p:nvSpPr>
              <p:cNvPr id="46153" name="AutoShape 1571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54" name="AutoShape 1572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50" name="Group 1573"/>
            <p:cNvGrpSpPr>
              <a:grpSpLocks noChangeAspect="1"/>
            </p:cNvGrpSpPr>
            <p:nvPr/>
          </p:nvGrpSpPr>
          <p:grpSpPr bwMode="auto">
            <a:xfrm>
              <a:off x="1958" y="1262"/>
              <a:ext cx="18" cy="134"/>
              <a:chOff x="2065" y="2441"/>
              <a:chExt cx="40" cy="272"/>
            </a:xfrm>
          </p:grpSpPr>
          <p:sp>
            <p:nvSpPr>
              <p:cNvPr id="46151" name="AutoShape 1574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52" name="AutoShape 1575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</p:grpSp>
      <p:sp>
        <p:nvSpPr>
          <p:cNvPr id="46103" name="Freeform 1689"/>
          <p:cNvSpPr>
            <a:spLocks/>
          </p:cNvSpPr>
          <p:nvPr/>
        </p:nvSpPr>
        <p:spPr bwMode="auto">
          <a:xfrm>
            <a:off x="4976813" y="2506663"/>
            <a:ext cx="1470025" cy="3721100"/>
          </a:xfrm>
          <a:custGeom>
            <a:avLst/>
            <a:gdLst>
              <a:gd name="T0" fmla="*/ 926 w 926"/>
              <a:gd name="T1" fmla="*/ 0 h 2344"/>
              <a:gd name="T2" fmla="*/ 428 w 926"/>
              <a:gd name="T3" fmla="*/ 1960 h 2344"/>
              <a:gd name="T4" fmla="*/ 0 w 926"/>
              <a:gd name="T5" fmla="*/ 2304 h 2344"/>
              <a:gd name="T6" fmla="*/ 0 60000 65536"/>
              <a:gd name="T7" fmla="*/ 0 60000 65536"/>
              <a:gd name="T8" fmla="*/ 0 60000 65536"/>
              <a:gd name="T9" fmla="*/ 0 w 926"/>
              <a:gd name="T10" fmla="*/ 0 h 2344"/>
              <a:gd name="T11" fmla="*/ 926 w 926"/>
              <a:gd name="T12" fmla="*/ 2344 h 23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26" h="2344">
                <a:moveTo>
                  <a:pt x="926" y="0"/>
                </a:moveTo>
                <a:cubicBezTo>
                  <a:pt x="754" y="788"/>
                  <a:pt x="582" y="1576"/>
                  <a:pt x="428" y="1960"/>
                </a:cubicBezTo>
                <a:cubicBezTo>
                  <a:pt x="274" y="2344"/>
                  <a:pt x="70" y="2250"/>
                  <a:pt x="0" y="2304"/>
                </a:cubicBezTo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46104" name="Oval 1690"/>
          <p:cNvSpPr>
            <a:spLocks noChangeArrowheads="1"/>
          </p:cNvSpPr>
          <p:nvPr/>
        </p:nvSpPr>
        <p:spPr bwMode="auto">
          <a:xfrm>
            <a:off x="4881563" y="6138863"/>
            <a:ext cx="169862" cy="169862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000"/>
              <a:t>P</a:t>
            </a:r>
          </a:p>
        </p:txBody>
      </p:sp>
      <p:sp>
        <p:nvSpPr>
          <p:cNvPr id="46105" name="Oval 1692"/>
          <p:cNvSpPr>
            <a:spLocks noChangeArrowheads="1"/>
          </p:cNvSpPr>
          <p:nvPr/>
        </p:nvSpPr>
        <p:spPr bwMode="auto">
          <a:xfrm>
            <a:off x="6870700" y="2217738"/>
            <a:ext cx="169863" cy="169862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000"/>
              <a:t>P</a:t>
            </a:r>
          </a:p>
        </p:txBody>
      </p:sp>
      <p:cxnSp>
        <p:nvCxnSpPr>
          <p:cNvPr id="3" name="Conector recto 2"/>
          <p:cNvCxnSpPr/>
          <p:nvPr/>
        </p:nvCxnSpPr>
        <p:spPr>
          <a:xfrm>
            <a:off x="2817016" y="4445000"/>
            <a:ext cx="211138" cy="8763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0" name="Marcador de contenido 2"/>
          <p:cNvSpPr txBox="1">
            <a:spLocks/>
          </p:cNvSpPr>
          <p:nvPr/>
        </p:nvSpPr>
        <p:spPr>
          <a:xfrm>
            <a:off x="180296" y="1555750"/>
            <a:ext cx="3582986" cy="32829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s-ES_tradnl" dirty="0" smtClean="0"/>
              <a:t>En ausencia de est</a:t>
            </a:r>
            <a:r>
              <a:rPr lang="es-ES_tradnl" dirty="0" smtClean="0"/>
              <a:t>ímulos mitóticos, el </a:t>
            </a:r>
            <a:r>
              <a:rPr lang="es-ES_tradnl" b="1" i="1" dirty="0" smtClean="0"/>
              <a:t>E2F</a:t>
            </a:r>
            <a:r>
              <a:rPr lang="es-ES_tradnl" dirty="0" smtClean="0"/>
              <a:t> se mantiene inactivo por su unión con la </a:t>
            </a:r>
            <a:r>
              <a:rPr lang="es-ES_tradnl" b="1" i="1" dirty="0" smtClean="0"/>
              <a:t>RB</a:t>
            </a:r>
            <a:endParaRPr lang="es-ES" b="1" i="1" dirty="0"/>
          </a:p>
        </p:txBody>
      </p:sp>
      <p:sp>
        <p:nvSpPr>
          <p:cNvPr id="151" name="Marcador de contenido 2"/>
          <p:cNvSpPr txBox="1">
            <a:spLocks/>
          </p:cNvSpPr>
          <p:nvPr/>
        </p:nvSpPr>
        <p:spPr>
          <a:xfrm>
            <a:off x="6342063" y="3992394"/>
            <a:ext cx="2409763" cy="23304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s-ES" dirty="0" smtClean="0"/>
              <a:t>El ciclo celular no progresa a la fase 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831199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 build="p"/>
      <p:bldP spid="15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Oval 867"/>
          <p:cNvSpPr>
            <a:spLocks noChangeArrowheads="1"/>
          </p:cNvSpPr>
          <p:nvPr/>
        </p:nvSpPr>
        <p:spPr bwMode="auto">
          <a:xfrm>
            <a:off x="4505325" y="4200525"/>
            <a:ext cx="1003300" cy="3651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CDK 2</a:t>
            </a:r>
          </a:p>
        </p:txBody>
      </p:sp>
      <p:sp>
        <p:nvSpPr>
          <p:cNvPr id="46083" name="Oval 868"/>
          <p:cNvSpPr>
            <a:spLocks noChangeArrowheads="1"/>
          </p:cNvSpPr>
          <p:nvPr/>
        </p:nvSpPr>
        <p:spPr bwMode="auto">
          <a:xfrm>
            <a:off x="4514850" y="1543050"/>
            <a:ext cx="1003300" cy="3651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CDK 4/</a:t>
            </a:r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6084" name="AutoShape 869"/>
          <p:cNvSpPr>
            <a:spLocks noChangeArrowheads="1"/>
          </p:cNvSpPr>
          <p:nvPr/>
        </p:nvSpPr>
        <p:spPr bwMode="auto">
          <a:xfrm>
            <a:off x="4508500" y="1252538"/>
            <a:ext cx="931863" cy="3397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rgbClr val="FFDEA3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dirty="0" err="1"/>
              <a:t>Cyclin</a:t>
            </a:r>
            <a:r>
              <a:rPr lang="en-US" dirty="0"/>
              <a:t> </a:t>
            </a:r>
            <a:r>
              <a:rPr lang="en-US" dirty="0" smtClean="0"/>
              <a:t>D</a:t>
            </a:r>
            <a:r>
              <a:rPr lang="en-US" baseline="-25000" dirty="0" smtClean="0"/>
              <a:t>1</a:t>
            </a:r>
            <a:endParaRPr lang="en-US" dirty="0"/>
          </a:p>
        </p:txBody>
      </p:sp>
      <p:sp>
        <p:nvSpPr>
          <p:cNvPr id="46085" name="AutoShape 870"/>
          <p:cNvSpPr>
            <a:spLocks noChangeArrowheads="1"/>
          </p:cNvSpPr>
          <p:nvPr/>
        </p:nvSpPr>
        <p:spPr bwMode="auto">
          <a:xfrm>
            <a:off x="4618038" y="3948113"/>
            <a:ext cx="817562" cy="339725"/>
          </a:xfrm>
          <a:prstGeom prst="roundRect">
            <a:avLst>
              <a:gd name="adj" fmla="val 16667"/>
            </a:avLst>
          </a:prstGeom>
          <a:solidFill>
            <a:schemeClr val="accent4">
              <a:lumMod val="75000"/>
            </a:schemeClr>
          </a:solidFill>
          <a:ln w="9525">
            <a:solidFill>
              <a:srgbClr val="FFDEA3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/>
              <a:t>Cyclin E</a:t>
            </a:r>
          </a:p>
        </p:txBody>
      </p:sp>
      <p:sp>
        <p:nvSpPr>
          <p:cNvPr id="46087" name="Text Box 287"/>
          <p:cNvSpPr txBox="1">
            <a:spLocks noChangeArrowheads="1"/>
          </p:cNvSpPr>
          <p:nvPr/>
        </p:nvSpPr>
        <p:spPr bwMode="auto">
          <a:xfrm>
            <a:off x="238125" y="133350"/>
            <a:ext cx="1595697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800" dirty="0" err="1" smtClean="0">
                <a:solidFill>
                  <a:schemeClr val="tx1"/>
                </a:solidFill>
              </a:rPr>
              <a:t>Ciclo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Celular</a:t>
            </a:r>
            <a:r>
              <a:rPr lang="en-US" sz="1800" dirty="0">
                <a:solidFill>
                  <a:schemeClr val="tx1"/>
                </a:solidFill>
              </a:rPr>
              <a:t/>
            </a:r>
            <a:br>
              <a:rPr lang="en-US" sz="1800" dirty="0">
                <a:solidFill>
                  <a:schemeClr val="tx1"/>
                </a:solidFill>
              </a:rPr>
            </a:br>
            <a:r>
              <a:rPr lang="en-US" b="0" dirty="0" err="1" smtClean="0">
                <a:solidFill>
                  <a:schemeClr val="tx1"/>
                </a:solidFill>
              </a:rPr>
              <a:t>Papel</a:t>
            </a:r>
            <a:r>
              <a:rPr lang="en-US" b="0" dirty="0" smtClean="0">
                <a:solidFill>
                  <a:schemeClr val="tx1"/>
                </a:solidFill>
              </a:rPr>
              <a:t> del E2F</a:t>
            </a:r>
            <a:endParaRPr lang="en-US" b="0" dirty="0">
              <a:solidFill>
                <a:schemeClr val="tx1"/>
              </a:solidFill>
            </a:endParaRPr>
          </a:p>
        </p:txBody>
      </p:sp>
      <p:sp>
        <p:nvSpPr>
          <p:cNvPr id="46088" name="AutoShape 305"/>
          <p:cNvSpPr>
            <a:spLocks noChangeArrowheads="1"/>
          </p:cNvSpPr>
          <p:nvPr/>
        </p:nvSpPr>
        <p:spPr bwMode="auto">
          <a:xfrm>
            <a:off x="6061075" y="1036638"/>
            <a:ext cx="1122363" cy="969962"/>
          </a:xfrm>
          <a:prstGeom prst="hexagon">
            <a:avLst>
              <a:gd name="adj" fmla="val 28885"/>
              <a:gd name="vf" fmla="val 115470"/>
            </a:avLst>
          </a:prstGeom>
          <a:gradFill rotWithShape="1">
            <a:gsLst>
              <a:gs pos="0">
                <a:srgbClr val="FF8200"/>
              </a:gs>
              <a:gs pos="10001">
                <a:srgbClr val="FF0000"/>
              </a:gs>
              <a:gs pos="35001">
                <a:srgbClr val="BA0066"/>
              </a:gs>
              <a:gs pos="70000">
                <a:srgbClr val="66008F"/>
              </a:gs>
              <a:gs pos="100000">
                <a:srgbClr val="000082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800">
                <a:solidFill>
                  <a:srgbClr val="FFFF66"/>
                </a:solidFill>
              </a:rPr>
              <a:t>pRB</a:t>
            </a:r>
          </a:p>
        </p:txBody>
      </p:sp>
      <p:grpSp>
        <p:nvGrpSpPr>
          <p:cNvPr id="46089" name="Group 1357"/>
          <p:cNvGrpSpPr>
            <a:grpSpLocks/>
          </p:cNvGrpSpPr>
          <p:nvPr/>
        </p:nvGrpSpPr>
        <p:grpSpPr bwMode="auto">
          <a:xfrm>
            <a:off x="6508750" y="3989388"/>
            <a:ext cx="1208088" cy="1225550"/>
            <a:chOff x="4022" y="2513"/>
            <a:chExt cx="761" cy="772"/>
          </a:xfrm>
        </p:grpSpPr>
        <p:sp>
          <p:nvSpPr>
            <p:cNvPr id="46211" name="AutoShape 300"/>
            <p:cNvSpPr>
              <a:spLocks noChangeArrowheads="1"/>
            </p:cNvSpPr>
            <p:nvPr/>
          </p:nvSpPr>
          <p:spPr bwMode="auto">
            <a:xfrm>
              <a:off x="4076" y="2602"/>
              <a:ext cx="707" cy="611"/>
            </a:xfrm>
            <a:prstGeom prst="hexagon">
              <a:avLst>
                <a:gd name="adj" fmla="val 28885"/>
                <a:gd name="vf" fmla="val 115470"/>
              </a:avLst>
            </a:prstGeom>
            <a:gradFill rotWithShape="1">
              <a:gsLst>
                <a:gs pos="0">
                  <a:srgbClr val="FF8200"/>
                </a:gs>
                <a:gs pos="10001">
                  <a:srgbClr val="FF0000"/>
                </a:gs>
                <a:gs pos="35001">
                  <a:srgbClr val="BA0066"/>
                </a:gs>
                <a:gs pos="70000">
                  <a:srgbClr val="66008F"/>
                </a:gs>
                <a:gs pos="100000">
                  <a:srgbClr val="000082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C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800">
                  <a:solidFill>
                    <a:srgbClr val="FFFF66"/>
                  </a:solidFill>
                </a:rPr>
                <a:t>pRB</a:t>
              </a:r>
            </a:p>
          </p:txBody>
        </p:sp>
        <p:sp>
          <p:nvSpPr>
            <p:cNvPr id="46212" name="Oval 303"/>
            <p:cNvSpPr>
              <a:spLocks noChangeArrowheads="1"/>
            </p:cNvSpPr>
            <p:nvPr/>
          </p:nvSpPr>
          <p:spPr bwMode="auto">
            <a:xfrm>
              <a:off x="4282" y="2517"/>
              <a:ext cx="107" cy="107"/>
            </a:xfrm>
            <a:prstGeom prst="ellipse">
              <a:avLst/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000"/>
                <a:t>P</a:t>
              </a:r>
            </a:p>
          </p:txBody>
        </p:sp>
        <p:sp>
          <p:nvSpPr>
            <p:cNvPr id="46213" name="Oval 306"/>
            <p:cNvSpPr>
              <a:spLocks noChangeArrowheads="1"/>
            </p:cNvSpPr>
            <p:nvPr/>
          </p:nvSpPr>
          <p:spPr bwMode="auto">
            <a:xfrm>
              <a:off x="4270" y="3178"/>
              <a:ext cx="107" cy="107"/>
            </a:xfrm>
            <a:prstGeom prst="ellipse">
              <a:avLst/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000"/>
                <a:t>P</a:t>
              </a:r>
            </a:p>
          </p:txBody>
        </p:sp>
        <p:sp>
          <p:nvSpPr>
            <p:cNvPr id="46214" name="Oval 307"/>
            <p:cNvSpPr>
              <a:spLocks noChangeArrowheads="1"/>
            </p:cNvSpPr>
            <p:nvPr/>
          </p:nvSpPr>
          <p:spPr bwMode="auto">
            <a:xfrm>
              <a:off x="4471" y="2513"/>
              <a:ext cx="107" cy="107"/>
            </a:xfrm>
            <a:prstGeom prst="ellipse">
              <a:avLst/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000"/>
                <a:t>P</a:t>
              </a:r>
            </a:p>
          </p:txBody>
        </p:sp>
        <p:sp>
          <p:nvSpPr>
            <p:cNvPr id="46215" name="Oval 308"/>
            <p:cNvSpPr>
              <a:spLocks noChangeArrowheads="1"/>
            </p:cNvSpPr>
            <p:nvPr/>
          </p:nvSpPr>
          <p:spPr bwMode="auto">
            <a:xfrm>
              <a:off x="4515" y="3172"/>
              <a:ext cx="107" cy="107"/>
            </a:xfrm>
            <a:prstGeom prst="ellipse">
              <a:avLst/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000"/>
                <a:t>P</a:t>
              </a:r>
            </a:p>
          </p:txBody>
        </p:sp>
        <p:sp>
          <p:nvSpPr>
            <p:cNvPr id="46216" name="Oval 309"/>
            <p:cNvSpPr>
              <a:spLocks noChangeArrowheads="1"/>
            </p:cNvSpPr>
            <p:nvPr/>
          </p:nvSpPr>
          <p:spPr bwMode="auto">
            <a:xfrm>
              <a:off x="4022" y="2856"/>
              <a:ext cx="107" cy="107"/>
            </a:xfrm>
            <a:prstGeom prst="ellipse">
              <a:avLst/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000"/>
                <a:t>P</a:t>
              </a:r>
            </a:p>
          </p:txBody>
        </p:sp>
      </p:grpSp>
      <p:sp>
        <p:nvSpPr>
          <p:cNvPr id="46090" name="AutoShape 861"/>
          <p:cNvSpPr>
            <a:spLocks noChangeArrowheads="1"/>
          </p:cNvSpPr>
          <p:nvPr/>
        </p:nvSpPr>
        <p:spPr bwMode="auto">
          <a:xfrm>
            <a:off x="6370638" y="1993900"/>
            <a:ext cx="517525" cy="4254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dirty="0"/>
              <a:t>E2F 1-3</a:t>
            </a:r>
          </a:p>
        </p:txBody>
      </p:sp>
      <p:sp>
        <p:nvSpPr>
          <p:cNvPr id="46099" name="Line 1371"/>
          <p:cNvSpPr>
            <a:spLocks noChangeShapeType="1"/>
          </p:cNvSpPr>
          <p:nvPr/>
        </p:nvSpPr>
        <p:spPr bwMode="auto">
          <a:xfrm>
            <a:off x="5535202" y="4445001"/>
            <a:ext cx="1046574" cy="344488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46101" name="Line 1373"/>
          <p:cNvSpPr>
            <a:spLocks noChangeShapeType="1"/>
          </p:cNvSpPr>
          <p:nvPr/>
        </p:nvSpPr>
        <p:spPr bwMode="auto">
          <a:xfrm>
            <a:off x="5514975" y="1819275"/>
            <a:ext cx="687388" cy="358775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46105" name="Oval 1692"/>
          <p:cNvSpPr>
            <a:spLocks noChangeArrowheads="1"/>
          </p:cNvSpPr>
          <p:nvPr/>
        </p:nvSpPr>
        <p:spPr bwMode="auto">
          <a:xfrm>
            <a:off x="6870700" y="2217738"/>
            <a:ext cx="169863" cy="169862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000"/>
              <a:t>P</a:t>
            </a:r>
          </a:p>
        </p:txBody>
      </p:sp>
      <p:sp>
        <p:nvSpPr>
          <p:cNvPr id="156" name="Marcador de contenido 2"/>
          <p:cNvSpPr txBox="1">
            <a:spLocks/>
          </p:cNvSpPr>
          <p:nvPr/>
        </p:nvSpPr>
        <p:spPr>
          <a:xfrm>
            <a:off x="180296" y="1555750"/>
            <a:ext cx="3582986" cy="32829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s-ES_tradnl" dirty="0" smtClean="0"/>
              <a:t>Las kinasas dependientes de </a:t>
            </a:r>
            <a:r>
              <a:rPr lang="es-ES_tradnl" dirty="0" err="1" smtClean="0"/>
              <a:t>ciclinas</a:t>
            </a:r>
            <a:r>
              <a:rPr lang="es-ES_tradnl" dirty="0" smtClean="0"/>
              <a:t> </a:t>
            </a:r>
            <a:r>
              <a:rPr lang="es-ES_tradnl" b="1" i="1" dirty="0" smtClean="0"/>
              <a:t>CDK4/6</a:t>
            </a:r>
            <a:r>
              <a:rPr lang="es-ES_tradnl" dirty="0" smtClean="0"/>
              <a:t> y la </a:t>
            </a:r>
            <a:r>
              <a:rPr lang="es-ES_tradnl" b="1" i="1" dirty="0" smtClean="0"/>
              <a:t>CDK2</a:t>
            </a:r>
            <a:r>
              <a:rPr lang="es-ES_tradnl" dirty="0" smtClean="0"/>
              <a:t> se encargan de </a:t>
            </a:r>
            <a:r>
              <a:rPr lang="es-ES_tradnl" dirty="0" err="1" smtClean="0"/>
              <a:t>fosforilar</a:t>
            </a:r>
            <a:r>
              <a:rPr lang="es-ES_tradnl" dirty="0" smtClean="0"/>
              <a:t> el </a:t>
            </a:r>
            <a:r>
              <a:rPr lang="es-ES_tradnl" b="1" dirty="0" smtClean="0"/>
              <a:t>RB</a:t>
            </a:r>
            <a:endParaRPr lang="es-ES" b="1" i="1" dirty="0"/>
          </a:p>
        </p:txBody>
      </p:sp>
      <p:sp>
        <p:nvSpPr>
          <p:cNvPr id="157" name="Marcador de contenido 2"/>
          <p:cNvSpPr txBox="1">
            <a:spLocks/>
          </p:cNvSpPr>
          <p:nvPr/>
        </p:nvSpPr>
        <p:spPr>
          <a:xfrm>
            <a:off x="180296" y="4294188"/>
            <a:ext cx="3947204" cy="219551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s-ES_tradnl" dirty="0" smtClean="0"/>
              <a:t>Pero requieren de las prote</a:t>
            </a:r>
            <a:r>
              <a:rPr lang="es-ES_tradnl" dirty="0" smtClean="0"/>
              <a:t>ínas reguladoras denominadas </a:t>
            </a:r>
            <a:r>
              <a:rPr lang="es-ES_tradnl" b="1" i="1" dirty="0" err="1" smtClean="0"/>
              <a:t>Ciclinas</a:t>
            </a:r>
            <a:r>
              <a:rPr lang="es-ES_tradnl" b="1" i="1" dirty="0" smtClean="0"/>
              <a:t> D</a:t>
            </a:r>
            <a:r>
              <a:rPr lang="es-ES_tradnl" dirty="0" smtClean="0"/>
              <a:t> y </a:t>
            </a:r>
            <a:r>
              <a:rPr lang="es-ES_tradnl" b="1" i="1" dirty="0" smtClean="0"/>
              <a:t>E</a:t>
            </a:r>
            <a:r>
              <a:rPr lang="es-ES_tradnl" dirty="0" smtClean="0"/>
              <a:t> para su actividad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194668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 animBg="1"/>
      <p:bldP spid="46085" grpId="0" animBg="1"/>
      <p:bldP spid="156" grpId="0" build="p"/>
      <p:bldP spid="15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Oval 867"/>
          <p:cNvSpPr>
            <a:spLocks noChangeArrowheads="1"/>
          </p:cNvSpPr>
          <p:nvPr/>
        </p:nvSpPr>
        <p:spPr bwMode="auto">
          <a:xfrm>
            <a:off x="4505325" y="4200525"/>
            <a:ext cx="1003300" cy="3651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CDK 2</a:t>
            </a:r>
          </a:p>
        </p:txBody>
      </p:sp>
      <p:sp>
        <p:nvSpPr>
          <p:cNvPr id="46083" name="Oval 868"/>
          <p:cNvSpPr>
            <a:spLocks noChangeArrowheads="1"/>
          </p:cNvSpPr>
          <p:nvPr/>
        </p:nvSpPr>
        <p:spPr bwMode="auto">
          <a:xfrm>
            <a:off x="4514850" y="1543050"/>
            <a:ext cx="1003300" cy="3651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CDK 4/</a:t>
            </a:r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6084" name="AutoShape 869"/>
          <p:cNvSpPr>
            <a:spLocks noChangeArrowheads="1"/>
          </p:cNvSpPr>
          <p:nvPr/>
        </p:nvSpPr>
        <p:spPr bwMode="auto">
          <a:xfrm>
            <a:off x="4508500" y="1252538"/>
            <a:ext cx="931863" cy="3397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rgbClr val="FFDEA3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dirty="0" err="1"/>
              <a:t>Cyclin</a:t>
            </a:r>
            <a:r>
              <a:rPr lang="en-US" dirty="0"/>
              <a:t> </a:t>
            </a:r>
            <a:r>
              <a:rPr lang="en-US" dirty="0" smtClean="0"/>
              <a:t>D</a:t>
            </a:r>
            <a:r>
              <a:rPr lang="en-US" baseline="-25000" dirty="0" smtClean="0"/>
              <a:t>1</a:t>
            </a:r>
            <a:endParaRPr lang="en-US" dirty="0"/>
          </a:p>
        </p:txBody>
      </p:sp>
      <p:sp>
        <p:nvSpPr>
          <p:cNvPr id="46085" name="AutoShape 870"/>
          <p:cNvSpPr>
            <a:spLocks noChangeArrowheads="1"/>
          </p:cNvSpPr>
          <p:nvPr/>
        </p:nvSpPr>
        <p:spPr bwMode="auto">
          <a:xfrm>
            <a:off x="4618038" y="3948113"/>
            <a:ext cx="817562" cy="339725"/>
          </a:xfrm>
          <a:prstGeom prst="roundRect">
            <a:avLst>
              <a:gd name="adj" fmla="val 16667"/>
            </a:avLst>
          </a:prstGeom>
          <a:solidFill>
            <a:schemeClr val="accent4">
              <a:lumMod val="75000"/>
            </a:schemeClr>
          </a:solidFill>
          <a:ln w="9525">
            <a:solidFill>
              <a:srgbClr val="FFDEA3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/>
              <a:t>Cyclin E</a:t>
            </a:r>
          </a:p>
        </p:txBody>
      </p:sp>
      <p:sp>
        <p:nvSpPr>
          <p:cNvPr id="46087" name="Text Box 287"/>
          <p:cNvSpPr txBox="1">
            <a:spLocks noChangeArrowheads="1"/>
          </p:cNvSpPr>
          <p:nvPr/>
        </p:nvSpPr>
        <p:spPr bwMode="auto">
          <a:xfrm>
            <a:off x="238125" y="133350"/>
            <a:ext cx="1595697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800" dirty="0" err="1" smtClean="0">
                <a:solidFill>
                  <a:schemeClr val="tx1"/>
                </a:solidFill>
              </a:rPr>
              <a:t>Ciclo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Celular</a:t>
            </a:r>
            <a:r>
              <a:rPr lang="en-US" sz="1800" dirty="0">
                <a:solidFill>
                  <a:schemeClr val="tx1"/>
                </a:solidFill>
              </a:rPr>
              <a:t/>
            </a:r>
            <a:br>
              <a:rPr lang="en-US" sz="1800" dirty="0">
                <a:solidFill>
                  <a:schemeClr val="tx1"/>
                </a:solidFill>
              </a:rPr>
            </a:br>
            <a:r>
              <a:rPr lang="en-US" b="0" dirty="0" err="1" smtClean="0">
                <a:solidFill>
                  <a:schemeClr val="tx1"/>
                </a:solidFill>
              </a:rPr>
              <a:t>Papel</a:t>
            </a:r>
            <a:r>
              <a:rPr lang="en-US" b="0" dirty="0" smtClean="0">
                <a:solidFill>
                  <a:schemeClr val="tx1"/>
                </a:solidFill>
              </a:rPr>
              <a:t> del E2F</a:t>
            </a:r>
            <a:endParaRPr lang="en-US" b="0" dirty="0">
              <a:solidFill>
                <a:schemeClr val="tx1"/>
              </a:solidFill>
            </a:endParaRPr>
          </a:p>
        </p:txBody>
      </p:sp>
      <p:sp>
        <p:nvSpPr>
          <p:cNvPr id="46088" name="AutoShape 305"/>
          <p:cNvSpPr>
            <a:spLocks noChangeArrowheads="1"/>
          </p:cNvSpPr>
          <p:nvPr/>
        </p:nvSpPr>
        <p:spPr bwMode="auto">
          <a:xfrm>
            <a:off x="6061075" y="1036638"/>
            <a:ext cx="1122363" cy="969962"/>
          </a:xfrm>
          <a:prstGeom prst="hexagon">
            <a:avLst>
              <a:gd name="adj" fmla="val 28885"/>
              <a:gd name="vf" fmla="val 115470"/>
            </a:avLst>
          </a:prstGeom>
          <a:gradFill rotWithShape="1">
            <a:gsLst>
              <a:gs pos="0">
                <a:srgbClr val="FF8200"/>
              </a:gs>
              <a:gs pos="10001">
                <a:srgbClr val="FF0000"/>
              </a:gs>
              <a:gs pos="35001">
                <a:srgbClr val="BA0066"/>
              </a:gs>
              <a:gs pos="70000">
                <a:srgbClr val="66008F"/>
              </a:gs>
              <a:gs pos="100000">
                <a:srgbClr val="000082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800">
                <a:solidFill>
                  <a:srgbClr val="FFFF66"/>
                </a:solidFill>
              </a:rPr>
              <a:t>pRB</a:t>
            </a:r>
          </a:p>
        </p:txBody>
      </p:sp>
      <p:grpSp>
        <p:nvGrpSpPr>
          <p:cNvPr id="46089" name="Group 1357"/>
          <p:cNvGrpSpPr>
            <a:grpSpLocks/>
          </p:cNvGrpSpPr>
          <p:nvPr/>
        </p:nvGrpSpPr>
        <p:grpSpPr bwMode="auto">
          <a:xfrm>
            <a:off x="6508750" y="3989388"/>
            <a:ext cx="1208088" cy="1225550"/>
            <a:chOff x="4022" y="2513"/>
            <a:chExt cx="761" cy="772"/>
          </a:xfrm>
        </p:grpSpPr>
        <p:sp>
          <p:nvSpPr>
            <p:cNvPr id="46211" name="AutoShape 300"/>
            <p:cNvSpPr>
              <a:spLocks noChangeArrowheads="1"/>
            </p:cNvSpPr>
            <p:nvPr/>
          </p:nvSpPr>
          <p:spPr bwMode="auto">
            <a:xfrm>
              <a:off x="4076" y="2602"/>
              <a:ext cx="707" cy="611"/>
            </a:xfrm>
            <a:prstGeom prst="hexagon">
              <a:avLst>
                <a:gd name="adj" fmla="val 28885"/>
                <a:gd name="vf" fmla="val 115470"/>
              </a:avLst>
            </a:prstGeom>
            <a:gradFill rotWithShape="1">
              <a:gsLst>
                <a:gs pos="0">
                  <a:srgbClr val="FF8200"/>
                </a:gs>
                <a:gs pos="10001">
                  <a:srgbClr val="FF0000"/>
                </a:gs>
                <a:gs pos="35001">
                  <a:srgbClr val="BA0066"/>
                </a:gs>
                <a:gs pos="70000">
                  <a:srgbClr val="66008F"/>
                </a:gs>
                <a:gs pos="100000">
                  <a:srgbClr val="000082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C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800">
                  <a:solidFill>
                    <a:srgbClr val="FFFF66"/>
                  </a:solidFill>
                </a:rPr>
                <a:t>pRB</a:t>
              </a:r>
            </a:p>
          </p:txBody>
        </p:sp>
        <p:sp>
          <p:nvSpPr>
            <p:cNvPr id="46212" name="Oval 303"/>
            <p:cNvSpPr>
              <a:spLocks noChangeArrowheads="1"/>
            </p:cNvSpPr>
            <p:nvPr/>
          </p:nvSpPr>
          <p:spPr bwMode="auto">
            <a:xfrm>
              <a:off x="4282" y="2517"/>
              <a:ext cx="107" cy="107"/>
            </a:xfrm>
            <a:prstGeom prst="ellipse">
              <a:avLst/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000"/>
                <a:t>P</a:t>
              </a:r>
            </a:p>
          </p:txBody>
        </p:sp>
        <p:sp>
          <p:nvSpPr>
            <p:cNvPr id="46213" name="Oval 306"/>
            <p:cNvSpPr>
              <a:spLocks noChangeArrowheads="1"/>
            </p:cNvSpPr>
            <p:nvPr/>
          </p:nvSpPr>
          <p:spPr bwMode="auto">
            <a:xfrm>
              <a:off x="4270" y="3178"/>
              <a:ext cx="107" cy="107"/>
            </a:xfrm>
            <a:prstGeom prst="ellipse">
              <a:avLst/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000"/>
                <a:t>P</a:t>
              </a:r>
            </a:p>
          </p:txBody>
        </p:sp>
        <p:sp>
          <p:nvSpPr>
            <p:cNvPr id="46214" name="Oval 307"/>
            <p:cNvSpPr>
              <a:spLocks noChangeArrowheads="1"/>
            </p:cNvSpPr>
            <p:nvPr/>
          </p:nvSpPr>
          <p:spPr bwMode="auto">
            <a:xfrm>
              <a:off x="4471" y="2513"/>
              <a:ext cx="107" cy="107"/>
            </a:xfrm>
            <a:prstGeom prst="ellipse">
              <a:avLst/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000"/>
                <a:t>P</a:t>
              </a:r>
            </a:p>
          </p:txBody>
        </p:sp>
        <p:sp>
          <p:nvSpPr>
            <p:cNvPr id="46215" name="Oval 308"/>
            <p:cNvSpPr>
              <a:spLocks noChangeArrowheads="1"/>
            </p:cNvSpPr>
            <p:nvPr/>
          </p:nvSpPr>
          <p:spPr bwMode="auto">
            <a:xfrm>
              <a:off x="4515" y="3172"/>
              <a:ext cx="107" cy="107"/>
            </a:xfrm>
            <a:prstGeom prst="ellipse">
              <a:avLst/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000"/>
                <a:t>P</a:t>
              </a:r>
            </a:p>
          </p:txBody>
        </p:sp>
        <p:sp>
          <p:nvSpPr>
            <p:cNvPr id="46216" name="Oval 309"/>
            <p:cNvSpPr>
              <a:spLocks noChangeArrowheads="1"/>
            </p:cNvSpPr>
            <p:nvPr/>
          </p:nvSpPr>
          <p:spPr bwMode="auto">
            <a:xfrm>
              <a:off x="4022" y="2856"/>
              <a:ext cx="107" cy="107"/>
            </a:xfrm>
            <a:prstGeom prst="ellipse">
              <a:avLst/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000"/>
                <a:t>P</a:t>
              </a:r>
            </a:p>
          </p:txBody>
        </p:sp>
      </p:grpSp>
      <p:sp>
        <p:nvSpPr>
          <p:cNvPr id="46090" name="AutoShape 861"/>
          <p:cNvSpPr>
            <a:spLocks noChangeArrowheads="1"/>
          </p:cNvSpPr>
          <p:nvPr/>
        </p:nvSpPr>
        <p:spPr bwMode="auto">
          <a:xfrm>
            <a:off x="6370638" y="1993900"/>
            <a:ext cx="517525" cy="4254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dirty="0"/>
              <a:t>E2F 1-3</a:t>
            </a:r>
          </a:p>
        </p:txBody>
      </p:sp>
      <p:sp>
        <p:nvSpPr>
          <p:cNvPr id="46096" name="Line 1358"/>
          <p:cNvSpPr>
            <a:spLocks noChangeShapeType="1"/>
          </p:cNvSpPr>
          <p:nvPr/>
        </p:nvSpPr>
        <p:spPr bwMode="auto">
          <a:xfrm flipV="1">
            <a:off x="5516563" y="1536700"/>
            <a:ext cx="450850" cy="9525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46097" name="Text Box 1359"/>
          <p:cNvSpPr txBox="1">
            <a:spLocks noChangeArrowheads="1"/>
          </p:cNvSpPr>
          <p:nvPr/>
        </p:nvSpPr>
        <p:spPr bwMode="auto">
          <a:xfrm>
            <a:off x="6370638" y="143946"/>
            <a:ext cx="227992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dirty="0" err="1" smtClean="0">
                <a:solidFill>
                  <a:schemeClr val="tx1"/>
                </a:solidFill>
              </a:rPr>
              <a:t>Factores</a:t>
            </a:r>
            <a:r>
              <a:rPr lang="en-US" dirty="0" smtClean="0">
                <a:solidFill>
                  <a:schemeClr val="tx1"/>
                </a:solidFill>
              </a:rPr>
              <a:t> de </a:t>
            </a:r>
            <a:r>
              <a:rPr lang="en-US" dirty="0" err="1" smtClean="0">
                <a:solidFill>
                  <a:schemeClr val="tx1"/>
                </a:solidFill>
              </a:rPr>
              <a:t>Crecimiento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6099" name="Line 1371"/>
          <p:cNvSpPr>
            <a:spLocks noChangeShapeType="1"/>
          </p:cNvSpPr>
          <p:nvPr/>
        </p:nvSpPr>
        <p:spPr bwMode="auto">
          <a:xfrm>
            <a:off x="5535202" y="4445001"/>
            <a:ext cx="1046574" cy="344488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46101" name="Line 1373"/>
          <p:cNvSpPr>
            <a:spLocks noChangeShapeType="1"/>
          </p:cNvSpPr>
          <p:nvPr/>
        </p:nvSpPr>
        <p:spPr bwMode="auto">
          <a:xfrm>
            <a:off x="5514975" y="1819275"/>
            <a:ext cx="687388" cy="358775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46105" name="Oval 1692"/>
          <p:cNvSpPr>
            <a:spLocks noChangeArrowheads="1"/>
          </p:cNvSpPr>
          <p:nvPr/>
        </p:nvSpPr>
        <p:spPr bwMode="auto">
          <a:xfrm>
            <a:off x="6870700" y="2217738"/>
            <a:ext cx="169863" cy="169862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000"/>
              <a:t>P</a:t>
            </a:r>
          </a:p>
        </p:txBody>
      </p:sp>
      <p:cxnSp>
        <p:nvCxnSpPr>
          <p:cNvPr id="3" name="Conector curvado 2"/>
          <p:cNvCxnSpPr>
            <a:stCxn id="46097" idx="2"/>
            <a:endCxn id="46084" idx="0"/>
          </p:cNvCxnSpPr>
          <p:nvPr/>
        </p:nvCxnSpPr>
        <p:spPr>
          <a:xfrm rot="5400000">
            <a:off x="5842110" y="-415955"/>
            <a:ext cx="800815" cy="2536170"/>
          </a:xfrm>
          <a:prstGeom prst="curvedConnector3">
            <a:avLst/>
          </a:prstGeom>
          <a:ln w="57150"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3" name="Group 292"/>
          <p:cNvGrpSpPr>
            <a:grpSpLocks/>
          </p:cNvGrpSpPr>
          <p:nvPr/>
        </p:nvGrpSpPr>
        <p:grpSpPr bwMode="auto">
          <a:xfrm>
            <a:off x="1319212" y="1035050"/>
            <a:ext cx="3784600" cy="3894138"/>
            <a:chOff x="1836" y="1044"/>
            <a:chExt cx="2384" cy="2453"/>
          </a:xfrm>
        </p:grpSpPr>
        <p:sp>
          <p:nvSpPr>
            <p:cNvPr id="154" name="AutoShape 235"/>
            <p:cNvSpPr>
              <a:spLocks noChangeAspect="1" noChangeArrowheads="1"/>
            </p:cNvSpPr>
            <p:nvPr/>
          </p:nvSpPr>
          <p:spPr bwMode="auto">
            <a:xfrm rot="-358625" flipH="1" flipV="1">
              <a:off x="1836" y="1044"/>
              <a:ext cx="2319" cy="2453"/>
            </a:xfrm>
            <a:custGeom>
              <a:avLst/>
              <a:gdLst>
                <a:gd name="T0" fmla="*/ 3 w 21600"/>
                <a:gd name="T1" fmla="*/ 1313 h 21600"/>
                <a:gd name="T2" fmla="*/ 1151 w 21600"/>
                <a:gd name="T3" fmla="*/ 2368 h 21600"/>
                <a:gd name="T4" fmla="*/ 163 w 21600"/>
                <a:gd name="T5" fmla="*/ 1301 h 21600"/>
                <a:gd name="T6" fmla="*/ 944 w 21600"/>
                <a:gd name="T7" fmla="*/ -290 h 21600"/>
                <a:gd name="T8" fmla="*/ 1365 w 21600"/>
                <a:gd name="T9" fmla="*/ 39 h 21600"/>
                <a:gd name="T10" fmla="*/ 1054 w 21600"/>
                <a:gd name="T11" fmla="*/ 485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7 w 21600"/>
                <a:gd name="T19" fmla="*/ 3161 h 21600"/>
                <a:gd name="T20" fmla="*/ 18433 w 21600"/>
                <a:gd name="T21" fmla="*/ 18439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9416" y="1602"/>
                  </a:moveTo>
                  <a:cubicBezTo>
                    <a:pt x="4864" y="2287"/>
                    <a:pt x="1498" y="6197"/>
                    <a:pt x="1498" y="10799"/>
                  </a:cubicBezTo>
                  <a:cubicBezTo>
                    <a:pt x="1498" y="15908"/>
                    <a:pt x="5619" y="20061"/>
                    <a:pt x="10727" y="20100"/>
                  </a:cubicBezTo>
                  <a:lnTo>
                    <a:pt x="10716" y="21599"/>
                  </a:lnTo>
                  <a:cubicBezTo>
                    <a:pt x="4784" y="21553"/>
                    <a:pt x="0" y="16731"/>
                    <a:pt x="0" y="10800"/>
                  </a:cubicBezTo>
                  <a:cubicBezTo>
                    <a:pt x="0" y="5455"/>
                    <a:pt x="3908" y="915"/>
                    <a:pt x="9193" y="120"/>
                  </a:cubicBezTo>
                  <a:lnTo>
                    <a:pt x="8791" y="-2550"/>
                  </a:lnTo>
                  <a:lnTo>
                    <a:pt x="12716" y="347"/>
                  </a:lnTo>
                  <a:lnTo>
                    <a:pt x="9817" y="4272"/>
                  </a:lnTo>
                  <a:lnTo>
                    <a:pt x="9416" y="1602"/>
                  </a:lnTo>
                  <a:close/>
                </a:path>
              </a:pathLst>
            </a:custGeom>
            <a:gradFill rotWithShape="1">
              <a:gsLst>
                <a:gs pos="0">
                  <a:srgbClr val="66FF33"/>
                </a:gs>
                <a:gs pos="100000">
                  <a:srgbClr val="B2B2B2"/>
                </a:gs>
              </a:gsLst>
              <a:lin ang="5400000" scaled="1"/>
            </a:gra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55" name="Text Box 243"/>
            <p:cNvSpPr txBox="1">
              <a:spLocks noChangeAspect="1" noChangeArrowheads="1"/>
            </p:cNvSpPr>
            <p:nvPr/>
          </p:nvSpPr>
          <p:spPr bwMode="auto">
            <a:xfrm>
              <a:off x="3933" y="2194"/>
              <a:ext cx="287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600"/>
                <a:t>G1</a:t>
              </a:r>
            </a:p>
          </p:txBody>
        </p:sp>
      </p:grpSp>
      <p:sp>
        <p:nvSpPr>
          <p:cNvPr id="156" name="Marcador de contenido 2"/>
          <p:cNvSpPr txBox="1">
            <a:spLocks/>
          </p:cNvSpPr>
          <p:nvPr/>
        </p:nvSpPr>
        <p:spPr>
          <a:xfrm>
            <a:off x="180296" y="1555750"/>
            <a:ext cx="3582986" cy="32829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s-ES_tradnl" dirty="0" smtClean="0"/>
              <a:t>Los est</a:t>
            </a:r>
            <a:r>
              <a:rPr lang="es-ES_tradnl" dirty="0" smtClean="0"/>
              <a:t>ímulos </a:t>
            </a:r>
            <a:r>
              <a:rPr lang="es-ES_tradnl" dirty="0" err="1" smtClean="0"/>
              <a:t>mitogénicos</a:t>
            </a:r>
            <a:r>
              <a:rPr lang="es-ES_tradnl" dirty="0" smtClean="0"/>
              <a:t> incrementan las CDK/</a:t>
            </a:r>
            <a:r>
              <a:rPr lang="es-ES_tradnl" dirty="0" err="1" smtClean="0"/>
              <a:t>Ciclinas</a:t>
            </a:r>
            <a:r>
              <a:rPr lang="es-ES_tradnl" dirty="0" smtClean="0"/>
              <a:t>  (</a:t>
            </a:r>
            <a:r>
              <a:rPr lang="es-ES_tradnl" b="1" i="1" dirty="0" smtClean="0"/>
              <a:t>D1 y E</a:t>
            </a:r>
            <a:r>
              <a:rPr lang="es-ES_tradnl" dirty="0" smtClean="0"/>
              <a:t>) que fosforilan la </a:t>
            </a:r>
            <a:r>
              <a:rPr lang="es-ES_tradnl" b="1" i="1" dirty="0" smtClean="0"/>
              <a:t>RB</a:t>
            </a:r>
            <a:endParaRPr lang="es-ES" b="1" i="1" dirty="0"/>
          </a:p>
        </p:txBody>
      </p:sp>
    </p:spTree>
    <p:extLst>
      <p:ext uri="{BB962C8B-B14F-4D97-AF65-F5344CB8AC3E}">
        <p14:creationId xmlns:p14="http://schemas.microsoft.com/office/powerpoint/2010/main" val="10111547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Oval 867"/>
          <p:cNvSpPr>
            <a:spLocks noChangeArrowheads="1"/>
          </p:cNvSpPr>
          <p:nvPr/>
        </p:nvSpPr>
        <p:spPr bwMode="auto">
          <a:xfrm>
            <a:off x="4505325" y="4200525"/>
            <a:ext cx="1003300" cy="3651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CDK 2</a:t>
            </a:r>
          </a:p>
        </p:txBody>
      </p:sp>
      <p:sp>
        <p:nvSpPr>
          <p:cNvPr id="46083" name="Oval 868"/>
          <p:cNvSpPr>
            <a:spLocks noChangeArrowheads="1"/>
          </p:cNvSpPr>
          <p:nvPr/>
        </p:nvSpPr>
        <p:spPr bwMode="auto">
          <a:xfrm>
            <a:off x="4514850" y="1543050"/>
            <a:ext cx="1003300" cy="3651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CDK 4/</a:t>
            </a:r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6084" name="AutoShape 869"/>
          <p:cNvSpPr>
            <a:spLocks noChangeArrowheads="1"/>
          </p:cNvSpPr>
          <p:nvPr/>
        </p:nvSpPr>
        <p:spPr bwMode="auto">
          <a:xfrm>
            <a:off x="4508500" y="1252538"/>
            <a:ext cx="931863" cy="3397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rgbClr val="FFDEA3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dirty="0" err="1"/>
              <a:t>Cyclin</a:t>
            </a:r>
            <a:r>
              <a:rPr lang="en-US" dirty="0"/>
              <a:t> </a:t>
            </a:r>
            <a:r>
              <a:rPr lang="en-US" dirty="0" smtClean="0"/>
              <a:t>D</a:t>
            </a:r>
            <a:r>
              <a:rPr lang="en-US" baseline="-25000" dirty="0" smtClean="0"/>
              <a:t>1</a:t>
            </a:r>
            <a:endParaRPr lang="en-US" dirty="0"/>
          </a:p>
        </p:txBody>
      </p:sp>
      <p:sp>
        <p:nvSpPr>
          <p:cNvPr id="46085" name="AutoShape 870"/>
          <p:cNvSpPr>
            <a:spLocks noChangeArrowheads="1"/>
          </p:cNvSpPr>
          <p:nvPr/>
        </p:nvSpPr>
        <p:spPr bwMode="auto">
          <a:xfrm>
            <a:off x="4618038" y="3948113"/>
            <a:ext cx="817562" cy="339725"/>
          </a:xfrm>
          <a:prstGeom prst="roundRect">
            <a:avLst>
              <a:gd name="adj" fmla="val 16667"/>
            </a:avLst>
          </a:prstGeom>
          <a:solidFill>
            <a:schemeClr val="accent4">
              <a:lumMod val="75000"/>
            </a:schemeClr>
          </a:solidFill>
          <a:ln w="9525">
            <a:solidFill>
              <a:srgbClr val="FFDEA3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/>
              <a:t>Cyclin E</a:t>
            </a:r>
          </a:p>
        </p:txBody>
      </p:sp>
      <p:sp>
        <p:nvSpPr>
          <p:cNvPr id="46087" name="Text Box 287"/>
          <p:cNvSpPr txBox="1">
            <a:spLocks noChangeArrowheads="1"/>
          </p:cNvSpPr>
          <p:nvPr/>
        </p:nvSpPr>
        <p:spPr bwMode="auto">
          <a:xfrm>
            <a:off x="238125" y="133350"/>
            <a:ext cx="1595697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800" dirty="0" err="1" smtClean="0">
                <a:solidFill>
                  <a:schemeClr val="tx1"/>
                </a:solidFill>
              </a:rPr>
              <a:t>Ciclo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Celular</a:t>
            </a:r>
            <a:r>
              <a:rPr lang="en-US" sz="1800" dirty="0">
                <a:solidFill>
                  <a:schemeClr val="tx1"/>
                </a:solidFill>
              </a:rPr>
              <a:t/>
            </a:r>
            <a:br>
              <a:rPr lang="en-US" sz="1800" dirty="0">
                <a:solidFill>
                  <a:schemeClr val="tx1"/>
                </a:solidFill>
              </a:rPr>
            </a:br>
            <a:r>
              <a:rPr lang="en-US" b="0" dirty="0" err="1" smtClean="0">
                <a:solidFill>
                  <a:schemeClr val="tx1"/>
                </a:solidFill>
              </a:rPr>
              <a:t>Papel</a:t>
            </a:r>
            <a:r>
              <a:rPr lang="en-US" b="0" dirty="0" smtClean="0">
                <a:solidFill>
                  <a:schemeClr val="tx1"/>
                </a:solidFill>
              </a:rPr>
              <a:t> del E2F</a:t>
            </a:r>
            <a:endParaRPr lang="en-US" b="0" dirty="0">
              <a:solidFill>
                <a:schemeClr val="tx1"/>
              </a:solidFill>
            </a:endParaRPr>
          </a:p>
        </p:txBody>
      </p:sp>
      <p:sp>
        <p:nvSpPr>
          <p:cNvPr id="46088" name="AutoShape 305"/>
          <p:cNvSpPr>
            <a:spLocks noChangeArrowheads="1"/>
          </p:cNvSpPr>
          <p:nvPr/>
        </p:nvSpPr>
        <p:spPr bwMode="auto">
          <a:xfrm>
            <a:off x="6061075" y="1036638"/>
            <a:ext cx="1122363" cy="969962"/>
          </a:xfrm>
          <a:prstGeom prst="hexagon">
            <a:avLst>
              <a:gd name="adj" fmla="val 28885"/>
              <a:gd name="vf" fmla="val 115470"/>
            </a:avLst>
          </a:prstGeom>
          <a:gradFill rotWithShape="1">
            <a:gsLst>
              <a:gs pos="0">
                <a:srgbClr val="FF8200"/>
              </a:gs>
              <a:gs pos="10001">
                <a:srgbClr val="FF0000"/>
              </a:gs>
              <a:gs pos="35001">
                <a:srgbClr val="BA0066"/>
              </a:gs>
              <a:gs pos="70000">
                <a:srgbClr val="66008F"/>
              </a:gs>
              <a:gs pos="100000">
                <a:srgbClr val="000082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800">
                <a:solidFill>
                  <a:srgbClr val="FFFF66"/>
                </a:solidFill>
              </a:rPr>
              <a:t>pRB</a:t>
            </a:r>
          </a:p>
        </p:txBody>
      </p:sp>
      <p:grpSp>
        <p:nvGrpSpPr>
          <p:cNvPr id="46089" name="Group 1357"/>
          <p:cNvGrpSpPr>
            <a:grpSpLocks/>
          </p:cNvGrpSpPr>
          <p:nvPr/>
        </p:nvGrpSpPr>
        <p:grpSpPr bwMode="auto">
          <a:xfrm>
            <a:off x="6508750" y="3989388"/>
            <a:ext cx="1208088" cy="1225550"/>
            <a:chOff x="4022" y="2513"/>
            <a:chExt cx="761" cy="772"/>
          </a:xfrm>
        </p:grpSpPr>
        <p:sp>
          <p:nvSpPr>
            <p:cNvPr id="46211" name="AutoShape 300"/>
            <p:cNvSpPr>
              <a:spLocks noChangeArrowheads="1"/>
            </p:cNvSpPr>
            <p:nvPr/>
          </p:nvSpPr>
          <p:spPr bwMode="auto">
            <a:xfrm>
              <a:off x="4076" y="2602"/>
              <a:ext cx="707" cy="611"/>
            </a:xfrm>
            <a:prstGeom prst="hexagon">
              <a:avLst>
                <a:gd name="adj" fmla="val 28885"/>
                <a:gd name="vf" fmla="val 115470"/>
              </a:avLst>
            </a:prstGeom>
            <a:gradFill rotWithShape="1">
              <a:gsLst>
                <a:gs pos="0">
                  <a:srgbClr val="FF8200"/>
                </a:gs>
                <a:gs pos="10001">
                  <a:srgbClr val="FF0000"/>
                </a:gs>
                <a:gs pos="35001">
                  <a:srgbClr val="BA0066"/>
                </a:gs>
                <a:gs pos="70000">
                  <a:srgbClr val="66008F"/>
                </a:gs>
                <a:gs pos="100000">
                  <a:srgbClr val="000082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C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800">
                  <a:solidFill>
                    <a:srgbClr val="FFFF66"/>
                  </a:solidFill>
                </a:rPr>
                <a:t>pRB</a:t>
              </a:r>
            </a:p>
          </p:txBody>
        </p:sp>
        <p:sp>
          <p:nvSpPr>
            <p:cNvPr id="46212" name="Oval 303"/>
            <p:cNvSpPr>
              <a:spLocks noChangeArrowheads="1"/>
            </p:cNvSpPr>
            <p:nvPr/>
          </p:nvSpPr>
          <p:spPr bwMode="auto">
            <a:xfrm>
              <a:off x="4282" y="2517"/>
              <a:ext cx="107" cy="107"/>
            </a:xfrm>
            <a:prstGeom prst="ellipse">
              <a:avLst/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000"/>
                <a:t>P</a:t>
              </a:r>
            </a:p>
          </p:txBody>
        </p:sp>
        <p:sp>
          <p:nvSpPr>
            <p:cNvPr id="46213" name="Oval 306"/>
            <p:cNvSpPr>
              <a:spLocks noChangeArrowheads="1"/>
            </p:cNvSpPr>
            <p:nvPr/>
          </p:nvSpPr>
          <p:spPr bwMode="auto">
            <a:xfrm>
              <a:off x="4270" y="3178"/>
              <a:ext cx="107" cy="107"/>
            </a:xfrm>
            <a:prstGeom prst="ellipse">
              <a:avLst/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000"/>
                <a:t>P</a:t>
              </a:r>
            </a:p>
          </p:txBody>
        </p:sp>
        <p:sp>
          <p:nvSpPr>
            <p:cNvPr id="46214" name="Oval 307"/>
            <p:cNvSpPr>
              <a:spLocks noChangeArrowheads="1"/>
            </p:cNvSpPr>
            <p:nvPr/>
          </p:nvSpPr>
          <p:spPr bwMode="auto">
            <a:xfrm>
              <a:off x="4471" y="2513"/>
              <a:ext cx="107" cy="107"/>
            </a:xfrm>
            <a:prstGeom prst="ellipse">
              <a:avLst/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000"/>
                <a:t>P</a:t>
              </a:r>
            </a:p>
          </p:txBody>
        </p:sp>
        <p:sp>
          <p:nvSpPr>
            <p:cNvPr id="46215" name="Oval 308"/>
            <p:cNvSpPr>
              <a:spLocks noChangeArrowheads="1"/>
            </p:cNvSpPr>
            <p:nvPr/>
          </p:nvSpPr>
          <p:spPr bwMode="auto">
            <a:xfrm>
              <a:off x="4515" y="3172"/>
              <a:ext cx="107" cy="107"/>
            </a:xfrm>
            <a:prstGeom prst="ellipse">
              <a:avLst/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000"/>
                <a:t>P</a:t>
              </a:r>
            </a:p>
          </p:txBody>
        </p:sp>
        <p:sp>
          <p:nvSpPr>
            <p:cNvPr id="46216" name="Oval 309"/>
            <p:cNvSpPr>
              <a:spLocks noChangeArrowheads="1"/>
            </p:cNvSpPr>
            <p:nvPr/>
          </p:nvSpPr>
          <p:spPr bwMode="auto">
            <a:xfrm>
              <a:off x="4022" y="2856"/>
              <a:ext cx="107" cy="107"/>
            </a:xfrm>
            <a:prstGeom prst="ellipse">
              <a:avLst/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000"/>
                <a:t>P</a:t>
              </a:r>
            </a:p>
          </p:txBody>
        </p:sp>
      </p:grpSp>
      <p:sp>
        <p:nvSpPr>
          <p:cNvPr id="46090" name="AutoShape 861"/>
          <p:cNvSpPr>
            <a:spLocks noChangeArrowheads="1"/>
          </p:cNvSpPr>
          <p:nvPr/>
        </p:nvSpPr>
        <p:spPr bwMode="auto">
          <a:xfrm>
            <a:off x="6370638" y="1993900"/>
            <a:ext cx="517525" cy="4254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dirty="0"/>
              <a:t>E2F 1-3</a:t>
            </a:r>
          </a:p>
        </p:txBody>
      </p:sp>
      <p:sp>
        <p:nvSpPr>
          <p:cNvPr id="46096" name="Line 1358"/>
          <p:cNvSpPr>
            <a:spLocks noChangeShapeType="1"/>
          </p:cNvSpPr>
          <p:nvPr/>
        </p:nvSpPr>
        <p:spPr bwMode="auto">
          <a:xfrm flipV="1">
            <a:off x="5516563" y="1536700"/>
            <a:ext cx="450850" cy="9525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46097" name="Text Box 1359"/>
          <p:cNvSpPr txBox="1">
            <a:spLocks noChangeArrowheads="1"/>
          </p:cNvSpPr>
          <p:nvPr/>
        </p:nvSpPr>
        <p:spPr bwMode="auto">
          <a:xfrm>
            <a:off x="6370638" y="143946"/>
            <a:ext cx="227992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dirty="0" err="1" smtClean="0">
                <a:solidFill>
                  <a:schemeClr val="tx1"/>
                </a:solidFill>
              </a:rPr>
              <a:t>Factores</a:t>
            </a:r>
            <a:r>
              <a:rPr lang="en-US" dirty="0" smtClean="0">
                <a:solidFill>
                  <a:schemeClr val="tx1"/>
                </a:solidFill>
              </a:rPr>
              <a:t> de </a:t>
            </a:r>
            <a:r>
              <a:rPr lang="en-US" dirty="0" err="1" smtClean="0">
                <a:solidFill>
                  <a:schemeClr val="tx1"/>
                </a:solidFill>
              </a:rPr>
              <a:t>Crecimiento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6099" name="Line 1371"/>
          <p:cNvSpPr>
            <a:spLocks noChangeShapeType="1"/>
          </p:cNvSpPr>
          <p:nvPr/>
        </p:nvSpPr>
        <p:spPr bwMode="auto">
          <a:xfrm>
            <a:off x="5535202" y="4445001"/>
            <a:ext cx="1046574" cy="344488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46101" name="Line 1373"/>
          <p:cNvSpPr>
            <a:spLocks noChangeShapeType="1"/>
          </p:cNvSpPr>
          <p:nvPr/>
        </p:nvSpPr>
        <p:spPr bwMode="auto">
          <a:xfrm>
            <a:off x="5514975" y="1819275"/>
            <a:ext cx="687388" cy="358775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46105" name="Oval 1692"/>
          <p:cNvSpPr>
            <a:spLocks noChangeArrowheads="1"/>
          </p:cNvSpPr>
          <p:nvPr/>
        </p:nvSpPr>
        <p:spPr bwMode="auto">
          <a:xfrm>
            <a:off x="6870700" y="2217738"/>
            <a:ext cx="169863" cy="169862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000"/>
              <a:t>P</a:t>
            </a:r>
          </a:p>
        </p:txBody>
      </p:sp>
      <p:cxnSp>
        <p:nvCxnSpPr>
          <p:cNvPr id="3" name="Conector curvado 2"/>
          <p:cNvCxnSpPr>
            <a:stCxn id="46097" idx="2"/>
            <a:endCxn id="46084" idx="0"/>
          </p:cNvCxnSpPr>
          <p:nvPr/>
        </p:nvCxnSpPr>
        <p:spPr>
          <a:xfrm rot="5400000">
            <a:off x="5842110" y="-415955"/>
            <a:ext cx="800815" cy="2536170"/>
          </a:xfrm>
          <a:prstGeom prst="curvedConnector3">
            <a:avLst/>
          </a:prstGeom>
          <a:ln w="57150"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3" name="Group 292"/>
          <p:cNvGrpSpPr>
            <a:grpSpLocks/>
          </p:cNvGrpSpPr>
          <p:nvPr/>
        </p:nvGrpSpPr>
        <p:grpSpPr bwMode="auto">
          <a:xfrm>
            <a:off x="1319212" y="1035050"/>
            <a:ext cx="3784600" cy="3894138"/>
            <a:chOff x="1836" y="1044"/>
            <a:chExt cx="2384" cy="2453"/>
          </a:xfrm>
        </p:grpSpPr>
        <p:sp>
          <p:nvSpPr>
            <p:cNvPr id="154" name="AutoShape 235"/>
            <p:cNvSpPr>
              <a:spLocks noChangeAspect="1" noChangeArrowheads="1"/>
            </p:cNvSpPr>
            <p:nvPr/>
          </p:nvSpPr>
          <p:spPr bwMode="auto">
            <a:xfrm rot="-358625" flipH="1" flipV="1">
              <a:off x="1836" y="1044"/>
              <a:ext cx="2319" cy="2453"/>
            </a:xfrm>
            <a:custGeom>
              <a:avLst/>
              <a:gdLst>
                <a:gd name="T0" fmla="*/ 3 w 21600"/>
                <a:gd name="T1" fmla="*/ 1313 h 21600"/>
                <a:gd name="T2" fmla="*/ 1151 w 21600"/>
                <a:gd name="T3" fmla="*/ 2368 h 21600"/>
                <a:gd name="T4" fmla="*/ 163 w 21600"/>
                <a:gd name="T5" fmla="*/ 1301 h 21600"/>
                <a:gd name="T6" fmla="*/ 944 w 21600"/>
                <a:gd name="T7" fmla="*/ -290 h 21600"/>
                <a:gd name="T8" fmla="*/ 1365 w 21600"/>
                <a:gd name="T9" fmla="*/ 39 h 21600"/>
                <a:gd name="T10" fmla="*/ 1054 w 21600"/>
                <a:gd name="T11" fmla="*/ 485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7 w 21600"/>
                <a:gd name="T19" fmla="*/ 3161 h 21600"/>
                <a:gd name="T20" fmla="*/ 18433 w 21600"/>
                <a:gd name="T21" fmla="*/ 18439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9416" y="1602"/>
                  </a:moveTo>
                  <a:cubicBezTo>
                    <a:pt x="4864" y="2287"/>
                    <a:pt x="1498" y="6197"/>
                    <a:pt x="1498" y="10799"/>
                  </a:cubicBezTo>
                  <a:cubicBezTo>
                    <a:pt x="1498" y="15908"/>
                    <a:pt x="5619" y="20061"/>
                    <a:pt x="10727" y="20100"/>
                  </a:cubicBezTo>
                  <a:lnTo>
                    <a:pt x="10716" y="21599"/>
                  </a:lnTo>
                  <a:cubicBezTo>
                    <a:pt x="4784" y="21553"/>
                    <a:pt x="0" y="16731"/>
                    <a:pt x="0" y="10800"/>
                  </a:cubicBezTo>
                  <a:cubicBezTo>
                    <a:pt x="0" y="5455"/>
                    <a:pt x="3908" y="915"/>
                    <a:pt x="9193" y="120"/>
                  </a:cubicBezTo>
                  <a:lnTo>
                    <a:pt x="8791" y="-2550"/>
                  </a:lnTo>
                  <a:lnTo>
                    <a:pt x="12716" y="347"/>
                  </a:lnTo>
                  <a:lnTo>
                    <a:pt x="9817" y="4272"/>
                  </a:lnTo>
                  <a:lnTo>
                    <a:pt x="9416" y="1602"/>
                  </a:lnTo>
                  <a:close/>
                </a:path>
              </a:pathLst>
            </a:custGeom>
            <a:gradFill rotWithShape="1">
              <a:gsLst>
                <a:gs pos="0">
                  <a:srgbClr val="66FF33"/>
                </a:gs>
                <a:gs pos="100000">
                  <a:srgbClr val="B2B2B2"/>
                </a:gs>
              </a:gsLst>
              <a:lin ang="5400000" scaled="1"/>
            </a:gra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55" name="Text Box 243"/>
            <p:cNvSpPr txBox="1">
              <a:spLocks noChangeAspect="1" noChangeArrowheads="1"/>
            </p:cNvSpPr>
            <p:nvPr/>
          </p:nvSpPr>
          <p:spPr bwMode="auto">
            <a:xfrm>
              <a:off x="3933" y="2194"/>
              <a:ext cx="287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600"/>
                <a:t>G1</a:t>
              </a:r>
            </a:p>
          </p:txBody>
        </p:sp>
      </p:grpSp>
      <p:sp>
        <p:nvSpPr>
          <p:cNvPr id="156" name="Marcador de contenido 2"/>
          <p:cNvSpPr txBox="1">
            <a:spLocks/>
          </p:cNvSpPr>
          <p:nvPr/>
        </p:nvSpPr>
        <p:spPr>
          <a:xfrm>
            <a:off x="180296" y="1555750"/>
            <a:ext cx="3947204" cy="32829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s-ES_tradnl" dirty="0" smtClean="0"/>
              <a:t>La </a:t>
            </a:r>
            <a:r>
              <a:rPr lang="es-ES_tradnl" b="1" i="1" dirty="0" smtClean="0"/>
              <a:t>RB</a:t>
            </a:r>
            <a:r>
              <a:rPr lang="es-ES_tradnl" dirty="0" smtClean="0"/>
              <a:t> </a:t>
            </a:r>
            <a:r>
              <a:rPr lang="es-ES_tradnl" dirty="0" err="1" smtClean="0"/>
              <a:t>fosforilada</a:t>
            </a:r>
            <a:r>
              <a:rPr lang="es-ES_tradnl" dirty="0" smtClean="0"/>
              <a:t> (</a:t>
            </a:r>
            <a:r>
              <a:rPr lang="es-ES_tradnl" b="1" i="1" dirty="0" err="1" smtClean="0"/>
              <a:t>pRB</a:t>
            </a:r>
            <a:r>
              <a:rPr lang="es-ES_tradnl" dirty="0" smtClean="0"/>
              <a:t>) libera el E2F (tambi</a:t>
            </a:r>
            <a:r>
              <a:rPr lang="es-ES_tradnl" dirty="0" smtClean="0"/>
              <a:t>én </a:t>
            </a:r>
            <a:r>
              <a:rPr lang="es-ES_tradnl" dirty="0" err="1" smtClean="0"/>
              <a:t>fosforilado</a:t>
            </a:r>
            <a:r>
              <a:rPr lang="es-ES_tradnl" dirty="0" smtClean="0"/>
              <a:t>).</a:t>
            </a:r>
          </a:p>
          <a:p>
            <a:pPr marL="0" indent="0">
              <a:buFont typeface="Arial" pitchFamily="34" charset="0"/>
              <a:buNone/>
            </a:pPr>
            <a:endParaRPr lang="es-ES_tradnl" b="1" i="1" dirty="0"/>
          </a:p>
          <a:p>
            <a:pPr marL="0" indent="0">
              <a:buFont typeface="Arial" pitchFamily="34" charset="0"/>
              <a:buNone/>
            </a:pPr>
            <a:r>
              <a:rPr lang="es-ES_tradnl" dirty="0" smtClean="0"/>
              <a:t>El E2F es activo</a:t>
            </a:r>
            <a:r>
              <a:rPr lang="es-ES" dirty="0" smtClean="0"/>
              <a:t>…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775942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Oval 867"/>
          <p:cNvSpPr>
            <a:spLocks noChangeArrowheads="1"/>
          </p:cNvSpPr>
          <p:nvPr/>
        </p:nvSpPr>
        <p:spPr bwMode="auto">
          <a:xfrm>
            <a:off x="4505325" y="4200525"/>
            <a:ext cx="1003300" cy="3651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CDK 2</a:t>
            </a:r>
          </a:p>
        </p:txBody>
      </p:sp>
      <p:sp>
        <p:nvSpPr>
          <p:cNvPr id="46083" name="Oval 868"/>
          <p:cNvSpPr>
            <a:spLocks noChangeArrowheads="1"/>
          </p:cNvSpPr>
          <p:nvPr/>
        </p:nvSpPr>
        <p:spPr bwMode="auto">
          <a:xfrm>
            <a:off x="4514850" y="1543050"/>
            <a:ext cx="1003300" cy="3651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CDK 4/</a:t>
            </a:r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6084" name="AutoShape 869"/>
          <p:cNvSpPr>
            <a:spLocks noChangeArrowheads="1"/>
          </p:cNvSpPr>
          <p:nvPr/>
        </p:nvSpPr>
        <p:spPr bwMode="auto">
          <a:xfrm>
            <a:off x="4508500" y="1252538"/>
            <a:ext cx="931863" cy="3397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rgbClr val="FFDEA3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dirty="0" err="1"/>
              <a:t>Cyclin</a:t>
            </a:r>
            <a:r>
              <a:rPr lang="en-US" dirty="0"/>
              <a:t> </a:t>
            </a:r>
            <a:r>
              <a:rPr lang="en-US" dirty="0" smtClean="0"/>
              <a:t>D</a:t>
            </a:r>
            <a:r>
              <a:rPr lang="en-US" baseline="-25000" dirty="0" smtClean="0"/>
              <a:t>1</a:t>
            </a:r>
            <a:endParaRPr lang="en-US" dirty="0"/>
          </a:p>
        </p:txBody>
      </p:sp>
      <p:sp>
        <p:nvSpPr>
          <p:cNvPr id="46085" name="AutoShape 870"/>
          <p:cNvSpPr>
            <a:spLocks noChangeArrowheads="1"/>
          </p:cNvSpPr>
          <p:nvPr/>
        </p:nvSpPr>
        <p:spPr bwMode="auto">
          <a:xfrm>
            <a:off x="4618038" y="3948113"/>
            <a:ext cx="817562" cy="339725"/>
          </a:xfrm>
          <a:prstGeom prst="roundRect">
            <a:avLst>
              <a:gd name="adj" fmla="val 16667"/>
            </a:avLst>
          </a:prstGeom>
          <a:solidFill>
            <a:schemeClr val="accent4">
              <a:lumMod val="75000"/>
            </a:schemeClr>
          </a:solidFill>
          <a:ln w="9525">
            <a:solidFill>
              <a:srgbClr val="FFDEA3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/>
              <a:t>Cyclin E</a:t>
            </a:r>
          </a:p>
        </p:txBody>
      </p:sp>
      <p:grpSp>
        <p:nvGrpSpPr>
          <p:cNvPr id="46086" name="Group 865"/>
          <p:cNvGrpSpPr>
            <a:grpSpLocks/>
          </p:cNvGrpSpPr>
          <p:nvPr/>
        </p:nvGrpSpPr>
        <p:grpSpPr bwMode="auto">
          <a:xfrm>
            <a:off x="682625" y="1035050"/>
            <a:ext cx="4421188" cy="3997325"/>
            <a:chOff x="1120" y="652"/>
            <a:chExt cx="2785" cy="2518"/>
          </a:xfrm>
        </p:grpSpPr>
        <p:grpSp>
          <p:nvGrpSpPr>
            <p:cNvPr id="46217" name="Group 292"/>
            <p:cNvGrpSpPr>
              <a:grpSpLocks/>
            </p:cNvGrpSpPr>
            <p:nvPr/>
          </p:nvGrpSpPr>
          <p:grpSpPr bwMode="auto">
            <a:xfrm>
              <a:off x="1521" y="652"/>
              <a:ext cx="2384" cy="2453"/>
              <a:chOff x="1836" y="1044"/>
              <a:chExt cx="2384" cy="2453"/>
            </a:xfrm>
          </p:grpSpPr>
          <p:sp>
            <p:nvSpPr>
              <p:cNvPr id="46227" name="AutoShape 235"/>
              <p:cNvSpPr>
                <a:spLocks noChangeAspect="1" noChangeArrowheads="1"/>
              </p:cNvSpPr>
              <p:nvPr/>
            </p:nvSpPr>
            <p:spPr bwMode="auto">
              <a:xfrm rot="-358625" flipH="1" flipV="1">
                <a:off x="1836" y="1044"/>
                <a:ext cx="2319" cy="2453"/>
              </a:xfrm>
              <a:custGeom>
                <a:avLst/>
                <a:gdLst>
                  <a:gd name="T0" fmla="*/ 3 w 21600"/>
                  <a:gd name="T1" fmla="*/ 1313 h 21600"/>
                  <a:gd name="T2" fmla="*/ 1151 w 21600"/>
                  <a:gd name="T3" fmla="*/ 2368 h 21600"/>
                  <a:gd name="T4" fmla="*/ 163 w 21600"/>
                  <a:gd name="T5" fmla="*/ 1301 h 21600"/>
                  <a:gd name="T6" fmla="*/ 944 w 21600"/>
                  <a:gd name="T7" fmla="*/ -290 h 21600"/>
                  <a:gd name="T8" fmla="*/ 1365 w 21600"/>
                  <a:gd name="T9" fmla="*/ 39 h 21600"/>
                  <a:gd name="T10" fmla="*/ 1054 w 21600"/>
                  <a:gd name="T11" fmla="*/ 485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3167 w 21600"/>
                  <a:gd name="T19" fmla="*/ 3161 h 21600"/>
                  <a:gd name="T20" fmla="*/ 18433 w 21600"/>
                  <a:gd name="T21" fmla="*/ 18439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9416" y="1602"/>
                    </a:moveTo>
                    <a:cubicBezTo>
                      <a:pt x="4864" y="2287"/>
                      <a:pt x="1498" y="6197"/>
                      <a:pt x="1498" y="10799"/>
                    </a:cubicBezTo>
                    <a:cubicBezTo>
                      <a:pt x="1498" y="15908"/>
                      <a:pt x="5619" y="20061"/>
                      <a:pt x="10727" y="20100"/>
                    </a:cubicBezTo>
                    <a:lnTo>
                      <a:pt x="10716" y="21599"/>
                    </a:lnTo>
                    <a:cubicBezTo>
                      <a:pt x="4784" y="21553"/>
                      <a:pt x="0" y="16731"/>
                      <a:pt x="0" y="10800"/>
                    </a:cubicBezTo>
                    <a:cubicBezTo>
                      <a:pt x="0" y="5455"/>
                      <a:pt x="3908" y="915"/>
                      <a:pt x="9193" y="120"/>
                    </a:cubicBezTo>
                    <a:lnTo>
                      <a:pt x="8791" y="-2550"/>
                    </a:lnTo>
                    <a:lnTo>
                      <a:pt x="12716" y="347"/>
                    </a:lnTo>
                    <a:lnTo>
                      <a:pt x="9817" y="4272"/>
                    </a:lnTo>
                    <a:lnTo>
                      <a:pt x="9416" y="160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6FF33"/>
                  </a:gs>
                  <a:gs pos="100000">
                    <a:srgbClr val="B2B2B2"/>
                  </a:gs>
                </a:gsLst>
                <a:lin ang="5400000" scaled="1"/>
              </a:gra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228" name="Text Box 243"/>
              <p:cNvSpPr txBox="1">
                <a:spLocks noChangeAspect="1" noChangeArrowheads="1"/>
              </p:cNvSpPr>
              <p:nvPr/>
            </p:nvSpPr>
            <p:spPr bwMode="auto">
              <a:xfrm>
                <a:off x="3933" y="2194"/>
                <a:ext cx="287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z="1600"/>
                  <a:t>G1</a:t>
                </a:r>
              </a:p>
            </p:txBody>
          </p:sp>
        </p:grpSp>
        <p:grpSp>
          <p:nvGrpSpPr>
            <p:cNvPr id="46218" name="Group 291"/>
            <p:cNvGrpSpPr>
              <a:grpSpLocks/>
            </p:cNvGrpSpPr>
            <p:nvPr/>
          </p:nvGrpSpPr>
          <p:grpSpPr bwMode="auto">
            <a:xfrm>
              <a:off x="1298" y="813"/>
              <a:ext cx="2414" cy="2357"/>
              <a:chOff x="1613" y="1205"/>
              <a:chExt cx="2414" cy="2357"/>
            </a:xfrm>
          </p:grpSpPr>
          <p:sp>
            <p:nvSpPr>
              <p:cNvPr id="46225" name="AutoShape 234"/>
              <p:cNvSpPr>
                <a:spLocks noChangeAspect="1" noChangeArrowheads="1"/>
              </p:cNvSpPr>
              <p:nvPr/>
            </p:nvSpPr>
            <p:spPr bwMode="auto">
              <a:xfrm rot="-3194978">
                <a:off x="1641" y="1177"/>
                <a:ext cx="2357" cy="2414"/>
              </a:xfrm>
              <a:custGeom>
                <a:avLst/>
                <a:gdLst>
                  <a:gd name="T0" fmla="*/ 0 w 21600"/>
                  <a:gd name="T1" fmla="*/ 1184 h 21600"/>
                  <a:gd name="T2" fmla="*/ 357 w 21600"/>
                  <a:gd name="T3" fmla="*/ 1934 h 21600"/>
                  <a:gd name="T4" fmla="*/ 185 w 21600"/>
                  <a:gd name="T5" fmla="*/ 1188 h 21600"/>
                  <a:gd name="T6" fmla="*/ 101 w 21600"/>
                  <a:gd name="T7" fmla="*/ 178 h 21600"/>
                  <a:gd name="T8" fmla="*/ 648 w 21600"/>
                  <a:gd name="T9" fmla="*/ 159 h 21600"/>
                  <a:gd name="T10" fmla="*/ 667 w 21600"/>
                  <a:gd name="T11" fmla="*/ 719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3162 w 21600"/>
                  <a:gd name="T19" fmla="*/ 3159 h 21600"/>
                  <a:gd name="T20" fmla="*/ 18438 w 21600"/>
                  <a:gd name="T21" fmla="*/ 18441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4138" y="4593"/>
                    </a:moveTo>
                    <a:cubicBezTo>
                      <a:pt x="2568" y="6278"/>
                      <a:pt x="1694" y="8496"/>
                      <a:pt x="1694" y="10799"/>
                    </a:cubicBezTo>
                    <a:cubicBezTo>
                      <a:pt x="1694" y="12986"/>
                      <a:pt x="2481" y="15099"/>
                      <a:pt x="3911" y="16753"/>
                    </a:cubicBezTo>
                    <a:lnTo>
                      <a:pt x="2628" y="17861"/>
                    </a:lnTo>
                    <a:cubicBezTo>
                      <a:pt x="933" y="15899"/>
                      <a:pt x="0" y="13393"/>
                      <a:pt x="0" y="10800"/>
                    </a:cubicBezTo>
                    <a:cubicBezTo>
                      <a:pt x="0" y="8067"/>
                      <a:pt x="1035" y="5436"/>
                      <a:pt x="2898" y="3437"/>
                    </a:cubicBezTo>
                    <a:lnTo>
                      <a:pt x="922" y="1597"/>
                    </a:lnTo>
                    <a:lnTo>
                      <a:pt x="5935" y="1419"/>
                    </a:lnTo>
                    <a:lnTo>
                      <a:pt x="6113" y="6433"/>
                    </a:lnTo>
                    <a:lnTo>
                      <a:pt x="4138" y="459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3300"/>
                  </a:gs>
                  <a:gs pos="100000">
                    <a:srgbClr val="99FF66"/>
                  </a:gs>
                </a:gsLst>
                <a:lin ang="5400000" scaled="1"/>
              </a:gra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226" name="Text Box 244"/>
              <p:cNvSpPr txBox="1">
                <a:spLocks noChangeAspect="1" noChangeArrowheads="1"/>
              </p:cNvSpPr>
              <p:nvPr/>
            </p:nvSpPr>
            <p:spPr bwMode="auto">
              <a:xfrm>
                <a:off x="1987" y="3084"/>
                <a:ext cx="21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z="1800"/>
                  <a:t>S</a:t>
                </a:r>
              </a:p>
            </p:txBody>
          </p:sp>
        </p:grpSp>
        <p:grpSp>
          <p:nvGrpSpPr>
            <p:cNvPr id="46219" name="Group 290"/>
            <p:cNvGrpSpPr>
              <a:grpSpLocks/>
            </p:cNvGrpSpPr>
            <p:nvPr/>
          </p:nvGrpSpPr>
          <p:grpSpPr bwMode="auto">
            <a:xfrm>
              <a:off x="1272" y="729"/>
              <a:ext cx="2328" cy="2385"/>
              <a:chOff x="1587" y="1121"/>
              <a:chExt cx="2328" cy="2385"/>
            </a:xfrm>
          </p:grpSpPr>
          <p:sp>
            <p:nvSpPr>
              <p:cNvPr id="46223" name="AutoShape 236"/>
              <p:cNvSpPr>
                <a:spLocks noChangeAspect="1" noChangeArrowheads="1"/>
              </p:cNvSpPr>
              <p:nvPr/>
            </p:nvSpPr>
            <p:spPr bwMode="auto">
              <a:xfrm rot="1552238">
                <a:off x="1587" y="1121"/>
                <a:ext cx="2328" cy="2385"/>
              </a:xfrm>
              <a:custGeom>
                <a:avLst/>
                <a:gdLst>
                  <a:gd name="T0" fmla="*/ 0 w 21600"/>
                  <a:gd name="T1" fmla="*/ 1158 h 21600"/>
                  <a:gd name="T2" fmla="*/ 137 w 21600"/>
                  <a:gd name="T3" fmla="*/ 1532 h 21600"/>
                  <a:gd name="T4" fmla="*/ 169 w 21600"/>
                  <a:gd name="T5" fmla="*/ 1163 h 21600"/>
                  <a:gd name="T6" fmla="*/ -193 w 21600"/>
                  <a:gd name="T7" fmla="*/ 654 h 21600"/>
                  <a:gd name="T8" fmla="*/ 293 w 21600"/>
                  <a:gd name="T9" fmla="*/ 434 h 21600"/>
                  <a:gd name="T10" fmla="*/ 507 w 21600"/>
                  <a:gd name="T11" fmla="*/ 932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3164 w 21600"/>
                  <a:gd name="T19" fmla="*/ 3161 h 21600"/>
                  <a:gd name="T20" fmla="*/ 18436 w 21600"/>
                  <a:gd name="T21" fmla="*/ 18439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2188" y="7466"/>
                    </a:moveTo>
                    <a:cubicBezTo>
                      <a:pt x="1777" y="8529"/>
                      <a:pt x="1565" y="9659"/>
                      <a:pt x="1565" y="10799"/>
                    </a:cubicBezTo>
                    <a:cubicBezTo>
                      <a:pt x="1565" y="11763"/>
                      <a:pt x="1716" y="12721"/>
                      <a:pt x="2013" y="13638"/>
                    </a:cubicBezTo>
                    <a:lnTo>
                      <a:pt x="522" y="14120"/>
                    </a:lnTo>
                    <a:cubicBezTo>
                      <a:pt x="176" y="13047"/>
                      <a:pt x="0" y="11927"/>
                      <a:pt x="0" y="10800"/>
                    </a:cubicBezTo>
                    <a:cubicBezTo>
                      <a:pt x="0" y="9466"/>
                      <a:pt x="246" y="8144"/>
                      <a:pt x="728" y="6900"/>
                    </a:cubicBezTo>
                    <a:lnTo>
                      <a:pt x="-1790" y="5926"/>
                    </a:lnTo>
                    <a:lnTo>
                      <a:pt x="2716" y="3935"/>
                    </a:lnTo>
                    <a:lnTo>
                      <a:pt x="4706" y="8441"/>
                    </a:lnTo>
                    <a:lnTo>
                      <a:pt x="2188" y="746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00"/>
                  </a:gs>
                  <a:gs pos="100000">
                    <a:srgbClr val="FFDEA3"/>
                  </a:gs>
                </a:gsLst>
                <a:lin ang="5400000" scaled="1"/>
              </a:gra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224" name="Text Box 245"/>
              <p:cNvSpPr txBox="1">
                <a:spLocks noChangeAspect="1" noChangeArrowheads="1"/>
              </p:cNvSpPr>
              <p:nvPr/>
            </p:nvSpPr>
            <p:spPr bwMode="auto">
              <a:xfrm>
                <a:off x="1679" y="1659"/>
                <a:ext cx="287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z="1600" dirty="0"/>
                  <a:t>G2</a:t>
                </a:r>
              </a:p>
            </p:txBody>
          </p:sp>
        </p:grpSp>
        <p:grpSp>
          <p:nvGrpSpPr>
            <p:cNvPr id="46220" name="Group 289"/>
            <p:cNvGrpSpPr>
              <a:grpSpLocks/>
            </p:cNvGrpSpPr>
            <p:nvPr/>
          </p:nvGrpSpPr>
          <p:grpSpPr bwMode="auto">
            <a:xfrm>
              <a:off x="1120" y="655"/>
              <a:ext cx="2385" cy="2392"/>
              <a:chOff x="1435" y="1047"/>
              <a:chExt cx="2385" cy="2392"/>
            </a:xfrm>
          </p:grpSpPr>
          <p:sp>
            <p:nvSpPr>
              <p:cNvPr id="46221" name="AutoShape 237"/>
              <p:cNvSpPr>
                <a:spLocks noChangeAspect="1" noChangeArrowheads="1"/>
              </p:cNvSpPr>
              <p:nvPr/>
            </p:nvSpPr>
            <p:spPr bwMode="auto">
              <a:xfrm rot="3265027">
                <a:off x="1463" y="1082"/>
                <a:ext cx="2329" cy="2385"/>
              </a:xfrm>
              <a:custGeom>
                <a:avLst/>
                <a:gdLst>
                  <a:gd name="T0" fmla="*/ 94 w 21600"/>
                  <a:gd name="T1" fmla="*/ 724 h 21600"/>
                  <a:gd name="T2" fmla="*/ 142 w 21600"/>
                  <a:gd name="T3" fmla="*/ 841 h 21600"/>
                  <a:gd name="T4" fmla="*/ 251 w 21600"/>
                  <a:gd name="T5" fmla="*/ 793 h 21600"/>
                  <a:gd name="T6" fmla="*/ -124 w 21600"/>
                  <a:gd name="T7" fmla="*/ 498 h 21600"/>
                  <a:gd name="T8" fmla="*/ 385 w 21600"/>
                  <a:gd name="T9" fmla="*/ 336 h 21600"/>
                  <a:gd name="T10" fmla="*/ 543 w 21600"/>
                  <a:gd name="T11" fmla="*/ 858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3163 w 21600"/>
                  <a:gd name="T19" fmla="*/ 3161 h 21600"/>
                  <a:gd name="T20" fmla="*/ 18437 w 21600"/>
                  <a:gd name="T21" fmla="*/ 18439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2651" y="6512"/>
                    </a:moveTo>
                    <a:cubicBezTo>
                      <a:pt x="2421" y="6949"/>
                      <a:pt x="2226" y="7404"/>
                      <a:pt x="2069" y="7873"/>
                    </a:cubicBezTo>
                    <a:lnTo>
                      <a:pt x="559" y="7367"/>
                    </a:lnTo>
                    <a:cubicBezTo>
                      <a:pt x="744" y="6817"/>
                      <a:pt x="972" y="6283"/>
                      <a:pt x="1242" y="5770"/>
                    </a:cubicBezTo>
                    <a:lnTo>
                      <a:pt x="-1147" y="4513"/>
                    </a:lnTo>
                    <a:lnTo>
                      <a:pt x="3574" y="3047"/>
                    </a:lnTo>
                    <a:lnTo>
                      <a:pt x="5040" y="7769"/>
                    </a:lnTo>
                    <a:lnTo>
                      <a:pt x="2651" y="651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2"/>
                  </a:gs>
                  <a:gs pos="100000">
                    <a:srgbClr val="FFDEA3"/>
                  </a:gs>
                </a:gsLst>
                <a:lin ang="5400000" scaled="1"/>
              </a:gradFill>
              <a:ln w="9525">
                <a:solidFill>
                  <a:srgbClr val="CC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222" name="Text Box 246"/>
              <p:cNvSpPr txBox="1">
                <a:spLocks noChangeAspect="1" noChangeArrowheads="1"/>
              </p:cNvSpPr>
              <p:nvPr/>
            </p:nvSpPr>
            <p:spPr bwMode="auto">
              <a:xfrm>
                <a:off x="2504" y="1047"/>
                <a:ext cx="23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 b="1">
                    <a:solidFill>
                      <a:srgbClr val="800000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z="1800"/>
                  <a:t>M</a:t>
                </a:r>
              </a:p>
            </p:txBody>
          </p:sp>
        </p:grpSp>
      </p:grpSp>
      <p:sp>
        <p:nvSpPr>
          <p:cNvPr id="46087" name="Text Box 287"/>
          <p:cNvSpPr txBox="1">
            <a:spLocks noChangeArrowheads="1"/>
          </p:cNvSpPr>
          <p:nvPr/>
        </p:nvSpPr>
        <p:spPr bwMode="auto">
          <a:xfrm>
            <a:off x="238125" y="133350"/>
            <a:ext cx="1595697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/>
            <a:r>
              <a:rPr lang="en-US" sz="1800" dirty="0" err="1" smtClean="0">
                <a:solidFill>
                  <a:schemeClr val="tx1"/>
                </a:solidFill>
              </a:rPr>
              <a:t>Ciclo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Celular</a:t>
            </a:r>
            <a:r>
              <a:rPr lang="en-US" sz="1800" dirty="0">
                <a:solidFill>
                  <a:schemeClr val="tx1"/>
                </a:solidFill>
              </a:rPr>
              <a:t/>
            </a:r>
            <a:br>
              <a:rPr lang="en-US" sz="1800" dirty="0">
                <a:solidFill>
                  <a:schemeClr val="tx1"/>
                </a:solidFill>
              </a:rPr>
            </a:br>
            <a:r>
              <a:rPr lang="en-US" b="0" dirty="0" err="1" smtClean="0">
                <a:solidFill>
                  <a:schemeClr val="tx1"/>
                </a:solidFill>
              </a:rPr>
              <a:t>Papel</a:t>
            </a:r>
            <a:r>
              <a:rPr lang="en-US" b="0" dirty="0" smtClean="0">
                <a:solidFill>
                  <a:schemeClr val="tx1"/>
                </a:solidFill>
              </a:rPr>
              <a:t> del E2F</a:t>
            </a:r>
            <a:endParaRPr lang="en-US" b="0" dirty="0">
              <a:solidFill>
                <a:schemeClr val="tx1"/>
              </a:solidFill>
            </a:endParaRPr>
          </a:p>
        </p:txBody>
      </p:sp>
      <p:sp>
        <p:nvSpPr>
          <p:cNvPr id="46088" name="AutoShape 305"/>
          <p:cNvSpPr>
            <a:spLocks noChangeArrowheads="1"/>
          </p:cNvSpPr>
          <p:nvPr/>
        </p:nvSpPr>
        <p:spPr bwMode="auto">
          <a:xfrm>
            <a:off x="6061075" y="1036638"/>
            <a:ext cx="1122363" cy="969962"/>
          </a:xfrm>
          <a:prstGeom prst="hexagon">
            <a:avLst>
              <a:gd name="adj" fmla="val 28885"/>
              <a:gd name="vf" fmla="val 115470"/>
            </a:avLst>
          </a:prstGeom>
          <a:gradFill rotWithShape="1">
            <a:gsLst>
              <a:gs pos="0">
                <a:srgbClr val="FF8200"/>
              </a:gs>
              <a:gs pos="10001">
                <a:srgbClr val="FF0000"/>
              </a:gs>
              <a:gs pos="35001">
                <a:srgbClr val="BA0066"/>
              </a:gs>
              <a:gs pos="70000">
                <a:srgbClr val="66008F"/>
              </a:gs>
              <a:gs pos="100000">
                <a:srgbClr val="000082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800">
                <a:solidFill>
                  <a:srgbClr val="FFFF66"/>
                </a:solidFill>
              </a:rPr>
              <a:t>pRB</a:t>
            </a:r>
          </a:p>
        </p:txBody>
      </p:sp>
      <p:grpSp>
        <p:nvGrpSpPr>
          <p:cNvPr id="46089" name="Group 1357"/>
          <p:cNvGrpSpPr>
            <a:grpSpLocks/>
          </p:cNvGrpSpPr>
          <p:nvPr/>
        </p:nvGrpSpPr>
        <p:grpSpPr bwMode="auto">
          <a:xfrm>
            <a:off x="6508750" y="3989388"/>
            <a:ext cx="1208088" cy="1225550"/>
            <a:chOff x="4022" y="2513"/>
            <a:chExt cx="761" cy="772"/>
          </a:xfrm>
        </p:grpSpPr>
        <p:sp>
          <p:nvSpPr>
            <p:cNvPr id="46211" name="AutoShape 300"/>
            <p:cNvSpPr>
              <a:spLocks noChangeArrowheads="1"/>
            </p:cNvSpPr>
            <p:nvPr/>
          </p:nvSpPr>
          <p:spPr bwMode="auto">
            <a:xfrm>
              <a:off x="4076" y="2602"/>
              <a:ext cx="707" cy="611"/>
            </a:xfrm>
            <a:prstGeom prst="hexagon">
              <a:avLst>
                <a:gd name="adj" fmla="val 28885"/>
                <a:gd name="vf" fmla="val 115470"/>
              </a:avLst>
            </a:prstGeom>
            <a:gradFill rotWithShape="1">
              <a:gsLst>
                <a:gs pos="0">
                  <a:srgbClr val="FF8200"/>
                </a:gs>
                <a:gs pos="10001">
                  <a:srgbClr val="FF0000"/>
                </a:gs>
                <a:gs pos="35001">
                  <a:srgbClr val="BA0066"/>
                </a:gs>
                <a:gs pos="70000">
                  <a:srgbClr val="66008F"/>
                </a:gs>
                <a:gs pos="100000">
                  <a:srgbClr val="000082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C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800">
                  <a:solidFill>
                    <a:srgbClr val="FFFF66"/>
                  </a:solidFill>
                </a:rPr>
                <a:t>pRB</a:t>
              </a:r>
            </a:p>
          </p:txBody>
        </p:sp>
        <p:sp>
          <p:nvSpPr>
            <p:cNvPr id="46212" name="Oval 303"/>
            <p:cNvSpPr>
              <a:spLocks noChangeArrowheads="1"/>
            </p:cNvSpPr>
            <p:nvPr/>
          </p:nvSpPr>
          <p:spPr bwMode="auto">
            <a:xfrm>
              <a:off x="4282" y="2517"/>
              <a:ext cx="107" cy="107"/>
            </a:xfrm>
            <a:prstGeom prst="ellipse">
              <a:avLst/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000"/>
                <a:t>P</a:t>
              </a:r>
            </a:p>
          </p:txBody>
        </p:sp>
        <p:sp>
          <p:nvSpPr>
            <p:cNvPr id="46213" name="Oval 306"/>
            <p:cNvSpPr>
              <a:spLocks noChangeArrowheads="1"/>
            </p:cNvSpPr>
            <p:nvPr/>
          </p:nvSpPr>
          <p:spPr bwMode="auto">
            <a:xfrm>
              <a:off x="4270" y="3178"/>
              <a:ext cx="107" cy="107"/>
            </a:xfrm>
            <a:prstGeom prst="ellipse">
              <a:avLst/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000"/>
                <a:t>P</a:t>
              </a:r>
            </a:p>
          </p:txBody>
        </p:sp>
        <p:sp>
          <p:nvSpPr>
            <p:cNvPr id="46214" name="Oval 307"/>
            <p:cNvSpPr>
              <a:spLocks noChangeArrowheads="1"/>
            </p:cNvSpPr>
            <p:nvPr/>
          </p:nvSpPr>
          <p:spPr bwMode="auto">
            <a:xfrm>
              <a:off x="4471" y="2513"/>
              <a:ext cx="107" cy="107"/>
            </a:xfrm>
            <a:prstGeom prst="ellipse">
              <a:avLst/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000"/>
                <a:t>P</a:t>
              </a:r>
            </a:p>
          </p:txBody>
        </p:sp>
        <p:sp>
          <p:nvSpPr>
            <p:cNvPr id="46215" name="Oval 308"/>
            <p:cNvSpPr>
              <a:spLocks noChangeArrowheads="1"/>
            </p:cNvSpPr>
            <p:nvPr/>
          </p:nvSpPr>
          <p:spPr bwMode="auto">
            <a:xfrm>
              <a:off x="4515" y="3172"/>
              <a:ext cx="107" cy="107"/>
            </a:xfrm>
            <a:prstGeom prst="ellipse">
              <a:avLst/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000"/>
                <a:t>P</a:t>
              </a:r>
            </a:p>
          </p:txBody>
        </p:sp>
        <p:sp>
          <p:nvSpPr>
            <p:cNvPr id="46216" name="Oval 309"/>
            <p:cNvSpPr>
              <a:spLocks noChangeArrowheads="1"/>
            </p:cNvSpPr>
            <p:nvPr/>
          </p:nvSpPr>
          <p:spPr bwMode="auto">
            <a:xfrm>
              <a:off x="4022" y="2856"/>
              <a:ext cx="107" cy="107"/>
            </a:xfrm>
            <a:prstGeom prst="ellipse">
              <a:avLst/>
            </a:prstGeom>
            <a:gradFill rotWithShape="1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000"/>
                <a:t>P</a:t>
              </a:r>
            </a:p>
          </p:txBody>
        </p:sp>
      </p:grpSp>
      <p:sp>
        <p:nvSpPr>
          <p:cNvPr id="46090" name="AutoShape 861"/>
          <p:cNvSpPr>
            <a:spLocks noChangeArrowheads="1"/>
          </p:cNvSpPr>
          <p:nvPr/>
        </p:nvSpPr>
        <p:spPr bwMode="auto">
          <a:xfrm>
            <a:off x="6370638" y="1993900"/>
            <a:ext cx="517525" cy="4254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dirty="0"/>
              <a:t>E2F 1-3</a:t>
            </a:r>
          </a:p>
        </p:txBody>
      </p:sp>
      <p:sp>
        <p:nvSpPr>
          <p:cNvPr id="46091" name="AutoShape 873"/>
          <p:cNvSpPr>
            <a:spLocks noChangeArrowheads="1"/>
          </p:cNvSpPr>
          <p:nvPr/>
        </p:nvSpPr>
        <p:spPr bwMode="auto">
          <a:xfrm>
            <a:off x="6342063" y="608013"/>
            <a:ext cx="517525" cy="4254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400" dirty="0"/>
              <a:t>E2F 1-3</a:t>
            </a:r>
          </a:p>
        </p:txBody>
      </p:sp>
      <p:sp>
        <p:nvSpPr>
          <p:cNvPr id="46092" name="AutoShape 874"/>
          <p:cNvSpPr>
            <a:spLocks noChangeArrowheads="1"/>
          </p:cNvSpPr>
          <p:nvPr/>
        </p:nvSpPr>
        <p:spPr bwMode="auto">
          <a:xfrm>
            <a:off x="4386263" y="5954713"/>
            <a:ext cx="517525" cy="4254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/>
              <a:t>E2F 1-3</a:t>
            </a:r>
          </a:p>
        </p:txBody>
      </p:sp>
      <p:grpSp>
        <p:nvGrpSpPr>
          <p:cNvPr id="46093" name="Group 1322"/>
          <p:cNvGrpSpPr>
            <a:grpSpLocks/>
          </p:cNvGrpSpPr>
          <p:nvPr/>
        </p:nvGrpSpPr>
        <p:grpSpPr bwMode="auto">
          <a:xfrm>
            <a:off x="3963988" y="6061075"/>
            <a:ext cx="366712" cy="236538"/>
            <a:chOff x="1099" y="3818"/>
            <a:chExt cx="231" cy="149"/>
          </a:xfrm>
        </p:grpSpPr>
        <p:sp>
          <p:nvSpPr>
            <p:cNvPr id="46209" name="Line 1320"/>
            <p:cNvSpPr>
              <a:spLocks noChangeShapeType="1"/>
            </p:cNvSpPr>
            <p:nvPr/>
          </p:nvSpPr>
          <p:spPr bwMode="auto">
            <a:xfrm flipH="1">
              <a:off x="1306" y="3818"/>
              <a:ext cx="6" cy="149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es-ES" sz="1200"/>
            </a:p>
          </p:txBody>
        </p:sp>
        <p:sp>
          <p:nvSpPr>
            <p:cNvPr id="46210" name="Line 1321"/>
            <p:cNvSpPr>
              <a:spLocks noChangeShapeType="1"/>
            </p:cNvSpPr>
            <p:nvPr/>
          </p:nvSpPr>
          <p:spPr bwMode="auto">
            <a:xfrm flipH="1">
              <a:off x="1099" y="3818"/>
              <a:ext cx="231" cy="0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es-ES" sz="1200"/>
            </a:p>
          </p:txBody>
        </p:sp>
      </p:grpSp>
      <p:sp>
        <p:nvSpPr>
          <p:cNvPr id="46094" name="AutoShape 1343"/>
          <p:cNvSpPr>
            <a:spLocks noChangeArrowheads="1"/>
          </p:cNvSpPr>
          <p:nvPr/>
        </p:nvSpPr>
        <p:spPr bwMode="auto">
          <a:xfrm>
            <a:off x="2941638" y="5229225"/>
            <a:ext cx="989012" cy="885825"/>
          </a:xfrm>
          <a:prstGeom prst="roundRect">
            <a:avLst>
              <a:gd name="adj" fmla="val 16667"/>
            </a:avLst>
          </a:prstGeom>
          <a:solidFill>
            <a:schemeClr val="accent3">
              <a:lumMod val="75000"/>
            </a:schemeClr>
          </a:solidFill>
          <a:ln w="9525">
            <a:solidFill>
              <a:srgbClr val="FFDEA3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/>
              <a:t>E2F1/2, TK,</a:t>
            </a:r>
            <a:br>
              <a:rPr lang="en-US" sz="1200"/>
            </a:br>
            <a:r>
              <a:rPr lang="en-US" sz="1200"/>
              <a:t>PCNA, DHFR,</a:t>
            </a:r>
            <a:br>
              <a:rPr lang="en-US" sz="1200"/>
            </a:br>
            <a:r>
              <a:rPr lang="en-US" sz="1200"/>
              <a:t>Cyclin A/E</a:t>
            </a:r>
          </a:p>
          <a:p>
            <a:pPr algn="ctr"/>
            <a:r>
              <a:rPr lang="en-US" sz="1200"/>
              <a:t>Pol </a:t>
            </a:r>
            <a:r>
              <a:rPr lang="en-US" sz="1200">
                <a:sym typeface="Symbol" charset="0"/>
              </a:rPr>
              <a:t> …..</a:t>
            </a:r>
          </a:p>
        </p:txBody>
      </p:sp>
      <p:grpSp>
        <p:nvGrpSpPr>
          <p:cNvPr id="46095" name="Group 1682"/>
          <p:cNvGrpSpPr>
            <a:grpSpLocks/>
          </p:cNvGrpSpPr>
          <p:nvPr/>
        </p:nvGrpSpPr>
        <p:grpSpPr bwMode="auto">
          <a:xfrm flipH="1">
            <a:off x="2376485" y="5953155"/>
            <a:ext cx="1597026" cy="276227"/>
            <a:chOff x="1549" y="3750"/>
            <a:chExt cx="1006" cy="174"/>
          </a:xfrm>
        </p:grpSpPr>
        <p:sp>
          <p:nvSpPr>
            <p:cNvPr id="46207" name="Freeform 1334"/>
            <p:cNvSpPr>
              <a:spLocks noChangeAspect="1"/>
            </p:cNvSpPr>
            <p:nvPr/>
          </p:nvSpPr>
          <p:spPr bwMode="auto">
            <a:xfrm flipV="1">
              <a:off x="1549" y="3804"/>
              <a:ext cx="662" cy="40"/>
            </a:xfrm>
            <a:custGeom>
              <a:avLst/>
              <a:gdLst>
                <a:gd name="T0" fmla="*/ 0 w 6872"/>
                <a:gd name="T1" fmla="*/ 590 h 594"/>
                <a:gd name="T2" fmla="*/ 349 w 6872"/>
                <a:gd name="T3" fmla="*/ 0 h 594"/>
                <a:gd name="T4" fmla="*/ 728 w 6872"/>
                <a:gd name="T5" fmla="*/ 590 h 594"/>
                <a:gd name="T6" fmla="*/ 1077 w 6872"/>
                <a:gd name="T7" fmla="*/ 23 h 594"/>
                <a:gd name="T8" fmla="*/ 1456 w 6872"/>
                <a:gd name="T9" fmla="*/ 590 h 594"/>
                <a:gd name="T10" fmla="*/ 1805 w 6872"/>
                <a:gd name="T11" fmla="*/ 23 h 594"/>
                <a:gd name="T12" fmla="*/ 2176 w 6872"/>
                <a:gd name="T13" fmla="*/ 585 h 594"/>
                <a:gd name="T14" fmla="*/ 2539 w 6872"/>
                <a:gd name="T15" fmla="*/ 15 h 594"/>
                <a:gd name="T16" fmla="*/ 2915 w 6872"/>
                <a:gd name="T17" fmla="*/ 579 h 594"/>
                <a:gd name="T18" fmla="*/ 3272 w 6872"/>
                <a:gd name="T19" fmla="*/ 15 h 594"/>
                <a:gd name="T20" fmla="*/ 3635 w 6872"/>
                <a:gd name="T21" fmla="*/ 572 h 594"/>
                <a:gd name="T22" fmla="*/ 3989 w 6872"/>
                <a:gd name="T23" fmla="*/ 23 h 594"/>
                <a:gd name="T24" fmla="*/ 4368 w 6872"/>
                <a:gd name="T25" fmla="*/ 590 h 594"/>
                <a:gd name="T26" fmla="*/ 4717 w 6872"/>
                <a:gd name="T27" fmla="*/ 23 h 594"/>
                <a:gd name="T28" fmla="*/ 5096 w 6872"/>
                <a:gd name="T29" fmla="*/ 590 h 594"/>
                <a:gd name="T30" fmla="*/ 5445 w 6872"/>
                <a:gd name="T31" fmla="*/ 23 h 594"/>
                <a:gd name="T32" fmla="*/ 5824 w 6872"/>
                <a:gd name="T33" fmla="*/ 590 h 594"/>
                <a:gd name="T34" fmla="*/ 6174 w 6872"/>
                <a:gd name="T35" fmla="*/ 23 h 594"/>
                <a:gd name="T36" fmla="*/ 6552 w 6872"/>
                <a:gd name="T37" fmla="*/ 590 h 594"/>
                <a:gd name="T38" fmla="*/ 6872 w 6872"/>
                <a:gd name="T39" fmla="*/ 23 h 59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872"/>
                <a:gd name="T61" fmla="*/ 0 h 594"/>
                <a:gd name="T62" fmla="*/ 6872 w 6872"/>
                <a:gd name="T63" fmla="*/ 594 h 59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872" h="594">
                  <a:moveTo>
                    <a:pt x="0" y="590"/>
                  </a:moveTo>
                  <a:cubicBezTo>
                    <a:pt x="114" y="295"/>
                    <a:pt x="229" y="0"/>
                    <a:pt x="349" y="0"/>
                  </a:cubicBezTo>
                  <a:cubicBezTo>
                    <a:pt x="470" y="0"/>
                    <a:pt x="607" y="586"/>
                    <a:pt x="728" y="590"/>
                  </a:cubicBezTo>
                  <a:cubicBezTo>
                    <a:pt x="849" y="594"/>
                    <a:pt x="957" y="23"/>
                    <a:pt x="1077" y="23"/>
                  </a:cubicBezTo>
                  <a:cubicBezTo>
                    <a:pt x="1198" y="23"/>
                    <a:pt x="1335" y="590"/>
                    <a:pt x="1456" y="590"/>
                  </a:cubicBezTo>
                  <a:cubicBezTo>
                    <a:pt x="1577" y="590"/>
                    <a:pt x="1685" y="24"/>
                    <a:pt x="1805" y="23"/>
                  </a:cubicBezTo>
                  <a:cubicBezTo>
                    <a:pt x="1925" y="22"/>
                    <a:pt x="2054" y="586"/>
                    <a:pt x="2176" y="585"/>
                  </a:cubicBezTo>
                  <a:cubicBezTo>
                    <a:pt x="2298" y="584"/>
                    <a:pt x="2416" y="16"/>
                    <a:pt x="2539" y="15"/>
                  </a:cubicBezTo>
                  <a:cubicBezTo>
                    <a:pt x="2662" y="14"/>
                    <a:pt x="2793" y="579"/>
                    <a:pt x="2915" y="579"/>
                  </a:cubicBezTo>
                  <a:cubicBezTo>
                    <a:pt x="3037" y="579"/>
                    <a:pt x="3152" y="16"/>
                    <a:pt x="3272" y="15"/>
                  </a:cubicBezTo>
                  <a:cubicBezTo>
                    <a:pt x="3392" y="14"/>
                    <a:pt x="3516" y="571"/>
                    <a:pt x="3635" y="572"/>
                  </a:cubicBezTo>
                  <a:cubicBezTo>
                    <a:pt x="3754" y="573"/>
                    <a:pt x="3867" y="20"/>
                    <a:pt x="3989" y="23"/>
                  </a:cubicBezTo>
                  <a:cubicBezTo>
                    <a:pt x="4111" y="26"/>
                    <a:pt x="4247" y="590"/>
                    <a:pt x="4368" y="590"/>
                  </a:cubicBezTo>
                  <a:cubicBezTo>
                    <a:pt x="4489" y="590"/>
                    <a:pt x="4597" y="23"/>
                    <a:pt x="4717" y="23"/>
                  </a:cubicBezTo>
                  <a:cubicBezTo>
                    <a:pt x="4838" y="23"/>
                    <a:pt x="4976" y="590"/>
                    <a:pt x="5096" y="590"/>
                  </a:cubicBezTo>
                  <a:cubicBezTo>
                    <a:pt x="5217" y="590"/>
                    <a:pt x="5325" y="23"/>
                    <a:pt x="5445" y="23"/>
                  </a:cubicBezTo>
                  <a:cubicBezTo>
                    <a:pt x="5566" y="23"/>
                    <a:pt x="5704" y="590"/>
                    <a:pt x="5824" y="590"/>
                  </a:cubicBezTo>
                  <a:cubicBezTo>
                    <a:pt x="5945" y="590"/>
                    <a:pt x="6053" y="23"/>
                    <a:pt x="6174" y="23"/>
                  </a:cubicBezTo>
                  <a:cubicBezTo>
                    <a:pt x="6294" y="23"/>
                    <a:pt x="6435" y="590"/>
                    <a:pt x="6552" y="590"/>
                  </a:cubicBezTo>
                  <a:cubicBezTo>
                    <a:pt x="6669" y="590"/>
                    <a:pt x="6771" y="306"/>
                    <a:pt x="6872" y="23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ctr"/>
              <a:endParaRPr lang="es-ES" sz="1200"/>
            </a:p>
          </p:txBody>
        </p:sp>
        <p:sp>
          <p:nvSpPr>
            <p:cNvPr id="46208" name="Text Box 1335"/>
            <p:cNvSpPr txBox="1">
              <a:spLocks noChangeArrowheads="1"/>
            </p:cNvSpPr>
            <p:nvPr/>
          </p:nvSpPr>
          <p:spPr bwMode="auto">
            <a:xfrm>
              <a:off x="2107" y="3750"/>
              <a:ext cx="448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2pPr>
              <a:lvl3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3pPr>
              <a:lvl4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4pPr>
              <a:lvl5pPr eaLnBrk="0" hangingPunct="0"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rgbClr val="800000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200" b="0"/>
                <a:t>AAAAA</a:t>
              </a:r>
            </a:p>
          </p:txBody>
        </p:sp>
      </p:grpSp>
      <p:sp>
        <p:nvSpPr>
          <p:cNvPr id="46096" name="Line 1358"/>
          <p:cNvSpPr>
            <a:spLocks noChangeShapeType="1"/>
          </p:cNvSpPr>
          <p:nvPr/>
        </p:nvSpPr>
        <p:spPr bwMode="auto">
          <a:xfrm flipV="1">
            <a:off x="5516563" y="1536700"/>
            <a:ext cx="450850" cy="9525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46097" name="Text Box 1359"/>
          <p:cNvSpPr txBox="1">
            <a:spLocks noChangeArrowheads="1"/>
          </p:cNvSpPr>
          <p:nvPr/>
        </p:nvSpPr>
        <p:spPr bwMode="auto">
          <a:xfrm>
            <a:off x="3746414" y="271463"/>
            <a:ext cx="227992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800000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dirty="0" err="1" smtClean="0">
                <a:solidFill>
                  <a:schemeClr val="tx1"/>
                </a:solidFill>
              </a:rPr>
              <a:t>Factores</a:t>
            </a:r>
            <a:r>
              <a:rPr lang="en-US" dirty="0" smtClean="0">
                <a:solidFill>
                  <a:schemeClr val="tx1"/>
                </a:solidFill>
              </a:rPr>
              <a:t> de </a:t>
            </a:r>
            <a:r>
              <a:rPr lang="en-US" dirty="0" err="1" smtClean="0">
                <a:solidFill>
                  <a:schemeClr val="tx1"/>
                </a:solidFill>
              </a:rPr>
              <a:t>Crecimiento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6098" name="Line 1360"/>
          <p:cNvSpPr>
            <a:spLocks noChangeShapeType="1"/>
          </p:cNvSpPr>
          <p:nvPr/>
        </p:nvSpPr>
        <p:spPr bwMode="auto">
          <a:xfrm>
            <a:off x="4970463" y="688975"/>
            <a:ext cx="0" cy="461963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 dirty="0"/>
          </a:p>
        </p:txBody>
      </p:sp>
      <p:sp>
        <p:nvSpPr>
          <p:cNvPr id="46099" name="Line 1371"/>
          <p:cNvSpPr>
            <a:spLocks noChangeShapeType="1"/>
          </p:cNvSpPr>
          <p:nvPr/>
        </p:nvSpPr>
        <p:spPr bwMode="auto">
          <a:xfrm>
            <a:off x="6008688" y="4619625"/>
            <a:ext cx="573087" cy="169863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46100" name="Line 1372"/>
          <p:cNvSpPr>
            <a:spLocks noChangeShapeType="1"/>
          </p:cNvSpPr>
          <p:nvPr/>
        </p:nvSpPr>
        <p:spPr bwMode="auto">
          <a:xfrm>
            <a:off x="5505450" y="4487863"/>
            <a:ext cx="385763" cy="103187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46101" name="Line 1373"/>
          <p:cNvSpPr>
            <a:spLocks noChangeShapeType="1"/>
          </p:cNvSpPr>
          <p:nvPr/>
        </p:nvSpPr>
        <p:spPr bwMode="auto">
          <a:xfrm>
            <a:off x="5514975" y="1819275"/>
            <a:ext cx="687388" cy="358775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s-ES"/>
          </a:p>
        </p:txBody>
      </p:sp>
      <p:grpSp>
        <p:nvGrpSpPr>
          <p:cNvPr id="46102" name="Group 1475"/>
          <p:cNvGrpSpPr>
            <a:grpSpLocks noChangeAspect="1"/>
          </p:cNvGrpSpPr>
          <p:nvPr/>
        </p:nvGrpSpPr>
        <p:grpSpPr bwMode="auto">
          <a:xfrm>
            <a:off x="3440113" y="6259513"/>
            <a:ext cx="1828800" cy="209550"/>
            <a:chOff x="340" y="1256"/>
            <a:chExt cx="1958" cy="225"/>
          </a:xfrm>
        </p:grpSpPr>
        <p:sp>
          <p:nvSpPr>
            <p:cNvPr id="46107" name="Freeform 1476"/>
            <p:cNvSpPr>
              <a:spLocks noChangeAspect="1"/>
            </p:cNvSpPr>
            <p:nvPr/>
          </p:nvSpPr>
          <p:spPr bwMode="auto">
            <a:xfrm flipH="1">
              <a:off x="438" y="1256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6108" name="Freeform 1477"/>
            <p:cNvSpPr>
              <a:spLocks noChangeAspect="1"/>
            </p:cNvSpPr>
            <p:nvPr/>
          </p:nvSpPr>
          <p:spPr bwMode="auto">
            <a:xfrm flipH="1">
              <a:off x="900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6109" name="Freeform 1478"/>
            <p:cNvSpPr>
              <a:spLocks noChangeAspect="1"/>
            </p:cNvSpPr>
            <p:nvPr/>
          </p:nvSpPr>
          <p:spPr bwMode="auto">
            <a:xfrm flipH="1">
              <a:off x="1825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6110" name="Freeform 1479"/>
            <p:cNvSpPr>
              <a:spLocks noChangeAspect="1"/>
            </p:cNvSpPr>
            <p:nvPr/>
          </p:nvSpPr>
          <p:spPr bwMode="auto">
            <a:xfrm>
              <a:off x="2056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6111" name="Freeform 1480"/>
            <p:cNvSpPr>
              <a:spLocks noChangeAspect="1"/>
            </p:cNvSpPr>
            <p:nvPr/>
          </p:nvSpPr>
          <p:spPr bwMode="auto">
            <a:xfrm flipH="1">
              <a:off x="1362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6112" name="Freeform 1481"/>
            <p:cNvSpPr>
              <a:spLocks noChangeAspect="1"/>
            </p:cNvSpPr>
            <p:nvPr/>
          </p:nvSpPr>
          <p:spPr bwMode="auto">
            <a:xfrm>
              <a:off x="340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6113" name="Freeform 1482"/>
            <p:cNvSpPr>
              <a:spLocks noChangeAspect="1"/>
            </p:cNvSpPr>
            <p:nvPr/>
          </p:nvSpPr>
          <p:spPr bwMode="auto">
            <a:xfrm flipH="1">
              <a:off x="572" y="1256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6114" name="Freeform 1483"/>
            <p:cNvSpPr>
              <a:spLocks noChangeAspect="1"/>
            </p:cNvSpPr>
            <p:nvPr/>
          </p:nvSpPr>
          <p:spPr bwMode="auto">
            <a:xfrm flipH="1">
              <a:off x="1034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6115" name="Freeform 1484"/>
            <p:cNvSpPr>
              <a:spLocks noChangeAspect="1"/>
            </p:cNvSpPr>
            <p:nvPr/>
          </p:nvSpPr>
          <p:spPr bwMode="auto">
            <a:xfrm flipH="1">
              <a:off x="1959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6116" name="Freeform 1485"/>
            <p:cNvSpPr>
              <a:spLocks noChangeAspect="1"/>
            </p:cNvSpPr>
            <p:nvPr/>
          </p:nvSpPr>
          <p:spPr bwMode="auto">
            <a:xfrm flipH="1">
              <a:off x="1496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46117" name="Group 1486"/>
            <p:cNvGrpSpPr>
              <a:grpSpLocks noChangeAspect="1"/>
            </p:cNvGrpSpPr>
            <p:nvPr/>
          </p:nvGrpSpPr>
          <p:grpSpPr bwMode="auto">
            <a:xfrm>
              <a:off x="568" y="1257"/>
              <a:ext cx="18" cy="147"/>
              <a:chOff x="1015" y="2428"/>
              <a:chExt cx="46" cy="372"/>
            </a:xfrm>
          </p:grpSpPr>
          <p:sp>
            <p:nvSpPr>
              <p:cNvPr id="46205" name="AutoShape 1487"/>
              <p:cNvSpPr>
                <a:spLocks noChangeAspect="1" noChangeArrowheads="1"/>
              </p:cNvSpPr>
              <p:nvPr/>
            </p:nvSpPr>
            <p:spPr bwMode="auto">
              <a:xfrm>
                <a:off x="1015" y="2428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206" name="AutoShape 1488"/>
              <p:cNvSpPr>
                <a:spLocks noChangeAspect="1" noChangeArrowheads="1"/>
              </p:cNvSpPr>
              <p:nvPr/>
            </p:nvSpPr>
            <p:spPr bwMode="auto">
              <a:xfrm>
                <a:off x="1015" y="2611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18" name="Group 1489"/>
            <p:cNvGrpSpPr>
              <a:grpSpLocks noChangeAspect="1"/>
            </p:cNvGrpSpPr>
            <p:nvPr/>
          </p:nvGrpSpPr>
          <p:grpSpPr bwMode="auto">
            <a:xfrm>
              <a:off x="841" y="1284"/>
              <a:ext cx="16" cy="177"/>
              <a:chOff x="1790" y="2461"/>
              <a:chExt cx="40" cy="447"/>
            </a:xfrm>
          </p:grpSpPr>
          <p:sp>
            <p:nvSpPr>
              <p:cNvPr id="46203" name="AutoShape 1490"/>
              <p:cNvSpPr>
                <a:spLocks noChangeAspect="1" noChangeArrowheads="1"/>
              </p:cNvSpPr>
              <p:nvPr/>
            </p:nvSpPr>
            <p:spPr bwMode="auto">
              <a:xfrm>
                <a:off x="1790" y="2461"/>
                <a:ext cx="40" cy="2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204" name="AutoShape 1491"/>
              <p:cNvSpPr>
                <a:spLocks noChangeAspect="1" noChangeArrowheads="1"/>
              </p:cNvSpPr>
              <p:nvPr/>
            </p:nvSpPr>
            <p:spPr bwMode="auto">
              <a:xfrm>
                <a:off x="1790" y="2684"/>
                <a:ext cx="40" cy="22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19" name="Group 1492"/>
            <p:cNvGrpSpPr>
              <a:grpSpLocks noChangeAspect="1"/>
            </p:cNvGrpSpPr>
            <p:nvPr/>
          </p:nvGrpSpPr>
          <p:grpSpPr bwMode="auto">
            <a:xfrm>
              <a:off x="620" y="1279"/>
              <a:ext cx="16" cy="181"/>
              <a:chOff x="1151" y="2490"/>
              <a:chExt cx="40" cy="455"/>
            </a:xfrm>
          </p:grpSpPr>
          <p:sp>
            <p:nvSpPr>
              <p:cNvPr id="46201" name="AutoShape 1493"/>
              <p:cNvSpPr>
                <a:spLocks noChangeAspect="1" noChangeArrowheads="1"/>
              </p:cNvSpPr>
              <p:nvPr/>
            </p:nvSpPr>
            <p:spPr bwMode="auto">
              <a:xfrm>
                <a:off x="1151" y="2716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202" name="AutoShape 1494"/>
              <p:cNvSpPr>
                <a:spLocks noChangeAspect="1" noChangeArrowheads="1"/>
              </p:cNvSpPr>
              <p:nvPr/>
            </p:nvSpPr>
            <p:spPr bwMode="auto">
              <a:xfrm>
                <a:off x="1151" y="2490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20" name="Group 1495"/>
            <p:cNvGrpSpPr>
              <a:grpSpLocks noChangeAspect="1"/>
            </p:cNvGrpSpPr>
            <p:nvPr/>
          </p:nvGrpSpPr>
          <p:grpSpPr bwMode="auto">
            <a:xfrm>
              <a:off x="893" y="1262"/>
              <a:ext cx="15" cy="129"/>
              <a:chOff x="1914" y="2425"/>
              <a:chExt cx="40" cy="326"/>
            </a:xfrm>
          </p:grpSpPr>
          <p:sp>
            <p:nvSpPr>
              <p:cNvPr id="46199" name="AutoShape 1496"/>
              <p:cNvSpPr>
                <a:spLocks noChangeAspect="1" noChangeArrowheads="1"/>
              </p:cNvSpPr>
              <p:nvPr/>
            </p:nvSpPr>
            <p:spPr bwMode="auto">
              <a:xfrm>
                <a:off x="1914" y="2425"/>
                <a:ext cx="40" cy="16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200" name="AutoShape 1497"/>
              <p:cNvSpPr>
                <a:spLocks noChangeAspect="1" noChangeArrowheads="1"/>
              </p:cNvSpPr>
              <p:nvPr/>
            </p:nvSpPr>
            <p:spPr bwMode="auto">
              <a:xfrm>
                <a:off x="1914" y="2588"/>
                <a:ext cx="40" cy="1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21" name="Group 1498"/>
            <p:cNvGrpSpPr>
              <a:grpSpLocks noChangeAspect="1"/>
            </p:cNvGrpSpPr>
            <p:nvPr/>
          </p:nvGrpSpPr>
          <p:grpSpPr bwMode="auto">
            <a:xfrm>
              <a:off x="671" y="1342"/>
              <a:ext cx="15" cy="133"/>
              <a:chOff x="1284" y="2652"/>
              <a:chExt cx="40" cy="337"/>
            </a:xfrm>
          </p:grpSpPr>
          <p:sp>
            <p:nvSpPr>
              <p:cNvPr id="46197" name="AutoShape 1499"/>
              <p:cNvSpPr>
                <a:spLocks noChangeAspect="1" noChangeArrowheads="1"/>
              </p:cNvSpPr>
              <p:nvPr/>
            </p:nvSpPr>
            <p:spPr bwMode="auto">
              <a:xfrm>
                <a:off x="1284" y="2821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98" name="AutoShape 1500"/>
              <p:cNvSpPr>
                <a:spLocks noChangeAspect="1" noChangeArrowheads="1"/>
              </p:cNvSpPr>
              <p:nvPr/>
            </p:nvSpPr>
            <p:spPr bwMode="auto">
              <a:xfrm>
                <a:off x="1284" y="2652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22" name="Group 1501"/>
            <p:cNvGrpSpPr>
              <a:grpSpLocks noChangeAspect="1"/>
            </p:cNvGrpSpPr>
            <p:nvPr/>
          </p:nvGrpSpPr>
          <p:grpSpPr bwMode="auto">
            <a:xfrm>
              <a:off x="793" y="1334"/>
              <a:ext cx="16" cy="141"/>
              <a:chOff x="1658" y="2628"/>
              <a:chExt cx="40" cy="355"/>
            </a:xfrm>
          </p:grpSpPr>
          <p:sp>
            <p:nvSpPr>
              <p:cNvPr id="46195" name="AutoShape 1502"/>
              <p:cNvSpPr>
                <a:spLocks noChangeAspect="1" noChangeArrowheads="1"/>
              </p:cNvSpPr>
              <p:nvPr/>
            </p:nvSpPr>
            <p:spPr bwMode="auto">
              <a:xfrm>
                <a:off x="1658" y="2628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96" name="AutoShape 1503"/>
              <p:cNvSpPr>
                <a:spLocks noChangeAspect="1" noChangeArrowheads="1"/>
              </p:cNvSpPr>
              <p:nvPr/>
            </p:nvSpPr>
            <p:spPr bwMode="auto">
              <a:xfrm>
                <a:off x="1658" y="2805"/>
                <a:ext cx="40" cy="17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23" name="Group 1504"/>
            <p:cNvGrpSpPr>
              <a:grpSpLocks noChangeAspect="1"/>
            </p:cNvGrpSpPr>
            <p:nvPr/>
          </p:nvGrpSpPr>
          <p:grpSpPr bwMode="auto">
            <a:xfrm>
              <a:off x="745" y="1412"/>
              <a:ext cx="16" cy="49"/>
              <a:chOff x="1516" y="2835"/>
              <a:chExt cx="42" cy="123"/>
            </a:xfrm>
          </p:grpSpPr>
          <p:sp>
            <p:nvSpPr>
              <p:cNvPr id="46193" name="AutoShape 1505"/>
              <p:cNvSpPr>
                <a:spLocks noChangeAspect="1" noChangeArrowheads="1"/>
              </p:cNvSpPr>
              <p:nvPr/>
            </p:nvSpPr>
            <p:spPr bwMode="auto">
              <a:xfrm>
                <a:off x="1516" y="2897"/>
                <a:ext cx="42" cy="6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94" name="AutoShape 1506"/>
              <p:cNvSpPr>
                <a:spLocks noChangeAspect="1" noChangeArrowheads="1"/>
              </p:cNvSpPr>
              <p:nvPr/>
            </p:nvSpPr>
            <p:spPr bwMode="auto">
              <a:xfrm>
                <a:off x="1516" y="2835"/>
                <a:ext cx="42" cy="62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6124" name="Freeform 1507"/>
            <p:cNvSpPr>
              <a:spLocks noChangeAspect="1"/>
            </p:cNvSpPr>
            <p:nvPr/>
          </p:nvSpPr>
          <p:spPr bwMode="auto">
            <a:xfrm>
              <a:off x="669" y="1256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46125" name="Group 1508"/>
            <p:cNvGrpSpPr>
              <a:grpSpLocks noChangeAspect="1"/>
            </p:cNvGrpSpPr>
            <p:nvPr/>
          </p:nvGrpSpPr>
          <p:grpSpPr bwMode="auto">
            <a:xfrm>
              <a:off x="1064" y="1269"/>
              <a:ext cx="16" cy="175"/>
              <a:chOff x="2195" y="2463"/>
              <a:chExt cx="40" cy="442"/>
            </a:xfrm>
          </p:grpSpPr>
          <p:sp>
            <p:nvSpPr>
              <p:cNvPr id="46191" name="AutoShape 1509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92" name="AutoShape 1510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26" name="Group 1511"/>
            <p:cNvGrpSpPr>
              <a:grpSpLocks noChangeAspect="1"/>
            </p:cNvGrpSpPr>
            <p:nvPr/>
          </p:nvGrpSpPr>
          <p:grpSpPr bwMode="auto">
            <a:xfrm>
              <a:off x="1119" y="1325"/>
              <a:ext cx="17" cy="153"/>
              <a:chOff x="2329" y="2599"/>
              <a:chExt cx="43" cy="386"/>
            </a:xfrm>
          </p:grpSpPr>
          <p:sp>
            <p:nvSpPr>
              <p:cNvPr id="46189" name="AutoShape 1512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90" name="AutoShape 1513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27" name="Group 1514"/>
            <p:cNvGrpSpPr>
              <a:grpSpLocks noChangeAspect="1"/>
            </p:cNvGrpSpPr>
            <p:nvPr/>
          </p:nvGrpSpPr>
          <p:grpSpPr bwMode="auto">
            <a:xfrm>
              <a:off x="949" y="1272"/>
              <a:ext cx="17" cy="63"/>
              <a:chOff x="2478" y="2807"/>
              <a:chExt cx="43" cy="178"/>
            </a:xfrm>
          </p:grpSpPr>
          <p:sp>
            <p:nvSpPr>
              <p:cNvPr id="46187" name="AutoShape 1515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88" name="AutoShape 1516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28" name="Group 1517"/>
            <p:cNvGrpSpPr>
              <a:grpSpLocks noChangeAspect="1"/>
            </p:cNvGrpSpPr>
            <p:nvPr/>
          </p:nvGrpSpPr>
          <p:grpSpPr bwMode="auto">
            <a:xfrm>
              <a:off x="1011" y="1262"/>
              <a:ext cx="16" cy="107"/>
              <a:chOff x="2065" y="2441"/>
              <a:chExt cx="40" cy="272"/>
            </a:xfrm>
          </p:grpSpPr>
          <p:sp>
            <p:nvSpPr>
              <p:cNvPr id="46185" name="AutoShape 1518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86" name="AutoShape 1519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6129" name="Freeform 1520"/>
            <p:cNvSpPr>
              <a:spLocks noChangeAspect="1"/>
            </p:cNvSpPr>
            <p:nvPr/>
          </p:nvSpPr>
          <p:spPr bwMode="auto">
            <a:xfrm>
              <a:off x="803" y="1256"/>
              <a:ext cx="241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46130" name="Group 1521"/>
            <p:cNvGrpSpPr>
              <a:grpSpLocks noChangeAspect="1"/>
            </p:cNvGrpSpPr>
            <p:nvPr/>
          </p:nvGrpSpPr>
          <p:grpSpPr bwMode="auto">
            <a:xfrm>
              <a:off x="1172" y="1402"/>
              <a:ext cx="17" cy="64"/>
              <a:chOff x="2478" y="2807"/>
              <a:chExt cx="43" cy="178"/>
            </a:xfrm>
          </p:grpSpPr>
          <p:sp>
            <p:nvSpPr>
              <p:cNvPr id="46183" name="AutoShape 1522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84" name="AutoShape 1523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31" name="Group 1524"/>
            <p:cNvGrpSpPr>
              <a:grpSpLocks noChangeAspect="1"/>
            </p:cNvGrpSpPr>
            <p:nvPr/>
          </p:nvGrpSpPr>
          <p:grpSpPr bwMode="auto">
            <a:xfrm>
              <a:off x="1388" y="1262"/>
              <a:ext cx="18" cy="89"/>
              <a:chOff x="3094" y="2443"/>
              <a:chExt cx="40" cy="183"/>
            </a:xfrm>
          </p:grpSpPr>
          <p:sp>
            <p:nvSpPr>
              <p:cNvPr id="46181" name="AutoShape 1525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443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82" name="AutoShape 1526"/>
              <p:cNvSpPr>
                <a:spLocks noChangeAspect="1" noChangeArrowheads="1"/>
              </p:cNvSpPr>
              <p:nvPr/>
            </p:nvSpPr>
            <p:spPr bwMode="auto">
              <a:xfrm flipV="1">
                <a:off x="3094" y="2534"/>
                <a:ext cx="40" cy="9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32" name="Group 1527"/>
            <p:cNvGrpSpPr>
              <a:grpSpLocks noChangeAspect="1"/>
            </p:cNvGrpSpPr>
            <p:nvPr/>
          </p:nvGrpSpPr>
          <p:grpSpPr bwMode="auto">
            <a:xfrm>
              <a:off x="1340" y="1263"/>
              <a:ext cx="18" cy="162"/>
              <a:chOff x="2978" y="2432"/>
              <a:chExt cx="46" cy="375"/>
            </a:xfrm>
          </p:grpSpPr>
          <p:sp>
            <p:nvSpPr>
              <p:cNvPr id="46179" name="AutoShape 1528"/>
              <p:cNvSpPr>
                <a:spLocks noChangeAspect="1" noChangeArrowheads="1"/>
              </p:cNvSpPr>
              <p:nvPr/>
            </p:nvSpPr>
            <p:spPr bwMode="auto">
              <a:xfrm>
                <a:off x="2978" y="2619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80" name="AutoShape 1529"/>
              <p:cNvSpPr>
                <a:spLocks noChangeAspect="1" noChangeArrowheads="1"/>
              </p:cNvSpPr>
              <p:nvPr/>
            </p:nvSpPr>
            <p:spPr bwMode="auto">
              <a:xfrm>
                <a:off x="2978" y="2432"/>
                <a:ext cx="46" cy="18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33" name="Group 1530"/>
            <p:cNvGrpSpPr>
              <a:grpSpLocks noChangeAspect="1"/>
            </p:cNvGrpSpPr>
            <p:nvPr/>
          </p:nvGrpSpPr>
          <p:grpSpPr bwMode="auto">
            <a:xfrm>
              <a:off x="1290" y="1296"/>
              <a:ext cx="17" cy="173"/>
              <a:chOff x="2832" y="2516"/>
              <a:chExt cx="43" cy="436"/>
            </a:xfrm>
          </p:grpSpPr>
          <p:sp>
            <p:nvSpPr>
              <p:cNvPr id="46177" name="AutoShape 1531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516"/>
                <a:ext cx="43" cy="21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78" name="AutoShape 1532"/>
              <p:cNvSpPr>
                <a:spLocks noChangeAspect="1" noChangeArrowheads="1"/>
              </p:cNvSpPr>
              <p:nvPr/>
            </p:nvSpPr>
            <p:spPr bwMode="auto">
              <a:xfrm flipV="1">
                <a:off x="2832" y="2734"/>
                <a:ext cx="43" cy="21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34" name="Group 1533"/>
            <p:cNvGrpSpPr>
              <a:grpSpLocks noChangeAspect="1"/>
            </p:cNvGrpSpPr>
            <p:nvPr/>
          </p:nvGrpSpPr>
          <p:grpSpPr bwMode="auto">
            <a:xfrm>
              <a:off x="1237" y="1387"/>
              <a:ext cx="16" cy="86"/>
              <a:chOff x="2668" y="2761"/>
              <a:chExt cx="40" cy="217"/>
            </a:xfrm>
          </p:grpSpPr>
          <p:sp>
            <p:nvSpPr>
              <p:cNvPr id="46175" name="AutoShape 1534"/>
              <p:cNvSpPr>
                <a:spLocks noChangeAspect="1" noChangeArrowheads="1"/>
              </p:cNvSpPr>
              <p:nvPr/>
            </p:nvSpPr>
            <p:spPr bwMode="auto">
              <a:xfrm>
                <a:off x="2668" y="2870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76" name="AutoShape 1535"/>
              <p:cNvSpPr>
                <a:spLocks noChangeAspect="1" noChangeArrowheads="1"/>
              </p:cNvSpPr>
              <p:nvPr/>
            </p:nvSpPr>
            <p:spPr bwMode="auto">
              <a:xfrm>
                <a:off x="2668" y="2761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6135" name="Freeform 1536"/>
            <p:cNvSpPr>
              <a:spLocks noChangeAspect="1"/>
            </p:cNvSpPr>
            <p:nvPr/>
          </p:nvSpPr>
          <p:spPr bwMode="auto">
            <a:xfrm>
              <a:off x="1131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46136" name="Group 1537"/>
            <p:cNvGrpSpPr>
              <a:grpSpLocks noChangeAspect="1"/>
            </p:cNvGrpSpPr>
            <p:nvPr/>
          </p:nvGrpSpPr>
          <p:grpSpPr bwMode="auto">
            <a:xfrm flipV="1">
              <a:off x="1567" y="1302"/>
              <a:ext cx="16" cy="174"/>
              <a:chOff x="3217" y="3037"/>
              <a:chExt cx="46" cy="372"/>
            </a:xfrm>
          </p:grpSpPr>
          <p:sp>
            <p:nvSpPr>
              <p:cNvPr id="46173" name="AutoShape 1538"/>
              <p:cNvSpPr>
                <a:spLocks noChangeAspect="1" noChangeArrowheads="1"/>
              </p:cNvSpPr>
              <p:nvPr/>
            </p:nvSpPr>
            <p:spPr bwMode="auto">
              <a:xfrm>
                <a:off x="3217" y="3037"/>
                <a:ext cx="46" cy="189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74" name="AutoShape 1539"/>
              <p:cNvSpPr>
                <a:spLocks noChangeAspect="1" noChangeArrowheads="1"/>
              </p:cNvSpPr>
              <p:nvPr/>
            </p:nvSpPr>
            <p:spPr bwMode="auto">
              <a:xfrm>
                <a:off x="3217" y="3220"/>
                <a:ext cx="46" cy="1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37" name="Group 1540"/>
            <p:cNvGrpSpPr>
              <a:grpSpLocks noChangeAspect="1"/>
            </p:cNvGrpSpPr>
            <p:nvPr/>
          </p:nvGrpSpPr>
          <p:grpSpPr bwMode="auto">
            <a:xfrm>
              <a:off x="1510" y="1258"/>
              <a:ext cx="19" cy="173"/>
              <a:chOff x="3353" y="3099"/>
              <a:chExt cx="40" cy="455"/>
            </a:xfrm>
          </p:grpSpPr>
          <p:sp>
            <p:nvSpPr>
              <p:cNvPr id="46171" name="AutoShape 1541"/>
              <p:cNvSpPr>
                <a:spLocks noChangeAspect="1" noChangeArrowheads="1"/>
              </p:cNvSpPr>
              <p:nvPr/>
            </p:nvSpPr>
            <p:spPr bwMode="auto">
              <a:xfrm>
                <a:off x="3353" y="3325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72" name="AutoShape 1542"/>
              <p:cNvSpPr>
                <a:spLocks noChangeAspect="1" noChangeArrowheads="1"/>
              </p:cNvSpPr>
              <p:nvPr/>
            </p:nvSpPr>
            <p:spPr bwMode="auto">
              <a:xfrm>
                <a:off x="3353" y="3099"/>
                <a:ext cx="40" cy="22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38" name="Group 1543"/>
            <p:cNvGrpSpPr>
              <a:grpSpLocks noChangeAspect="1"/>
            </p:cNvGrpSpPr>
            <p:nvPr/>
          </p:nvGrpSpPr>
          <p:grpSpPr bwMode="auto">
            <a:xfrm>
              <a:off x="1464" y="1261"/>
              <a:ext cx="18" cy="103"/>
              <a:chOff x="3486" y="3261"/>
              <a:chExt cx="40" cy="337"/>
            </a:xfrm>
          </p:grpSpPr>
          <p:sp>
            <p:nvSpPr>
              <p:cNvPr id="46169" name="AutoShape 1544"/>
              <p:cNvSpPr>
                <a:spLocks noChangeAspect="1" noChangeArrowheads="1"/>
              </p:cNvSpPr>
              <p:nvPr/>
            </p:nvSpPr>
            <p:spPr bwMode="auto">
              <a:xfrm>
                <a:off x="3486" y="3430"/>
                <a:ext cx="40" cy="16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70" name="AutoShape 1545"/>
              <p:cNvSpPr>
                <a:spLocks noChangeAspect="1" noChangeArrowheads="1"/>
              </p:cNvSpPr>
              <p:nvPr/>
            </p:nvSpPr>
            <p:spPr bwMode="auto">
              <a:xfrm>
                <a:off x="3486" y="3261"/>
                <a:ext cx="40" cy="16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6139" name="Freeform 1546"/>
            <p:cNvSpPr>
              <a:spLocks noChangeAspect="1"/>
            </p:cNvSpPr>
            <p:nvPr/>
          </p:nvSpPr>
          <p:spPr bwMode="auto">
            <a:xfrm>
              <a:off x="1265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46140" name="Group 1547"/>
            <p:cNvGrpSpPr>
              <a:grpSpLocks noChangeAspect="1"/>
            </p:cNvGrpSpPr>
            <p:nvPr/>
          </p:nvGrpSpPr>
          <p:grpSpPr bwMode="auto">
            <a:xfrm>
              <a:off x="1792" y="1268"/>
              <a:ext cx="16" cy="175"/>
              <a:chOff x="2195" y="2463"/>
              <a:chExt cx="40" cy="442"/>
            </a:xfrm>
          </p:grpSpPr>
          <p:sp>
            <p:nvSpPr>
              <p:cNvPr id="46167" name="AutoShape 1548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68" name="AutoShape 1549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41" name="Group 1550"/>
            <p:cNvGrpSpPr>
              <a:grpSpLocks noChangeAspect="1"/>
            </p:cNvGrpSpPr>
            <p:nvPr/>
          </p:nvGrpSpPr>
          <p:grpSpPr bwMode="auto">
            <a:xfrm>
              <a:off x="1737" y="1324"/>
              <a:ext cx="17" cy="153"/>
              <a:chOff x="2329" y="2599"/>
              <a:chExt cx="43" cy="386"/>
            </a:xfrm>
          </p:grpSpPr>
          <p:sp>
            <p:nvSpPr>
              <p:cNvPr id="46165" name="AutoShape 1551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66" name="AutoShape 1552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42" name="Group 1553"/>
            <p:cNvGrpSpPr>
              <a:grpSpLocks noChangeAspect="1"/>
            </p:cNvGrpSpPr>
            <p:nvPr/>
          </p:nvGrpSpPr>
          <p:grpSpPr bwMode="auto">
            <a:xfrm>
              <a:off x="1615" y="1366"/>
              <a:ext cx="16" cy="107"/>
              <a:chOff x="2065" y="2441"/>
              <a:chExt cx="40" cy="272"/>
            </a:xfrm>
          </p:grpSpPr>
          <p:sp>
            <p:nvSpPr>
              <p:cNvPr id="46163" name="AutoShape 1554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64" name="AutoShape 1555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43" name="Group 1556"/>
            <p:cNvGrpSpPr>
              <a:grpSpLocks noChangeAspect="1"/>
            </p:cNvGrpSpPr>
            <p:nvPr/>
          </p:nvGrpSpPr>
          <p:grpSpPr bwMode="auto">
            <a:xfrm flipV="1">
              <a:off x="1682" y="1394"/>
              <a:ext cx="18" cy="71"/>
              <a:chOff x="2815" y="1923"/>
              <a:chExt cx="40" cy="217"/>
            </a:xfrm>
          </p:grpSpPr>
          <p:sp>
            <p:nvSpPr>
              <p:cNvPr id="46161" name="AutoShape 1557"/>
              <p:cNvSpPr>
                <a:spLocks noChangeAspect="1" noChangeArrowheads="1"/>
              </p:cNvSpPr>
              <p:nvPr/>
            </p:nvSpPr>
            <p:spPr bwMode="auto">
              <a:xfrm>
                <a:off x="2815" y="2032"/>
                <a:ext cx="40" cy="108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62" name="AutoShape 1558"/>
              <p:cNvSpPr>
                <a:spLocks noChangeAspect="1" noChangeArrowheads="1"/>
              </p:cNvSpPr>
              <p:nvPr/>
            </p:nvSpPr>
            <p:spPr bwMode="auto">
              <a:xfrm>
                <a:off x="2815" y="1923"/>
                <a:ext cx="40" cy="10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6144" name="Freeform 1559"/>
            <p:cNvSpPr>
              <a:spLocks noChangeAspect="1"/>
            </p:cNvSpPr>
            <p:nvPr/>
          </p:nvSpPr>
          <p:spPr bwMode="auto">
            <a:xfrm>
              <a:off x="1594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C7FF29"/>
                </a:gs>
                <a:gs pos="100000">
                  <a:srgbClr val="00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46145" name="Group 1560"/>
            <p:cNvGrpSpPr>
              <a:grpSpLocks noChangeAspect="1"/>
            </p:cNvGrpSpPr>
            <p:nvPr/>
          </p:nvGrpSpPr>
          <p:grpSpPr bwMode="auto">
            <a:xfrm>
              <a:off x="1846" y="1261"/>
              <a:ext cx="19" cy="108"/>
              <a:chOff x="2329" y="2599"/>
              <a:chExt cx="43" cy="386"/>
            </a:xfrm>
          </p:grpSpPr>
          <p:sp>
            <p:nvSpPr>
              <p:cNvPr id="46159" name="AutoShape 1561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60" name="AutoShape 1562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46" name="Group 1563"/>
            <p:cNvGrpSpPr>
              <a:grpSpLocks noChangeAspect="1"/>
            </p:cNvGrpSpPr>
            <p:nvPr/>
          </p:nvGrpSpPr>
          <p:grpSpPr bwMode="auto">
            <a:xfrm>
              <a:off x="1908" y="1269"/>
              <a:ext cx="17" cy="64"/>
              <a:chOff x="2478" y="2807"/>
              <a:chExt cx="43" cy="178"/>
            </a:xfrm>
          </p:grpSpPr>
          <p:sp>
            <p:nvSpPr>
              <p:cNvPr id="46157" name="AutoShape 1564"/>
              <p:cNvSpPr>
                <a:spLocks noChangeAspect="1" noChangeArrowheads="1"/>
              </p:cNvSpPr>
              <p:nvPr/>
            </p:nvSpPr>
            <p:spPr bwMode="auto">
              <a:xfrm>
                <a:off x="2478" y="2807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58" name="AutoShape 1565"/>
              <p:cNvSpPr>
                <a:spLocks noChangeAspect="1" noChangeArrowheads="1"/>
              </p:cNvSpPr>
              <p:nvPr/>
            </p:nvSpPr>
            <p:spPr bwMode="auto">
              <a:xfrm>
                <a:off x="2478" y="2896"/>
                <a:ext cx="43" cy="8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6147" name="Freeform 1566"/>
            <p:cNvSpPr>
              <a:spLocks noChangeAspect="1"/>
            </p:cNvSpPr>
            <p:nvPr/>
          </p:nvSpPr>
          <p:spPr bwMode="auto">
            <a:xfrm>
              <a:off x="1728" y="1256"/>
              <a:ext cx="242" cy="225"/>
            </a:xfrm>
            <a:custGeom>
              <a:avLst/>
              <a:gdLst>
                <a:gd name="T0" fmla="*/ 41 w 2730"/>
                <a:gd name="T1" fmla="*/ 2512 h 2533"/>
                <a:gd name="T2" fmla="*/ 310 w 2730"/>
                <a:gd name="T3" fmla="*/ 2397 h 2533"/>
                <a:gd name="T4" fmla="*/ 550 w 2730"/>
                <a:gd name="T5" fmla="*/ 2186 h 2533"/>
                <a:gd name="T6" fmla="*/ 742 w 2730"/>
                <a:gd name="T7" fmla="*/ 1924 h 2533"/>
                <a:gd name="T8" fmla="*/ 1261 w 2730"/>
                <a:gd name="T9" fmla="*/ 1084 h 2533"/>
                <a:gd name="T10" fmla="*/ 1831 w 2730"/>
                <a:gd name="T11" fmla="*/ 342 h 2533"/>
                <a:gd name="T12" fmla="*/ 2282 w 2730"/>
                <a:gd name="T13" fmla="*/ 54 h 2533"/>
                <a:gd name="T14" fmla="*/ 2703 w 2730"/>
                <a:gd name="T15" fmla="*/ 18 h 2533"/>
                <a:gd name="T16" fmla="*/ 2441 w 2730"/>
                <a:gd name="T17" fmla="*/ 126 h 2533"/>
                <a:gd name="T18" fmla="*/ 2214 w 2730"/>
                <a:gd name="T19" fmla="*/ 314 h 2533"/>
                <a:gd name="T20" fmla="*/ 1971 w 2730"/>
                <a:gd name="T21" fmla="*/ 623 h 2533"/>
                <a:gd name="T22" fmla="*/ 1678 w 2730"/>
                <a:gd name="T23" fmla="*/ 1089 h 2533"/>
                <a:gd name="T24" fmla="*/ 1102 w 2730"/>
                <a:gd name="T25" fmla="*/ 1953 h 2533"/>
                <a:gd name="T26" fmla="*/ 554 w 2730"/>
                <a:gd name="T27" fmla="*/ 2440 h 2533"/>
                <a:gd name="T28" fmla="*/ 41 w 2730"/>
                <a:gd name="T29" fmla="*/ 2512 h 253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30"/>
                <a:gd name="T46" fmla="*/ 0 h 2533"/>
                <a:gd name="T47" fmla="*/ 2730 w 2730"/>
                <a:gd name="T48" fmla="*/ 2533 h 253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30" h="2533">
                  <a:moveTo>
                    <a:pt x="41" y="2512"/>
                  </a:moveTo>
                  <a:cubicBezTo>
                    <a:pt x="0" y="2505"/>
                    <a:pt x="225" y="2451"/>
                    <a:pt x="310" y="2397"/>
                  </a:cubicBezTo>
                  <a:cubicBezTo>
                    <a:pt x="395" y="2343"/>
                    <a:pt x="478" y="2265"/>
                    <a:pt x="550" y="2186"/>
                  </a:cubicBezTo>
                  <a:cubicBezTo>
                    <a:pt x="622" y="2107"/>
                    <a:pt x="624" y="2108"/>
                    <a:pt x="742" y="1924"/>
                  </a:cubicBezTo>
                  <a:cubicBezTo>
                    <a:pt x="860" y="1740"/>
                    <a:pt x="1080" y="1348"/>
                    <a:pt x="1261" y="1084"/>
                  </a:cubicBezTo>
                  <a:cubicBezTo>
                    <a:pt x="1442" y="820"/>
                    <a:pt x="1661" y="514"/>
                    <a:pt x="1831" y="342"/>
                  </a:cubicBezTo>
                  <a:cubicBezTo>
                    <a:pt x="2001" y="170"/>
                    <a:pt x="2137" y="108"/>
                    <a:pt x="2282" y="54"/>
                  </a:cubicBezTo>
                  <a:cubicBezTo>
                    <a:pt x="2427" y="0"/>
                    <a:pt x="2676" y="6"/>
                    <a:pt x="2703" y="18"/>
                  </a:cubicBezTo>
                  <a:cubicBezTo>
                    <a:pt x="2730" y="30"/>
                    <a:pt x="2522" y="77"/>
                    <a:pt x="2441" y="126"/>
                  </a:cubicBezTo>
                  <a:cubicBezTo>
                    <a:pt x="2360" y="175"/>
                    <a:pt x="2292" y="231"/>
                    <a:pt x="2214" y="314"/>
                  </a:cubicBezTo>
                  <a:cubicBezTo>
                    <a:pt x="2136" y="397"/>
                    <a:pt x="2060" y="494"/>
                    <a:pt x="1971" y="623"/>
                  </a:cubicBezTo>
                  <a:cubicBezTo>
                    <a:pt x="1882" y="752"/>
                    <a:pt x="1823" y="867"/>
                    <a:pt x="1678" y="1089"/>
                  </a:cubicBezTo>
                  <a:cubicBezTo>
                    <a:pt x="1533" y="1311"/>
                    <a:pt x="1289" y="1728"/>
                    <a:pt x="1102" y="1953"/>
                  </a:cubicBezTo>
                  <a:cubicBezTo>
                    <a:pt x="915" y="2178"/>
                    <a:pt x="731" y="2347"/>
                    <a:pt x="554" y="2440"/>
                  </a:cubicBezTo>
                  <a:cubicBezTo>
                    <a:pt x="377" y="2533"/>
                    <a:pt x="82" y="2519"/>
                    <a:pt x="41" y="2512"/>
                  </a:cubicBezTo>
                  <a:close/>
                </a:path>
              </a:pathLst>
            </a:custGeom>
            <a:gradFill rotWithShape="1">
              <a:gsLst>
                <a:gs pos="0">
                  <a:srgbClr val="4D0808"/>
                </a:gs>
                <a:gs pos="14999">
                  <a:srgbClr val="FF0300"/>
                </a:gs>
                <a:gs pos="27499">
                  <a:srgbClr val="FF7A00"/>
                </a:gs>
                <a:gs pos="50000">
                  <a:srgbClr val="FFF200"/>
                </a:gs>
                <a:gs pos="72501">
                  <a:srgbClr val="FF7A00"/>
                </a:gs>
                <a:gs pos="85001">
                  <a:srgbClr val="FF0300"/>
                </a:gs>
                <a:gs pos="100000">
                  <a:srgbClr val="4D080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46148" name="Group 1567"/>
            <p:cNvGrpSpPr>
              <a:grpSpLocks noChangeAspect="1"/>
            </p:cNvGrpSpPr>
            <p:nvPr/>
          </p:nvGrpSpPr>
          <p:grpSpPr bwMode="auto">
            <a:xfrm>
              <a:off x="2011" y="1286"/>
              <a:ext cx="18" cy="177"/>
              <a:chOff x="2195" y="2463"/>
              <a:chExt cx="40" cy="442"/>
            </a:xfrm>
          </p:grpSpPr>
          <p:sp>
            <p:nvSpPr>
              <p:cNvPr id="46155" name="AutoShape 1568"/>
              <p:cNvSpPr>
                <a:spLocks noChangeAspect="1" noChangeArrowheads="1"/>
              </p:cNvSpPr>
              <p:nvPr/>
            </p:nvSpPr>
            <p:spPr bwMode="auto">
              <a:xfrm>
                <a:off x="2195" y="2684"/>
                <a:ext cx="40" cy="221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56" name="AutoShape 1569"/>
              <p:cNvSpPr>
                <a:spLocks noChangeAspect="1" noChangeArrowheads="1"/>
              </p:cNvSpPr>
              <p:nvPr/>
            </p:nvSpPr>
            <p:spPr bwMode="auto">
              <a:xfrm>
                <a:off x="2195" y="2463"/>
                <a:ext cx="40" cy="22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49" name="Group 1570"/>
            <p:cNvGrpSpPr>
              <a:grpSpLocks noChangeAspect="1"/>
            </p:cNvGrpSpPr>
            <p:nvPr/>
          </p:nvGrpSpPr>
          <p:grpSpPr bwMode="auto">
            <a:xfrm>
              <a:off x="2066" y="1351"/>
              <a:ext cx="17" cy="125"/>
              <a:chOff x="2329" y="2599"/>
              <a:chExt cx="43" cy="386"/>
            </a:xfrm>
          </p:grpSpPr>
          <p:sp>
            <p:nvSpPr>
              <p:cNvPr id="46153" name="AutoShape 1571"/>
              <p:cNvSpPr>
                <a:spLocks noChangeAspect="1" noChangeArrowheads="1"/>
              </p:cNvSpPr>
              <p:nvPr/>
            </p:nvSpPr>
            <p:spPr bwMode="auto">
              <a:xfrm>
                <a:off x="2329" y="2791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54" name="AutoShape 1572"/>
              <p:cNvSpPr>
                <a:spLocks noChangeAspect="1" noChangeArrowheads="1"/>
              </p:cNvSpPr>
              <p:nvPr/>
            </p:nvSpPr>
            <p:spPr bwMode="auto">
              <a:xfrm>
                <a:off x="2329" y="2599"/>
                <a:ext cx="43" cy="19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6150" name="Group 1573"/>
            <p:cNvGrpSpPr>
              <a:grpSpLocks noChangeAspect="1"/>
            </p:cNvGrpSpPr>
            <p:nvPr/>
          </p:nvGrpSpPr>
          <p:grpSpPr bwMode="auto">
            <a:xfrm>
              <a:off x="1958" y="1262"/>
              <a:ext cx="18" cy="134"/>
              <a:chOff x="2065" y="2441"/>
              <a:chExt cx="40" cy="272"/>
            </a:xfrm>
          </p:grpSpPr>
          <p:sp>
            <p:nvSpPr>
              <p:cNvPr id="46151" name="AutoShape 1574"/>
              <p:cNvSpPr>
                <a:spLocks noChangeAspect="1" noChangeArrowheads="1"/>
              </p:cNvSpPr>
              <p:nvPr/>
            </p:nvSpPr>
            <p:spPr bwMode="auto">
              <a:xfrm>
                <a:off x="2065" y="2576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C3D91"/>
                  </a:gs>
                  <a:gs pos="12000">
                    <a:srgbClr val="7005D4"/>
                  </a:gs>
                  <a:gs pos="30000">
                    <a:srgbClr val="181CC7"/>
                  </a:gs>
                  <a:gs pos="60001">
                    <a:srgbClr val="0A128C"/>
                  </a:gs>
                  <a:gs pos="100000">
                    <a:srgbClr val="00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6152" name="AutoShape 1575"/>
              <p:cNvSpPr>
                <a:spLocks noChangeAspect="1" noChangeArrowheads="1"/>
              </p:cNvSpPr>
              <p:nvPr/>
            </p:nvSpPr>
            <p:spPr bwMode="auto">
              <a:xfrm>
                <a:off x="2065" y="2441"/>
                <a:ext cx="40" cy="137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"/>
              </a:p>
            </p:txBody>
          </p:sp>
        </p:grpSp>
      </p:grpSp>
      <p:sp>
        <p:nvSpPr>
          <p:cNvPr id="46103" name="Freeform 1689"/>
          <p:cNvSpPr>
            <a:spLocks/>
          </p:cNvSpPr>
          <p:nvPr/>
        </p:nvSpPr>
        <p:spPr bwMode="auto">
          <a:xfrm>
            <a:off x="4976813" y="2506663"/>
            <a:ext cx="1470025" cy="3721100"/>
          </a:xfrm>
          <a:custGeom>
            <a:avLst/>
            <a:gdLst>
              <a:gd name="T0" fmla="*/ 926 w 926"/>
              <a:gd name="T1" fmla="*/ 0 h 2344"/>
              <a:gd name="T2" fmla="*/ 428 w 926"/>
              <a:gd name="T3" fmla="*/ 1960 h 2344"/>
              <a:gd name="T4" fmla="*/ 0 w 926"/>
              <a:gd name="T5" fmla="*/ 2304 h 2344"/>
              <a:gd name="T6" fmla="*/ 0 60000 65536"/>
              <a:gd name="T7" fmla="*/ 0 60000 65536"/>
              <a:gd name="T8" fmla="*/ 0 60000 65536"/>
              <a:gd name="T9" fmla="*/ 0 w 926"/>
              <a:gd name="T10" fmla="*/ 0 h 2344"/>
              <a:gd name="T11" fmla="*/ 926 w 926"/>
              <a:gd name="T12" fmla="*/ 2344 h 23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26" h="2344">
                <a:moveTo>
                  <a:pt x="926" y="0"/>
                </a:moveTo>
                <a:cubicBezTo>
                  <a:pt x="754" y="788"/>
                  <a:pt x="582" y="1576"/>
                  <a:pt x="428" y="1960"/>
                </a:cubicBezTo>
                <a:cubicBezTo>
                  <a:pt x="274" y="2344"/>
                  <a:pt x="70" y="2250"/>
                  <a:pt x="0" y="2304"/>
                </a:cubicBezTo>
              </a:path>
            </a:pathLst>
          </a:custGeom>
          <a:noFill/>
          <a:ln w="57150">
            <a:solidFill>
              <a:srgbClr val="00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46104" name="Oval 1690"/>
          <p:cNvSpPr>
            <a:spLocks noChangeArrowheads="1"/>
          </p:cNvSpPr>
          <p:nvPr/>
        </p:nvSpPr>
        <p:spPr bwMode="auto">
          <a:xfrm>
            <a:off x="4881563" y="6138863"/>
            <a:ext cx="169862" cy="169862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000"/>
              <a:t>P</a:t>
            </a:r>
          </a:p>
        </p:txBody>
      </p:sp>
      <p:sp>
        <p:nvSpPr>
          <p:cNvPr id="46105" name="Oval 1692"/>
          <p:cNvSpPr>
            <a:spLocks noChangeArrowheads="1"/>
          </p:cNvSpPr>
          <p:nvPr/>
        </p:nvSpPr>
        <p:spPr bwMode="auto">
          <a:xfrm>
            <a:off x="6870700" y="2217738"/>
            <a:ext cx="169863" cy="169862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000"/>
              <a:t>P</a:t>
            </a:r>
          </a:p>
        </p:txBody>
      </p:sp>
      <p:sp>
        <p:nvSpPr>
          <p:cNvPr id="148" name="Marcador de contenido 2"/>
          <p:cNvSpPr txBox="1">
            <a:spLocks/>
          </p:cNvSpPr>
          <p:nvPr/>
        </p:nvSpPr>
        <p:spPr>
          <a:xfrm>
            <a:off x="5772714" y="5229225"/>
            <a:ext cx="3037348" cy="145940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s-ES" sz="2400" dirty="0" smtClean="0"/>
              <a:t>El E2F libre puede unirse al DNA, ejerciendo su funci</a:t>
            </a:r>
            <a:r>
              <a:rPr lang="es-ES" sz="2400" dirty="0" smtClean="0"/>
              <a:t>ón transcriptora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26599352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La mutaci</a:t>
            </a:r>
            <a:r>
              <a:rPr lang="es-ES" dirty="0" smtClean="0"/>
              <a:t>ón </a:t>
            </a:r>
            <a:r>
              <a:rPr lang="es-ES" dirty="0" err="1" smtClean="0"/>
              <a:t>inactivante</a:t>
            </a:r>
            <a:r>
              <a:rPr lang="es-ES" dirty="0" smtClean="0"/>
              <a:t> del RB favorece la progresión a la fase S</a:t>
            </a:r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smtClean="0"/>
              <a:t>El </a:t>
            </a:r>
            <a:r>
              <a:rPr lang="es-ES" b="1" i="1" dirty="0" smtClean="0"/>
              <a:t>RB</a:t>
            </a:r>
            <a:r>
              <a:rPr lang="es-ES" dirty="0" smtClean="0"/>
              <a:t> es, por lo tanto, un ejemplo de un GEN SUPRESOR DE TUMORES o TSG (por sus siglas en ingl</a:t>
            </a:r>
            <a:r>
              <a:rPr lang="es-ES" dirty="0" smtClean="0"/>
              <a:t>és)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398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 Negro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Negro .thmx</Template>
  <TotalTime>282</TotalTime>
  <Words>783</Words>
  <Application>Microsoft Macintosh PowerPoint</Application>
  <PresentationFormat>Presentación en pantalla (4:3)</PresentationFormat>
  <Paragraphs>256</Paragraphs>
  <Slides>21</Slides>
  <Notes>20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2" baseType="lpstr">
      <vt:lpstr> Negro </vt:lpstr>
      <vt:lpstr>Función normal de la proteína Retinoblastoma y el G1-checkpoint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La mutación inactivante del RB favorece la progresión a la fase S</vt:lpstr>
      <vt:lpstr>La mutación del RB es una de las más frecuentes en oncología</vt:lpstr>
      <vt:lpstr>Presentación de PowerPoint</vt:lpstr>
      <vt:lpstr>Presentación de PowerPoint</vt:lpstr>
      <vt:lpstr>Las mutaciones de los TSGs CDKIs como p16 o p21 son frecuentes en oncología</vt:lpstr>
      <vt:lpstr>Presentación de PowerPoint</vt:lpstr>
      <vt:lpstr>La mutación inactivante del p53 es una de las más comunes en oncología (aproximadamente la mitad de los cánceres la exhiben)</vt:lpstr>
      <vt:lpstr>Presentación de PowerPoint</vt:lpstr>
      <vt:lpstr>La adición de un inhibidor de CDK4 (PD991) a un inhibidor de aromatasa retarda la progresión tumoral en forma sustancial en pacientes con cáncer de mama. </vt:lpstr>
      <vt:lpstr>Presentación de PowerPoint</vt:lpstr>
      <vt:lpstr>G1-Checkpoint</vt:lpstr>
      <vt:lpstr>Mauricio Lema Medina MD</vt:lpstr>
      <vt:lpstr>Proteína Retinoblastoma</vt:lpstr>
    </vt:vector>
  </TitlesOfParts>
  <Company>familiar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Función normal de la proteína Retinoblastoma</dc:title>
  <dc:creator>mac mac</dc:creator>
  <cp:lastModifiedBy>mac mac</cp:lastModifiedBy>
  <cp:revision>27</cp:revision>
  <dcterms:created xsi:type="dcterms:W3CDTF">2014-01-19T22:41:59Z</dcterms:created>
  <dcterms:modified xsi:type="dcterms:W3CDTF">2014-01-20T03:24:58Z</dcterms:modified>
</cp:coreProperties>
</file>