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7" r:id="rId19"/>
    <p:sldId id="275" r:id="rId20"/>
    <p:sldId id="276" r:id="rId21"/>
    <p:sldId id="278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5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E1F9A-A844-294F-9902-26E89824FA4C}" type="datetimeFigureOut">
              <a:rPr lang="es-ES" smtClean="0"/>
              <a:t>6/01/14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82A3F-23CC-8E44-B55D-3EE962ADA08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p53 como Batman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Por: Mauricio Lema</a:t>
            </a:r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53067" y="4978568"/>
            <a:ext cx="66547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2000" dirty="0" err="1"/>
              <a:t>Gadi</a:t>
            </a:r>
            <a:r>
              <a:rPr lang="es-ES_tradnl" sz="2000" dirty="0"/>
              <a:t> N, Foley SE, </a:t>
            </a:r>
            <a:r>
              <a:rPr lang="es-ES_tradnl" sz="2000" dirty="0" err="1"/>
              <a:t>Nowey</a:t>
            </a:r>
            <a:r>
              <a:rPr lang="es-ES_tradnl" sz="2000" dirty="0"/>
              <a:t> M, </a:t>
            </a:r>
            <a:r>
              <a:rPr lang="es-ES_tradnl" sz="2000" dirty="0" err="1"/>
              <a:t>Plopper</a:t>
            </a:r>
            <a:r>
              <a:rPr lang="es-ES_tradnl" sz="2000" dirty="0"/>
              <a:t> GE. p53 as Batman: </a:t>
            </a:r>
            <a:r>
              <a:rPr lang="es-ES_tradnl" sz="2000" dirty="0" err="1"/>
              <a:t>using</a:t>
            </a:r>
            <a:r>
              <a:rPr lang="es-ES_tradnl" sz="2000" dirty="0"/>
              <a:t> a </a:t>
            </a:r>
            <a:r>
              <a:rPr lang="es-ES_tradnl" sz="2000" dirty="0" err="1"/>
              <a:t>movie</a:t>
            </a:r>
            <a:r>
              <a:rPr lang="es-ES_tradnl" sz="2000" dirty="0"/>
              <a:t> </a:t>
            </a:r>
            <a:r>
              <a:rPr lang="es-ES_tradnl" sz="2000" dirty="0" err="1"/>
              <a:t>plot</a:t>
            </a:r>
            <a:r>
              <a:rPr lang="es-ES_tradnl" sz="2000" dirty="0"/>
              <a:t> </a:t>
            </a:r>
            <a:r>
              <a:rPr lang="es-ES_tradnl" sz="2000" dirty="0" err="1"/>
              <a:t>to</a:t>
            </a:r>
            <a:r>
              <a:rPr lang="es-ES_tradnl" sz="2000" dirty="0"/>
              <a:t> </a:t>
            </a:r>
            <a:r>
              <a:rPr lang="es-ES_tradnl" sz="2000" dirty="0" err="1"/>
              <a:t>understand</a:t>
            </a:r>
            <a:r>
              <a:rPr lang="es-ES_tradnl" sz="2000" dirty="0"/>
              <a:t> control of </a:t>
            </a:r>
            <a:r>
              <a:rPr lang="es-ES_tradnl" sz="2000" dirty="0" err="1"/>
              <a:t>the</a:t>
            </a:r>
            <a:r>
              <a:rPr lang="es-ES_tradnl" sz="2000" dirty="0"/>
              <a:t> </a:t>
            </a:r>
            <a:r>
              <a:rPr lang="es-ES_tradnl" sz="2000" dirty="0" err="1"/>
              <a:t>cell</a:t>
            </a:r>
            <a:r>
              <a:rPr lang="es-ES_tradnl" sz="2000" dirty="0"/>
              <a:t> </a:t>
            </a:r>
            <a:r>
              <a:rPr lang="es-ES_tradnl" sz="2000" dirty="0" err="1"/>
              <a:t>cycle</a:t>
            </a:r>
            <a:r>
              <a:rPr lang="es-ES_tradnl" sz="2000" dirty="0"/>
              <a:t>. </a:t>
            </a:r>
            <a:r>
              <a:rPr lang="es-ES_tradnl" sz="2000" dirty="0" err="1"/>
              <a:t>Sci</a:t>
            </a:r>
            <a:r>
              <a:rPr lang="es-ES_tradnl" sz="2000" dirty="0"/>
              <a:t> </a:t>
            </a:r>
            <a:r>
              <a:rPr lang="es-ES_tradnl" sz="2000" dirty="0" err="1"/>
              <a:t>Signal</a:t>
            </a:r>
            <a:r>
              <a:rPr lang="es-ES_tradnl" sz="2000" dirty="0"/>
              <a:t>. 2013 </a:t>
            </a:r>
            <a:r>
              <a:rPr lang="es-ES_tradnl" sz="2000" dirty="0" err="1"/>
              <a:t>Apr</a:t>
            </a:r>
            <a:r>
              <a:rPr lang="es-ES_tradnl" sz="2000" dirty="0"/>
              <a:t> 16;6(271):tr2. </a:t>
            </a:r>
            <a:r>
              <a:rPr lang="es-ES_tradnl" sz="2000" dirty="0" err="1"/>
              <a:t>doi</a:t>
            </a:r>
            <a:r>
              <a:rPr lang="es-ES_tradnl" sz="2000" dirty="0"/>
              <a:t>: 10.1126/scisignal.2003535.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92901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937" y="1600200"/>
            <a:ext cx="914400" cy="11938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174" y="3252876"/>
            <a:ext cx="911163" cy="98824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937" y="4462809"/>
            <a:ext cx="914399" cy="1139189"/>
          </a:xfrm>
          <a:prstGeom prst="rect">
            <a:avLst/>
          </a:prstGeom>
        </p:spPr>
      </p:pic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469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p53 &amp; “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”</a:t>
            </a:r>
            <a:endParaRPr lang="es-ES" dirty="0"/>
          </a:p>
        </p:txBody>
      </p:sp>
      <p:sp>
        <p:nvSpPr>
          <p:cNvPr id="16" name="Marcador de contenido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53: Batman - Guardián del genoma, protege </a:t>
            </a:r>
            <a:r>
              <a:rPr lang="es-ES" dirty="0" err="1" smtClean="0"/>
              <a:t>Gotham</a:t>
            </a:r>
            <a:endParaRPr lang="es-ES" dirty="0" smtClean="0"/>
          </a:p>
          <a:p>
            <a:r>
              <a:rPr lang="es-ES" dirty="0" smtClean="0"/>
              <a:t>Mdm2: Joker – Inhibe p53, causa caos al inactivar a Batman</a:t>
            </a:r>
          </a:p>
          <a:p>
            <a:r>
              <a:rPr lang="es-ES" dirty="0" smtClean="0"/>
              <a:t>ARF: Gordon – Neutraliza Mdm2, ayuda a Batman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43054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469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p53 &amp; “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”</a:t>
            </a:r>
            <a:endParaRPr lang="es-ES" dirty="0"/>
          </a:p>
        </p:txBody>
      </p:sp>
      <p:sp>
        <p:nvSpPr>
          <p:cNvPr id="16" name="Marcador de contenido 1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dirty="0" smtClean="0"/>
              <a:t>Chk2</a:t>
            </a:r>
            <a:r>
              <a:rPr lang="es-ES" dirty="0" smtClean="0"/>
              <a:t>: </a:t>
            </a:r>
            <a:r>
              <a:rPr lang="es-ES" dirty="0" err="1" smtClean="0"/>
              <a:t>Lucius</a:t>
            </a:r>
            <a:r>
              <a:rPr lang="es-ES" dirty="0" smtClean="0"/>
              <a:t> Fox – </a:t>
            </a:r>
            <a:r>
              <a:rPr lang="es-ES" dirty="0" err="1" smtClean="0"/>
              <a:t>Kinasa</a:t>
            </a:r>
            <a:r>
              <a:rPr lang="es-ES" dirty="0" smtClean="0"/>
              <a:t> </a:t>
            </a:r>
            <a:r>
              <a:rPr lang="es-ES" dirty="0" err="1" smtClean="0"/>
              <a:t>activante</a:t>
            </a:r>
            <a:r>
              <a:rPr lang="es-ES" dirty="0" smtClean="0"/>
              <a:t> del p53</a:t>
            </a:r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endParaRPr lang="es-ES_tradnl" dirty="0" smtClean="0"/>
          </a:p>
          <a:p>
            <a:r>
              <a:rPr lang="es-ES" dirty="0"/>
              <a:t>p</a:t>
            </a:r>
            <a:r>
              <a:rPr lang="es-ES_tradnl" dirty="0" smtClean="0"/>
              <a:t>21: </a:t>
            </a:r>
            <a:r>
              <a:rPr lang="es-ES_tradnl" dirty="0" err="1" smtClean="0"/>
              <a:t>Bat</a:t>
            </a:r>
            <a:r>
              <a:rPr lang="es-ES_tradnl" dirty="0" smtClean="0"/>
              <a:t> </a:t>
            </a:r>
            <a:r>
              <a:rPr lang="es-ES_tradnl" dirty="0" err="1" smtClean="0"/>
              <a:t>Suit</a:t>
            </a:r>
            <a:r>
              <a:rPr lang="es-ES" dirty="0" smtClean="0"/>
              <a:t>–</a:t>
            </a:r>
            <a:r>
              <a:rPr lang="es-ES_tradnl" dirty="0" smtClean="0"/>
              <a:t> Inhibe la CDK, y detiene el ciclo celular </a:t>
            </a:r>
          </a:p>
          <a:p>
            <a:endParaRPr lang="es-ES_tradnl" dirty="0" smtClean="0"/>
          </a:p>
          <a:p>
            <a:r>
              <a:rPr lang="es-ES" dirty="0" smtClean="0"/>
              <a:t>ATM/ATR: </a:t>
            </a:r>
            <a:r>
              <a:rPr lang="es-ES" dirty="0" err="1" smtClean="0"/>
              <a:t>Bat</a:t>
            </a:r>
            <a:r>
              <a:rPr lang="es-ES" dirty="0" smtClean="0"/>
              <a:t> </a:t>
            </a:r>
            <a:r>
              <a:rPr lang="es-ES" dirty="0" err="1" smtClean="0"/>
              <a:t>signal</a:t>
            </a:r>
            <a:r>
              <a:rPr lang="es-ES" dirty="0" smtClean="0"/>
              <a:t> – Informa a Batman de lo que ocurre</a:t>
            </a:r>
            <a:endParaRPr lang="es-ES_tradn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937" y="1739361"/>
            <a:ext cx="921411" cy="113082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37" y="5037667"/>
            <a:ext cx="2135796" cy="143516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938" y="3259667"/>
            <a:ext cx="924788" cy="122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38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469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p53 &amp; “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”</a:t>
            </a:r>
            <a:endParaRPr lang="es-ES" dirty="0"/>
          </a:p>
        </p:txBody>
      </p:sp>
      <p:sp>
        <p:nvSpPr>
          <p:cNvPr id="16" name="Marcador de contenido 1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02200"/>
          </a:xfrm>
        </p:spPr>
        <p:txBody>
          <a:bodyPr>
            <a:normAutofit lnSpcReduction="10000"/>
          </a:bodyPr>
          <a:lstStyle/>
          <a:p>
            <a:r>
              <a:rPr lang="es-ES_tradnl" dirty="0" smtClean="0"/>
              <a:t>Genoma </a:t>
            </a:r>
            <a:r>
              <a:rPr lang="es-E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Gotham</a:t>
            </a:r>
            <a:r>
              <a:rPr lang="es-ES_tradnl" dirty="0" smtClean="0"/>
              <a:t> </a:t>
            </a:r>
            <a:r>
              <a:rPr lang="es-ES" dirty="0" smtClean="0"/>
              <a:t>–</a:t>
            </a:r>
            <a:r>
              <a:rPr lang="es-ES_tradnl" dirty="0" smtClean="0"/>
              <a:t> Batman (p53) y el Joker (Mdm2) se pelean por  su control</a:t>
            </a:r>
          </a:p>
          <a:p>
            <a:endParaRPr lang="es-ES_tradnl" dirty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Promotor MdM2 </a:t>
            </a:r>
            <a:r>
              <a:rPr lang="es-E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Mob</a:t>
            </a:r>
            <a:r>
              <a:rPr lang="es-ES_tradnl" dirty="0" smtClean="0"/>
              <a:t> </a:t>
            </a:r>
            <a:r>
              <a:rPr lang="es-ES_tradnl" dirty="0" err="1" smtClean="0"/>
              <a:t>bosses</a:t>
            </a:r>
            <a:r>
              <a:rPr lang="es-ES_tradnl" dirty="0" smtClean="0"/>
              <a:t>: Contratan al Joker (Mdm2) para que elimine a Batman (p53)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84" y="1600200"/>
            <a:ext cx="3842183" cy="24638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85" y="4531237"/>
            <a:ext cx="4087716" cy="155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26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469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p53 &amp; “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”</a:t>
            </a:r>
            <a:endParaRPr lang="es-ES" dirty="0"/>
          </a:p>
        </p:txBody>
      </p:sp>
      <p:sp>
        <p:nvSpPr>
          <p:cNvPr id="16" name="Marcador de contenido 1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02200"/>
          </a:xfrm>
        </p:spPr>
        <p:txBody>
          <a:bodyPr>
            <a:normAutofit lnSpcReduction="10000"/>
          </a:bodyPr>
          <a:lstStyle/>
          <a:p>
            <a:r>
              <a:rPr lang="es-ES_tradnl" dirty="0" smtClean="0"/>
              <a:t>Proteínas apoptosis </a:t>
            </a:r>
            <a:r>
              <a:rPr lang="es-E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Gotham</a:t>
            </a:r>
            <a:r>
              <a:rPr lang="es-ES_tradnl" dirty="0" smtClean="0"/>
              <a:t> </a:t>
            </a:r>
            <a:r>
              <a:rPr lang="es-ES_tradnl" dirty="0" err="1" smtClean="0"/>
              <a:t>Police</a:t>
            </a:r>
            <a:r>
              <a:rPr lang="es-ES_tradnl" dirty="0" smtClean="0"/>
              <a:t> </a:t>
            </a:r>
            <a:r>
              <a:rPr lang="es-ES_tradnl" dirty="0" err="1" smtClean="0"/>
              <a:t>Department</a:t>
            </a:r>
            <a:r>
              <a:rPr lang="es-ES_tradnl" dirty="0" smtClean="0"/>
              <a:t> </a:t>
            </a:r>
            <a:r>
              <a:rPr lang="es-ES" dirty="0" smtClean="0"/>
              <a:t>–</a:t>
            </a:r>
            <a:r>
              <a:rPr lang="es-ES_tradnl" dirty="0" smtClean="0"/>
              <a:t> Evitan el daño celular</a:t>
            </a:r>
          </a:p>
          <a:p>
            <a:endParaRPr lang="es-ES_tradnl" dirty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err="1" smtClean="0"/>
              <a:t>Cell</a:t>
            </a:r>
            <a:r>
              <a:rPr lang="es-ES_tradnl" dirty="0" smtClean="0"/>
              <a:t> </a:t>
            </a:r>
            <a:r>
              <a:rPr lang="es-ES_tradnl" dirty="0" err="1"/>
              <a:t>C</a:t>
            </a:r>
            <a:r>
              <a:rPr lang="es-ES_tradnl" dirty="0" err="1" smtClean="0"/>
              <a:t>ycle</a:t>
            </a:r>
            <a:r>
              <a:rPr lang="es-ES_tradnl" dirty="0" smtClean="0"/>
              <a:t> </a:t>
            </a:r>
            <a:r>
              <a:rPr lang="es-ES_tradnl" dirty="0" err="1" smtClean="0"/>
              <a:t>Checkpoints</a:t>
            </a:r>
            <a:r>
              <a:rPr lang="es-ES_tradnl" dirty="0"/>
              <a:t> </a:t>
            </a:r>
            <a:r>
              <a:rPr lang="es-E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Crime</a:t>
            </a:r>
            <a:r>
              <a:rPr lang="es-ES_tradnl" dirty="0" smtClean="0"/>
              <a:t> </a:t>
            </a:r>
            <a:r>
              <a:rPr lang="es-ES_tradnl" dirty="0" err="1" smtClean="0"/>
              <a:t>Alert</a:t>
            </a:r>
            <a:r>
              <a:rPr lang="es-ES_tradnl" dirty="0" smtClean="0"/>
              <a:t> </a:t>
            </a:r>
            <a:r>
              <a:rPr lang="es-ES_tradnl" dirty="0" err="1" smtClean="0"/>
              <a:t>System</a:t>
            </a:r>
            <a:r>
              <a:rPr lang="es-ES_tradnl" dirty="0" smtClean="0"/>
              <a:t>: inicia la acción de Batman</a:t>
            </a:r>
            <a:endParaRPr lang="es-E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85" y="1248833"/>
            <a:ext cx="3215648" cy="307783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85" y="4610651"/>
            <a:ext cx="3503515" cy="171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87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(1)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8571"/>
            <a:ext cx="4087716" cy="155493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174" y="1398571"/>
            <a:ext cx="911163" cy="98824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937" y="4394200"/>
            <a:ext cx="914400" cy="1193800"/>
          </a:xfrm>
          <a:prstGeom prst="rect">
            <a:avLst/>
          </a:prstGeom>
        </p:spPr>
      </p:pic>
      <p:cxnSp>
        <p:nvCxnSpPr>
          <p:cNvPr id="10" name="Conector curvado 9"/>
          <p:cNvCxnSpPr>
            <a:stCxn id="6" idx="3"/>
            <a:endCxn id="7" idx="1"/>
          </p:cNvCxnSpPr>
          <p:nvPr/>
        </p:nvCxnSpPr>
        <p:spPr>
          <a:xfrm flipV="1">
            <a:off x="4544916" y="1892691"/>
            <a:ext cx="2026258" cy="283348"/>
          </a:xfrm>
          <a:prstGeom prst="curvedConnector3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curvado 11"/>
          <p:cNvCxnSpPr>
            <a:stCxn id="7" idx="2"/>
            <a:endCxn id="8" idx="0"/>
          </p:cNvCxnSpPr>
          <p:nvPr/>
        </p:nvCxnSpPr>
        <p:spPr>
          <a:xfrm rot="5400000">
            <a:off x="6022253" y="3389696"/>
            <a:ext cx="2007389" cy="1619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887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(2)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337" y="5240867"/>
            <a:ext cx="914400" cy="11938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37" y="1739361"/>
            <a:ext cx="921411" cy="113082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938" y="3259667"/>
            <a:ext cx="924788" cy="12276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271" y="1739361"/>
            <a:ext cx="2135796" cy="1435165"/>
          </a:xfrm>
          <a:prstGeom prst="rect">
            <a:avLst/>
          </a:prstGeom>
        </p:spPr>
      </p:pic>
      <p:cxnSp>
        <p:nvCxnSpPr>
          <p:cNvPr id="12" name="Conector curvado 11"/>
          <p:cNvCxnSpPr>
            <a:stCxn id="9" idx="2"/>
            <a:endCxn id="10" idx="0"/>
          </p:cNvCxnSpPr>
          <p:nvPr/>
        </p:nvCxnSpPr>
        <p:spPr>
          <a:xfrm rot="16200000" flipH="1">
            <a:off x="1754746" y="3064080"/>
            <a:ext cx="389483" cy="1689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curvado 12"/>
          <p:cNvCxnSpPr>
            <a:stCxn id="10" idx="2"/>
          </p:cNvCxnSpPr>
          <p:nvPr/>
        </p:nvCxnSpPr>
        <p:spPr>
          <a:xfrm rot="16200000" flipH="1">
            <a:off x="2320267" y="4117397"/>
            <a:ext cx="1490137" cy="2230007"/>
          </a:xfrm>
          <a:prstGeom prst="curvedConnector2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curvado 17"/>
          <p:cNvCxnSpPr>
            <a:stCxn id="11" idx="2"/>
            <a:endCxn id="8" idx="3"/>
          </p:cNvCxnSpPr>
          <p:nvPr/>
        </p:nvCxnSpPr>
        <p:spPr>
          <a:xfrm rot="5400000">
            <a:off x="4737333" y="3531930"/>
            <a:ext cx="2663241" cy="1948432"/>
          </a:xfrm>
          <a:prstGeom prst="curvedConnector2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Imagen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1555" y="4746747"/>
            <a:ext cx="911163" cy="988240"/>
          </a:xfrm>
          <a:prstGeom prst="rect">
            <a:avLst/>
          </a:prstGeom>
        </p:spPr>
      </p:pic>
      <p:cxnSp>
        <p:nvCxnSpPr>
          <p:cNvPr id="23" name="Conector curvado 22"/>
          <p:cNvCxnSpPr>
            <a:stCxn id="11" idx="2"/>
            <a:endCxn id="22" idx="0"/>
          </p:cNvCxnSpPr>
          <p:nvPr/>
        </p:nvCxnSpPr>
        <p:spPr>
          <a:xfrm rot="16200000" flipH="1">
            <a:off x="6629043" y="3588652"/>
            <a:ext cx="1572221" cy="743968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curvado 25"/>
          <p:cNvCxnSpPr>
            <a:stCxn id="22" idx="1"/>
          </p:cNvCxnSpPr>
          <p:nvPr/>
        </p:nvCxnSpPr>
        <p:spPr>
          <a:xfrm rot="10800000" flipV="1">
            <a:off x="5232403" y="5240867"/>
            <a:ext cx="2099152" cy="596900"/>
          </a:xfrm>
          <a:prstGeom prst="curvedConnector3">
            <a:avLst>
              <a:gd name="adj1" fmla="val 50000"/>
            </a:avLst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779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(3)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58" y="2205678"/>
            <a:ext cx="914400" cy="11938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493" y="3090543"/>
            <a:ext cx="3842183" cy="24638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7676" y="2273410"/>
            <a:ext cx="911163" cy="98824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4558" y="378672"/>
            <a:ext cx="914399" cy="113918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658" y="5008142"/>
            <a:ext cx="1141314" cy="109240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967" y="3729475"/>
            <a:ext cx="2232996" cy="1092401"/>
          </a:xfrm>
          <a:prstGeom prst="rect">
            <a:avLst/>
          </a:prstGeom>
        </p:spPr>
      </p:pic>
      <p:cxnSp>
        <p:nvCxnSpPr>
          <p:cNvPr id="16" name="Conector curvado 15"/>
          <p:cNvCxnSpPr>
            <a:stCxn id="13" idx="2"/>
            <a:endCxn id="12" idx="0"/>
          </p:cNvCxnSpPr>
          <p:nvPr/>
        </p:nvCxnSpPr>
        <p:spPr>
          <a:xfrm rot="5400000">
            <a:off x="7564734" y="1736385"/>
            <a:ext cx="755549" cy="318500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curvado 16"/>
          <p:cNvCxnSpPr>
            <a:stCxn id="12" idx="1"/>
            <a:endCxn id="8" idx="3"/>
          </p:cNvCxnSpPr>
          <p:nvPr/>
        </p:nvCxnSpPr>
        <p:spPr>
          <a:xfrm rot="10800000" flipV="1">
            <a:off x="1992058" y="2767530"/>
            <a:ext cx="5335618" cy="35048"/>
          </a:xfrm>
          <a:prstGeom prst="curvedConnector3">
            <a:avLst>
              <a:gd name="adj1" fmla="val 50000"/>
            </a:avLst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curvado 21"/>
          <p:cNvCxnSpPr>
            <a:stCxn id="8" idx="2"/>
          </p:cNvCxnSpPr>
          <p:nvPr/>
        </p:nvCxnSpPr>
        <p:spPr>
          <a:xfrm rot="5400000">
            <a:off x="1306258" y="3628078"/>
            <a:ext cx="457201" cy="12700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curvado 27"/>
          <p:cNvCxnSpPr>
            <a:stCxn id="15" idx="3"/>
            <a:endCxn id="7" idx="1"/>
          </p:cNvCxnSpPr>
          <p:nvPr/>
        </p:nvCxnSpPr>
        <p:spPr>
          <a:xfrm>
            <a:off x="2663963" y="4275676"/>
            <a:ext cx="821530" cy="46767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curvado 32"/>
          <p:cNvCxnSpPr>
            <a:stCxn id="14" idx="3"/>
            <a:endCxn id="7" idx="1"/>
          </p:cNvCxnSpPr>
          <p:nvPr/>
        </p:nvCxnSpPr>
        <p:spPr>
          <a:xfrm flipV="1">
            <a:off x="2218972" y="4322443"/>
            <a:ext cx="1266521" cy="1231900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ector curvado 52"/>
          <p:cNvCxnSpPr>
            <a:stCxn id="8" idx="1"/>
            <a:endCxn id="14" idx="1"/>
          </p:cNvCxnSpPr>
          <p:nvPr/>
        </p:nvCxnSpPr>
        <p:spPr>
          <a:xfrm rot="10800000" flipV="1">
            <a:off x="1077658" y="2802577"/>
            <a:ext cx="12700" cy="2751765"/>
          </a:xfrm>
          <a:prstGeom prst="curvedConnector3">
            <a:avLst>
              <a:gd name="adj1" fmla="val 7400000"/>
            </a:avLst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21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(1)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8571"/>
            <a:ext cx="4087716" cy="155493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174" y="1398571"/>
            <a:ext cx="911163" cy="98824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937" y="4394200"/>
            <a:ext cx="914400" cy="1193800"/>
          </a:xfrm>
          <a:prstGeom prst="rect">
            <a:avLst/>
          </a:prstGeom>
        </p:spPr>
      </p:pic>
      <p:cxnSp>
        <p:nvCxnSpPr>
          <p:cNvPr id="10" name="Conector curvado 9"/>
          <p:cNvCxnSpPr>
            <a:stCxn id="6" idx="3"/>
            <a:endCxn id="7" idx="1"/>
          </p:cNvCxnSpPr>
          <p:nvPr/>
        </p:nvCxnSpPr>
        <p:spPr>
          <a:xfrm flipV="1">
            <a:off x="4544916" y="1892691"/>
            <a:ext cx="2026258" cy="283348"/>
          </a:xfrm>
          <a:prstGeom prst="curvedConnector3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curvado 11"/>
          <p:cNvCxnSpPr>
            <a:stCxn id="7" idx="2"/>
            <a:endCxn id="8" idx="0"/>
          </p:cNvCxnSpPr>
          <p:nvPr/>
        </p:nvCxnSpPr>
        <p:spPr>
          <a:xfrm rot="5400000">
            <a:off x="6022253" y="3389696"/>
            <a:ext cx="2007389" cy="1619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/>
          <p:cNvSpPr txBox="1"/>
          <p:nvPr/>
        </p:nvSpPr>
        <p:spPr>
          <a:xfrm>
            <a:off x="1625600" y="2017479"/>
            <a:ext cx="2052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Promotor de Mdm2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6677647" y="1591006"/>
            <a:ext cx="867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>
                <a:solidFill>
                  <a:srgbClr val="FF0000"/>
                </a:solidFill>
              </a:rPr>
              <a:t>Mdm2</a:t>
            </a:r>
            <a:endParaRPr lang="es-ES" b="1" i="1" dirty="0">
              <a:solidFill>
                <a:srgbClr val="FF000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755172" y="4677504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p53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89251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(1)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8571"/>
            <a:ext cx="4087716" cy="155493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174" y="1398571"/>
            <a:ext cx="911163" cy="98824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937" y="4394200"/>
            <a:ext cx="914400" cy="1193800"/>
          </a:xfrm>
          <a:prstGeom prst="rect">
            <a:avLst/>
          </a:prstGeom>
        </p:spPr>
      </p:pic>
      <p:cxnSp>
        <p:nvCxnSpPr>
          <p:cNvPr id="10" name="Conector curvado 9"/>
          <p:cNvCxnSpPr>
            <a:stCxn id="6" idx="3"/>
            <a:endCxn id="7" idx="1"/>
          </p:cNvCxnSpPr>
          <p:nvPr/>
        </p:nvCxnSpPr>
        <p:spPr>
          <a:xfrm flipV="1">
            <a:off x="4544916" y="1892691"/>
            <a:ext cx="2026258" cy="283348"/>
          </a:xfrm>
          <a:prstGeom prst="curvedConnector3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curvado 11"/>
          <p:cNvCxnSpPr>
            <a:stCxn id="7" idx="2"/>
            <a:endCxn id="8" idx="0"/>
          </p:cNvCxnSpPr>
          <p:nvPr/>
        </p:nvCxnSpPr>
        <p:spPr>
          <a:xfrm rot="5400000">
            <a:off x="6022253" y="3389696"/>
            <a:ext cx="2007389" cy="1619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/>
          <p:cNvSpPr txBox="1"/>
          <p:nvPr/>
        </p:nvSpPr>
        <p:spPr>
          <a:xfrm>
            <a:off x="1625600" y="2017479"/>
            <a:ext cx="2052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Promotor de Mdm2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6677647" y="1591006"/>
            <a:ext cx="867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>
                <a:solidFill>
                  <a:srgbClr val="FF0000"/>
                </a:solidFill>
              </a:rPr>
              <a:t>Mdm2</a:t>
            </a:r>
            <a:endParaRPr lang="es-ES" b="1" i="1" dirty="0">
              <a:solidFill>
                <a:srgbClr val="FF000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755172" y="4677504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p53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276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(2)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337" y="5240867"/>
            <a:ext cx="914400" cy="11938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37" y="1739361"/>
            <a:ext cx="921411" cy="113082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938" y="3259667"/>
            <a:ext cx="924788" cy="12276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271" y="1739361"/>
            <a:ext cx="2135796" cy="1435165"/>
          </a:xfrm>
          <a:prstGeom prst="rect">
            <a:avLst/>
          </a:prstGeom>
        </p:spPr>
      </p:pic>
      <p:cxnSp>
        <p:nvCxnSpPr>
          <p:cNvPr id="12" name="Conector curvado 11"/>
          <p:cNvCxnSpPr>
            <a:stCxn id="9" idx="2"/>
            <a:endCxn id="10" idx="0"/>
          </p:cNvCxnSpPr>
          <p:nvPr/>
        </p:nvCxnSpPr>
        <p:spPr>
          <a:xfrm rot="16200000" flipH="1">
            <a:off x="1754746" y="3064080"/>
            <a:ext cx="389483" cy="1689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curvado 12"/>
          <p:cNvCxnSpPr>
            <a:stCxn id="10" idx="2"/>
          </p:cNvCxnSpPr>
          <p:nvPr/>
        </p:nvCxnSpPr>
        <p:spPr>
          <a:xfrm rot="16200000" flipH="1">
            <a:off x="2320267" y="4117397"/>
            <a:ext cx="1490137" cy="2230007"/>
          </a:xfrm>
          <a:prstGeom prst="curvedConnector2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curvado 17"/>
          <p:cNvCxnSpPr>
            <a:stCxn id="11" idx="2"/>
            <a:endCxn id="8" idx="3"/>
          </p:cNvCxnSpPr>
          <p:nvPr/>
        </p:nvCxnSpPr>
        <p:spPr>
          <a:xfrm rot="5400000">
            <a:off x="4737333" y="3531930"/>
            <a:ext cx="2663241" cy="1948432"/>
          </a:xfrm>
          <a:prstGeom prst="curvedConnector2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Imagen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1555" y="4746747"/>
            <a:ext cx="911163" cy="988240"/>
          </a:xfrm>
          <a:prstGeom prst="rect">
            <a:avLst/>
          </a:prstGeom>
        </p:spPr>
      </p:pic>
      <p:cxnSp>
        <p:nvCxnSpPr>
          <p:cNvPr id="23" name="Conector curvado 22"/>
          <p:cNvCxnSpPr>
            <a:stCxn id="11" idx="2"/>
            <a:endCxn id="22" idx="0"/>
          </p:cNvCxnSpPr>
          <p:nvPr/>
        </p:nvCxnSpPr>
        <p:spPr>
          <a:xfrm rot="16200000" flipH="1">
            <a:off x="6629043" y="3588652"/>
            <a:ext cx="1572221" cy="743968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curvado 25"/>
          <p:cNvCxnSpPr>
            <a:stCxn id="22" idx="1"/>
          </p:cNvCxnSpPr>
          <p:nvPr/>
        </p:nvCxnSpPr>
        <p:spPr>
          <a:xfrm rot="10800000" flipV="1">
            <a:off x="5232403" y="5240867"/>
            <a:ext cx="2099152" cy="596900"/>
          </a:xfrm>
          <a:prstGeom prst="curvedConnector3">
            <a:avLst>
              <a:gd name="adj1" fmla="val 50000"/>
            </a:avLst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1420205" y="2326717"/>
            <a:ext cx="650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Chk2</a:t>
            </a:r>
            <a:endParaRPr lang="es-E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706815" y="3898574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p21</a:t>
            </a:r>
            <a:endParaRPr lang="es-ES" dirty="0"/>
          </a:p>
        </p:txBody>
      </p:sp>
      <p:sp>
        <p:nvSpPr>
          <p:cNvPr id="16" name="CuadroTexto 15"/>
          <p:cNvSpPr txBox="1"/>
          <p:nvPr/>
        </p:nvSpPr>
        <p:spPr>
          <a:xfrm>
            <a:off x="4368800" y="5653102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p53</a:t>
            </a:r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6495584" y="251138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ATM/ATR</a:t>
            </a:r>
            <a:endParaRPr lang="es-ES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384793" y="5056201"/>
            <a:ext cx="804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Mdm2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56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Si Usted NO ha </a:t>
            </a:r>
            <a:r>
              <a:rPr lang="es-ES" b="1" i="1" dirty="0" smtClean="0"/>
              <a:t>visto “Batman – </a:t>
            </a:r>
            <a:r>
              <a:rPr lang="es-ES" b="1" i="1" dirty="0" err="1" smtClean="0"/>
              <a:t>The</a:t>
            </a:r>
            <a:r>
              <a:rPr lang="es-ES" b="1" i="1" dirty="0" smtClean="0"/>
              <a:t> </a:t>
            </a:r>
            <a:r>
              <a:rPr lang="es-ES" b="1" i="1" dirty="0" err="1" smtClean="0"/>
              <a:t>Dark</a:t>
            </a:r>
            <a:r>
              <a:rPr lang="es-ES" b="1" i="1" dirty="0" smtClean="0"/>
              <a:t> </a:t>
            </a:r>
            <a:r>
              <a:rPr lang="es-ES" b="1" i="1" dirty="0" err="1" smtClean="0"/>
              <a:t>Knight</a:t>
            </a:r>
            <a:r>
              <a:rPr lang="es-ES" b="1" i="1" dirty="0" smtClean="0"/>
              <a:t>” </a:t>
            </a:r>
            <a:r>
              <a:rPr lang="es-ES" dirty="0" smtClean="0"/>
              <a:t>va a quedar más confundid@</a:t>
            </a:r>
            <a:endParaRPr lang="es-ES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371600" y="4279900"/>
            <a:ext cx="6400800" cy="787400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DESISTA o CONTINÚE BAJO SU RIESGO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00594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(3)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58" y="2205678"/>
            <a:ext cx="914400" cy="11938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493" y="3090543"/>
            <a:ext cx="3842183" cy="24638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7676" y="2273410"/>
            <a:ext cx="911163" cy="98824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4558" y="378672"/>
            <a:ext cx="914399" cy="113918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127" y="5235503"/>
            <a:ext cx="1141314" cy="109240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967" y="3729475"/>
            <a:ext cx="2232996" cy="1092401"/>
          </a:xfrm>
          <a:prstGeom prst="rect">
            <a:avLst/>
          </a:prstGeom>
        </p:spPr>
      </p:pic>
      <p:cxnSp>
        <p:nvCxnSpPr>
          <p:cNvPr id="16" name="Conector curvado 15"/>
          <p:cNvCxnSpPr>
            <a:stCxn id="13" idx="2"/>
            <a:endCxn id="12" idx="0"/>
          </p:cNvCxnSpPr>
          <p:nvPr/>
        </p:nvCxnSpPr>
        <p:spPr>
          <a:xfrm rot="5400000">
            <a:off x="7564734" y="1736385"/>
            <a:ext cx="755549" cy="318500"/>
          </a:xfrm>
          <a:prstGeom prst="curvedConnector3">
            <a:avLst/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curvado 16"/>
          <p:cNvCxnSpPr>
            <a:stCxn id="12" idx="1"/>
            <a:endCxn id="8" idx="3"/>
          </p:cNvCxnSpPr>
          <p:nvPr/>
        </p:nvCxnSpPr>
        <p:spPr>
          <a:xfrm rot="10800000" flipV="1">
            <a:off x="1992058" y="2767530"/>
            <a:ext cx="5335618" cy="35048"/>
          </a:xfrm>
          <a:prstGeom prst="curvedConnector3">
            <a:avLst>
              <a:gd name="adj1" fmla="val 50000"/>
            </a:avLst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curvado 21"/>
          <p:cNvCxnSpPr>
            <a:stCxn id="8" idx="2"/>
          </p:cNvCxnSpPr>
          <p:nvPr/>
        </p:nvCxnSpPr>
        <p:spPr>
          <a:xfrm rot="5400000">
            <a:off x="1306258" y="3628078"/>
            <a:ext cx="457201" cy="12700"/>
          </a:xfrm>
          <a:prstGeom prst="curvedConnector3">
            <a:avLst>
              <a:gd name="adj1" fmla="val 50000"/>
            </a:avLst>
          </a:prstGeom>
          <a:ln w="69850">
            <a:solidFill>
              <a:srgbClr val="FF0000"/>
            </a:solidFill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curvado 24"/>
          <p:cNvCxnSpPr>
            <a:stCxn id="8" idx="1"/>
            <a:endCxn id="14" idx="1"/>
          </p:cNvCxnSpPr>
          <p:nvPr/>
        </p:nvCxnSpPr>
        <p:spPr>
          <a:xfrm rot="10800000" flipV="1">
            <a:off x="957128" y="2802578"/>
            <a:ext cx="120531" cy="2979126"/>
          </a:xfrm>
          <a:prstGeom prst="curvedConnector3">
            <a:avLst>
              <a:gd name="adj1" fmla="val 69708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curvado 27"/>
          <p:cNvCxnSpPr>
            <a:stCxn id="15" idx="3"/>
            <a:endCxn id="7" idx="1"/>
          </p:cNvCxnSpPr>
          <p:nvPr/>
        </p:nvCxnSpPr>
        <p:spPr>
          <a:xfrm>
            <a:off x="2663963" y="4275676"/>
            <a:ext cx="821530" cy="46767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curvado 32"/>
          <p:cNvCxnSpPr>
            <a:stCxn id="14" idx="3"/>
            <a:endCxn id="7" idx="1"/>
          </p:cNvCxnSpPr>
          <p:nvPr/>
        </p:nvCxnSpPr>
        <p:spPr>
          <a:xfrm flipV="1">
            <a:off x="2098441" y="4322443"/>
            <a:ext cx="1387052" cy="1459261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curvado 35"/>
          <p:cNvCxnSpPr>
            <a:stCxn id="8" idx="3"/>
            <a:endCxn id="7" idx="1"/>
          </p:cNvCxnSpPr>
          <p:nvPr/>
        </p:nvCxnSpPr>
        <p:spPr>
          <a:xfrm>
            <a:off x="1992058" y="2802578"/>
            <a:ext cx="1493435" cy="1519865"/>
          </a:xfrm>
          <a:prstGeom prst="curvedConnector3">
            <a:avLst>
              <a:gd name="adj1" fmla="val 50000"/>
            </a:avLst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1277499" y="2582864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p53</a:t>
            </a:r>
            <a:endParaRPr lang="es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7826946" y="949234"/>
            <a:ext cx="54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ARF</a:t>
            </a:r>
            <a:endParaRPr lang="es-ES" dirty="0"/>
          </a:p>
        </p:txBody>
      </p:sp>
      <p:sp>
        <p:nvSpPr>
          <p:cNvPr id="21" name="CuadroTexto 20"/>
          <p:cNvSpPr txBox="1"/>
          <p:nvPr/>
        </p:nvSpPr>
        <p:spPr>
          <a:xfrm>
            <a:off x="7434149" y="2552165"/>
            <a:ext cx="867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>
                <a:solidFill>
                  <a:srgbClr val="FF0000"/>
                </a:solidFill>
              </a:rPr>
              <a:t>Mdm2</a:t>
            </a:r>
            <a:endParaRPr lang="es-ES" b="1" i="1" dirty="0">
              <a:solidFill>
                <a:srgbClr val="FF0000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3692445" y="4137777"/>
            <a:ext cx="98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Genoma</a:t>
            </a:r>
            <a:endParaRPr lang="es-ES" dirty="0"/>
          </a:p>
        </p:txBody>
      </p:sp>
      <p:sp>
        <p:nvSpPr>
          <p:cNvPr id="24" name="CuadroTexto 23"/>
          <p:cNvSpPr txBox="1"/>
          <p:nvPr/>
        </p:nvSpPr>
        <p:spPr>
          <a:xfrm>
            <a:off x="987055" y="5557445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Apoptosis</a:t>
            </a:r>
            <a:endParaRPr lang="es-ES" dirty="0"/>
          </a:p>
        </p:txBody>
      </p:sp>
      <p:sp>
        <p:nvSpPr>
          <p:cNvPr id="26" name="CuadroTexto 25"/>
          <p:cNvSpPr txBox="1"/>
          <p:nvPr/>
        </p:nvSpPr>
        <p:spPr>
          <a:xfrm>
            <a:off x="372951" y="4137777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rgbClr val="FF0000"/>
                </a:solidFill>
              </a:rPr>
              <a:t>Cell-Cycle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Checkpoints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1258542" y="2974467"/>
            <a:ext cx="53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p21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01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1253067" y="2421635"/>
            <a:ext cx="66547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 err="1"/>
              <a:t>Gadi</a:t>
            </a:r>
            <a:r>
              <a:rPr lang="es-ES_tradnl" sz="3200" dirty="0"/>
              <a:t> N, Foley SE, </a:t>
            </a:r>
            <a:r>
              <a:rPr lang="es-ES_tradnl" sz="3200" dirty="0" err="1"/>
              <a:t>Nowey</a:t>
            </a:r>
            <a:r>
              <a:rPr lang="es-ES_tradnl" sz="3200" dirty="0"/>
              <a:t> M, </a:t>
            </a:r>
            <a:r>
              <a:rPr lang="es-ES_tradnl" sz="3200" dirty="0" err="1"/>
              <a:t>Plopper</a:t>
            </a:r>
            <a:r>
              <a:rPr lang="es-ES_tradnl" sz="3200" dirty="0"/>
              <a:t> GE. p53 as Batman: </a:t>
            </a:r>
            <a:r>
              <a:rPr lang="es-ES_tradnl" sz="3200" dirty="0" err="1"/>
              <a:t>using</a:t>
            </a:r>
            <a:r>
              <a:rPr lang="es-ES_tradnl" sz="3200" dirty="0"/>
              <a:t> a </a:t>
            </a:r>
            <a:r>
              <a:rPr lang="es-ES_tradnl" sz="3200" dirty="0" err="1"/>
              <a:t>movie</a:t>
            </a:r>
            <a:r>
              <a:rPr lang="es-ES_tradnl" sz="3200" dirty="0"/>
              <a:t> </a:t>
            </a:r>
            <a:r>
              <a:rPr lang="es-ES_tradnl" sz="3200" dirty="0" err="1"/>
              <a:t>plot</a:t>
            </a:r>
            <a:r>
              <a:rPr lang="es-ES_tradnl" sz="3200" dirty="0"/>
              <a:t> </a:t>
            </a:r>
            <a:r>
              <a:rPr lang="es-ES_tradnl" sz="3200" dirty="0" err="1"/>
              <a:t>to</a:t>
            </a:r>
            <a:r>
              <a:rPr lang="es-ES_tradnl" sz="3200" dirty="0"/>
              <a:t> </a:t>
            </a:r>
            <a:r>
              <a:rPr lang="es-ES_tradnl" sz="3200" dirty="0" err="1"/>
              <a:t>understand</a:t>
            </a:r>
            <a:r>
              <a:rPr lang="es-ES_tradnl" sz="3200" dirty="0"/>
              <a:t> control of </a:t>
            </a:r>
            <a:r>
              <a:rPr lang="es-ES_tradnl" sz="3200" dirty="0" err="1"/>
              <a:t>the</a:t>
            </a:r>
            <a:r>
              <a:rPr lang="es-ES_tradnl" sz="3200" dirty="0"/>
              <a:t> </a:t>
            </a:r>
            <a:r>
              <a:rPr lang="es-ES_tradnl" sz="3200" dirty="0" err="1"/>
              <a:t>cell</a:t>
            </a:r>
            <a:r>
              <a:rPr lang="es-ES_tradnl" sz="3200" dirty="0"/>
              <a:t> </a:t>
            </a:r>
            <a:r>
              <a:rPr lang="es-ES_tradnl" sz="3200" dirty="0" err="1"/>
              <a:t>cycle</a:t>
            </a:r>
            <a:r>
              <a:rPr lang="es-ES_tradnl" sz="3200" dirty="0"/>
              <a:t>. </a:t>
            </a:r>
            <a:r>
              <a:rPr lang="es-ES_tradnl" sz="3200" dirty="0" err="1"/>
              <a:t>Sci</a:t>
            </a:r>
            <a:r>
              <a:rPr lang="es-ES_tradnl" sz="3200" dirty="0"/>
              <a:t> </a:t>
            </a:r>
            <a:r>
              <a:rPr lang="es-ES_tradnl" sz="3200" dirty="0" err="1"/>
              <a:t>Signal</a:t>
            </a:r>
            <a:r>
              <a:rPr lang="es-ES_tradnl" sz="3200" dirty="0"/>
              <a:t>. 2013 </a:t>
            </a:r>
            <a:r>
              <a:rPr lang="es-ES_tradnl" sz="3200" dirty="0" err="1"/>
              <a:t>Apr</a:t>
            </a:r>
            <a:r>
              <a:rPr lang="es-ES_tradnl" sz="3200" dirty="0"/>
              <a:t> 16;6(271):tr2. </a:t>
            </a:r>
            <a:r>
              <a:rPr lang="es-ES_tradnl" sz="3200" dirty="0" err="1"/>
              <a:t>doi</a:t>
            </a:r>
            <a:r>
              <a:rPr lang="es-ES_tradnl" sz="3200" dirty="0"/>
              <a:t>: 10.1126/scisignal.2003535.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54404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(1)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8571"/>
            <a:ext cx="4087716" cy="155493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174" y="1398571"/>
            <a:ext cx="911163" cy="98824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937" y="4394200"/>
            <a:ext cx="9144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99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(2)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337" y="4817534"/>
            <a:ext cx="914400" cy="11938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37" y="1739361"/>
            <a:ext cx="921411" cy="113082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938" y="3259667"/>
            <a:ext cx="924788" cy="12276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271" y="1739361"/>
            <a:ext cx="2135796" cy="14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4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3629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Dark</a:t>
            </a:r>
            <a:r>
              <a:rPr lang="es-ES" dirty="0" smtClean="0"/>
              <a:t> </a:t>
            </a:r>
            <a:r>
              <a:rPr lang="es-ES" dirty="0" err="1" smtClean="0"/>
              <a:t>Knight</a:t>
            </a:r>
            <a:r>
              <a:rPr lang="es-ES" dirty="0" smtClean="0"/>
              <a:t> – Meta </a:t>
            </a:r>
            <a:r>
              <a:rPr lang="es-ES" dirty="0" err="1" smtClean="0"/>
              <a:t>Plot</a:t>
            </a:r>
            <a:r>
              <a:rPr lang="es-ES" dirty="0" smtClean="0"/>
              <a:t> (3)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737" y="2836334"/>
            <a:ext cx="914400" cy="11938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575" y="2226733"/>
            <a:ext cx="3842183" cy="24638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755" y="2836334"/>
            <a:ext cx="911163" cy="98824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758" y="948267"/>
            <a:ext cx="914399" cy="113918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2444" y="5046133"/>
            <a:ext cx="1141314" cy="109240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1576" y="5046133"/>
            <a:ext cx="2232996" cy="109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20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Algo sobre el p53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Actúa como un gen supresor de tumores (TSG)</a:t>
            </a:r>
          </a:p>
          <a:p>
            <a:r>
              <a:rPr lang="es-ES" dirty="0" smtClean="0"/>
              <a:t>Tiene 2 funciones principales</a:t>
            </a:r>
          </a:p>
          <a:p>
            <a:pPr lvl="1"/>
            <a:r>
              <a:rPr lang="es-ES" dirty="0" smtClean="0"/>
              <a:t>Detiene el crecimiento y la división celular en condiciones aberrantes</a:t>
            </a:r>
          </a:p>
          <a:p>
            <a:pPr lvl="1"/>
            <a:r>
              <a:rPr lang="es-ES" dirty="0" smtClean="0"/>
              <a:t>Induce apoptosis</a:t>
            </a:r>
          </a:p>
          <a:p>
            <a:r>
              <a:rPr lang="es-ES" dirty="0" smtClean="0"/>
              <a:t>La pérdida del p53 es importante para la biología de varios tipos de cánceres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0081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53 mutado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De acuerdo con el modelo de </a:t>
            </a:r>
            <a:r>
              <a:rPr lang="es-ES" dirty="0" err="1" smtClean="0"/>
              <a:t>Knudson</a:t>
            </a:r>
            <a:r>
              <a:rPr lang="es-ES" dirty="0"/>
              <a:t> </a:t>
            </a:r>
            <a:r>
              <a:rPr lang="es-ES" dirty="0" smtClean="0"/>
              <a:t>de un TSG: la </a:t>
            </a:r>
            <a:r>
              <a:rPr lang="es-ES" dirty="0" err="1" smtClean="0"/>
              <a:t>pérdidad</a:t>
            </a:r>
            <a:r>
              <a:rPr lang="es-ES" dirty="0" smtClean="0"/>
              <a:t> de una copia (</a:t>
            </a:r>
            <a:r>
              <a:rPr lang="es-ES" dirty="0" err="1" smtClean="0"/>
              <a:t>haploinsuficiencia</a:t>
            </a:r>
            <a:r>
              <a:rPr lang="es-ES" dirty="0" smtClean="0"/>
              <a:t>) debería reducir la función de un gen en aprox. 50%.</a:t>
            </a:r>
          </a:p>
          <a:p>
            <a:pPr lvl="1"/>
            <a:r>
              <a:rPr lang="es-ES" dirty="0"/>
              <a:t>p</a:t>
            </a:r>
            <a:r>
              <a:rPr lang="es-ES" dirty="0" smtClean="0"/>
              <a:t>53 no sigue este patrón: </a:t>
            </a:r>
            <a:r>
              <a:rPr lang="es-ES" dirty="0" err="1" smtClean="0"/>
              <a:t>haploinsuficiencia</a:t>
            </a:r>
            <a:r>
              <a:rPr lang="es-ES" dirty="0" smtClean="0"/>
              <a:t> de p53 exhibe MÁS de 50% de actividad</a:t>
            </a:r>
          </a:p>
          <a:p>
            <a:pPr lvl="1"/>
            <a:r>
              <a:rPr lang="es-ES" dirty="0" smtClean="0"/>
              <a:t>Mutación del p53 ejerce función DOMINANTE, con pérdida de la actividad TSG.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03699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Estructura del p53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Como el p53 es un tetrámero, una mutación del p53 puede causar disrupción de 3 proteínas p53 saludables.</a:t>
            </a:r>
          </a:p>
          <a:p>
            <a:r>
              <a:rPr lang="es-ES_tradnl" dirty="0" smtClean="0"/>
              <a:t>Sólo 1/16 </a:t>
            </a:r>
            <a:r>
              <a:rPr lang="es-ES_tradnl" dirty="0" err="1" smtClean="0"/>
              <a:t>homotetrámeros</a:t>
            </a:r>
            <a:r>
              <a:rPr lang="es-ES_tradnl" dirty="0" smtClean="0"/>
              <a:t> son normales cuando hay mutación </a:t>
            </a:r>
            <a:r>
              <a:rPr lang="es-ES_tradnl" dirty="0" err="1" smtClean="0"/>
              <a:t>heterocigócica</a:t>
            </a:r>
            <a:r>
              <a:rPr lang="es-ES_tradnl" dirty="0" smtClean="0"/>
              <a:t> de p53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26858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Señales que inducen p53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“</a:t>
            </a:r>
            <a:r>
              <a:rPr lang="es-ES" dirty="0" err="1" smtClean="0"/>
              <a:t>Surveillance</a:t>
            </a:r>
            <a:r>
              <a:rPr lang="es-ES" dirty="0" smtClean="0"/>
              <a:t>”</a:t>
            </a:r>
          </a:p>
          <a:p>
            <a:pPr lvl="1"/>
            <a:r>
              <a:rPr lang="es-ES" dirty="0" smtClean="0"/>
              <a:t>Expresión aumentada de TF como E2F1</a:t>
            </a:r>
          </a:p>
          <a:p>
            <a:pPr lvl="1"/>
            <a:r>
              <a:rPr lang="es-ES" dirty="0" err="1" smtClean="0"/>
              <a:t>Demetilación</a:t>
            </a:r>
            <a:r>
              <a:rPr lang="es-ES" dirty="0" smtClean="0"/>
              <a:t> de DNA </a:t>
            </a:r>
            <a:r>
              <a:rPr lang="es-ES" dirty="0" err="1" smtClean="0"/>
              <a:t>cromosomal</a:t>
            </a:r>
            <a:endParaRPr lang="es-ES" dirty="0" smtClean="0"/>
          </a:p>
          <a:p>
            <a:pPr lvl="1"/>
            <a:r>
              <a:rPr lang="es-ES" dirty="0" smtClean="0"/>
              <a:t>Exposición a Óxido Nitroso</a:t>
            </a:r>
          </a:p>
          <a:p>
            <a:pPr lvl="1"/>
            <a:r>
              <a:rPr lang="es-ES" dirty="0" smtClean="0"/>
              <a:t>Bloqueo en la síntesis de RNA o DNA </a:t>
            </a:r>
          </a:p>
          <a:p>
            <a:r>
              <a:rPr lang="es-ES" dirty="0" smtClean="0"/>
              <a:t>Agentes </a:t>
            </a:r>
            <a:r>
              <a:rPr lang="es-ES" dirty="0" err="1" smtClean="0"/>
              <a:t>genotóxicos</a:t>
            </a:r>
            <a:r>
              <a:rPr lang="es-ES" dirty="0" smtClean="0"/>
              <a:t> (que dañan el DNA) y señales fisiológicas incrementan los niveles de p53 causando paro de crecimiento / apoptosis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46064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Señales que inducen p53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Hipoxia</a:t>
            </a:r>
          </a:p>
          <a:p>
            <a:r>
              <a:rPr lang="es-ES" dirty="0" smtClean="0"/>
              <a:t>Daño genómico</a:t>
            </a:r>
          </a:p>
          <a:p>
            <a:r>
              <a:rPr lang="es-ES" dirty="0" err="1" smtClean="0"/>
              <a:t>Imbalances</a:t>
            </a:r>
            <a:r>
              <a:rPr lang="es-ES" dirty="0" smtClean="0"/>
              <a:t> en las vías de señalización</a:t>
            </a:r>
          </a:p>
          <a:p>
            <a:endParaRPr lang="es-ES" dirty="0"/>
          </a:p>
          <a:p>
            <a:r>
              <a:rPr lang="es-ES" dirty="0" smtClean="0"/>
              <a:t>p53 actúa como el “guardián del genoma”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2088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Mdm2 y ARF compiten por el destino de p53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Mdm2 reconoce y se une al dominio N-terminal del p53</a:t>
            </a:r>
          </a:p>
          <a:p>
            <a:pPr lvl="1"/>
            <a:r>
              <a:rPr lang="es-ES" dirty="0" smtClean="0"/>
              <a:t>Bloquea la actividad como TF del p53</a:t>
            </a:r>
          </a:p>
          <a:p>
            <a:pPr lvl="1"/>
            <a:r>
              <a:rPr lang="es-ES" dirty="0" smtClean="0"/>
              <a:t>Promueve la exportación del p53 fuera del núcleo</a:t>
            </a:r>
          </a:p>
          <a:p>
            <a:pPr lvl="1"/>
            <a:r>
              <a:rPr lang="es-ES" dirty="0" smtClean="0"/>
              <a:t>Marca el p53 para degradación (Ubiquitina)</a:t>
            </a:r>
          </a:p>
          <a:p>
            <a:pPr lvl="1"/>
            <a:r>
              <a:rPr lang="es-ES" dirty="0" smtClean="0"/>
              <a:t>Mdm2 es regulado por </a:t>
            </a:r>
            <a:r>
              <a:rPr lang="es-ES" dirty="0" err="1" smtClean="0"/>
              <a:t>fosforilaciones</a:t>
            </a:r>
            <a:endParaRPr lang="es-ES" dirty="0" smtClean="0"/>
          </a:p>
          <a:p>
            <a:pPr lvl="2"/>
            <a:r>
              <a:rPr lang="es-ES" dirty="0" err="1" smtClean="0"/>
              <a:t>Activantes</a:t>
            </a:r>
            <a:r>
              <a:rPr lang="es-ES" dirty="0" smtClean="0"/>
              <a:t>, como AKT: supervivencia celular</a:t>
            </a:r>
          </a:p>
          <a:p>
            <a:pPr lvl="2"/>
            <a:r>
              <a:rPr lang="es-ES" dirty="0" err="1" smtClean="0"/>
              <a:t>Inactivantes</a:t>
            </a:r>
            <a:r>
              <a:rPr lang="es-ES" dirty="0" smtClean="0"/>
              <a:t>, como ATM/ATR que lo hacen en la unión Mdm2/p53, permitiendo la activación del p53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70931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Mdm2 y ARF compiten por el destino de p53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ARF se une al Mdm2</a:t>
            </a:r>
          </a:p>
          <a:p>
            <a:pPr lvl="1"/>
            <a:r>
              <a:rPr lang="es-ES" dirty="0" smtClean="0"/>
              <a:t>Evita la unión Mdm2/p53</a:t>
            </a:r>
          </a:p>
          <a:p>
            <a:pPr lvl="1"/>
            <a:r>
              <a:rPr lang="es-ES" dirty="0" smtClean="0"/>
              <a:t>Secuestra al Mdm2 en el nucléolo</a:t>
            </a:r>
          </a:p>
          <a:p>
            <a:pPr lvl="1"/>
            <a:r>
              <a:rPr lang="es-ES" dirty="0"/>
              <a:t>p</a:t>
            </a:r>
            <a:r>
              <a:rPr lang="es-ES" dirty="0" smtClean="0"/>
              <a:t>53 escapa la </a:t>
            </a:r>
            <a:r>
              <a:rPr lang="es-ES" dirty="0" err="1" smtClean="0"/>
              <a:t>ubiquitilación</a:t>
            </a:r>
            <a:r>
              <a:rPr lang="es-ES" dirty="0" smtClean="0"/>
              <a:t>, y aumenta su actividad como TF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05276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eg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Negro .thmx</Template>
  <TotalTime>189</TotalTime>
  <Words>726</Words>
  <Application>Microsoft Macintosh PowerPoint</Application>
  <PresentationFormat>Presentación en pantalla (4:3)</PresentationFormat>
  <Paragraphs>96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Negro</vt:lpstr>
      <vt:lpstr>p53 como Batman</vt:lpstr>
      <vt:lpstr>Si Usted NO ha visto “Batman – The Dark Knight” va a quedar más confundid@</vt:lpstr>
      <vt:lpstr>Algo sobre el p53</vt:lpstr>
      <vt:lpstr>p53 mutado</vt:lpstr>
      <vt:lpstr>Estructura del p53 </vt:lpstr>
      <vt:lpstr>Señales que inducen p53</vt:lpstr>
      <vt:lpstr>Señales que inducen p53</vt:lpstr>
      <vt:lpstr>Mdm2 y ARF compiten por el destino de p53</vt:lpstr>
      <vt:lpstr>Mdm2 y ARF compiten por el destino de p53</vt:lpstr>
      <vt:lpstr>p53 &amp; “The Dark Knight”</vt:lpstr>
      <vt:lpstr>p53 &amp; “The Dark Knight”</vt:lpstr>
      <vt:lpstr>p53 &amp; “The Dark Knight”</vt:lpstr>
      <vt:lpstr>p53 &amp; “The Dark Knight”</vt:lpstr>
      <vt:lpstr>Dark Knigh – Meta Plot (1)</vt:lpstr>
      <vt:lpstr>Dark Knight – Meta Plot (2)</vt:lpstr>
      <vt:lpstr>Dark Knight – Meta Plot (3)</vt:lpstr>
      <vt:lpstr>Dark Knigh – Meta Plot (1)</vt:lpstr>
      <vt:lpstr>Dark Knigh – Meta Plot (1)</vt:lpstr>
      <vt:lpstr>Dark Knight – Meta Plot (2)</vt:lpstr>
      <vt:lpstr>Dark Knight – Meta Plot (3)</vt:lpstr>
      <vt:lpstr>Presentación de PowerPoint</vt:lpstr>
      <vt:lpstr>Dark Knigh – Meta Plot (1)</vt:lpstr>
      <vt:lpstr>Dark Knight – Meta Plot (2)</vt:lpstr>
      <vt:lpstr>Dark Knight – Meta Plot (3)</vt:lpstr>
    </vt:vector>
  </TitlesOfParts>
  <Company>familiar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p53 y el control del ciclo celular</dc:title>
  <dc:creator>mac mac</dc:creator>
  <cp:lastModifiedBy>mac mac</cp:lastModifiedBy>
  <cp:revision>36</cp:revision>
  <dcterms:created xsi:type="dcterms:W3CDTF">2014-01-02T22:21:39Z</dcterms:created>
  <dcterms:modified xsi:type="dcterms:W3CDTF">2014-01-06T14:01:31Z</dcterms:modified>
</cp:coreProperties>
</file>