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71" r:id="rId3"/>
    <p:sldId id="305" r:id="rId4"/>
    <p:sldId id="304" r:id="rId5"/>
    <p:sldId id="274" r:id="rId6"/>
    <p:sldId id="278" r:id="rId7"/>
    <p:sldId id="316" r:id="rId8"/>
    <p:sldId id="282" r:id="rId9"/>
    <p:sldId id="307" r:id="rId10"/>
    <p:sldId id="317" r:id="rId11"/>
    <p:sldId id="308" r:id="rId12"/>
    <p:sldId id="309" r:id="rId13"/>
    <p:sldId id="261" r:id="rId14"/>
    <p:sldId id="302" r:id="rId15"/>
    <p:sldId id="306" r:id="rId16"/>
    <p:sldId id="264" r:id="rId17"/>
    <p:sldId id="314" r:id="rId18"/>
    <p:sldId id="315" r:id="rId19"/>
    <p:sldId id="313" r:id="rId20"/>
    <p:sldId id="310" r:id="rId21"/>
    <p:sldId id="311" r:id="rId22"/>
    <p:sldId id="312" r:id="rId23"/>
    <p:sldId id="318" r:id="rId24"/>
    <p:sldId id="270" r:id="rId25"/>
    <p:sldId id="319" r:id="rId26"/>
    <p:sldId id="321" r:id="rId27"/>
    <p:sldId id="320" r:id="rId28"/>
    <p:sldId id="262" r:id="rId29"/>
    <p:sldId id="300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0" d="100"/>
          <a:sy n="60" d="100"/>
        </p:scale>
        <p:origin x="-2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DFDD09-4673-4847-8100-BF66D8BAD5D4}" type="datetimeFigureOut">
              <a:rPr lang="es-ES" smtClean="0"/>
              <a:t>6/01/14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3E2F27-9BAC-9A42-AF5D-F712FAD2E2EF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0487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8BB7B-D55C-D240-9142-13F560A6EC01}" type="slidenum">
              <a:rPr lang="en-US"/>
              <a:pPr/>
              <a:t>5</a:t>
            </a:fld>
            <a:endParaRPr lang="en-US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53637D-336B-244F-9AE0-E4F2D1ADB5F8}" type="slidenum">
              <a:rPr lang="en-US"/>
              <a:pPr/>
              <a:t>8</a:t>
            </a:fld>
            <a:endParaRPr lang="en-US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E73271-1FCE-734F-92E6-BB44E8B4CC85}" type="slidenum">
              <a:rPr lang="en-US"/>
              <a:pPr/>
              <a:t>14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1663F6-61BB-5447-8E17-FD1D5DDD668C}" type="slidenum">
              <a:rPr lang="en-US"/>
              <a:pPr/>
              <a:t>16</a:t>
            </a:fld>
            <a:endParaRPr lang="en-US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DC3FF2-C88D-C044-B27D-79C07CEC5ABC}" type="slidenum">
              <a:rPr lang="en-US"/>
              <a:pPr/>
              <a:t>24</a:t>
            </a:fld>
            <a:endParaRPr lang="en-US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E73271-1FCE-734F-92E6-BB44E8B4CC85}" type="slidenum">
              <a:rPr lang="en-US"/>
              <a:pPr/>
              <a:t>28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E73271-1FCE-734F-92E6-BB44E8B4CC85}" type="slidenum">
              <a:rPr lang="en-US"/>
              <a:pPr/>
              <a:t>29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6/01/14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6/01/14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6/01/14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6/01/14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6/01/14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6/01/14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6/01/14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6/01/14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6/01/14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6/01/14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6/01/14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6/01/14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p53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Función normal</a:t>
            </a:r>
            <a:endParaRPr lang="es-ES" dirty="0"/>
          </a:p>
        </p:txBody>
      </p:sp>
      <p:sp>
        <p:nvSpPr>
          <p:cNvPr id="4" name="CuadroTexto 3"/>
          <p:cNvSpPr txBox="1"/>
          <p:nvPr/>
        </p:nvSpPr>
        <p:spPr>
          <a:xfrm>
            <a:off x="6484079" y="6182644"/>
            <a:ext cx="2349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Mauricio Lema Medina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700132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redondeado 3"/>
          <p:cNvSpPr/>
          <p:nvPr/>
        </p:nvSpPr>
        <p:spPr>
          <a:xfrm>
            <a:off x="768732" y="3121509"/>
            <a:ext cx="1606206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Regulación Mdm2</a:t>
            </a:r>
            <a:endParaRPr lang="es-ES" dirty="0"/>
          </a:p>
        </p:txBody>
      </p:sp>
      <p:sp>
        <p:nvSpPr>
          <p:cNvPr id="5" name="Rectángulo redondeado 4"/>
          <p:cNvSpPr/>
          <p:nvPr/>
        </p:nvSpPr>
        <p:spPr>
          <a:xfrm>
            <a:off x="2538480" y="648514"/>
            <a:ext cx="1783519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ATM</a:t>
            </a:r>
            <a:endParaRPr lang="es-ES" dirty="0"/>
          </a:p>
        </p:txBody>
      </p:sp>
      <p:sp>
        <p:nvSpPr>
          <p:cNvPr id="6" name="Rectángulo redondeado 5"/>
          <p:cNvSpPr/>
          <p:nvPr/>
        </p:nvSpPr>
        <p:spPr>
          <a:xfrm>
            <a:off x="2681898" y="5582821"/>
            <a:ext cx="1783519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ARF</a:t>
            </a:r>
            <a:endParaRPr lang="es-ES" dirty="0"/>
          </a:p>
        </p:txBody>
      </p:sp>
      <p:sp>
        <p:nvSpPr>
          <p:cNvPr id="7" name="Elipse 6"/>
          <p:cNvSpPr/>
          <p:nvPr/>
        </p:nvSpPr>
        <p:spPr>
          <a:xfrm>
            <a:off x="7031888" y="2852037"/>
            <a:ext cx="1403770" cy="992182"/>
          </a:xfrm>
          <a:prstGeom prst="ellipse">
            <a:avLst/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i="1" dirty="0" smtClean="0"/>
              <a:t>Mdm2</a:t>
            </a:r>
            <a:endParaRPr lang="es-ES" sz="2000" b="1" i="1" dirty="0"/>
          </a:p>
        </p:txBody>
      </p:sp>
      <p:sp>
        <p:nvSpPr>
          <p:cNvPr id="8" name="Text Box 438"/>
          <p:cNvSpPr txBox="1">
            <a:spLocks noChangeArrowheads="1"/>
          </p:cNvSpPr>
          <p:nvPr/>
        </p:nvSpPr>
        <p:spPr bwMode="auto">
          <a:xfrm>
            <a:off x="5213362" y="1541113"/>
            <a:ext cx="809454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>
                        <a:gamma/>
                        <a:shade val="63529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200" b="1" i="1" dirty="0" err="1" smtClean="0"/>
              <a:t>Fosforilación</a:t>
            </a:r>
            <a:endParaRPr lang="en-US" sz="1200" b="1" i="1" dirty="0"/>
          </a:p>
        </p:txBody>
      </p:sp>
      <p:sp>
        <p:nvSpPr>
          <p:cNvPr id="9" name="Text Box 439"/>
          <p:cNvSpPr txBox="1">
            <a:spLocks noChangeArrowheads="1"/>
          </p:cNvSpPr>
          <p:nvPr/>
        </p:nvSpPr>
        <p:spPr bwMode="auto">
          <a:xfrm>
            <a:off x="5213362" y="4936256"/>
            <a:ext cx="121051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200" b="1" i="1" dirty="0" smtClean="0"/>
              <a:t>Formación de complejos en nucléolo</a:t>
            </a:r>
            <a:endParaRPr lang="el-GR" sz="1200" b="1" i="1" dirty="0"/>
          </a:p>
        </p:txBody>
      </p:sp>
      <p:cxnSp>
        <p:nvCxnSpPr>
          <p:cNvPr id="14" name="Conector curvado 13"/>
          <p:cNvCxnSpPr>
            <a:stCxn id="7" idx="0"/>
            <a:endCxn id="5" idx="3"/>
          </p:cNvCxnSpPr>
          <p:nvPr/>
        </p:nvCxnSpPr>
        <p:spPr>
          <a:xfrm rot="16200000" flipV="1">
            <a:off x="5106802" y="225066"/>
            <a:ext cx="1842168" cy="3411774"/>
          </a:xfrm>
          <a:prstGeom prst="curvedConnector2">
            <a:avLst/>
          </a:prstGeom>
          <a:ln w="50800">
            <a:solidFill>
              <a:srgbClr val="FF0000"/>
            </a:solidFill>
            <a:headEnd type="diamon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ector curvado 15"/>
          <p:cNvCxnSpPr>
            <a:stCxn id="7" idx="4"/>
            <a:endCxn id="6" idx="3"/>
          </p:cNvCxnSpPr>
          <p:nvPr/>
        </p:nvCxnSpPr>
        <p:spPr>
          <a:xfrm rot="5400000">
            <a:off x="5049617" y="3260019"/>
            <a:ext cx="2099957" cy="3268356"/>
          </a:xfrm>
          <a:prstGeom prst="curvedConnector2">
            <a:avLst/>
          </a:prstGeom>
          <a:ln w="50800">
            <a:solidFill>
              <a:srgbClr val="FF0000"/>
            </a:solidFill>
            <a:headEnd type="diamon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806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Señales que activan la vía p53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12581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redondeado 4"/>
          <p:cNvSpPr/>
          <p:nvPr/>
        </p:nvSpPr>
        <p:spPr>
          <a:xfrm>
            <a:off x="2319954" y="1197633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E2F1</a:t>
            </a:r>
            <a:endParaRPr lang="es-ES" dirty="0"/>
          </a:p>
        </p:txBody>
      </p:sp>
      <p:sp>
        <p:nvSpPr>
          <p:cNvPr id="6" name="Rectángulo redondeado 5"/>
          <p:cNvSpPr/>
          <p:nvPr/>
        </p:nvSpPr>
        <p:spPr>
          <a:xfrm>
            <a:off x="1590036" y="2218945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De-CH3 DNA</a:t>
            </a:r>
            <a:endParaRPr lang="es-ES" dirty="0"/>
          </a:p>
        </p:txBody>
      </p:sp>
      <p:sp>
        <p:nvSpPr>
          <p:cNvPr id="7" name="Rectángulo redondeado 6"/>
          <p:cNvSpPr/>
          <p:nvPr/>
        </p:nvSpPr>
        <p:spPr>
          <a:xfrm>
            <a:off x="1094441" y="3087857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iNOS</a:t>
            </a:r>
            <a:endParaRPr lang="es-ES" dirty="0"/>
          </a:p>
        </p:txBody>
      </p:sp>
      <p:sp>
        <p:nvSpPr>
          <p:cNvPr id="8" name="Rectángulo redondeado 7"/>
          <p:cNvSpPr/>
          <p:nvPr/>
        </p:nvSpPr>
        <p:spPr>
          <a:xfrm>
            <a:off x="1590036" y="4023609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trike="sngStrike" dirty="0" smtClean="0"/>
              <a:t>Síntesis</a:t>
            </a:r>
            <a:r>
              <a:rPr lang="es-ES" dirty="0" smtClean="0"/>
              <a:t> RNA</a:t>
            </a:r>
            <a:endParaRPr lang="es-ES" dirty="0"/>
          </a:p>
        </p:txBody>
      </p:sp>
      <p:sp>
        <p:nvSpPr>
          <p:cNvPr id="9" name="Rectángulo redondeado 8"/>
          <p:cNvSpPr/>
          <p:nvPr/>
        </p:nvSpPr>
        <p:spPr>
          <a:xfrm>
            <a:off x="2319954" y="5011502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trike="sngStrike" dirty="0" smtClean="0"/>
              <a:t>Síntesis</a:t>
            </a:r>
            <a:r>
              <a:rPr lang="es-ES" dirty="0" smtClean="0"/>
              <a:t> DNA</a:t>
            </a:r>
            <a:endParaRPr lang="es-ES" dirty="0"/>
          </a:p>
        </p:txBody>
      </p:sp>
      <p:sp>
        <p:nvSpPr>
          <p:cNvPr id="10" name="Rectángulo redondeado 9"/>
          <p:cNvSpPr/>
          <p:nvPr/>
        </p:nvSpPr>
        <p:spPr>
          <a:xfrm>
            <a:off x="3697868" y="729757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err="1" smtClean="0"/>
              <a:t>Genotóxicos</a:t>
            </a:r>
            <a:endParaRPr lang="es-ES" dirty="0"/>
          </a:p>
        </p:txBody>
      </p:sp>
      <p:sp>
        <p:nvSpPr>
          <p:cNvPr id="11" name="Rectángulo redondeado 10"/>
          <p:cNvSpPr/>
          <p:nvPr/>
        </p:nvSpPr>
        <p:spPr>
          <a:xfrm>
            <a:off x="4979086" y="1198285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Hipoxia</a:t>
            </a:r>
            <a:endParaRPr lang="es-ES" dirty="0"/>
          </a:p>
        </p:txBody>
      </p:sp>
      <p:sp>
        <p:nvSpPr>
          <p:cNvPr id="12" name="Rectángulo redondeado 11"/>
          <p:cNvSpPr/>
          <p:nvPr/>
        </p:nvSpPr>
        <p:spPr>
          <a:xfrm>
            <a:off x="5833805" y="2230737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Daño </a:t>
            </a:r>
            <a:r>
              <a:rPr lang="es-ES" sz="1400" dirty="0" smtClean="0"/>
              <a:t>genómico</a:t>
            </a:r>
            <a:endParaRPr lang="es-ES" dirty="0"/>
          </a:p>
        </p:txBody>
      </p:sp>
      <p:sp>
        <p:nvSpPr>
          <p:cNvPr id="13" name="Rectángulo redondeado 12"/>
          <p:cNvSpPr/>
          <p:nvPr/>
        </p:nvSpPr>
        <p:spPr>
          <a:xfrm>
            <a:off x="6128872" y="3065577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200" dirty="0" err="1" smtClean="0"/>
              <a:t>Telómeros</a:t>
            </a:r>
            <a:r>
              <a:rPr lang="es-ES_tradnl" sz="1600" dirty="0" smtClean="0"/>
              <a:t> cortos</a:t>
            </a:r>
            <a:endParaRPr lang="es-ES" sz="1600" dirty="0"/>
          </a:p>
        </p:txBody>
      </p:sp>
      <p:sp>
        <p:nvSpPr>
          <p:cNvPr id="14" name="Rectángulo redondeado 13"/>
          <p:cNvSpPr/>
          <p:nvPr/>
        </p:nvSpPr>
        <p:spPr>
          <a:xfrm>
            <a:off x="5597593" y="4023609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 smtClean="0"/>
              <a:t>Imbalances</a:t>
            </a:r>
            <a:r>
              <a:rPr lang="es-ES" sz="1200" dirty="0" smtClean="0"/>
              <a:t> </a:t>
            </a:r>
            <a:r>
              <a:rPr lang="es-ES" sz="1200" dirty="0" err="1" smtClean="0"/>
              <a:t>señalizació</a:t>
            </a:r>
            <a:endParaRPr lang="es-ES" sz="1200" dirty="0"/>
          </a:p>
        </p:txBody>
      </p:sp>
      <p:sp>
        <p:nvSpPr>
          <p:cNvPr id="15" name="Elipse 14"/>
          <p:cNvSpPr/>
          <p:nvPr/>
        </p:nvSpPr>
        <p:spPr>
          <a:xfrm>
            <a:off x="3489401" y="2940202"/>
            <a:ext cx="1403770" cy="992182"/>
          </a:xfrm>
          <a:prstGeom prst="ellipse">
            <a:avLst/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000" dirty="0" smtClean="0"/>
              <a:t>p53</a:t>
            </a:r>
            <a:endParaRPr lang="es-ES" sz="4000" dirty="0"/>
          </a:p>
        </p:txBody>
      </p:sp>
      <p:sp>
        <p:nvSpPr>
          <p:cNvPr id="16" name="Rectángulo redondeado 15"/>
          <p:cNvSpPr/>
          <p:nvPr/>
        </p:nvSpPr>
        <p:spPr>
          <a:xfrm>
            <a:off x="4979086" y="5011502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solidFill>
                  <a:srgbClr val="FFFF00"/>
                </a:solidFill>
              </a:rPr>
              <a:t>Stress X</a:t>
            </a:r>
            <a:endParaRPr lang="es-ES" dirty="0">
              <a:solidFill>
                <a:srgbClr val="FFFF00"/>
              </a:solidFill>
            </a:endParaRPr>
          </a:p>
        </p:txBody>
      </p:sp>
      <p:sp>
        <p:nvSpPr>
          <p:cNvPr id="17" name="Rectángulo redondeado 16"/>
          <p:cNvSpPr/>
          <p:nvPr/>
        </p:nvSpPr>
        <p:spPr>
          <a:xfrm>
            <a:off x="3697867" y="5365143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solidFill>
                  <a:srgbClr val="FFFF00"/>
                </a:solidFill>
              </a:rPr>
              <a:t>Stress Y</a:t>
            </a:r>
            <a:endParaRPr lang="es-ES" dirty="0">
              <a:solidFill>
                <a:srgbClr val="FFFF00"/>
              </a:solidFill>
            </a:endParaRPr>
          </a:p>
        </p:txBody>
      </p:sp>
      <p:cxnSp>
        <p:nvCxnSpPr>
          <p:cNvPr id="19" name="Conector curvado 18"/>
          <p:cNvCxnSpPr>
            <a:stCxn id="5" idx="2"/>
            <a:endCxn id="15" idx="1"/>
          </p:cNvCxnSpPr>
          <p:nvPr/>
        </p:nvCxnSpPr>
        <p:spPr>
          <a:xfrm rot="16200000" flipH="1">
            <a:off x="2672684" y="2063209"/>
            <a:ext cx="1165161" cy="879428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ector curvado 20"/>
          <p:cNvCxnSpPr>
            <a:stCxn id="6" idx="3"/>
          </p:cNvCxnSpPr>
          <p:nvPr/>
        </p:nvCxnSpPr>
        <p:spPr>
          <a:xfrm>
            <a:off x="2581227" y="2580300"/>
            <a:ext cx="1113752" cy="505204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ector curvado 22"/>
          <p:cNvCxnSpPr>
            <a:stCxn id="7" idx="3"/>
            <a:endCxn id="15" idx="2"/>
          </p:cNvCxnSpPr>
          <p:nvPr/>
        </p:nvCxnSpPr>
        <p:spPr>
          <a:xfrm flipV="1">
            <a:off x="2085632" y="3436293"/>
            <a:ext cx="1403769" cy="12919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ector curvado 24"/>
          <p:cNvCxnSpPr>
            <a:stCxn id="8" idx="3"/>
            <a:endCxn id="15" idx="3"/>
          </p:cNvCxnSpPr>
          <p:nvPr/>
        </p:nvCxnSpPr>
        <p:spPr>
          <a:xfrm flipV="1">
            <a:off x="2581227" y="3787082"/>
            <a:ext cx="1113751" cy="597882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ector curvado 26"/>
          <p:cNvCxnSpPr>
            <a:stCxn id="9" idx="0"/>
          </p:cNvCxnSpPr>
          <p:nvPr/>
        </p:nvCxnSpPr>
        <p:spPr>
          <a:xfrm rot="5400000" flipH="1" flipV="1">
            <a:off x="2665937" y="3982461"/>
            <a:ext cx="1178655" cy="879428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ector curvado 28"/>
          <p:cNvCxnSpPr>
            <a:stCxn id="17" idx="0"/>
            <a:endCxn id="15" idx="4"/>
          </p:cNvCxnSpPr>
          <p:nvPr/>
        </p:nvCxnSpPr>
        <p:spPr>
          <a:xfrm rot="16200000" flipV="1">
            <a:off x="3475996" y="4647675"/>
            <a:ext cx="1432759" cy="2177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ector curvado 30"/>
          <p:cNvCxnSpPr/>
          <p:nvPr/>
        </p:nvCxnSpPr>
        <p:spPr>
          <a:xfrm rot="5400000">
            <a:off x="3449597" y="2196334"/>
            <a:ext cx="1487735" cy="12700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ector curvado 32"/>
          <p:cNvCxnSpPr>
            <a:stCxn id="11" idx="2"/>
          </p:cNvCxnSpPr>
          <p:nvPr/>
        </p:nvCxnSpPr>
        <p:spPr>
          <a:xfrm rot="5400000">
            <a:off x="4436058" y="1907927"/>
            <a:ext cx="1025557" cy="1051693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ector curvado 34"/>
          <p:cNvCxnSpPr>
            <a:stCxn id="12" idx="1"/>
          </p:cNvCxnSpPr>
          <p:nvPr/>
        </p:nvCxnSpPr>
        <p:spPr>
          <a:xfrm rot="10800000" flipV="1">
            <a:off x="4422991" y="2592091"/>
            <a:ext cx="1410815" cy="367705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ector curvado 36"/>
          <p:cNvCxnSpPr>
            <a:stCxn id="13" idx="1"/>
            <a:endCxn id="15" idx="6"/>
          </p:cNvCxnSpPr>
          <p:nvPr/>
        </p:nvCxnSpPr>
        <p:spPr>
          <a:xfrm rot="10800000" flipV="1">
            <a:off x="4893172" y="3426931"/>
            <a:ext cx="1235701" cy="9361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Conector curvado 41"/>
          <p:cNvCxnSpPr>
            <a:endCxn id="15" idx="5"/>
          </p:cNvCxnSpPr>
          <p:nvPr/>
        </p:nvCxnSpPr>
        <p:spPr>
          <a:xfrm rot="10800000">
            <a:off x="4687595" y="3787082"/>
            <a:ext cx="909999" cy="597882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Conector curvado 43"/>
          <p:cNvCxnSpPr>
            <a:stCxn id="16" idx="0"/>
            <a:endCxn id="15" idx="5"/>
          </p:cNvCxnSpPr>
          <p:nvPr/>
        </p:nvCxnSpPr>
        <p:spPr>
          <a:xfrm rot="16200000" flipV="1">
            <a:off x="4468928" y="4005748"/>
            <a:ext cx="1224420" cy="787088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7319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p53 induce apoptosis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42039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57" name="Group 10237"/>
          <p:cNvGrpSpPr>
            <a:grpSpLocks/>
          </p:cNvGrpSpPr>
          <p:nvPr/>
        </p:nvGrpSpPr>
        <p:grpSpPr bwMode="auto">
          <a:xfrm>
            <a:off x="7938" y="4192588"/>
            <a:ext cx="9153525" cy="2659062"/>
            <a:chOff x="-6" y="2645"/>
            <a:chExt cx="5766" cy="1675"/>
          </a:xfrm>
        </p:grpSpPr>
        <p:grpSp>
          <p:nvGrpSpPr>
            <p:cNvPr id="15358" name="Group 10238"/>
            <p:cNvGrpSpPr>
              <a:grpSpLocks/>
            </p:cNvGrpSpPr>
            <p:nvPr/>
          </p:nvGrpSpPr>
          <p:grpSpPr bwMode="auto">
            <a:xfrm>
              <a:off x="0" y="2660"/>
              <a:ext cx="5754" cy="1648"/>
              <a:chOff x="0" y="2660"/>
              <a:chExt cx="5754" cy="1648"/>
            </a:xfrm>
          </p:grpSpPr>
          <p:sp>
            <p:nvSpPr>
              <p:cNvPr id="15359" name="Freeform 10239"/>
              <p:cNvSpPr>
                <a:spLocks/>
              </p:cNvSpPr>
              <p:nvPr/>
            </p:nvSpPr>
            <p:spPr bwMode="auto">
              <a:xfrm>
                <a:off x="0" y="2821"/>
                <a:ext cx="5754" cy="1487"/>
              </a:xfrm>
              <a:custGeom>
                <a:avLst/>
                <a:gdLst>
                  <a:gd name="T0" fmla="*/ 0 w 5754"/>
                  <a:gd name="T1" fmla="*/ 671 h 1487"/>
                  <a:gd name="T2" fmla="*/ 0 w 5754"/>
                  <a:gd name="T3" fmla="*/ 1487 h 1487"/>
                  <a:gd name="T4" fmla="*/ 5754 w 5754"/>
                  <a:gd name="T5" fmla="*/ 1487 h 1487"/>
                  <a:gd name="T6" fmla="*/ 5748 w 5754"/>
                  <a:gd name="T7" fmla="*/ 839 h 1487"/>
                  <a:gd name="T8" fmla="*/ 5130 w 5754"/>
                  <a:gd name="T9" fmla="*/ 557 h 1487"/>
                  <a:gd name="T10" fmla="*/ 4452 w 5754"/>
                  <a:gd name="T11" fmla="*/ 287 h 1487"/>
                  <a:gd name="T12" fmla="*/ 3684 w 5754"/>
                  <a:gd name="T13" fmla="*/ 143 h 1487"/>
                  <a:gd name="T14" fmla="*/ 2916 w 5754"/>
                  <a:gd name="T15" fmla="*/ 17 h 1487"/>
                  <a:gd name="T16" fmla="*/ 1956 w 5754"/>
                  <a:gd name="T17" fmla="*/ 41 h 1487"/>
                  <a:gd name="T18" fmla="*/ 1362 w 5754"/>
                  <a:gd name="T19" fmla="*/ 167 h 1487"/>
                  <a:gd name="T20" fmla="*/ 996 w 5754"/>
                  <a:gd name="T21" fmla="*/ 227 h 1487"/>
                  <a:gd name="T22" fmla="*/ 294 w 5754"/>
                  <a:gd name="T23" fmla="*/ 515 h 1487"/>
                  <a:gd name="T24" fmla="*/ 0 w 5754"/>
                  <a:gd name="T25" fmla="*/ 671 h 1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54" h="1487">
                    <a:moveTo>
                      <a:pt x="0" y="671"/>
                    </a:moveTo>
                    <a:lnTo>
                      <a:pt x="0" y="1487"/>
                    </a:lnTo>
                    <a:lnTo>
                      <a:pt x="5754" y="1487"/>
                    </a:lnTo>
                    <a:lnTo>
                      <a:pt x="5748" y="839"/>
                    </a:lnTo>
                    <a:lnTo>
                      <a:pt x="5130" y="557"/>
                    </a:lnTo>
                    <a:cubicBezTo>
                      <a:pt x="4914" y="465"/>
                      <a:pt x="4693" y="356"/>
                      <a:pt x="4452" y="287"/>
                    </a:cubicBezTo>
                    <a:cubicBezTo>
                      <a:pt x="4211" y="218"/>
                      <a:pt x="3940" y="188"/>
                      <a:pt x="3684" y="143"/>
                    </a:cubicBezTo>
                    <a:cubicBezTo>
                      <a:pt x="3428" y="98"/>
                      <a:pt x="3204" y="34"/>
                      <a:pt x="2916" y="17"/>
                    </a:cubicBezTo>
                    <a:cubicBezTo>
                      <a:pt x="2628" y="0"/>
                      <a:pt x="2215" y="16"/>
                      <a:pt x="1956" y="41"/>
                    </a:cubicBezTo>
                    <a:cubicBezTo>
                      <a:pt x="1697" y="66"/>
                      <a:pt x="1522" y="136"/>
                      <a:pt x="1362" y="167"/>
                    </a:cubicBezTo>
                    <a:cubicBezTo>
                      <a:pt x="1202" y="198"/>
                      <a:pt x="1174" y="169"/>
                      <a:pt x="996" y="227"/>
                    </a:cubicBezTo>
                    <a:cubicBezTo>
                      <a:pt x="818" y="285"/>
                      <a:pt x="461" y="441"/>
                      <a:pt x="294" y="515"/>
                    </a:cubicBezTo>
                    <a:lnTo>
                      <a:pt x="0" y="67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A6702"/>
                  </a:gs>
                  <a:gs pos="100000">
                    <a:srgbClr val="FFD833"/>
                  </a:gs>
                </a:gsLst>
                <a:lin ang="5400000" scaled="1"/>
              </a:gradFill>
              <a:ln w="9525" cap="flat" cmpd="sng">
                <a:solidFill>
                  <a:srgbClr val="6666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0" name="AutoShape 10240"/>
              <p:cNvSpPr>
                <a:spLocks noChangeArrowheads="1"/>
              </p:cNvSpPr>
              <p:nvPr/>
            </p:nvSpPr>
            <p:spPr bwMode="auto">
              <a:xfrm rot="1359063" flipH="1">
                <a:off x="4930" y="3213"/>
                <a:ext cx="534" cy="19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9A6702"/>
                  </a:gs>
                  <a:gs pos="50000">
                    <a:srgbClr val="FFD833"/>
                  </a:gs>
                  <a:gs pos="100000">
                    <a:srgbClr val="9A6702"/>
                  </a:gs>
                </a:gsLst>
                <a:lin ang="5400000" scaled="1"/>
              </a:gradFill>
              <a:ln w="12700">
                <a:solidFill>
                  <a:srgbClr val="6666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1" name="AutoShape 10241"/>
              <p:cNvSpPr>
                <a:spLocks noChangeArrowheads="1"/>
              </p:cNvSpPr>
              <p:nvPr/>
            </p:nvSpPr>
            <p:spPr bwMode="auto">
              <a:xfrm rot="652846" flipH="1">
                <a:off x="3308" y="2766"/>
                <a:ext cx="553" cy="18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9A6702"/>
                  </a:gs>
                  <a:gs pos="50000">
                    <a:srgbClr val="FFD833"/>
                  </a:gs>
                  <a:gs pos="100000">
                    <a:srgbClr val="9A6702"/>
                  </a:gs>
                </a:gsLst>
                <a:lin ang="5400000" scaled="1"/>
              </a:gradFill>
              <a:ln w="12700">
                <a:solidFill>
                  <a:srgbClr val="6666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2" name="AutoShape 10242"/>
              <p:cNvSpPr>
                <a:spLocks noChangeArrowheads="1"/>
              </p:cNvSpPr>
              <p:nvPr/>
            </p:nvSpPr>
            <p:spPr bwMode="auto">
              <a:xfrm rot="-409725">
                <a:off x="1629" y="2724"/>
                <a:ext cx="5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9A6702"/>
                  </a:gs>
                  <a:gs pos="50000">
                    <a:srgbClr val="FFD833"/>
                  </a:gs>
                  <a:gs pos="100000">
                    <a:srgbClr val="9A6702"/>
                  </a:gs>
                </a:gsLst>
                <a:lin ang="5400000" scaled="1"/>
              </a:gradFill>
              <a:ln w="12700">
                <a:solidFill>
                  <a:srgbClr val="6666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3" name="AutoShape 10243"/>
              <p:cNvSpPr>
                <a:spLocks noChangeArrowheads="1"/>
              </p:cNvSpPr>
              <p:nvPr/>
            </p:nvSpPr>
            <p:spPr bwMode="auto">
              <a:xfrm rot="-1359063">
                <a:off x="47" y="3158"/>
                <a:ext cx="497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9A6702"/>
                  </a:gs>
                  <a:gs pos="50000">
                    <a:srgbClr val="FFD833"/>
                  </a:gs>
                  <a:gs pos="100000">
                    <a:srgbClr val="9A6702"/>
                  </a:gs>
                </a:gsLst>
                <a:lin ang="5400000" scaled="1"/>
              </a:gradFill>
              <a:ln w="12700">
                <a:solidFill>
                  <a:srgbClr val="6666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4" name="Freeform 10244"/>
              <p:cNvSpPr>
                <a:spLocks/>
              </p:cNvSpPr>
              <p:nvPr/>
            </p:nvSpPr>
            <p:spPr bwMode="auto">
              <a:xfrm>
                <a:off x="1997" y="2660"/>
                <a:ext cx="1465" cy="249"/>
              </a:xfrm>
              <a:custGeom>
                <a:avLst/>
                <a:gdLst>
                  <a:gd name="T0" fmla="*/ 109 w 1465"/>
                  <a:gd name="T1" fmla="*/ 52 h 249"/>
                  <a:gd name="T2" fmla="*/ 127 w 1465"/>
                  <a:gd name="T3" fmla="*/ 214 h 249"/>
                  <a:gd name="T4" fmla="*/ 769 w 1465"/>
                  <a:gd name="T5" fmla="*/ 178 h 249"/>
                  <a:gd name="T6" fmla="*/ 1357 w 1465"/>
                  <a:gd name="T7" fmla="*/ 232 h 249"/>
                  <a:gd name="T8" fmla="*/ 1369 w 1465"/>
                  <a:gd name="T9" fmla="*/ 76 h 249"/>
                  <a:gd name="T10" fmla="*/ 781 w 1465"/>
                  <a:gd name="T11" fmla="*/ 4 h 249"/>
                  <a:gd name="T12" fmla="*/ 109 w 1465"/>
                  <a:gd name="T13" fmla="*/ 52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5" h="249">
                    <a:moveTo>
                      <a:pt x="109" y="52"/>
                    </a:moveTo>
                    <a:cubicBezTo>
                      <a:pt x="0" y="87"/>
                      <a:pt x="17" y="193"/>
                      <a:pt x="127" y="214"/>
                    </a:cubicBezTo>
                    <a:cubicBezTo>
                      <a:pt x="237" y="235"/>
                      <a:pt x="564" y="175"/>
                      <a:pt x="769" y="178"/>
                    </a:cubicBezTo>
                    <a:cubicBezTo>
                      <a:pt x="974" y="181"/>
                      <a:pt x="1257" y="249"/>
                      <a:pt x="1357" y="232"/>
                    </a:cubicBezTo>
                    <a:cubicBezTo>
                      <a:pt x="1457" y="215"/>
                      <a:pt x="1465" y="114"/>
                      <a:pt x="1369" y="76"/>
                    </a:cubicBezTo>
                    <a:cubicBezTo>
                      <a:pt x="1273" y="38"/>
                      <a:pt x="991" y="8"/>
                      <a:pt x="781" y="4"/>
                    </a:cubicBezTo>
                    <a:cubicBezTo>
                      <a:pt x="571" y="0"/>
                      <a:pt x="218" y="17"/>
                      <a:pt x="109" y="5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6600"/>
                  </a:gs>
                  <a:gs pos="100000">
                    <a:srgbClr val="E6FE70"/>
                  </a:gs>
                </a:gsLst>
                <a:lin ang="5400000" scaled="1"/>
              </a:gradFill>
              <a:ln w="38100" cap="flat" cmpd="sng">
                <a:solidFill>
                  <a:srgbClr val="6666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5" name="Freeform 10245"/>
              <p:cNvSpPr>
                <a:spLocks/>
              </p:cNvSpPr>
              <p:nvPr/>
            </p:nvSpPr>
            <p:spPr bwMode="auto">
              <a:xfrm>
                <a:off x="3708" y="2826"/>
                <a:ext cx="1411" cy="477"/>
              </a:xfrm>
              <a:custGeom>
                <a:avLst/>
                <a:gdLst>
                  <a:gd name="T0" fmla="*/ 138 w 1411"/>
                  <a:gd name="T1" fmla="*/ 0 h 477"/>
                  <a:gd name="T2" fmla="*/ 96 w 1411"/>
                  <a:gd name="T3" fmla="*/ 168 h 477"/>
                  <a:gd name="T4" fmla="*/ 717 w 1411"/>
                  <a:gd name="T5" fmla="*/ 274 h 477"/>
                  <a:gd name="T6" fmla="*/ 1236 w 1411"/>
                  <a:gd name="T7" fmla="*/ 468 h 477"/>
                  <a:gd name="T8" fmla="*/ 1332 w 1411"/>
                  <a:gd name="T9" fmla="*/ 330 h 477"/>
                  <a:gd name="T10" fmla="*/ 762 w 1411"/>
                  <a:gd name="T11" fmla="*/ 114 h 477"/>
                  <a:gd name="T12" fmla="*/ 138 w 1411"/>
                  <a:gd name="T1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1" h="477">
                    <a:moveTo>
                      <a:pt x="138" y="0"/>
                    </a:moveTo>
                    <a:cubicBezTo>
                      <a:pt x="26" y="9"/>
                      <a:pt x="0" y="122"/>
                      <a:pt x="96" y="168"/>
                    </a:cubicBezTo>
                    <a:cubicBezTo>
                      <a:pt x="192" y="214"/>
                      <a:pt x="527" y="224"/>
                      <a:pt x="717" y="274"/>
                    </a:cubicBezTo>
                    <a:cubicBezTo>
                      <a:pt x="907" y="324"/>
                      <a:pt x="1134" y="459"/>
                      <a:pt x="1236" y="468"/>
                    </a:cubicBezTo>
                    <a:cubicBezTo>
                      <a:pt x="1338" y="477"/>
                      <a:pt x="1411" y="389"/>
                      <a:pt x="1332" y="330"/>
                    </a:cubicBezTo>
                    <a:cubicBezTo>
                      <a:pt x="1253" y="271"/>
                      <a:pt x="961" y="169"/>
                      <a:pt x="762" y="114"/>
                    </a:cubicBezTo>
                    <a:cubicBezTo>
                      <a:pt x="563" y="59"/>
                      <a:pt x="268" y="24"/>
                      <a:pt x="13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6600"/>
                  </a:gs>
                  <a:gs pos="100000">
                    <a:srgbClr val="E6FE70"/>
                  </a:gs>
                </a:gsLst>
                <a:lin ang="5400000" scaled="1"/>
              </a:gradFill>
              <a:ln w="38100" cap="flat" cmpd="sng">
                <a:solidFill>
                  <a:srgbClr val="6666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6" name="Freeform 10246"/>
              <p:cNvSpPr>
                <a:spLocks/>
              </p:cNvSpPr>
              <p:nvPr/>
            </p:nvSpPr>
            <p:spPr bwMode="auto">
              <a:xfrm>
                <a:off x="328" y="2757"/>
                <a:ext cx="1438" cy="520"/>
              </a:xfrm>
              <a:custGeom>
                <a:avLst/>
                <a:gdLst>
                  <a:gd name="T0" fmla="*/ 92 w 1438"/>
                  <a:gd name="T1" fmla="*/ 363 h 520"/>
                  <a:gd name="T2" fmla="*/ 170 w 1438"/>
                  <a:gd name="T3" fmla="*/ 507 h 520"/>
                  <a:gd name="T4" fmla="*/ 761 w 1438"/>
                  <a:gd name="T5" fmla="*/ 286 h 520"/>
                  <a:gd name="T6" fmla="*/ 1346 w 1438"/>
                  <a:gd name="T7" fmla="*/ 171 h 520"/>
                  <a:gd name="T8" fmla="*/ 1316 w 1438"/>
                  <a:gd name="T9" fmla="*/ 9 h 520"/>
                  <a:gd name="T10" fmla="*/ 722 w 1438"/>
                  <a:gd name="T11" fmla="*/ 116 h 520"/>
                  <a:gd name="T12" fmla="*/ 92 w 1438"/>
                  <a:gd name="T13" fmla="*/ 363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8" h="520">
                    <a:moveTo>
                      <a:pt x="92" y="363"/>
                    </a:moveTo>
                    <a:cubicBezTo>
                      <a:pt x="0" y="428"/>
                      <a:pt x="59" y="520"/>
                      <a:pt x="170" y="507"/>
                    </a:cubicBezTo>
                    <a:cubicBezTo>
                      <a:pt x="281" y="494"/>
                      <a:pt x="565" y="342"/>
                      <a:pt x="761" y="286"/>
                    </a:cubicBezTo>
                    <a:cubicBezTo>
                      <a:pt x="957" y="230"/>
                      <a:pt x="1254" y="217"/>
                      <a:pt x="1346" y="171"/>
                    </a:cubicBezTo>
                    <a:cubicBezTo>
                      <a:pt x="1438" y="125"/>
                      <a:pt x="1420" y="18"/>
                      <a:pt x="1316" y="9"/>
                    </a:cubicBezTo>
                    <a:cubicBezTo>
                      <a:pt x="1212" y="0"/>
                      <a:pt x="926" y="57"/>
                      <a:pt x="722" y="116"/>
                    </a:cubicBezTo>
                    <a:cubicBezTo>
                      <a:pt x="518" y="175"/>
                      <a:pt x="188" y="298"/>
                      <a:pt x="92" y="3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6FE70"/>
                  </a:gs>
                  <a:gs pos="100000">
                    <a:srgbClr val="CC6600"/>
                  </a:gs>
                </a:gsLst>
                <a:lin ang="5400000" scaled="1"/>
              </a:gradFill>
              <a:ln w="38100" cap="flat" cmpd="sng">
                <a:solidFill>
                  <a:srgbClr val="6666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7" name="Freeform 10247"/>
              <p:cNvSpPr>
                <a:spLocks/>
              </p:cNvSpPr>
              <p:nvPr/>
            </p:nvSpPr>
            <p:spPr bwMode="auto">
              <a:xfrm>
                <a:off x="5303" y="3305"/>
                <a:ext cx="451" cy="361"/>
              </a:xfrm>
              <a:custGeom>
                <a:avLst/>
                <a:gdLst>
                  <a:gd name="T0" fmla="*/ 451 w 451"/>
                  <a:gd name="T1" fmla="*/ 193 h 361"/>
                  <a:gd name="T2" fmla="*/ 265 w 451"/>
                  <a:gd name="T3" fmla="*/ 79 h 361"/>
                  <a:gd name="T4" fmla="*/ 97 w 451"/>
                  <a:gd name="T5" fmla="*/ 13 h 361"/>
                  <a:gd name="T6" fmla="*/ 25 w 451"/>
                  <a:gd name="T7" fmla="*/ 157 h 361"/>
                  <a:gd name="T8" fmla="*/ 247 w 451"/>
                  <a:gd name="T9" fmla="*/ 247 h 361"/>
                  <a:gd name="T10" fmla="*/ 445 w 451"/>
                  <a:gd name="T11" fmla="*/ 349 h 361"/>
                  <a:gd name="T12" fmla="*/ 451 w 451"/>
                  <a:gd name="T13" fmla="*/ 193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1" h="361">
                    <a:moveTo>
                      <a:pt x="451" y="193"/>
                    </a:moveTo>
                    <a:cubicBezTo>
                      <a:pt x="421" y="148"/>
                      <a:pt x="324" y="109"/>
                      <a:pt x="265" y="79"/>
                    </a:cubicBezTo>
                    <a:cubicBezTo>
                      <a:pt x="206" y="49"/>
                      <a:pt x="137" y="0"/>
                      <a:pt x="97" y="13"/>
                    </a:cubicBezTo>
                    <a:cubicBezTo>
                      <a:pt x="57" y="26"/>
                      <a:pt x="0" y="118"/>
                      <a:pt x="25" y="157"/>
                    </a:cubicBezTo>
                    <a:cubicBezTo>
                      <a:pt x="50" y="196"/>
                      <a:pt x="177" y="215"/>
                      <a:pt x="247" y="247"/>
                    </a:cubicBezTo>
                    <a:cubicBezTo>
                      <a:pt x="317" y="279"/>
                      <a:pt x="414" y="361"/>
                      <a:pt x="445" y="349"/>
                    </a:cubicBezTo>
                    <a:lnTo>
                      <a:pt x="451" y="19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6600"/>
                  </a:gs>
                  <a:gs pos="100000">
                    <a:srgbClr val="E6FE70"/>
                  </a:gs>
                </a:gsLst>
                <a:lin ang="5400000" scaled="1"/>
              </a:gradFill>
              <a:ln w="38100" cap="flat" cmpd="sng">
                <a:solidFill>
                  <a:srgbClr val="6666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8" name="Freeform 10248"/>
              <p:cNvSpPr>
                <a:spLocks/>
              </p:cNvSpPr>
              <p:nvPr/>
            </p:nvSpPr>
            <p:spPr bwMode="auto">
              <a:xfrm>
                <a:off x="6" y="3236"/>
                <a:ext cx="174" cy="272"/>
              </a:xfrm>
              <a:custGeom>
                <a:avLst/>
                <a:gdLst>
                  <a:gd name="T0" fmla="*/ 0 w 174"/>
                  <a:gd name="T1" fmla="*/ 256 h 272"/>
                  <a:gd name="T2" fmla="*/ 156 w 174"/>
                  <a:gd name="T3" fmla="*/ 166 h 272"/>
                  <a:gd name="T4" fmla="*/ 108 w 174"/>
                  <a:gd name="T5" fmla="*/ 16 h 272"/>
                  <a:gd name="T6" fmla="*/ 0 w 174"/>
                  <a:gd name="T7" fmla="*/ 70 h 272"/>
                  <a:gd name="T8" fmla="*/ 0 w 174"/>
                  <a:gd name="T9" fmla="*/ 25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272">
                    <a:moveTo>
                      <a:pt x="0" y="256"/>
                    </a:moveTo>
                    <a:cubicBezTo>
                      <a:pt x="26" y="272"/>
                      <a:pt x="138" y="206"/>
                      <a:pt x="156" y="166"/>
                    </a:cubicBezTo>
                    <a:cubicBezTo>
                      <a:pt x="174" y="126"/>
                      <a:pt x="134" y="32"/>
                      <a:pt x="108" y="16"/>
                    </a:cubicBezTo>
                    <a:cubicBezTo>
                      <a:pt x="82" y="0"/>
                      <a:pt x="18" y="30"/>
                      <a:pt x="0" y="70"/>
                    </a:cubicBezTo>
                    <a:lnTo>
                      <a:pt x="0" y="25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6600"/>
                  </a:gs>
                  <a:gs pos="100000">
                    <a:srgbClr val="E6FE70"/>
                  </a:gs>
                </a:gsLst>
                <a:lin ang="5400000" scaled="1"/>
              </a:gradFill>
              <a:ln w="38100" cap="flat" cmpd="sng">
                <a:solidFill>
                  <a:srgbClr val="6666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15369" name="Freeform 10249"/>
            <p:cNvSpPr>
              <a:spLocks/>
            </p:cNvSpPr>
            <p:nvPr/>
          </p:nvSpPr>
          <p:spPr bwMode="auto">
            <a:xfrm>
              <a:off x="-6" y="2645"/>
              <a:ext cx="5766" cy="1675"/>
            </a:xfrm>
            <a:custGeom>
              <a:avLst/>
              <a:gdLst>
                <a:gd name="T0" fmla="*/ 0 w 5766"/>
                <a:gd name="T1" fmla="*/ 631 h 1675"/>
                <a:gd name="T2" fmla="*/ 6 w 5766"/>
                <a:gd name="T3" fmla="*/ 1675 h 1675"/>
                <a:gd name="T4" fmla="*/ 5766 w 5766"/>
                <a:gd name="T5" fmla="*/ 1669 h 1675"/>
                <a:gd name="T6" fmla="*/ 5754 w 5766"/>
                <a:gd name="T7" fmla="*/ 811 h 1675"/>
                <a:gd name="T8" fmla="*/ 5436 w 5766"/>
                <a:gd name="T9" fmla="*/ 655 h 1675"/>
                <a:gd name="T10" fmla="*/ 4938 w 5766"/>
                <a:gd name="T11" fmla="*/ 445 h 1675"/>
                <a:gd name="T12" fmla="*/ 4608 w 5766"/>
                <a:gd name="T13" fmla="*/ 325 h 1675"/>
                <a:gd name="T14" fmla="*/ 4260 w 5766"/>
                <a:gd name="T15" fmla="*/ 235 h 1675"/>
                <a:gd name="T16" fmla="*/ 3798 w 5766"/>
                <a:gd name="T17" fmla="*/ 163 h 1675"/>
                <a:gd name="T18" fmla="*/ 3306 w 5766"/>
                <a:gd name="T19" fmla="*/ 55 h 1675"/>
                <a:gd name="T20" fmla="*/ 2916 w 5766"/>
                <a:gd name="T21" fmla="*/ 7 h 1675"/>
                <a:gd name="T22" fmla="*/ 2502 w 5766"/>
                <a:gd name="T23" fmla="*/ 13 h 1675"/>
                <a:gd name="T24" fmla="*/ 2082 w 5766"/>
                <a:gd name="T25" fmla="*/ 55 h 1675"/>
                <a:gd name="T26" fmla="*/ 1686 w 5766"/>
                <a:gd name="T27" fmla="*/ 103 h 1675"/>
                <a:gd name="T28" fmla="*/ 1386 w 5766"/>
                <a:gd name="T29" fmla="*/ 133 h 1675"/>
                <a:gd name="T30" fmla="*/ 906 w 5766"/>
                <a:gd name="T31" fmla="*/ 259 h 1675"/>
                <a:gd name="T32" fmla="*/ 324 w 5766"/>
                <a:gd name="T33" fmla="*/ 493 h 1675"/>
                <a:gd name="T34" fmla="*/ 0 w 5766"/>
                <a:gd name="T35" fmla="*/ 631 h 1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66" h="1675">
                  <a:moveTo>
                    <a:pt x="0" y="631"/>
                  </a:moveTo>
                  <a:lnTo>
                    <a:pt x="6" y="1675"/>
                  </a:lnTo>
                  <a:lnTo>
                    <a:pt x="5766" y="1669"/>
                  </a:lnTo>
                  <a:lnTo>
                    <a:pt x="5754" y="811"/>
                  </a:lnTo>
                  <a:lnTo>
                    <a:pt x="5436" y="655"/>
                  </a:lnTo>
                  <a:lnTo>
                    <a:pt x="4938" y="445"/>
                  </a:lnTo>
                  <a:cubicBezTo>
                    <a:pt x="4800" y="390"/>
                    <a:pt x="4721" y="360"/>
                    <a:pt x="4608" y="325"/>
                  </a:cubicBezTo>
                  <a:cubicBezTo>
                    <a:pt x="4495" y="290"/>
                    <a:pt x="4395" y="262"/>
                    <a:pt x="4260" y="235"/>
                  </a:cubicBezTo>
                  <a:cubicBezTo>
                    <a:pt x="4125" y="208"/>
                    <a:pt x="3957" y="193"/>
                    <a:pt x="3798" y="163"/>
                  </a:cubicBezTo>
                  <a:cubicBezTo>
                    <a:pt x="3639" y="133"/>
                    <a:pt x="3453" y="81"/>
                    <a:pt x="3306" y="55"/>
                  </a:cubicBezTo>
                  <a:cubicBezTo>
                    <a:pt x="3159" y="29"/>
                    <a:pt x="3050" y="14"/>
                    <a:pt x="2916" y="7"/>
                  </a:cubicBezTo>
                  <a:cubicBezTo>
                    <a:pt x="2782" y="0"/>
                    <a:pt x="2641" y="5"/>
                    <a:pt x="2502" y="13"/>
                  </a:cubicBezTo>
                  <a:cubicBezTo>
                    <a:pt x="2363" y="21"/>
                    <a:pt x="2218" y="40"/>
                    <a:pt x="2082" y="55"/>
                  </a:cubicBezTo>
                  <a:cubicBezTo>
                    <a:pt x="1946" y="70"/>
                    <a:pt x="1802" y="90"/>
                    <a:pt x="1686" y="103"/>
                  </a:cubicBezTo>
                  <a:cubicBezTo>
                    <a:pt x="1570" y="116"/>
                    <a:pt x="1516" y="107"/>
                    <a:pt x="1386" y="133"/>
                  </a:cubicBezTo>
                  <a:cubicBezTo>
                    <a:pt x="1256" y="159"/>
                    <a:pt x="1083" y="199"/>
                    <a:pt x="906" y="259"/>
                  </a:cubicBezTo>
                  <a:cubicBezTo>
                    <a:pt x="729" y="319"/>
                    <a:pt x="475" y="432"/>
                    <a:pt x="324" y="493"/>
                  </a:cubicBezTo>
                  <a:lnTo>
                    <a:pt x="0" y="631"/>
                  </a:lnTo>
                  <a:close/>
                </a:path>
              </a:pathLst>
            </a:custGeom>
            <a:solidFill>
              <a:schemeClr val="bg1"/>
            </a:solidFill>
            <a:ln w="412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849" name="Group 10238"/>
          <p:cNvGrpSpPr>
            <a:grpSpLocks/>
          </p:cNvGrpSpPr>
          <p:nvPr/>
        </p:nvGrpSpPr>
        <p:grpSpPr bwMode="auto">
          <a:xfrm>
            <a:off x="26988" y="4216402"/>
            <a:ext cx="9124950" cy="1597025"/>
            <a:chOff x="6" y="2660"/>
            <a:chExt cx="5748" cy="1006"/>
          </a:xfrm>
          <a:noFill/>
        </p:grpSpPr>
        <p:sp>
          <p:nvSpPr>
            <p:cNvPr id="854" name="Freeform 10244"/>
            <p:cNvSpPr>
              <a:spLocks/>
            </p:cNvSpPr>
            <p:nvPr/>
          </p:nvSpPr>
          <p:spPr bwMode="auto">
            <a:xfrm>
              <a:off x="1997" y="2660"/>
              <a:ext cx="1465" cy="249"/>
            </a:xfrm>
            <a:custGeom>
              <a:avLst/>
              <a:gdLst>
                <a:gd name="T0" fmla="*/ 109 w 1465"/>
                <a:gd name="T1" fmla="*/ 52 h 249"/>
                <a:gd name="T2" fmla="*/ 127 w 1465"/>
                <a:gd name="T3" fmla="*/ 214 h 249"/>
                <a:gd name="T4" fmla="*/ 769 w 1465"/>
                <a:gd name="T5" fmla="*/ 178 h 249"/>
                <a:gd name="T6" fmla="*/ 1357 w 1465"/>
                <a:gd name="T7" fmla="*/ 232 h 249"/>
                <a:gd name="T8" fmla="*/ 1369 w 1465"/>
                <a:gd name="T9" fmla="*/ 76 h 249"/>
                <a:gd name="T10" fmla="*/ 781 w 1465"/>
                <a:gd name="T11" fmla="*/ 4 h 249"/>
                <a:gd name="T12" fmla="*/ 109 w 1465"/>
                <a:gd name="T13" fmla="*/ 5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5" h="249">
                  <a:moveTo>
                    <a:pt x="109" y="52"/>
                  </a:moveTo>
                  <a:cubicBezTo>
                    <a:pt x="0" y="87"/>
                    <a:pt x="17" y="193"/>
                    <a:pt x="127" y="214"/>
                  </a:cubicBezTo>
                  <a:cubicBezTo>
                    <a:pt x="237" y="235"/>
                    <a:pt x="564" y="175"/>
                    <a:pt x="769" y="178"/>
                  </a:cubicBezTo>
                  <a:cubicBezTo>
                    <a:pt x="974" y="181"/>
                    <a:pt x="1257" y="249"/>
                    <a:pt x="1357" y="232"/>
                  </a:cubicBezTo>
                  <a:cubicBezTo>
                    <a:pt x="1457" y="215"/>
                    <a:pt x="1465" y="114"/>
                    <a:pt x="1369" y="76"/>
                  </a:cubicBezTo>
                  <a:cubicBezTo>
                    <a:pt x="1273" y="38"/>
                    <a:pt x="991" y="8"/>
                    <a:pt x="781" y="4"/>
                  </a:cubicBezTo>
                  <a:cubicBezTo>
                    <a:pt x="571" y="0"/>
                    <a:pt x="218" y="17"/>
                    <a:pt x="109" y="52"/>
                  </a:cubicBezTo>
                  <a:close/>
                </a:path>
              </a:pathLst>
            </a:custGeom>
            <a:grp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55" name="Freeform 10245"/>
            <p:cNvSpPr>
              <a:spLocks/>
            </p:cNvSpPr>
            <p:nvPr/>
          </p:nvSpPr>
          <p:spPr bwMode="auto">
            <a:xfrm>
              <a:off x="3708" y="2826"/>
              <a:ext cx="1411" cy="477"/>
            </a:xfrm>
            <a:custGeom>
              <a:avLst/>
              <a:gdLst>
                <a:gd name="T0" fmla="*/ 138 w 1411"/>
                <a:gd name="T1" fmla="*/ 0 h 477"/>
                <a:gd name="T2" fmla="*/ 96 w 1411"/>
                <a:gd name="T3" fmla="*/ 168 h 477"/>
                <a:gd name="T4" fmla="*/ 717 w 1411"/>
                <a:gd name="T5" fmla="*/ 274 h 477"/>
                <a:gd name="T6" fmla="*/ 1236 w 1411"/>
                <a:gd name="T7" fmla="*/ 468 h 477"/>
                <a:gd name="T8" fmla="*/ 1332 w 1411"/>
                <a:gd name="T9" fmla="*/ 330 h 477"/>
                <a:gd name="T10" fmla="*/ 762 w 1411"/>
                <a:gd name="T11" fmla="*/ 114 h 477"/>
                <a:gd name="T12" fmla="*/ 138 w 1411"/>
                <a:gd name="T13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1" h="477">
                  <a:moveTo>
                    <a:pt x="138" y="0"/>
                  </a:moveTo>
                  <a:cubicBezTo>
                    <a:pt x="26" y="9"/>
                    <a:pt x="0" y="122"/>
                    <a:pt x="96" y="168"/>
                  </a:cubicBezTo>
                  <a:cubicBezTo>
                    <a:pt x="192" y="214"/>
                    <a:pt x="527" y="224"/>
                    <a:pt x="717" y="274"/>
                  </a:cubicBezTo>
                  <a:cubicBezTo>
                    <a:pt x="907" y="324"/>
                    <a:pt x="1134" y="459"/>
                    <a:pt x="1236" y="468"/>
                  </a:cubicBezTo>
                  <a:cubicBezTo>
                    <a:pt x="1338" y="477"/>
                    <a:pt x="1411" y="389"/>
                    <a:pt x="1332" y="330"/>
                  </a:cubicBezTo>
                  <a:cubicBezTo>
                    <a:pt x="1253" y="271"/>
                    <a:pt x="961" y="169"/>
                    <a:pt x="762" y="114"/>
                  </a:cubicBezTo>
                  <a:cubicBezTo>
                    <a:pt x="563" y="59"/>
                    <a:pt x="268" y="24"/>
                    <a:pt x="138" y="0"/>
                  </a:cubicBezTo>
                  <a:close/>
                </a:path>
              </a:pathLst>
            </a:custGeom>
            <a:grp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56" name="Freeform 10246"/>
            <p:cNvSpPr>
              <a:spLocks/>
            </p:cNvSpPr>
            <p:nvPr/>
          </p:nvSpPr>
          <p:spPr bwMode="auto">
            <a:xfrm>
              <a:off x="328" y="2757"/>
              <a:ext cx="1438" cy="520"/>
            </a:xfrm>
            <a:custGeom>
              <a:avLst/>
              <a:gdLst>
                <a:gd name="T0" fmla="*/ 92 w 1438"/>
                <a:gd name="T1" fmla="*/ 363 h 520"/>
                <a:gd name="T2" fmla="*/ 170 w 1438"/>
                <a:gd name="T3" fmla="*/ 507 h 520"/>
                <a:gd name="T4" fmla="*/ 761 w 1438"/>
                <a:gd name="T5" fmla="*/ 286 h 520"/>
                <a:gd name="T6" fmla="*/ 1346 w 1438"/>
                <a:gd name="T7" fmla="*/ 171 h 520"/>
                <a:gd name="T8" fmla="*/ 1316 w 1438"/>
                <a:gd name="T9" fmla="*/ 9 h 520"/>
                <a:gd name="T10" fmla="*/ 722 w 1438"/>
                <a:gd name="T11" fmla="*/ 116 h 520"/>
                <a:gd name="T12" fmla="*/ 92 w 1438"/>
                <a:gd name="T13" fmla="*/ 363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8" h="520">
                  <a:moveTo>
                    <a:pt x="92" y="363"/>
                  </a:moveTo>
                  <a:cubicBezTo>
                    <a:pt x="0" y="428"/>
                    <a:pt x="59" y="520"/>
                    <a:pt x="170" y="507"/>
                  </a:cubicBezTo>
                  <a:cubicBezTo>
                    <a:pt x="281" y="494"/>
                    <a:pt x="565" y="342"/>
                    <a:pt x="761" y="286"/>
                  </a:cubicBezTo>
                  <a:cubicBezTo>
                    <a:pt x="957" y="230"/>
                    <a:pt x="1254" y="217"/>
                    <a:pt x="1346" y="171"/>
                  </a:cubicBezTo>
                  <a:cubicBezTo>
                    <a:pt x="1438" y="125"/>
                    <a:pt x="1420" y="18"/>
                    <a:pt x="1316" y="9"/>
                  </a:cubicBezTo>
                  <a:cubicBezTo>
                    <a:pt x="1212" y="0"/>
                    <a:pt x="926" y="57"/>
                    <a:pt x="722" y="116"/>
                  </a:cubicBezTo>
                  <a:cubicBezTo>
                    <a:pt x="518" y="175"/>
                    <a:pt x="188" y="298"/>
                    <a:pt x="92" y="363"/>
                  </a:cubicBezTo>
                  <a:close/>
                </a:path>
              </a:pathLst>
            </a:custGeom>
            <a:grp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57" name="Freeform 10247"/>
            <p:cNvSpPr>
              <a:spLocks/>
            </p:cNvSpPr>
            <p:nvPr/>
          </p:nvSpPr>
          <p:spPr bwMode="auto">
            <a:xfrm>
              <a:off x="5303" y="3305"/>
              <a:ext cx="451" cy="361"/>
            </a:xfrm>
            <a:custGeom>
              <a:avLst/>
              <a:gdLst>
                <a:gd name="T0" fmla="*/ 451 w 451"/>
                <a:gd name="T1" fmla="*/ 193 h 361"/>
                <a:gd name="T2" fmla="*/ 265 w 451"/>
                <a:gd name="T3" fmla="*/ 79 h 361"/>
                <a:gd name="T4" fmla="*/ 97 w 451"/>
                <a:gd name="T5" fmla="*/ 13 h 361"/>
                <a:gd name="T6" fmla="*/ 25 w 451"/>
                <a:gd name="T7" fmla="*/ 157 h 361"/>
                <a:gd name="T8" fmla="*/ 247 w 451"/>
                <a:gd name="T9" fmla="*/ 247 h 361"/>
                <a:gd name="T10" fmla="*/ 445 w 451"/>
                <a:gd name="T11" fmla="*/ 349 h 361"/>
                <a:gd name="T12" fmla="*/ 451 w 451"/>
                <a:gd name="T13" fmla="*/ 193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361">
                  <a:moveTo>
                    <a:pt x="451" y="193"/>
                  </a:moveTo>
                  <a:cubicBezTo>
                    <a:pt x="421" y="148"/>
                    <a:pt x="324" y="109"/>
                    <a:pt x="265" y="79"/>
                  </a:cubicBezTo>
                  <a:cubicBezTo>
                    <a:pt x="206" y="49"/>
                    <a:pt x="137" y="0"/>
                    <a:pt x="97" y="13"/>
                  </a:cubicBezTo>
                  <a:cubicBezTo>
                    <a:pt x="57" y="26"/>
                    <a:pt x="0" y="118"/>
                    <a:pt x="25" y="157"/>
                  </a:cubicBezTo>
                  <a:cubicBezTo>
                    <a:pt x="50" y="196"/>
                    <a:pt x="177" y="215"/>
                    <a:pt x="247" y="247"/>
                  </a:cubicBezTo>
                  <a:cubicBezTo>
                    <a:pt x="317" y="279"/>
                    <a:pt x="414" y="361"/>
                    <a:pt x="445" y="349"/>
                  </a:cubicBezTo>
                  <a:lnTo>
                    <a:pt x="451" y="193"/>
                  </a:lnTo>
                  <a:close/>
                </a:path>
              </a:pathLst>
            </a:custGeom>
            <a:grp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58" name="Freeform 10248"/>
            <p:cNvSpPr>
              <a:spLocks/>
            </p:cNvSpPr>
            <p:nvPr/>
          </p:nvSpPr>
          <p:spPr bwMode="auto">
            <a:xfrm>
              <a:off x="6" y="3236"/>
              <a:ext cx="174" cy="272"/>
            </a:xfrm>
            <a:custGeom>
              <a:avLst/>
              <a:gdLst>
                <a:gd name="T0" fmla="*/ 0 w 174"/>
                <a:gd name="T1" fmla="*/ 256 h 272"/>
                <a:gd name="T2" fmla="*/ 156 w 174"/>
                <a:gd name="T3" fmla="*/ 166 h 272"/>
                <a:gd name="T4" fmla="*/ 108 w 174"/>
                <a:gd name="T5" fmla="*/ 16 h 272"/>
                <a:gd name="T6" fmla="*/ 0 w 174"/>
                <a:gd name="T7" fmla="*/ 70 h 272"/>
                <a:gd name="T8" fmla="*/ 0 w 174"/>
                <a:gd name="T9" fmla="*/ 25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272">
                  <a:moveTo>
                    <a:pt x="0" y="256"/>
                  </a:moveTo>
                  <a:cubicBezTo>
                    <a:pt x="26" y="272"/>
                    <a:pt x="138" y="206"/>
                    <a:pt x="156" y="166"/>
                  </a:cubicBezTo>
                  <a:cubicBezTo>
                    <a:pt x="174" y="126"/>
                    <a:pt x="134" y="32"/>
                    <a:pt x="108" y="16"/>
                  </a:cubicBezTo>
                  <a:cubicBezTo>
                    <a:pt x="82" y="0"/>
                    <a:pt x="18" y="30"/>
                    <a:pt x="0" y="70"/>
                  </a:cubicBezTo>
                  <a:lnTo>
                    <a:pt x="0" y="256"/>
                  </a:lnTo>
                  <a:close/>
                </a:path>
              </a:pathLst>
            </a:custGeom>
            <a:grp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5342" name="Group 10222"/>
          <p:cNvGrpSpPr>
            <a:grpSpLocks/>
          </p:cNvGrpSpPr>
          <p:nvPr/>
        </p:nvGrpSpPr>
        <p:grpSpPr bwMode="auto">
          <a:xfrm flipH="1">
            <a:off x="814388" y="765175"/>
            <a:ext cx="3138487" cy="1203325"/>
            <a:chOff x="130" y="529"/>
            <a:chExt cx="1977" cy="758"/>
          </a:xfrm>
        </p:grpSpPr>
        <p:sp>
          <p:nvSpPr>
            <p:cNvPr id="15343" name="Freeform 10223" descr="Cork"/>
            <p:cNvSpPr>
              <a:spLocks noChangeAspect="1"/>
            </p:cNvSpPr>
            <p:nvPr/>
          </p:nvSpPr>
          <p:spPr bwMode="auto">
            <a:xfrm>
              <a:off x="149" y="539"/>
              <a:ext cx="1958" cy="748"/>
            </a:xfrm>
            <a:custGeom>
              <a:avLst/>
              <a:gdLst>
                <a:gd name="T0" fmla="*/ 139 w 1958"/>
                <a:gd name="T1" fmla="*/ 547 h 748"/>
                <a:gd name="T2" fmla="*/ 553 w 1958"/>
                <a:gd name="T3" fmla="*/ 697 h 748"/>
                <a:gd name="T4" fmla="*/ 1111 w 1958"/>
                <a:gd name="T5" fmla="*/ 739 h 748"/>
                <a:gd name="T6" fmla="*/ 1687 w 1958"/>
                <a:gd name="T7" fmla="*/ 643 h 748"/>
                <a:gd name="T8" fmla="*/ 1945 w 1958"/>
                <a:gd name="T9" fmla="*/ 289 h 748"/>
                <a:gd name="T10" fmla="*/ 1763 w 1958"/>
                <a:gd name="T11" fmla="*/ 108 h 748"/>
                <a:gd name="T12" fmla="*/ 1217 w 1958"/>
                <a:gd name="T13" fmla="*/ 14 h 748"/>
                <a:gd name="T14" fmla="*/ 592 w 1958"/>
                <a:gd name="T15" fmla="*/ 26 h 748"/>
                <a:gd name="T16" fmla="*/ 99 w 1958"/>
                <a:gd name="T17" fmla="*/ 141 h 748"/>
                <a:gd name="T18" fmla="*/ 7 w 1958"/>
                <a:gd name="T19" fmla="*/ 337 h 748"/>
                <a:gd name="T20" fmla="*/ 139 w 1958"/>
                <a:gd name="T21" fmla="*/ 547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58" h="748">
                  <a:moveTo>
                    <a:pt x="139" y="547"/>
                  </a:moveTo>
                  <a:cubicBezTo>
                    <a:pt x="230" y="607"/>
                    <a:pt x="391" y="665"/>
                    <a:pt x="553" y="697"/>
                  </a:cubicBezTo>
                  <a:cubicBezTo>
                    <a:pt x="715" y="729"/>
                    <a:pt x="922" y="748"/>
                    <a:pt x="1111" y="739"/>
                  </a:cubicBezTo>
                  <a:cubicBezTo>
                    <a:pt x="1300" y="730"/>
                    <a:pt x="1548" y="718"/>
                    <a:pt x="1687" y="643"/>
                  </a:cubicBezTo>
                  <a:cubicBezTo>
                    <a:pt x="1826" y="568"/>
                    <a:pt x="1932" y="378"/>
                    <a:pt x="1945" y="289"/>
                  </a:cubicBezTo>
                  <a:cubicBezTo>
                    <a:pt x="1958" y="200"/>
                    <a:pt x="1884" y="154"/>
                    <a:pt x="1763" y="108"/>
                  </a:cubicBezTo>
                  <a:cubicBezTo>
                    <a:pt x="1642" y="62"/>
                    <a:pt x="1413" y="27"/>
                    <a:pt x="1217" y="14"/>
                  </a:cubicBezTo>
                  <a:cubicBezTo>
                    <a:pt x="1022" y="0"/>
                    <a:pt x="778" y="5"/>
                    <a:pt x="592" y="26"/>
                  </a:cubicBezTo>
                  <a:cubicBezTo>
                    <a:pt x="406" y="47"/>
                    <a:pt x="197" y="89"/>
                    <a:pt x="99" y="141"/>
                  </a:cubicBezTo>
                  <a:cubicBezTo>
                    <a:pt x="1" y="193"/>
                    <a:pt x="0" y="269"/>
                    <a:pt x="7" y="337"/>
                  </a:cubicBezTo>
                  <a:cubicBezTo>
                    <a:pt x="14" y="405"/>
                    <a:pt x="48" y="487"/>
                    <a:pt x="139" y="547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44" name="Oval 10224"/>
            <p:cNvSpPr>
              <a:spLocks noChangeAspect="1" noChangeArrowheads="1"/>
            </p:cNvSpPr>
            <p:nvPr/>
          </p:nvSpPr>
          <p:spPr bwMode="auto">
            <a:xfrm>
              <a:off x="156" y="545"/>
              <a:ext cx="1926" cy="506"/>
            </a:xfrm>
            <a:prstGeom prst="ellipse">
              <a:avLst/>
            </a:prstGeom>
            <a:gradFill rotWithShape="1">
              <a:gsLst>
                <a:gs pos="0">
                  <a:srgbClr val="A09C00"/>
                </a:gs>
                <a:gs pos="100000">
                  <a:srgbClr val="FFFF5B"/>
                </a:gs>
              </a:gsLst>
              <a:lin ang="0" scaled="1"/>
            </a:gradFill>
            <a:ln w="28575">
              <a:solidFill>
                <a:srgbClr val="CC66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345" name="Freeform 10225"/>
            <p:cNvSpPr>
              <a:spLocks noChangeAspect="1"/>
            </p:cNvSpPr>
            <p:nvPr/>
          </p:nvSpPr>
          <p:spPr bwMode="auto">
            <a:xfrm>
              <a:off x="210" y="593"/>
              <a:ext cx="1823" cy="469"/>
            </a:xfrm>
            <a:custGeom>
              <a:avLst/>
              <a:gdLst>
                <a:gd name="T0" fmla="*/ 136 w 3634"/>
                <a:gd name="T1" fmla="*/ 654 h 934"/>
                <a:gd name="T2" fmla="*/ 89 w 3634"/>
                <a:gd name="T3" fmla="*/ 446 h 934"/>
                <a:gd name="T4" fmla="*/ 348 w 3634"/>
                <a:gd name="T5" fmla="*/ 193 h 934"/>
                <a:gd name="T6" fmla="*/ 516 w 3634"/>
                <a:gd name="T7" fmla="*/ 135 h 934"/>
                <a:gd name="T8" fmla="*/ 624 w 3634"/>
                <a:gd name="T9" fmla="*/ 193 h 934"/>
                <a:gd name="T10" fmla="*/ 547 w 3634"/>
                <a:gd name="T11" fmla="*/ 416 h 934"/>
                <a:gd name="T12" fmla="*/ 500 w 3634"/>
                <a:gd name="T13" fmla="*/ 604 h 934"/>
                <a:gd name="T14" fmla="*/ 618 w 3634"/>
                <a:gd name="T15" fmla="*/ 639 h 934"/>
                <a:gd name="T16" fmla="*/ 708 w 3634"/>
                <a:gd name="T17" fmla="*/ 423 h 934"/>
                <a:gd name="T18" fmla="*/ 804 w 3634"/>
                <a:gd name="T19" fmla="*/ 135 h 934"/>
                <a:gd name="T20" fmla="*/ 982 w 3634"/>
                <a:gd name="T21" fmla="*/ 49 h 934"/>
                <a:gd name="T22" fmla="*/ 1217 w 3634"/>
                <a:gd name="T23" fmla="*/ 125 h 934"/>
                <a:gd name="T24" fmla="*/ 1176 w 3634"/>
                <a:gd name="T25" fmla="*/ 396 h 934"/>
                <a:gd name="T26" fmla="*/ 1112 w 3634"/>
                <a:gd name="T27" fmla="*/ 619 h 934"/>
                <a:gd name="T28" fmla="*/ 1276 w 3634"/>
                <a:gd name="T29" fmla="*/ 654 h 934"/>
                <a:gd name="T30" fmla="*/ 1347 w 3634"/>
                <a:gd name="T31" fmla="*/ 322 h 934"/>
                <a:gd name="T32" fmla="*/ 1417 w 3634"/>
                <a:gd name="T33" fmla="*/ 87 h 934"/>
                <a:gd name="T34" fmla="*/ 1682 w 3634"/>
                <a:gd name="T35" fmla="*/ 5 h 934"/>
                <a:gd name="T36" fmla="*/ 1852 w 3634"/>
                <a:gd name="T37" fmla="*/ 58 h 934"/>
                <a:gd name="T38" fmla="*/ 1860 w 3634"/>
                <a:gd name="T39" fmla="*/ 231 h 934"/>
                <a:gd name="T40" fmla="*/ 1752 w 3634"/>
                <a:gd name="T41" fmla="*/ 639 h 934"/>
                <a:gd name="T42" fmla="*/ 1905 w 3634"/>
                <a:gd name="T43" fmla="*/ 739 h 934"/>
                <a:gd name="T44" fmla="*/ 2028 w 3634"/>
                <a:gd name="T45" fmla="*/ 639 h 934"/>
                <a:gd name="T46" fmla="*/ 2081 w 3634"/>
                <a:gd name="T47" fmla="*/ 234 h 934"/>
                <a:gd name="T48" fmla="*/ 2187 w 3634"/>
                <a:gd name="T49" fmla="*/ 52 h 934"/>
                <a:gd name="T50" fmla="*/ 2446 w 3634"/>
                <a:gd name="T51" fmla="*/ 58 h 934"/>
                <a:gd name="T52" fmla="*/ 2487 w 3634"/>
                <a:gd name="T53" fmla="*/ 366 h 934"/>
                <a:gd name="T54" fmla="*/ 2528 w 3634"/>
                <a:gd name="T55" fmla="*/ 660 h 934"/>
                <a:gd name="T56" fmla="*/ 2710 w 3634"/>
                <a:gd name="T57" fmla="*/ 601 h 934"/>
                <a:gd name="T58" fmla="*/ 2710 w 3634"/>
                <a:gd name="T59" fmla="*/ 390 h 934"/>
                <a:gd name="T60" fmla="*/ 2746 w 3634"/>
                <a:gd name="T61" fmla="*/ 105 h 934"/>
                <a:gd name="T62" fmla="*/ 3051 w 3634"/>
                <a:gd name="T63" fmla="*/ 152 h 934"/>
                <a:gd name="T64" fmla="*/ 3427 w 3634"/>
                <a:gd name="T65" fmla="*/ 275 h 934"/>
                <a:gd name="T66" fmla="*/ 3580 w 3634"/>
                <a:gd name="T67" fmla="*/ 428 h 934"/>
                <a:gd name="T68" fmla="*/ 3410 w 3634"/>
                <a:gd name="T69" fmla="*/ 701 h 934"/>
                <a:gd name="T70" fmla="*/ 2234 w 3634"/>
                <a:gd name="T71" fmla="*/ 907 h 934"/>
                <a:gd name="T72" fmla="*/ 906 w 3634"/>
                <a:gd name="T73" fmla="*/ 866 h 934"/>
                <a:gd name="T74" fmla="*/ 136 w 3634"/>
                <a:gd name="T75" fmla="*/ 654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34" h="934">
                  <a:moveTo>
                    <a:pt x="136" y="654"/>
                  </a:moveTo>
                  <a:cubicBezTo>
                    <a:pt x="0" y="584"/>
                    <a:pt x="54" y="523"/>
                    <a:pt x="89" y="446"/>
                  </a:cubicBezTo>
                  <a:cubicBezTo>
                    <a:pt x="124" y="369"/>
                    <a:pt x="277" y="245"/>
                    <a:pt x="348" y="193"/>
                  </a:cubicBezTo>
                  <a:cubicBezTo>
                    <a:pt x="419" y="141"/>
                    <a:pt x="470" y="135"/>
                    <a:pt x="516" y="135"/>
                  </a:cubicBezTo>
                  <a:cubicBezTo>
                    <a:pt x="562" y="135"/>
                    <a:pt x="619" y="146"/>
                    <a:pt x="624" y="193"/>
                  </a:cubicBezTo>
                  <a:cubicBezTo>
                    <a:pt x="629" y="240"/>
                    <a:pt x="568" y="347"/>
                    <a:pt x="547" y="416"/>
                  </a:cubicBezTo>
                  <a:cubicBezTo>
                    <a:pt x="526" y="485"/>
                    <a:pt x="488" y="567"/>
                    <a:pt x="500" y="604"/>
                  </a:cubicBezTo>
                  <a:cubicBezTo>
                    <a:pt x="512" y="641"/>
                    <a:pt x="583" y="669"/>
                    <a:pt x="618" y="639"/>
                  </a:cubicBezTo>
                  <a:cubicBezTo>
                    <a:pt x="653" y="609"/>
                    <a:pt x="677" y="507"/>
                    <a:pt x="708" y="423"/>
                  </a:cubicBezTo>
                  <a:cubicBezTo>
                    <a:pt x="739" y="339"/>
                    <a:pt x="758" y="197"/>
                    <a:pt x="804" y="135"/>
                  </a:cubicBezTo>
                  <a:cubicBezTo>
                    <a:pt x="850" y="73"/>
                    <a:pt x="913" y="51"/>
                    <a:pt x="982" y="49"/>
                  </a:cubicBezTo>
                  <a:cubicBezTo>
                    <a:pt x="1051" y="47"/>
                    <a:pt x="1185" y="67"/>
                    <a:pt x="1217" y="125"/>
                  </a:cubicBezTo>
                  <a:cubicBezTo>
                    <a:pt x="1249" y="183"/>
                    <a:pt x="1193" y="314"/>
                    <a:pt x="1176" y="396"/>
                  </a:cubicBezTo>
                  <a:cubicBezTo>
                    <a:pt x="1159" y="478"/>
                    <a:pt x="1095" y="576"/>
                    <a:pt x="1112" y="619"/>
                  </a:cubicBezTo>
                  <a:cubicBezTo>
                    <a:pt x="1129" y="662"/>
                    <a:pt x="1237" y="703"/>
                    <a:pt x="1276" y="654"/>
                  </a:cubicBezTo>
                  <a:cubicBezTo>
                    <a:pt x="1315" y="605"/>
                    <a:pt x="1324" y="416"/>
                    <a:pt x="1347" y="322"/>
                  </a:cubicBezTo>
                  <a:cubicBezTo>
                    <a:pt x="1370" y="228"/>
                    <a:pt x="1361" y="140"/>
                    <a:pt x="1417" y="87"/>
                  </a:cubicBezTo>
                  <a:cubicBezTo>
                    <a:pt x="1473" y="34"/>
                    <a:pt x="1610" y="10"/>
                    <a:pt x="1682" y="5"/>
                  </a:cubicBezTo>
                  <a:cubicBezTo>
                    <a:pt x="1754" y="0"/>
                    <a:pt x="1822" y="20"/>
                    <a:pt x="1852" y="58"/>
                  </a:cubicBezTo>
                  <a:cubicBezTo>
                    <a:pt x="1882" y="96"/>
                    <a:pt x="1877" y="134"/>
                    <a:pt x="1860" y="231"/>
                  </a:cubicBezTo>
                  <a:cubicBezTo>
                    <a:pt x="1843" y="328"/>
                    <a:pt x="1744" y="554"/>
                    <a:pt x="1752" y="639"/>
                  </a:cubicBezTo>
                  <a:cubicBezTo>
                    <a:pt x="1760" y="724"/>
                    <a:pt x="1859" y="739"/>
                    <a:pt x="1905" y="739"/>
                  </a:cubicBezTo>
                  <a:cubicBezTo>
                    <a:pt x="1951" y="739"/>
                    <a:pt x="1999" y="723"/>
                    <a:pt x="2028" y="639"/>
                  </a:cubicBezTo>
                  <a:cubicBezTo>
                    <a:pt x="2057" y="555"/>
                    <a:pt x="2054" y="332"/>
                    <a:pt x="2081" y="234"/>
                  </a:cubicBezTo>
                  <a:cubicBezTo>
                    <a:pt x="2108" y="136"/>
                    <a:pt x="2126" y="81"/>
                    <a:pt x="2187" y="52"/>
                  </a:cubicBezTo>
                  <a:cubicBezTo>
                    <a:pt x="2248" y="23"/>
                    <a:pt x="2396" y="6"/>
                    <a:pt x="2446" y="58"/>
                  </a:cubicBezTo>
                  <a:cubicBezTo>
                    <a:pt x="2496" y="110"/>
                    <a:pt x="2473" y="266"/>
                    <a:pt x="2487" y="366"/>
                  </a:cubicBezTo>
                  <a:cubicBezTo>
                    <a:pt x="2501" y="466"/>
                    <a:pt x="2491" y="621"/>
                    <a:pt x="2528" y="660"/>
                  </a:cubicBezTo>
                  <a:cubicBezTo>
                    <a:pt x="2565" y="699"/>
                    <a:pt x="2680" y="646"/>
                    <a:pt x="2710" y="601"/>
                  </a:cubicBezTo>
                  <a:cubicBezTo>
                    <a:pt x="2740" y="556"/>
                    <a:pt x="2704" y="473"/>
                    <a:pt x="2710" y="390"/>
                  </a:cubicBezTo>
                  <a:cubicBezTo>
                    <a:pt x="2716" y="307"/>
                    <a:pt x="2689" y="145"/>
                    <a:pt x="2746" y="105"/>
                  </a:cubicBezTo>
                  <a:cubicBezTo>
                    <a:pt x="2803" y="65"/>
                    <a:pt x="2938" y="124"/>
                    <a:pt x="3051" y="152"/>
                  </a:cubicBezTo>
                  <a:cubicBezTo>
                    <a:pt x="3164" y="180"/>
                    <a:pt x="3339" y="229"/>
                    <a:pt x="3427" y="275"/>
                  </a:cubicBezTo>
                  <a:cubicBezTo>
                    <a:pt x="3515" y="321"/>
                    <a:pt x="3583" y="357"/>
                    <a:pt x="3580" y="428"/>
                  </a:cubicBezTo>
                  <a:cubicBezTo>
                    <a:pt x="3577" y="499"/>
                    <a:pt x="3634" y="621"/>
                    <a:pt x="3410" y="701"/>
                  </a:cubicBezTo>
                  <a:cubicBezTo>
                    <a:pt x="3186" y="781"/>
                    <a:pt x="2651" y="880"/>
                    <a:pt x="2234" y="907"/>
                  </a:cubicBezTo>
                  <a:cubicBezTo>
                    <a:pt x="1817" y="934"/>
                    <a:pt x="1256" y="908"/>
                    <a:pt x="906" y="866"/>
                  </a:cubicBezTo>
                  <a:cubicBezTo>
                    <a:pt x="556" y="824"/>
                    <a:pt x="272" y="724"/>
                    <a:pt x="136" y="654"/>
                  </a:cubicBezTo>
                  <a:close/>
                </a:path>
              </a:pathLst>
            </a:custGeom>
            <a:gradFill rotWithShape="1">
              <a:gsLst>
                <a:gs pos="0">
                  <a:srgbClr val="996600"/>
                </a:gs>
                <a:gs pos="100000">
                  <a:srgbClr val="E1DC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46" name="Freeform 10226"/>
            <p:cNvSpPr>
              <a:spLocks noChangeAspect="1"/>
            </p:cNvSpPr>
            <p:nvPr/>
          </p:nvSpPr>
          <p:spPr bwMode="auto">
            <a:xfrm>
              <a:off x="702" y="663"/>
              <a:ext cx="388" cy="392"/>
            </a:xfrm>
            <a:custGeom>
              <a:avLst/>
              <a:gdLst>
                <a:gd name="T0" fmla="*/ 7 w 773"/>
                <a:gd name="T1" fmla="*/ 473 h 780"/>
                <a:gd name="T2" fmla="*/ 7 w 773"/>
                <a:gd name="T3" fmla="*/ 667 h 780"/>
                <a:gd name="T4" fmla="*/ 48 w 773"/>
                <a:gd name="T5" fmla="*/ 714 h 780"/>
                <a:gd name="T6" fmla="*/ 242 w 773"/>
                <a:gd name="T7" fmla="*/ 738 h 780"/>
                <a:gd name="T8" fmla="*/ 507 w 773"/>
                <a:gd name="T9" fmla="*/ 755 h 780"/>
                <a:gd name="T10" fmla="*/ 660 w 773"/>
                <a:gd name="T11" fmla="*/ 749 h 780"/>
                <a:gd name="T12" fmla="*/ 654 w 773"/>
                <a:gd name="T13" fmla="*/ 567 h 780"/>
                <a:gd name="T14" fmla="*/ 707 w 773"/>
                <a:gd name="T15" fmla="*/ 315 h 780"/>
                <a:gd name="T16" fmla="*/ 771 w 773"/>
                <a:gd name="T17" fmla="*/ 144 h 780"/>
                <a:gd name="T18" fmla="*/ 695 w 773"/>
                <a:gd name="T19" fmla="*/ 15 h 780"/>
                <a:gd name="T20" fmla="*/ 542 w 773"/>
                <a:gd name="T21" fmla="*/ 56 h 780"/>
                <a:gd name="T22" fmla="*/ 471 w 773"/>
                <a:gd name="T23" fmla="*/ 203 h 780"/>
                <a:gd name="T24" fmla="*/ 430 w 773"/>
                <a:gd name="T25" fmla="*/ 461 h 780"/>
                <a:gd name="T26" fmla="*/ 366 w 773"/>
                <a:gd name="T27" fmla="*/ 567 h 780"/>
                <a:gd name="T28" fmla="*/ 330 w 773"/>
                <a:gd name="T29" fmla="*/ 614 h 780"/>
                <a:gd name="T30" fmla="*/ 172 w 773"/>
                <a:gd name="T31" fmla="*/ 603 h 780"/>
                <a:gd name="T32" fmla="*/ 31 w 773"/>
                <a:gd name="T33" fmla="*/ 538 h 780"/>
                <a:gd name="T34" fmla="*/ 7 w 773"/>
                <a:gd name="T35" fmla="*/ 473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3" h="780">
                  <a:moveTo>
                    <a:pt x="7" y="473"/>
                  </a:moveTo>
                  <a:cubicBezTo>
                    <a:pt x="3" y="494"/>
                    <a:pt x="0" y="627"/>
                    <a:pt x="7" y="667"/>
                  </a:cubicBezTo>
                  <a:cubicBezTo>
                    <a:pt x="14" y="707"/>
                    <a:pt x="9" y="702"/>
                    <a:pt x="48" y="714"/>
                  </a:cubicBezTo>
                  <a:cubicBezTo>
                    <a:pt x="87" y="726"/>
                    <a:pt x="165" y="731"/>
                    <a:pt x="242" y="738"/>
                  </a:cubicBezTo>
                  <a:cubicBezTo>
                    <a:pt x="319" y="745"/>
                    <a:pt x="437" y="753"/>
                    <a:pt x="507" y="755"/>
                  </a:cubicBezTo>
                  <a:cubicBezTo>
                    <a:pt x="577" y="757"/>
                    <a:pt x="636" y="780"/>
                    <a:pt x="660" y="749"/>
                  </a:cubicBezTo>
                  <a:cubicBezTo>
                    <a:pt x="684" y="718"/>
                    <a:pt x="646" y="639"/>
                    <a:pt x="654" y="567"/>
                  </a:cubicBezTo>
                  <a:cubicBezTo>
                    <a:pt x="662" y="495"/>
                    <a:pt x="688" y="385"/>
                    <a:pt x="707" y="315"/>
                  </a:cubicBezTo>
                  <a:cubicBezTo>
                    <a:pt x="726" y="245"/>
                    <a:pt x="773" y="194"/>
                    <a:pt x="771" y="144"/>
                  </a:cubicBezTo>
                  <a:cubicBezTo>
                    <a:pt x="769" y="94"/>
                    <a:pt x="733" y="30"/>
                    <a:pt x="695" y="15"/>
                  </a:cubicBezTo>
                  <a:cubicBezTo>
                    <a:pt x="657" y="0"/>
                    <a:pt x="579" y="25"/>
                    <a:pt x="542" y="56"/>
                  </a:cubicBezTo>
                  <a:cubicBezTo>
                    <a:pt x="505" y="87"/>
                    <a:pt x="490" y="136"/>
                    <a:pt x="471" y="203"/>
                  </a:cubicBezTo>
                  <a:cubicBezTo>
                    <a:pt x="452" y="270"/>
                    <a:pt x="447" y="400"/>
                    <a:pt x="430" y="461"/>
                  </a:cubicBezTo>
                  <a:cubicBezTo>
                    <a:pt x="413" y="522"/>
                    <a:pt x="383" y="542"/>
                    <a:pt x="366" y="567"/>
                  </a:cubicBezTo>
                  <a:cubicBezTo>
                    <a:pt x="349" y="592"/>
                    <a:pt x="362" y="608"/>
                    <a:pt x="330" y="614"/>
                  </a:cubicBezTo>
                  <a:cubicBezTo>
                    <a:pt x="298" y="620"/>
                    <a:pt x="222" y="616"/>
                    <a:pt x="172" y="603"/>
                  </a:cubicBezTo>
                  <a:cubicBezTo>
                    <a:pt x="122" y="590"/>
                    <a:pt x="59" y="560"/>
                    <a:pt x="31" y="538"/>
                  </a:cubicBezTo>
                  <a:cubicBezTo>
                    <a:pt x="3" y="516"/>
                    <a:pt x="11" y="452"/>
                    <a:pt x="7" y="473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47" name="Freeform 10227"/>
            <p:cNvSpPr>
              <a:spLocks noChangeAspect="1"/>
            </p:cNvSpPr>
            <p:nvPr/>
          </p:nvSpPr>
          <p:spPr bwMode="auto">
            <a:xfrm>
              <a:off x="1027" y="697"/>
              <a:ext cx="440" cy="354"/>
            </a:xfrm>
            <a:custGeom>
              <a:avLst/>
              <a:gdLst>
                <a:gd name="T0" fmla="*/ 7 w 877"/>
                <a:gd name="T1" fmla="*/ 490 h 705"/>
                <a:gd name="T2" fmla="*/ 18 w 877"/>
                <a:gd name="T3" fmla="*/ 607 h 705"/>
                <a:gd name="T4" fmla="*/ 48 w 877"/>
                <a:gd name="T5" fmla="*/ 689 h 705"/>
                <a:gd name="T6" fmla="*/ 306 w 877"/>
                <a:gd name="T7" fmla="*/ 701 h 705"/>
                <a:gd name="T8" fmla="*/ 530 w 877"/>
                <a:gd name="T9" fmla="*/ 695 h 705"/>
                <a:gd name="T10" fmla="*/ 736 w 877"/>
                <a:gd name="T11" fmla="*/ 683 h 705"/>
                <a:gd name="T12" fmla="*/ 871 w 877"/>
                <a:gd name="T13" fmla="*/ 660 h 705"/>
                <a:gd name="T14" fmla="*/ 771 w 877"/>
                <a:gd name="T15" fmla="*/ 554 h 705"/>
                <a:gd name="T16" fmla="*/ 724 w 877"/>
                <a:gd name="T17" fmla="*/ 442 h 705"/>
                <a:gd name="T18" fmla="*/ 736 w 877"/>
                <a:gd name="T19" fmla="*/ 166 h 705"/>
                <a:gd name="T20" fmla="*/ 736 w 877"/>
                <a:gd name="T21" fmla="*/ 31 h 705"/>
                <a:gd name="T22" fmla="*/ 612 w 877"/>
                <a:gd name="T23" fmla="*/ 37 h 705"/>
                <a:gd name="T24" fmla="*/ 577 w 877"/>
                <a:gd name="T25" fmla="*/ 254 h 705"/>
                <a:gd name="T26" fmla="*/ 524 w 877"/>
                <a:gd name="T27" fmla="*/ 501 h 705"/>
                <a:gd name="T28" fmla="*/ 389 w 877"/>
                <a:gd name="T29" fmla="*/ 584 h 705"/>
                <a:gd name="T30" fmla="*/ 165 w 877"/>
                <a:gd name="T31" fmla="*/ 589 h 705"/>
                <a:gd name="T32" fmla="*/ 48 w 877"/>
                <a:gd name="T33" fmla="*/ 554 h 705"/>
                <a:gd name="T34" fmla="*/ 7 w 877"/>
                <a:gd name="T35" fmla="*/ 490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7" h="705">
                  <a:moveTo>
                    <a:pt x="7" y="490"/>
                  </a:moveTo>
                  <a:cubicBezTo>
                    <a:pt x="3" y="501"/>
                    <a:pt x="11" y="574"/>
                    <a:pt x="18" y="607"/>
                  </a:cubicBezTo>
                  <a:cubicBezTo>
                    <a:pt x="25" y="640"/>
                    <a:pt x="0" y="673"/>
                    <a:pt x="48" y="689"/>
                  </a:cubicBezTo>
                  <a:cubicBezTo>
                    <a:pt x="96" y="705"/>
                    <a:pt x="226" y="700"/>
                    <a:pt x="306" y="701"/>
                  </a:cubicBezTo>
                  <a:cubicBezTo>
                    <a:pt x="386" y="702"/>
                    <a:pt x="458" y="698"/>
                    <a:pt x="530" y="695"/>
                  </a:cubicBezTo>
                  <a:cubicBezTo>
                    <a:pt x="602" y="692"/>
                    <a:pt x="679" y="689"/>
                    <a:pt x="736" y="683"/>
                  </a:cubicBezTo>
                  <a:cubicBezTo>
                    <a:pt x="793" y="677"/>
                    <a:pt x="865" y="681"/>
                    <a:pt x="871" y="660"/>
                  </a:cubicBezTo>
                  <a:cubicBezTo>
                    <a:pt x="877" y="639"/>
                    <a:pt x="795" y="590"/>
                    <a:pt x="771" y="554"/>
                  </a:cubicBezTo>
                  <a:cubicBezTo>
                    <a:pt x="747" y="518"/>
                    <a:pt x="730" y="507"/>
                    <a:pt x="724" y="442"/>
                  </a:cubicBezTo>
                  <a:cubicBezTo>
                    <a:pt x="718" y="377"/>
                    <a:pt x="734" y="234"/>
                    <a:pt x="736" y="166"/>
                  </a:cubicBezTo>
                  <a:cubicBezTo>
                    <a:pt x="738" y="98"/>
                    <a:pt x="757" y="52"/>
                    <a:pt x="736" y="31"/>
                  </a:cubicBezTo>
                  <a:cubicBezTo>
                    <a:pt x="715" y="10"/>
                    <a:pt x="638" y="0"/>
                    <a:pt x="612" y="37"/>
                  </a:cubicBezTo>
                  <a:cubicBezTo>
                    <a:pt x="586" y="74"/>
                    <a:pt x="592" y="177"/>
                    <a:pt x="577" y="254"/>
                  </a:cubicBezTo>
                  <a:cubicBezTo>
                    <a:pt x="562" y="331"/>
                    <a:pt x="555" y="446"/>
                    <a:pt x="524" y="501"/>
                  </a:cubicBezTo>
                  <a:cubicBezTo>
                    <a:pt x="493" y="556"/>
                    <a:pt x="449" y="569"/>
                    <a:pt x="389" y="584"/>
                  </a:cubicBezTo>
                  <a:cubicBezTo>
                    <a:pt x="329" y="599"/>
                    <a:pt x="222" y="594"/>
                    <a:pt x="165" y="589"/>
                  </a:cubicBezTo>
                  <a:cubicBezTo>
                    <a:pt x="108" y="584"/>
                    <a:pt x="74" y="570"/>
                    <a:pt x="48" y="554"/>
                  </a:cubicBezTo>
                  <a:cubicBezTo>
                    <a:pt x="22" y="538"/>
                    <a:pt x="16" y="503"/>
                    <a:pt x="7" y="49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48" name="Freeform 10228"/>
            <p:cNvSpPr>
              <a:spLocks noChangeAspect="1"/>
            </p:cNvSpPr>
            <p:nvPr/>
          </p:nvSpPr>
          <p:spPr bwMode="auto">
            <a:xfrm>
              <a:off x="1393" y="735"/>
              <a:ext cx="450" cy="294"/>
            </a:xfrm>
            <a:custGeom>
              <a:avLst/>
              <a:gdLst>
                <a:gd name="T0" fmla="*/ 16 w 895"/>
                <a:gd name="T1" fmla="*/ 442 h 586"/>
                <a:gd name="T2" fmla="*/ 57 w 895"/>
                <a:gd name="T3" fmla="*/ 548 h 586"/>
                <a:gd name="T4" fmla="*/ 128 w 895"/>
                <a:gd name="T5" fmla="*/ 583 h 586"/>
                <a:gd name="T6" fmla="*/ 369 w 895"/>
                <a:gd name="T7" fmla="*/ 565 h 586"/>
                <a:gd name="T8" fmla="*/ 575 w 895"/>
                <a:gd name="T9" fmla="*/ 530 h 586"/>
                <a:gd name="T10" fmla="*/ 763 w 895"/>
                <a:gd name="T11" fmla="*/ 495 h 586"/>
                <a:gd name="T12" fmla="*/ 886 w 895"/>
                <a:gd name="T13" fmla="*/ 448 h 586"/>
                <a:gd name="T14" fmla="*/ 816 w 895"/>
                <a:gd name="T15" fmla="*/ 324 h 586"/>
                <a:gd name="T16" fmla="*/ 786 w 895"/>
                <a:gd name="T17" fmla="*/ 236 h 586"/>
                <a:gd name="T18" fmla="*/ 739 w 895"/>
                <a:gd name="T19" fmla="*/ 83 h 586"/>
                <a:gd name="T20" fmla="*/ 645 w 895"/>
                <a:gd name="T21" fmla="*/ 19 h 586"/>
                <a:gd name="T22" fmla="*/ 528 w 895"/>
                <a:gd name="T23" fmla="*/ 7 h 586"/>
                <a:gd name="T24" fmla="*/ 475 w 895"/>
                <a:gd name="T25" fmla="*/ 60 h 586"/>
                <a:gd name="T26" fmla="*/ 486 w 895"/>
                <a:gd name="T27" fmla="*/ 224 h 586"/>
                <a:gd name="T28" fmla="*/ 475 w 895"/>
                <a:gd name="T29" fmla="*/ 377 h 586"/>
                <a:gd name="T30" fmla="*/ 351 w 895"/>
                <a:gd name="T31" fmla="*/ 454 h 586"/>
                <a:gd name="T32" fmla="*/ 128 w 895"/>
                <a:gd name="T33" fmla="*/ 477 h 586"/>
                <a:gd name="T34" fmla="*/ 16 w 895"/>
                <a:gd name="T35" fmla="*/ 44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95" h="586">
                  <a:moveTo>
                    <a:pt x="16" y="442"/>
                  </a:moveTo>
                  <a:cubicBezTo>
                    <a:pt x="0" y="453"/>
                    <a:pt x="38" y="524"/>
                    <a:pt x="57" y="548"/>
                  </a:cubicBezTo>
                  <a:cubicBezTo>
                    <a:pt x="76" y="572"/>
                    <a:pt x="76" y="580"/>
                    <a:pt x="128" y="583"/>
                  </a:cubicBezTo>
                  <a:cubicBezTo>
                    <a:pt x="180" y="586"/>
                    <a:pt x="295" y="574"/>
                    <a:pt x="369" y="565"/>
                  </a:cubicBezTo>
                  <a:cubicBezTo>
                    <a:pt x="443" y="556"/>
                    <a:pt x="509" y="542"/>
                    <a:pt x="575" y="530"/>
                  </a:cubicBezTo>
                  <a:cubicBezTo>
                    <a:pt x="641" y="518"/>
                    <a:pt x="711" y="509"/>
                    <a:pt x="763" y="495"/>
                  </a:cubicBezTo>
                  <a:cubicBezTo>
                    <a:pt x="815" y="481"/>
                    <a:pt x="877" y="476"/>
                    <a:pt x="886" y="448"/>
                  </a:cubicBezTo>
                  <a:cubicBezTo>
                    <a:pt x="895" y="420"/>
                    <a:pt x="833" y="359"/>
                    <a:pt x="816" y="324"/>
                  </a:cubicBezTo>
                  <a:cubicBezTo>
                    <a:pt x="799" y="289"/>
                    <a:pt x="799" y="276"/>
                    <a:pt x="786" y="236"/>
                  </a:cubicBezTo>
                  <a:cubicBezTo>
                    <a:pt x="773" y="196"/>
                    <a:pt x="763" y="119"/>
                    <a:pt x="739" y="83"/>
                  </a:cubicBezTo>
                  <a:cubicBezTo>
                    <a:pt x="715" y="47"/>
                    <a:pt x="680" y="32"/>
                    <a:pt x="645" y="19"/>
                  </a:cubicBezTo>
                  <a:cubicBezTo>
                    <a:pt x="610" y="6"/>
                    <a:pt x="556" y="0"/>
                    <a:pt x="528" y="7"/>
                  </a:cubicBezTo>
                  <a:cubicBezTo>
                    <a:pt x="500" y="14"/>
                    <a:pt x="482" y="24"/>
                    <a:pt x="475" y="60"/>
                  </a:cubicBezTo>
                  <a:cubicBezTo>
                    <a:pt x="468" y="96"/>
                    <a:pt x="486" y="171"/>
                    <a:pt x="486" y="224"/>
                  </a:cubicBezTo>
                  <a:cubicBezTo>
                    <a:pt x="486" y="277"/>
                    <a:pt x="497" y="339"/>
                    <a:pt x="475" y="377"/>
                  </a:cubicBezTo>
                  <a:cubicBezTo>
                    <a:pt x="453" y="415"/>
                    <a:pt x="409" y="437"/>
                    <a:pt x="351" y="454"/>
                  </a:cubicBezTo>
                  <a:cubicBezTo>
                    <a:pt x="293" y="471"/>
                    <a:pt x="184" y="479"/>
                    <a:pt x="128" y="477"/>
                  </a:cubicBezTo>
                  <a:cubicBezTo>
                    <a:pt x="72" y="475"/>
                    <a:pt x="39" y="449"/>
                    <a:pt x="16" y="44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49" name="Freeform 10229"/>
            <p:cNvSpPr>
              <a:spLocks noChangeAspect="1"/>
            </p:cNvSpPr>
            <p:nvPr/>
          </p:nvSpPr>
          <p:spPr bwMode="auto">
            <a:xfrm>
              <a:off x="398" y="687"/>
              <a:ext cx="358" cy="342"/>
            </a:xfrm>
            <a:custGeom>
              <a:avLst/>
              <a:gdLst>
                <a:gd name="T0" fmla="*/ 31 w 714"/>
                <a:gd name="T1" fmla="*/ 373 h 681"/>
                <a:gd name="T2" fmla="*/ 25 w 714"/>
                <a:gd name="T3" fmla="*/ 544 h 681"/>
                <a:gd name="T4" fmla="*/ 184 w 714"/>
                <a:gd name="T5" fmla="*/ 597 h 681"/>
                <a:gd name="T6" fmla="*/ 355 w 714"/>
                <a:gd name="T7" fmla="*/ 638 h 681"/>
                <a:gd name="T8" fmla="*/ 525 w 714"/>
                <a:gd name="T9" fmla="*/ 661 h 681"/>
                <a:gd name="T10" fmla="*/ 625 w 714"/>
                <a:gd name="T11" fmla="*/ 667 h 681"/>
                <a:gd name="T12" fmla="*/ 619 w 714"/>
                <a:gd name="T13" fmla="*/ 573 h 681"/>
                <a:gd name="T14" fmla="*/ 625 w 714"/>
                <a:gd name="T15" fmla="*/ 426 h 681"/>
                <a:gd name="T16" fmla="*/ 666 w 714"/>
                <a:gd name="T17" fmla="*/ 279 h 681"/>
                <a:gd name="T18" fmla="*/ 713 w 714"/>
                <a:gd name="T19" fmla="*/ 115 h 681"/>
                <a:gd name="T20" fmla="*/ 672 w 714"/>
                <a:gd name="T21" fmla="*/ 27 h 681"/>
                <a:gd name="T22" fmla="*/ 590 w 714"/>
                <a:gd name="T23" fmla="*/ 3 h 681"/>
                <a:gd name="T24" fmla="*/ 501 w 714"/>
                <a:gd name="T25" fmla="*/ 44 h 681"/>
                <a:gd name="T26" fmla="*/ 454 w 714"/>
                <a:gd name="T27" fmla="*/ 203 h 681"/>
                <a:gd name="T28" fmla="*/ 407 w 714"/>
                <a:gd name="T29" fmla="*/ 350 h 681"/>
                <a:gd name="T30" fmla="*/ 337 w 714"/>
                <a:gd name="T31" fmla="*/ 485 h 681"/>
                <a:gd name="T32" fmla="*/ 131 w 714"/>
                <a:gd name="T33" fmla="*/ 461 h 681"/>
                <a:gd name="T34" fmla="*/ 31 w 714"/>
                <a:gd name="T35" fmla="*/ 37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4" h="681">
                  <a:moveTo>
                    <a:pt x="31" y="373"/>
                  </a:moveTo>
                  <a:cubicBezTo>
                    <a:pt x="8" y="384"/>
                    <a:pt x="0" y="507"/>
                    <a:pt x="25" y="544"/>
                  </a:cubicBezTo>
                  <a:cubicBezTo>
                    <a:pt x="50" y="581"/>
                    <a:pt x="129" y="581"/>
                    <a:pt x="184" y="597"/>
                  </a:cubicBezTo>
                  <a:cubicBezTo>
                    <a:pt x="239" y="613"/>
                    <a:pt x="298" y="627"/>
                    <a:pt x="355" y="638"/>
                  </a:cubicBezTo>
                  <a:cubicBezTo>
                    <a:pt x="412" y="649"/>
                    <a:pt x="480" y="656"/>
                    <a:pt x="525" y="661"/>
                  </a:cubicBezTo>
                  <a:cubicBezTo>
                    <a:pt x="570" y="666"/>
                    <a:pt x="610" y="681"/>
                    <a:pt x="625" y="667"/>
                  </a:cubicBezTo>
                  <a:cubicBezTo>
                    <a:pt x="640" y="653"/>
                    <a:pt x="619" y="613"/>
                    <a:pt x="619" y="573"/>
                  </a:cubicBezTo>
                  <a:cubicBezTo>
                    <a:pt x="619" y="533"/>
                    <a:pt x="617" y="475"/>
                    <a:pt x="625" y="426"/>
                  </a:cubicBezTo>
                  <a:cubicBezTo>
                    <a:pt x="633" y="377"/>
                    <a:pt x="651" y="331"/>
                    <a:pt x="666" y="279"/>
                  </a:cubicBezTo>
                  <a:cubicBezTo>
                    <a:pt x="681" y="227"/>
                    <a:pt x="712" y="157"/>
                    <a:pt x="713" y="115"/>
                  </a:cubicBezTo>
                  <a:cubicBezTo>
                    <a:pt x="714" y="73"/>
                    <a:pt x="692" y="45"/>
                    <a:pt x="672" y="27"/>
                  </a:cubicBezTo>
                  <a:cubicBezTo>
                    <a:pt x="652" y="9"/>
                    <a:pt x="619" y="0"/>
                    <a:pt x="590" y="3"/>
                  </a:cubicBezTo>
                  <a:cubicBezTo>
                    <a:pt x="561" y="6"/>
                    <a:pt x="524" y="11"/>
                    <a:pt x="501" y="44"/>
                  </a:cubicBezTo>
                  <a:cubicBezTo>
                    <a:pt x="478" y="77"/>
                    <a:pt x="470" y="152"/>
                    <a:pt x="454" y="203"/>
                  </a:cubicBezTo>
                  <a:cubicBezTo>
                    <a:pt x="438" y="254"/>
                    <a:pt x="427" y="303"/>
                    <a:pt x="407" y="350"/>
                  </a:cubicBezTo>
                  <a:cubicBezTo>
                    <a:pt x="387" y="397"/>
                    <a:pt x="383" y="467"/>
                    <a:pt x="337" y="485"/>
                  </a:cubicBezTo>
                  <a:cubicBezTo>
                    <a:pt x="291" y="503"/>
                    <a:pt x="182" y="480"/>
                    <a:pt x="131" y="461"/>
                  </a:cubicBezTo>
                  <a:cubicBezTo>
                    <a:pt x="80" y="442"/>
                    <a:pt x="52" y="391"/>
                    <a:pt x="31" y="373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50" name="Oval 10230"/>
            <p:cNvSpPr>
              <a:spLocks noChangeAspect="1" noChangeArrowheads="1"/>
            </p:cNvSpPr>
            <p:nvPr/>
          </p:nvSpPr>
          <p:spPr bwMode="auto">
            <a:xfrm>
              <a:off x="156" y="545"/>
              <a:ext cx="1926" cy="506"/>
            </a:xfrm>
            <a:prstGeom prst="ellipse">
              <a:avLst/>
            </a:prstGeom>
            <a:noFill/>
            <a:ln w="28575">
              <a:solidFill>
                <a:srgbClr val="CC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CCCC00"/>
                      </a:gs>
                      <a:gs pos="100000">
                        <a:srgbClr val="FFFF1F"/>
                      </a:gs>
                    </a:gsLst>
                    <a:lin ang="0" scaled="1"/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351" name="Freeform 10231"/>
            <p:cNvSpPr>
              <a:spLocks noChangeAspect="1"/>
            </p:cNvSpPr>
            <p:nvPr/>
          </p:nvSpPr>
          <p:spPr bwMode="auto">
            <a:xfrm>
              <a:off x="765" y="644"/>
              <a:ext cx="100" cy="273"/>
            </a:xfrm>
            <a:custGeom>
              <a:avLst/>
              <a:gdLst>
                <a:gd name="T0" fmla="*/ 140 w 198"/>
                <a:gd name="T1" fmla="*/ 41 h 542"/>
                <a:gd name="T2" fmla="*/ 175 w 198"/>
                <a:gd name="T3" fmla="*/ 176 h 542"/>
                <a:gd name="T4" fmla="*/ 187 w 198"/>
                <a:gd name="T5" fmla="*/ 441 h 542"/>
                <a:gd name="T6" fmla="*/ 110 w 198"/>
                <a:gd name="T7" fmla="*/ 529 h 542"/>
                <a:gd name="T8" fmla="*/ 22 w 198"/>
                <a:gd name="T9" fmla="*/ 499 h 542"/>
                <a:gd name="T10" fmla="*/ 5 w 198"/>
                <a:gd name="T11" fmla="*/ 270 h 542"/>
                <a:gd name="T12" fmla="*/ 52 w 198"/>
                <a:gd name="T13" fmla="*/ 35 h 542"/>
                <a:gd name="T14" fmla="*/ 140 w 198"/>
                <a:gd name="T15" fmla="*/ 41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" h="542">
                  <a:moveTo>
                    <a:pt x="140" y="41"/>
                  </a:moveTo>
                  <a:cubicBezTo>
                    <a:pt x="160" y="64"/>
                    <a:pt x="167" y="109"/>
                    <a:pt x="175" y="176"/>
                  </a:cubicBezTo>
                  <a:cubicBezTo>
                    <a:pt x="183" y="243"/>
                    <a:pt x="198" y="382"/>
                    <a:pt x="187" y="441"/>
                  </a:cubicBezTo>
                  <a:cubicBezTo>
                    <a:pt x="176" y="500"/>
                    <a:pt x="137" y="519"/>
                    <a:pt x="110" y="529"/>
                  </a:cubicBezTo>
                  <a:cubicBezTo>
                    <a:pt x="83" y="539"/>
                    <a:pt x="39" y="542"/>
                    <a:pt x="22" y="499"/>
                  </a:cubicBezTo>
                  <a:cubicBezTo>
                    <a:pt x="5" y="456"/>
                    <a:pt x="0" y="347"/>
                    <a:pt x="5" y="270"/>
                  </a:cubicBezTo>
                  <a:cubicBezTo>
                    <a:pt x="10" y="193"/>
                    <a:pt x="30" y="70"/>
                    <a:pt x="52" y="35"/>
                  </a:cubicBezTo>
                  <a:cubicBezTo>
                    <a:pt x="74" y="0"/>
                    <a:pt x="120" y="18"/>
                    <a:pt x="140" y="4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52" name="Freeform 10232"/>
            <p:cNvSpPr>
              <a:spLocks noChangeAspect="1"/>
            </p:cNvSpPr>
            <p:nvPr/>
          </p:nvSpPr>
          <p:spPr bwMode="auto">
            <a:xfrm>
              <a:off x="1100" y="634"/>
              <a:ext cx="114" cy="300"/>
            </a:xfrm>
            <a:custGeom>
              <a:avLst/>
              <a:gdLst>
                <a:gd name="T0" fmla="*/ 113 w 228"/>
                <a:gd name="T1" fmla="*/ 9 h 597"/>
                <a:gd name="T2" fmla="*/ 143 w 228"/>
                <a:gd name="T3" fmla="*/ 86 h 597"/>
                <a:gd name="T4" fmla="*/ 190 w 228"/>
                <a:gd name="T5" fmla="*/ 321 h 597"/>
                <a:gd name="T6" fmla="*/ 225 w 228"/>
                <a:gd name="T7" fmla="*/ 515 h 597"/>
                <a:gd name="T8" fmla="*/ 172 w 228"/>
                <a:gd name="T9" fmla="*/ 579 h 597"/>
                <a:gd name="T10" fmla="*/ 72 w 228"/>
                <a:gd name="T11" fmla="*/ 585 h 597"/>
                <a:gd name="T12" fmla="*/ 8 w 228"/>
                <a:gd name="T13" fmla="*/ 509 h 597"/>
                <a:gd name="T14" fmla="*/ 25 w 228"/>
                <a:gd name="T15" fmla="*/ 133 h 597"/>
                <a:gd name="T16" fmla="*/ 49 w 228"/>
                <a:gd name="T17" fmla="*/ 33 h 597"/>
                <a:gd name="T18" fmla="*/ 113 w 228"/>
                <a:gd name="T19" fmla="*/ 9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597">
                  <a:moveTo>
                    <a:pt x="113" y="9"/>
                  </a:moveTo>
                  <a:cubicBezTo>
                    <a:pt x="129" y="18"/>
                    <a:pt x="130" y="34"/>
                    <a:pt x="143" y="86"/>
                  </a:cubicBezTo>
                  <a:cubicBezTo>
                    <a:pt x="156" y="138"/>
                    <a:pt x="176" y="249"/>
                    <a:pt x="190" y="321"/>
                  </a:cubicBezTo>
                  <a:cubicBezTo>
                    <a:pt x="204" y="393"/>
                    <a:pt x="228" y="472"/>
                    <a:pt x="225" y="515"/>
                  </a:cubicBezTo>
                  <a:cubicBezTo>
                    <a:pt x="222" y="558"/>
                    <a:pt x="197" y="567"/>
                    <a:pt x="172" y="579"/>
                  </a:cubicBezTo>
                  <a:cubicBezTo>
                    <a:pt x="147" y="591"/>
                    <a:pt x="99" y="597"/>
                    <a:pt x="72" y="585"/>
                  </a:cubicBezTo>
                  <a:cubicBezTo>
                    <a:pt x="45" y="573"/>
                    <a:pt x="16" y="584"/>
                    <a:pt x="8" y="509"/>
                  </a:cubicBezTo>
                  <a:cubicBezTo>
                    <a:pt x="0" y="434"/>
                    <a:pt x="18" y="212"/>
                    <a:pt x="25" y="133"/>
                  </a:cubicBezTo>
                  <a:cubicBezTo>
                    <a:pt x="32" y="54"/>
                    <a:pt x="34" y="55"/>
                    <a:pt x="49" y="33"/>
                  </a:cubicBezTo>
                  <a:cubicBezTo>
                    <a:pt x="64" y="11"/>
                    <a:pt x="97" y="0"/>
                    <a:pt x="113" y="9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53" name="Freeform 10233"/>
            <p:cNvSpPr>
              <a:spLocks noChangeAspect="1"/>
            </p:cNvSpPr>
            <p:nvPr/>
          </p:nvSpPr>
          <p:spPr bwMode="auto">
            <a:xfrm>
              <a:off x="1431" y="631"/>
              <a:ext cx="89" cy="283"/>
            </a:xfrm>
            <a:custGeom>
              <a:avLst/>
              <a:gdLst>
                <a:gd name="T0" fmla="*/ 47 w 178"/>
                <a:gd name="T1" fmla="*/ 15 h 563"/>
                <a:gd name="T2" fmla="*/ 112 w 178"/>
                <a:gd name="T3" fmla="*/ 133 h 563"/>
                <a:gd name="T4" fmla="*/ 165 w 178"/>
                <a:gd name="T5" fmla="*/ 438 h 563"/>
                <a:gd name="T6" fmla="*/ 165 w 178"/>
                <a:gd name="T7" fmla="*/ 550 h 563"/>
                <a:gd name="T8" fmla="*/ 88 w 178"/>
                <a:gd name="T9" fmla="*/ 515 h 563"/>
                <a:gd name="T10" fmla="*/ 18 w 178"/>
                <a:gd name="T11" fmla="*/ 262 h 563"/>
                <a:gd name="T12" fmla="*/ 6 w 178"/>
                <a:gd name="T13" fmla="*/ 45 h 563"/>
                <a:gd name="T14" fmla="*/ 47 w 178"/>
                <a:gd name="T15" fmla="*/ 15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563">
                  <a:moveTo>
                    <a:pt x="47" y="15"/>
                  </a:moveTo>
                  <a:cubicBezTo>
                    <a:pt x="65" y="30"/>
                    <a:pt x="92" y="62"/>
                    <a:pt x="112" y="133"/>
                  </a:cubicBezTo>
                  <a:cubicBezTo>
                    <a:pt x="132" y="204"/>
                    <a:pt x="156" y="369"/>
                    <a:pt x="165" y="438"/>
                  </a:cubicBezTo>
                  <a:cubicBezTo>
                    <a:pt x="174" y="507"/>
                    <a:pt x="178" y="537"/>
                    <a:pt x="165" y="550"/>
                  </a:cubicBezTo>
                  <a:cubicBezTo>
                    <a:pt x="152" y="563"/>
                    <a:pt x="112" y="563"/>
                    <a:pt x="88" y="515"/>
                  </a:cubicBezTo>
                  <a:cubicBezTo>
                    <a:pt x="64" y="467"/>
                    <a:pt x="32" y="340"/>
                    <a:pt x="18" y="262"/>
                  </a:cubicBezTo>
                  <a:cubicBezTo>
                    <a:pt x="4" y="184"/>
                    <a:pt x="0" y="86"/>
                    <a:pt x="6" y="45"/>
                  </a:cubicBezTo>
                  <a:cubicBezTo>
                    <a:pt x="12" y="4"/>
                    <a:pt x="29" y="0"/>
                    <a:pt x="47" y="1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54" name="Freeform 10234"/>
            <p:cNvSpPr>
              <a:spLocks noChangeAspect="1"/>
            </p:cNvSpPr>
            <p:nvPr/>
          </p:nvSpPr>
          <p:spPr bwMode="auto">
            <a:xfrm>
              <a:off x="467" y="690"/>
              <a:ext cx="80" cy="198"/>
            </a:xfrm>
            <a:custGeom>
              <a:avLst/>
              <a:gdLst>
                <a:gd name="T0" fmla="*/ 128 w 159"/>
                <a:gd name="T1" fmla="*/ 21 h 394"/>
                <a:gd name="T2" fmla="*/ 152 w 159"/>
                <a:gd name="T3" fmla="*/ 162 h 394"/>
                <a:gd name="T4" fmla="*/ 146 w 159"/>
                <a:gd name="T5" fmla="*/ 314 h 394"/>
                <a:gd name="T6" fmla="*/ 75 w 159"/>
                <a:gd name="T7" fmla="*/ 391 h 394"/>
                <a:gd name="T8" fmla="*/ 11 w 159"/>
                <a:gd name="T9" fmla="*/ 332 h 394"/>
                <a:gd name="T10" fmla="*/ 11 w 159"/>
                <a:gd name="T11" fmla="*/ 191 h 394"/>
                <a:gd name="T12" fmla="*/ 70 w 159"/>
                <a:gd name="T13" fmla="*/ 38 h 394"/>
                <a:gd name="T14" fmla="*/ 128 w 159"/>
                <a:gd name="T15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394">
                  <a:moveTo>
                    <a:pt x="128" y="21"/>
                  </a:moveTo>
                  <a:cubicBezTo>
                    <a:pt x="142" y="42"/>
                    <a:pt x="149" y="113"/>
                    <a:pt x="152" y="162"/>
                  </a:cubicBezTo>
                  <a:cubicBezTo>
                    <a:pt x="155" y="211"/>
                    <a:pt x="159" y="276"/>
                    <a:pt x="146" y="314"/>
                  </a:cubicBezTo>
                  <a:cubicBezTo>
                    <a:pt x="133" y="352"/>
                    <a:pt x="97" y="388"/>
                    <a:pt x="75" y="391"/>
                  </a:cubicBezTo>
                  <a:cubicBezTo>
                    <a:pt x="53" y="394"/>
                    <a:pt x="22" y="365"/>
                    <a:pt x="11" y="332"/>
                  </a:cubicBezTo>
                  <a:cubicBezTo>
                    <a:pt x="0" y="299"/>
                    <a:pt x="1" y="240"/>
                    <a:pt x="11" y="191"/>
                  </a:cubicBezTo>
                  <a:cubicBezTo>
                    <a:pt x="21" y="142"/>
                    <a:pt x="51" y="65"/>
                    <a:pt x="70" y="38"/>
                  </a:cubicBezTo>
                  <a:cubicBezTo>
                    <a:pt x="89" y="11"/>
                    <a:pt x="116" y="0"/>
                    <a:pt x="128" y="2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55" name="Freeform 10235"/>
            <p:cNvSpPr>
              <a:spLocks noChangeAspect="1"/>
            </p:cNvSpPr>
            <p:nvPr/>
          </p:nvSpPr>
          <p:spPr bwMode="auto">
            <a:xfrm>
              <a:off x="265" y="585"/>
              <a:ext cx="1746" cy="425"/>
            </a:xfrm>
            <a:custGeom>
              <a:avLst/>
              <a:gdLst>
                <a:gd name="T0" fmla="*/ 336 w 3479"/>
                <a:gd name="T1" fmla="*/ 153 h 846"/>
                <a:gd name="T2" fmla="*/ 101 w 3479"/>
                <a:gd name="T3" fmla="*/ 318 h 846"/>
                <a:gd name="T4" fmla="*/ 1 w 3479"/>
                <a:gd name="T5" fmla="*/ 453 h 846"/>
                <a:gd name="T6" fmla="*/ 107 w 3479"/>
                <a:gd name="T7" fmla="*/ 506 h 846"/>
                <a:gd name="T8" fmla="*/ 284 w 3479"/>
                <a:gd name="T9" fmla="*/ 300 h 846"/>
                <a:gd name="T10" fmla="*/ 401 w 3479"/>
                <a:gd name="T11" fmla="*/ 312 h 846"/>
                <a:gd name="T12" fmla="*/ 313 w 3479"/>
                <a:gd name="T13" fmla="*/ 606 h 846"/>
                <a:gd name="T14" fmla="*/ 613 w 3479"/>
                <a:gd name="T15" fmla="*/ 676 h 846"/>
                <a:gd name="T16" fmla="*/ 783 w 3479"/>
                <a:gd name="T17" fmla="*/ 241 h 846"/>
                <a:gd name="T18" fmla="*/ 977 w 3479"/>
                <a:gd name="T19" fmla="*/ 294 h 846"/>
                <a:gd name="T20" fmla="*/ 901 w 3479"/>
                <a:gd name="T21" fmla="*/ 694 h 846"/>
                <a:gd name="T22" fmla="*/ 1242 w 3479"/>
                <a:gd name="T23" fmla="*/ 759 h 846"/>
                <a:gd name="T24" fmla="*/ 1394 w 3479"/>
                <a:gd name="T25" fmla="*/ 241 h 846"/>
                <a:gd name="T26" fmla="*/ 1635 w 3479"/>
                <a:gd name="T27" fmla="*/ 235 h 846"/>
                <a:gd name="T28" fmla="*/ 1541 w 3479"/>
                <a:gd name="T29" fmla="*/ 759 h 846"/>
                <a:gd name="T30" fmla="*/ 2012 w 3479"/>
                <a:gd name="T31" fmla="*/ 759 h 846"/>
                <a:gd name="T32" fmla="*/ 2123 w 3479"/>
                <a:gd name="T33" fmla="*/ 288 h 846"/>
                <a:gd name="T34" fmla="*/ 2258 w 3479"/>
                <a:gd name="T35" fmla="*/ 288 h 846"/>
                <a:gd name="T36" fmla="*/ 2276 w 3479"/>
                <a:gd name="T37" fmla="*/ 753 h 846"/>
                <a:gd name="T38" fmla="*/ 2705 w 3479"/>
                <a:gd name="T39" fmla="*/ 700 h 846"/>
                <a:gd name="T40" fmla="*/ 2734 w 3479"/>
                <a:gd name="T41" fmla="*/ 335 h 846"/>
                <a:gd name="T42" fmla="*/ 2970 w 3479"/>
                <a:gd name="T43" fmla="*/ 359 h 846"/>
                <a:gd name="T44" fmla="*/ 3052 w 3479"/>
                <a:gd name="T45" fmla="*/ 600 h 846"/>
                <a:gd name="T46" fmla="*/ 3181 w 3479"/>
                <a:gd name="T47" fmla="*/ 576 h 846"/>
                <a:gd name="T48" fmla="*/ 3141 w 3479"/>
                <a:gd name="T49" fmla="*/ 448 h 846"/>
                <a:gd name="T50" fmla="*/ 3141 w 3479"/>
                <a:gd name="T51" fmla="*/ 352 h 846"/>
                <a:gd name="T52" fmla="*/ 3381 w 3479"/>
                <a:gd name="T53" fmla="*/ 448 h 846"/>
                <a:gd name="T54" fmla="*/ 3429 w 3479"/>
                <a:gd name="T55" fmla="*/ 352 h 846"/>
                <a:gd name="T56" fmla="*/ 3081 w 3479"/>
                <a:gd name="T57" fmla="*/ 206 h 846"/>
                <a:gd name="T58" fmla="*/ 2611 w 3479"/>
                <a:gd name="T59" fmla="*/ 136 h 846"/>
                <a:gd name="T60" fmla="*/ 2582 w 3479"/>
                <a:gd name="T61" fmla="*/ 582 h 846"/>
                <a:gd name="T62" fmla="*/ 2417 w 3479"/>
                <a:gd name="T63" fmla="*/ 594 h 846"/>
                <a:gd name="T64" fmla="*/ 2364 w 3479"/>
                <a:gd name="T65" fmla="*/ 106 h 846"/>
                <a:gd name="T66" fmla="*/ 2000 w 3479"/>
                <a:gd name="T67" fmla="*/ 112 h 846"/>
                <a:gd name="T68" fmla="*/ 1912 w 3479"/>
                <a:gd name="T69" fmla="*/ 617 h 846"/>
                <a:gd name="T70" fmla="*/ 1688 w 3479"/>
                <a:gd name="T71" fmla="*/ 641 h 846"/>
                <a:gd name="T72" fmla="*/ 1771 w 3479"/>
                <a:gd name="T73" fmla="*/ 88 h 846"/>
                <a:gd name="T74" fmla="*/ 1330 w 3479"/>
                <a:gd name="T75" fmla="*/ 112 h 846"/>
                <a:gd name="T76" fmla="*/ 1165 w 3479"/>
                <a:gd name="T77" fmla="*/ 594 h 846"/>
                <a:gd name="T78" fmla="*/ 1036 w 3479"/>
                <a:gd name="T79" fmla="*/ 594 h 846"/>
                <a:gd name="T80" fmla="*/ 1130 w 3479"/>
                <a:gd name="T81" fmla="*/ 153 h 846"/>
                <a:gd name="T82" fmla="*/ 742 w 3479"/>
                <a:gd name="T83" fmla="*/ 112 h 846"/>
                <a:gd name="T84" fmla="*/ 542 w 3479"/>
                <a:gd name="T85" fmla="*/ 559 h 846"/>
                <a:gd name="T86" fmla="*/ 425 w 3479"/>
                <a:gd name="T87" fmla="*/ 541 h 846"/>
                <a:gd name="T88" fmla="*/ 525 w 3479"/>
                <a:gd name="T89" fmla="*/ 230 h 846"/>
                <a:gd name="T90" fmla="*/ 336 w 3479"/>
                <a:gd name="T91" fmla="*/ 15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79" h="846">
                  <a:moveTo>
                    <a:pt x="336" y="153"/>
                  </a:moveTo>
                  <a:cubicBezTo>
                    <a:pt x="265" y="168"/>
                    <a:pt x="157" y="268"/>
                    <a:pt x="101" y="318"/>
                  </a:cubicBezTo>
                  <a:cubicBezTo>
                    <a:pt x="45" y="368"/>
                    <a:pt x="0" y="422"/>
                    <a:pt x="1" y="453"/>
                  </a:cubicBezTo>
                  <a:cubicBezTo>
                    <a:pt x="2" y="484"/>
                    <a:pt x="60" y="531"/>
                    <a:pt x="107" y="506"/>
                  </a:cubicBezTo>
                  <a:cubicBezTo>
                    <a:pt x="154" y="481"/>
                    <a:pt x="235" y="332"/>
                    <a:pt x="284" y="300"/>
                  </a:cubicBezTo>
                  <a:cubicBezTo>
                    <a:pt x="333" y="268"/>
                    <a:pt x="396" y="261"/>
                    <a:pt x="401" y="312"/>
                  </a:cubicBezTo>
                  <a:cubicBezTo>
                    <a:pt x="406" y="363"/>
                    <a:pt x="278" y="545"/>
                    <a:pt x="313" y="606"/>
                  </a:cubicBezTo>
                  <a:cubicBezTo>
                    <a:pt x="348" y="667"/>
                    <a:pt x="535" y="737"/>
                    <a:pt x="613" y="676"/>
                  </a:cubicBezTo>
                  <a:cubicBezTo>
                    <a:pt x="691" y="615"/>
                    <a:pt x="722" y="305"/>
                    <a:pt x="783" y="241"/>
                  </a:cubicBezTo>
                  <a:cubicBezTo>
                    <a:pt x="844" y="177"/>
                    <a:pt x="957" y="219"/>
                    <a:pt x="977" y="294"/>
                  </a:cubicBezTo>
                  <a:cubicBezTo>
                    <a:pt x="997" y="369"/>
                    <a:pt x="857" y="617"/>
                    <a:pt x="901" y="694"/>
                  </a:cubicBezTo>
                  <a:cubicBezTo>
                    <a:pt x="945" y="771"/>
                    <a:pt x="1160" y="834"/>
                    <a:pt x="1242" y="759"/>
                  </a:cubicBezTo>
                  <a:cubicBezTo>
                    <a:pt x="1324" y="684"/>
                    <a:pt x="1329" y="328"/>
                    <a:pt x="1394" y="241"/>
                  </a:cubicBezTo>
                  <a:cubicBezTo>
                    <a:pt x="1459" y="154"/>
                    <a:pt x="1611" y="149"/>
                    <a:pt x="1635" y="235"/>
                  </a:cubicBezTo>
                  <a:cubicBezTo>
                    <a:pt x="1659" y="321"/>
                    <a:pt x="1478" y="672"/>
                    <a:pt x="1541" y="759"/>
                  </a:cubicBezTo>
                  <a:cubicBezTo>
                    <a:pt x="1604" y="846"/>
                    <a:pt x="1915" y="837"/>
                    <a:pt x="2012" y="759"/>
                  </a:cubicBezTo>
                  <a:cubicBezTo>
                    <a:pt x="2109" y="681"/>
                    <a:pt x="2082" y="366"/>
                    <a:pt x="2123" y="288"/>
                  </a:cubicBezTo>
                  <a:cubicBezTo>
                    <a:pt x="2164" y="210"/>
                    <a:pt x="2233" y="211"/>
                    <a:pt x="2258" y="288"/>
                  </a:cubicBezTo>
                  <a:cubicBezTo>
                    <a:pt x="2283" y="365"/>
                    <a:pt x="2201" y="684"/>
                    <a:pt x="2276" y="753"/>
                  </a:cubicBezTo>
                  <a:cubicBezTo>
                    <a:pt x="2351" y="822"/>
                    <a:pt x="2629" y="770"/>
                    <a:pt x="2705" y="700"/>
                  </a:cubicBezTo>
                  <a:cubicBezTo>
                    <a:pt x="2781" y="630"/>
                    <a:pt x="2690" y="392"/>
                    <a:pt x="2734" y="335"/>
                  </a:cubicBezTo>
                  <a:cubicBezTo>
                    <a:pt x="2778" y="278"/>
                    <a:pt x="2917" y="315"/>
                    <a:pt x="2970" y="359"/>
                  </a:cubicBezTo>
                  <a:cubicBezTo>
                    <a:pt x="3023" y="403"/>
                    <a:pt x="3017" y="564"/>
                    <a:pt x="3052" y="600"/>
                  </a:cubicBezTo>
                  <a:cubicBezTo>
                    <a:pt x="3087" y="636"/>
                    <a:pt x="3166" y="601"/>
                    <a:pt x="3181" y="576"/>
                  </a:cubicBezTo>
                  <a:cubicBezTo>
                    <a:pt x="3196" y="551"/>
                    <a:pt x="3148" y="485"/>
                    <a:pt x="3141" y="448"/>
                  </a:cubicBezTo>
                  <a:cubicBezTo>
                    <a:pt x="3134" y="411"/>
                    <a:pt x="3101" y="352"/>
                    <a:pt x="3141" y="352"/>
                  </a:cubicBezTo>
                  <a:cubicBezTo>
                    <a:pt x="3181" y="352"/>
                    <a:pt x="3333" y="448"/>
                    <a:pt x="3381" y="448"/>
                  </a:cubicBezTo>
                  <a:cubicBezTo>
                    <a:pt x="3429" y="448"/>
                    <a:pt x="3479" y="392"/>
                    <a:pt x="3429" y="352"/>
                  </a:cubicBezTo>
                  <a:cubicBezTo>
                    <a:pt x="3379" y="312"/>
                    <a:pt x="3217" y="242"/>
                    <a:pt x="3081" y="206"/>
                  </a:cubicBezTo>
                  <a:cubicBezTo>
                    <a:pt x="2945" y="170"/>
                    <a:pt x="2694" y="73"/>
                    <a:pt x="2611" y="136"/>
                  </a:cubicBezTo>
                  <a:cubicBezTo>
                    <a:pt x="2528" y="199"/>
                    <a:pt x="2614" y="506"/>
                    <a:pt x="2582" y="582"/>
                  </a:cubicBezTo>
                  <a:cubicBezTo>
                    <a:pt x="2550" y="658"/>
                    <a:pt x="2453" y="673"/>
                    <a:pt x="2417" y="594"/>
                  </a:cubicBezTo>
                  <a:cubicBezTo>
                    <a:pt x="2381" y="515"/>
                    <a:pt x="2433" y="186"/>
                    <a:pt x="2364" y="106"/>
                  </a:cubicBezTo>
                  <a:cubicBezTo>
                    <a:pt x="2295" y="26"/>
                    <a:pt x="2075" y="27"/>
                    <a:pt x="2000" y="112"/>
                  </a:cubicBezTo>
                  <a:cubicBezTo>
                    <a:pt x="1925" y="197"/>
                    <a:pt x="1964" y="529"/>
                    <a:pt x="1912" y="617"/>
                  </a:cubicBezTo>
                  <a:cubicBezTo>
                    <a:pt x="1860" y="705"/>
                    <a:pt x="1711" y="729"/>
                    <a:pt x="1688" y="641"/>
                  </a:cubicBezTo>
                  <a:cubicBezTo>
                    <a:pt x="1665" y="553"/>
                    <a:pt x="1831" y="176"/>
                    <a:pt x="1771" y="88"/>
                  </a:cubicBezTo>
                  <a:cubicBezTo>
                    <a:pt x="1711" y="0"/>
                    <a:pt x="1431" y="28"/>
                    <a:pt x="1330" y="112"/>
                  </a:cubicBezTo>
                  <a:cubicBezTo>
                    <a:pt x="1229" y="196"/>
                    <a:pt x="1214" y="514"/>
                    <a:pt x="1165" y="594"/>
                  </a:cubicBezTo>
                  <a:cubicBezTo>
                    <a:pt x="1116" y="674"/>
                    <a:pt x="1042" y="667"/>
                    <a:pt x="1036" y="594"/>
                  </a:cubicBezTo>
                  <a:cubicBezTo>
                    <a:pt x="1030" y="521"/>
                    <a:pt x="1179" y="233"/>
                    <a:pt x="1130" y="153"/>
                  </a:cubicBezTo>
                  <a:cubicBezTo>
                    <a:pt x="1081" y="73"/>
                    <a:pt x="840" y="44"/>
                    <a:pt x="742" y="112"/>
                  </a:cubicBezTo>
                  <a:cubicBezTo>
                    <a:pt x="644" y="180"/>
                    <a:pt x="595" y="488"/>
                    <a:pt x="542" y="559"/>
                  </a:cubicBezTo>
                  <a:cubicBezTo>
                    <a:pt x="489" y="630"/>
                    <a:pt x="428" y="596"/>
                    <a:pt x="425" y="541"/>
                  </a:cubicBezTo>
                  <a:cubicBezTo>
                    <a:pt x="422" y="486"/>
                    <a:pt x="540" y="295"/>
                    <a:pt x="525" y="230"/>
                  </a:cubicBezTo>
                  <a:cubicBezTo>
                    <a:pt x="510" y="165"/>
                    <a:pt x="407" y="138"/>
                    <a:pt x="336" y="153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200"/>
                </a:gs>
                <a:gs pos="100000">
                  <a:srgbClr val="4D0808"/>
                </a:gs>
              </a:gsLst>
              <a:lin ang="5400000" scaled="1"/>
            </a:gradFill>
            <a:ln w="28575" cmpd="sng">
              <a:solidFill>
                <a:srgbClr val="CC66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56" name="Freeform 10236"/>
            <p:cNvSpPr>
              <a:spLocks noChangeAspect="1"/>
            </p:cNvSpPr>
            <p:nvPr/>
          </p:nvSpPr>
          <p:spPr bwMode="auto">
            <a:xfrm>
              <a:off x="130" y="529"/>
              <a:ext cx="1976" cy="758"/>
            </a:xfrm>
            <a:custGeom>
              <a:avLst/>
              <a:gdLst>
                <a:gd name="T0" fmla="*/ 158 w 1976"/>
                <a:gd name="T1" fmla="*/ 557 h 758"/>
                <a:gd name="T2" fmla="*/ 572 w 1976"/>
                <a:gd name="T3" fmla="*/ 707 h 758"/>
                <a:gd name="T4" fmla="*/ 1130 w 1976"/>
                <a:gd name="T5" fmla="*/ 749 h 758"/>
                <a:gd name="T6" fmla="*/ 1706 w 1976"/>
                <a:gd name="T7" fmla="*/ 653 h 758"/>
                <a:gd name="T8" fmla="*/ 1964 w 1976"/>
                <a:gd name="T9" fmla="*/ 299 h 758"/>
                <a:gd name="T10" fmla="*/ 1778 w 1976"/>
                <a:gd name="T11" fmla="*/ 113 h 758"/>
                <a:gd name="T12" fmla="*/ 1238 w 1976"/>
                <a:gd name="T13" fmla="*/ 17 h 758"/>
                <a:gd name="T14" fmla="*/ 614 w 1976"/>
                <a:gd name="T15" fmla="*/ 23 h 758"/>
                <a:gd name="T16" fmla="*/ 98 w 1976"/>
                <a:gd name="T17" fmla="*/ 155 h 758"/>
                <a:gd name="T18" fmla="*/ 26 w 1976"/>
                <a:gd name="T19" fmla="*/ 347 h 758"/>
                <a:gd name="T20" fmla="*/ 158 w 1976"/>
                <a:gd name="T21" fmla="*/ 557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76" h="758">
                  <a:moveTo>
                    <a:pt x="158" y="557"/>
                  </a:moveTo>
                  <a:cubicBezTo>
                    <a:pt x="249" y="617"/>
                    <a:pt x="410" y="675"/>
                    <a:pt x="572" y="707"/>
                  </a:cubicBezTo>
                  <a:cubicBezTo>
                    <a:pt x="734" y="739"/>
                    <a:pt x="941" y="758"/>
                    <a:pt x="1130" y="749"/>
                  </a:cubicBezTo>
                  <a:cubicBezTo>
                    <a:pt x="1319" y="740"/>
                    <a:pt x="1567" y="728"/>
                    <a:pt x="1706" y="653"/>
                  </a:cubicBezTo>
                  <a:cubicBezTo>
                    <a:pt x="1845" y="578"/>
                    <a:pt x="1952" y="389"/>
                    <a:pt x="1964" y="299"/>
                  </a:cubicBezTo>
                  <a:cubicBezTo>
                    <a:pt x="1976" y="209"/>
                    <a:pt x="1899" y="160"/>
                    <a:pt x="1778" y="113"/>
                  </a:cubicBezTo>
                  <a:cubicBezTo>
                    <a:pt x="1657" y="66"/>
                    <a:pt x="1432" y="32"/>
                    <a:pt x="1238" y="17"/>
                  </a:cubicBezTo>
                  <a:cubicBezTo>
                    <a:pt x="1044" y="2"/>
                    <a:pt x="804" y="0"/>
                    <a:pt x="614" y="23"/>
                  </a:cubicBezTo>
                  <a:cubicBezTo>
                    <a:pt x="424" y="46"/>
                    <a:pt x="196" y="101"/>
                    <a:pt x="98" y="155"/>
                  </a:cubicBezTo>
                  <a:cubicBezTo>
                    <a:pt x="0" y="209"/>
                    <a:pt x="16" y="280"/>
                    <a:pt x="26" y="347"/>
                  </a:cubicBezTo>
                  <a:cubicBezTo>
                    <a:pt x="36" y="414"/>
                    <a:pt x="67" y="497"/>
                    <a:pt x="158" y="55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gamma/>
                    <a:tint val="98039"/>
                    <a:invGamma/>
                    <a:alpha val="52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</p:grpSp>
      <p:sp>
        <p:nvSpPr>
          <p:cNvPr id="15370" name="Text Box 10250"/>
          <p:cNvSpPr txBox="1">
            <a:spLocks noChangeArrowheads="1"/>
          </p:cNvSpPr>
          <p:nvPr/>
        </p:nvSpPr>
        <p:spPr bwMode="auto">
          <a:xfrm>
            <a:off x="77788" y="82550"/>
            <a:ext cx="29098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1400">
                <a:solidFill>
                  <a:schemeClr val="tx1"/>
                </a:solidFill>
              </a:rPr>
              <a:t>DNA damage-induced apoptosis</a:t>
            </a:r>
          </a:p>
        </p:txBody>
      </p:sp>
      <p:grpSp>
        <p:nvGrpSpPr>
          <p:cNvPr id="15371" name="Group 10251"/>
          <p:cNvGrpSpPr>
            <a:grpSpLocks/>
          </p:cNvGrpSpPr>
          <p:nvPr/>
        </p:nvGrpSpPr>
        <p:grpSpPr bwMode="auto">
          <a:xfrm>
            <a:off x="7723188" y="3336925"/>
            <a:ext cx="488950" cy="292100"/>
            <a:chOff x="2953" y="3386"/>
            <a:chExt cx="308" cy="184"/>
          </a:xfrm>
        </p:grpSpPr>
        <p:grpSp>
          <p:nvGrpSpPr>
            <p:cNvPr id="15372" name="Group 10252"/>
            <p:cNvGrpSpPr>
              <a:grpSpLocks noChangeAspect="1"/>
            </p:cNvGrpSpPr>
            <p:nvPr/>
          </p:nvGrpSpPr>
          <p:grpSpPr bwMode="auto">
            <a:xfrm rot="16200000" flipV="1">
              <a:off x="3014" y="3325"/>
              <a:ext cx="184" cy="305"/>
              <a:chOff x="3783" y="3024"/>
              <a:chExt cx="194" cy="322"/>
            </a:xfrm>
          </p:grpSpPr>
          <p:sp>
            <p:nvSpPr>
              <p:cNvPr id="15373" name="AutoShape 10253"/>
              <p:cNvSpPr>
                <a:spLocks noChangeAspect="1" noChangeArrowheads="1"/>
              </p:cNvSpPr>
              <p:nvPr/>
            </p:nvSpPr>
            <p:spPr bwMode="auto">
              <a:xfrm rot="-3219537" flipH="1" flipV="1">
                <a:off x="3941" y="3083"/>
                <a:ext cx="27" cy="45"/>
              </a:xfrm>
              <a:prstGeom prst="triangle">
                <a:avLst>
                  <a:gd name="adj" fmla="val 100000"/>
                </a:avLst>
              </a:prstGeom>
              <a:solidFill>
                <a:srgbClr val="FF0000"/>
              </a:solidFill>
              <a:ln w="19050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>
                  <a:solidFill>
                    <a:srgbClr val="F2F2F2"/>
                  </a:solidFill>
                </a:endParaRPr>
              </a:p>
            </p:txBody>
          </p:sp>
          <p:sp>
            <p:nvSpPr>
              <p:cNvPr id="15374" name="AutoShape 10254"/>
              <p:cNvSpPr>
                <a:spLocks noChangeAspect="1" noChangeArrowheads="1"/>
              </p:cNvSpPr>
              <p:nvPr/>
            </p:nvSpPr>
            <p:spPr bwMode="auto">
              <a:xfrm rot="1978278">
                <a:off x="3933" y="3252"/>
                <a:ext cx="27" cy="45"/>
              </a:xfrm>
              <a:prstGeom prst="triangle">
                <a:avLst>
                  <a:gd name="adj" fmla="val 100000"/>
                </a:avLst>
              </a:prstGeom>
              <a:solidFill>
                <a:srgbClr val="FF0000"/>
              </a:solidFill>
              <a:ln w="19050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>
                  <a:solidFill>
                    <a:srgbClr val="F2F2F2"/>
                  </a:solidFill>
                </a:endParaRPr>
              </a:p>
            </p:txBody>
          </p:sp>
          <p:sp>
            <p:nvSpPr>
              <p:cNvPr id="15375" name="PubPieSlice"/>
              <p:cNvSpPr>
                <a:spLocks noChangeAspect="1" noEditPoints="1" noChangeArrowheads="1"/>
              </p:cNvSpPr>
              <p:nvPr/>
            </p:nvSpPr>
            <p:spPr bwMode="auto">
              <a:xfrm rot="5190641">
                <a:off x="3718" y="3089"/>
                <a:ext cx="322" cy="191"/>
              </a:xfrm>
              <a:custGeom>
                <a:avLst/>
                <a:gdLst>
                  <a:gd name="G0" fmla="+- 0 0 0"/>
                  <a:gd name="G1" fmla="sin 10800 -8589192"/>
                  <a:gd name="G2" fmla="cos 10800 -8589192"/>
                  <a:gd name="G3" fmla="sin 10800 -2640501"/>
                  <a:gd name="G4" fmla="cos 10800 -2640501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3705 w 21600"/>
                  <a:gd name="T1" fmla="*/ 2656 h 21600"/>
                  <a:gd name="T2" fmla="*/ 10800 w 21600"/>
                  <a:gd name="T3" fmla="*/ 10800 h 21600"/>
                  <a:gd name="T4" fmla="*/ 19037 w 21600"/>
                  <a:gd name="T5" fmla="*/ 3815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3705" y="2656"/>
                    </a:moveTo>
                    <a:cubicBezTo>
                      <a:pt x="1351" y="4707"/>
                      <a:pt x="-1" y="7677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8241"/>
                      <a:pt x="20691" y="5766"/>
                      <a:pt x="19037" y="3814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 sz="800">
                  <a:solidFill>
                    <a:srgbClr val="F2F2F2"/>
                  </a:solidFill>
                </a:endParaRPr>
              </a:p>
            </p:txBody>
          </p:sp>
        </p:grpSp>
        <p:sp>
          <p:nvSpPr>
            <p:cNvPr id="15376" name="Text Box 10256"/>
            <p:cNvSpPr txBox="1">
              <a:spLocks noChangeAspect="1" noChangeArrowheads="1"/>
            </p:cNvSpPr>
            <p:nvPr/>
          </p:nvSpPr>
          <p:spPr bwMode="auto">
            <a:xfrm>
              <a:off x="2973" y="3430"/>
              <a:ext cx="288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>
                  <a:solidFill>
                    <a:srgbClr val="F2F2F2"/>
                  </a:solidFill>
                </a:rPr>
                <a:t>Casp 3</a:t>
              </a:r>
            </a:p>
          </p:txBody>
        </p:sp>
      </p:grpSp>
      <p:sp>
        <p:nvSpPr>
          <p:cNvPr id="15377" name="Text Box 10257"/>
          <p:cNvSpPr txBox="1">
            <a:spLocks noChangeArrowheads="1"/>
          </p:cNvSpPr>
          <p:nvPr/>
        </p:nvSpPr>
        <p:spPr bwMode="auto">
          <a:xfrm>
            <a:off x="7407459" y="4094163"/>
            <a:ext cx="1174382" cy="646331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F2F2F2"/>
                </a:solidFill>
              </a:rPr>
              <a:t>Caspase 3 </a:t>
            </a:r>
            <a:br>
              <a:rPr lang="en-US">
                <a:solidFill>
                  <a:srgbClr val="F2F2F2"/>
                </a:solidFill>
              </a:rPr>
            </a:br>
            <a:r>
              <a:rPr lang="en-US">
                <a:solidFill>
                  <a:srgbClr val="F2F2F2"/>
                </a:solidFill>
              </a:rPr>
              <a:t>Substrates</a:t>
            </a:r>
          </a:p>
        </p:txBody>
      </p:sp>
      <p:grpSp>
        <p:nvGrpSpPr>
          <p:cNvPr id="15378" name="Group 10258"/>
          <p:cNvGrpSpPr>
            <a:grpSpLocks/>
          </p:cNvGrpSpPr>
          <p:nvPr/>
        </p:nvGrpSpPr>
        <p:grpSpPr bwMode="auto">
          <a:xfrm rot="-2257772">
            <a:off x="5843588" y="1169988"/>
            <a:ext cx="854075" cy="906462"/>
            <a:chOff x="3548" y="789"/>
            <a:chExt cx="538" cy="571"/>
          </a:xfrm>
        </p:grpSpPr>
        <p:sp>
          <p:nvSpPr>
            <p:cNvPr id="15379" name="Freeform 10259"/>
            <p:cNvSpPr>
              <a:spLocks/>
            </p:cNvSpPr>
            <p:nvPr/>
          </p:nvSpPr>
          <p:spPr bwMode="auto">
            <a:xfrm rot="-411147">
              <a:off x="3548" y="1128"/>
              <a:ext cx="522" cy="232"/>
            </a:xfrm>
            <a:custGeom>
              <a:avLst/>
              <a:gdLst>
                <a:gd name="T0" fmla="*/ 0 w 522"/>
                <a:gd name="T1" fmla="*/ 28 h 232"/>
                <a:gd name="T2" fmla="*/ 318 w 522"/>
                <a:gd name="T3" fmla="*/ 34 h 232"/>
                <a:gd name="T4" fmla="*/ 522 w 522"/>
                <a:gd name="T5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2" h="232">
                  <a:moveTo>
                    <a:pt x="0" y="28"/>
                  </a:moveTo>
                  <a:cubicBezTo>
                    <a:pt x="115" y="14"/>
                    <a:pt x="231" y="0"/>
                    <a:pt x="318" y="34"/>
                  </a:cubicBezTo>
                  <a:cubicBezTo>
                    <a:pt x="405" y="68"/>
                    <a:pt x="463" y="150"/>
                    <a:pt x="522" y="232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2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380" name="Freeform 10260"/>
            <p:cNvSpPr>
              <a:spLocks/>
            </p:cNvSpPr>
            <p:nvPr/>
          </p:nvSpPr>
          <p:spPr bwMode="auto">
            <a:xfrm>
              <a:off x="3889" y="789"/>
              <a:ext cx="197" cy="540"/>
            </a:xfrm>
            <a:custGeom>
              <a:avLst/>
              <a:gdLst>
                <a:gd name="T0" fmla="*/ 48 w 197"/>
                <a:gd name="T1" fmla="*/ 0 h 540"/>
                <a:gd name="T2" fmla="*/ 25 w 197"/>
                <a:gd name="T3" fmla="*/ 315 h 540"/>
                <a:gd name="T4" fmla="*/ 197 w 197"/>
                <a:gd name="T5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7" h="540">
                  <a:moveTo>
                    <a:pt x="48" y="0"/>
                  </a:moveTo>
                  <a:cubicBezTo>
                    <a:pt x="44" y="53"/>
                    <a:pt x="0" y="225"/>
                    <a:pt x="25" y="315"/>
                  </a:cubicBezTo>
                  <a:cubicBezTo>
                    <a:pt x="50" y="405"/>
                    <a:pt x="161" y="493"/>
                    <a:pt x="197" y="54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2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</p:grpSp>
      <p:grpSp>
        <p:nvGrpSpPr>
          <p:cNvPr id="15381" name="Group 10261"/>
          <p:cNvGrpSpPr>
            <a:grpSpLocks noChangeAspect="1"/>
          </p:cNvGrpSpPr>
          <p:nvPr/>
        </p:nvGrpSpPr>
        <p:grpSpPr bwMode="auto">
          <a:xfrm>
            <a:off x="400050" y="6254750"/>
            <a:ext cx="5722938" cy="228600"/>
            <a:chOff x="84" y="2457"/>
            <a:chExt cx="5658" cy="225"/>
          </a:xfrm>
        </p:grpSpPr>
        <p:sp>
          <p:nvSpPr>
            <p:cNvPr id="15382" name="Freeform 10262"/>
            <p:cNvSpPr>
              <a:spLocks noChangeAspect="1"/>
            </p:cNvSpPr>
            <p:nvPr/>
          </p:nvSpPr>
          <p:spPr bwMode="auto">
            <a:xfrm flipH="1">
              <a:off x="3882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83" name="Freeform 10263"/>
            <p:cNvSpPr>
              <a:spLocks noChangeAspect="1"/>
            </p:cNvSpPr>
            <p:nvPr/>
          </p:nvSpPr>
          <p:spPr bwMode="auto">
            <a:xfrm flipH="1">
              <a:off x="4344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84" name="Freeform 10264"/>
            <p:cNvSpPr>
              <a:spLocks noChangeAspect="1"/>
            </p:cNvSpPr>
            <p:nvPr/>
          </p:nvSpPr>
          <p:spPr bwMode="auto">
            <a:xfrm flipH="1">
              <a:off x="5269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85" name="Freeform 10265"/>
            <p:cNvSpPr>
              <a:spLocks noChangeAspect="1"/>
            </p:cNvSpPr>
            <p:nvPr/>
          </p:nvSpPr>
          <p:spPr bwMode="auto">
            <a:xfrm>
              <a:off x="5500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86" name="Freeform 10266"/>
            <p:cNvSpPr>
              <a:spLocks noChangeAspect="1"/>
            </p:cNvSpPr>
            <p:nvPr/>
          </p:nvSpPr>
          <p:spPr bwMode="auto">
            <a:xfrm flipH="1">
              <a:off x="4806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87" name="Freeform 10267"/>
            <p:cNvSpPr>
              <a:spLocks noChangeAspect="1"/>
            </p:cNvSpPr>
            <p:nvPr/>
          </p:nvSpPr>
          <p:spPr bwMode="auto">
            <a:xfrm flipH="1">
              <a:off x="4016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88" name="Freeform 10268"/>
            <p:cNvSpPr>
              <a:spLocks noChangeAspect="1"/>
            </p:cNvSpPr>
            <p:nvPr/>
          </p:nvSpPr>
          <p:spPr bwMode="auto">
            <a:xfrm flipH="1">
              <a:off x="4478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89" name="Freeform 10269"/>
            <p:cNvSpPr>
              <a:spLocks noChangeAspect="1"/>
            </p:cNvSpPr>
            <p:nvPr/>
          </p:nvSpPr>
          <p:spPr bwMode="auto">
            <a:xfrm flipH="1">
              <a:off x="5403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90" name="Freeform 10270"/>
            <p:cNvSpPr>
              <a:spLocks noChangeAspect="1"/>
            </p:cNvSpPr>
            <p:nvPr/>
          </p:nvSpPr>
          <p:spPr bwMode="auto">
            <a:xfrm flipH="1">
              <a:off x="4940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391" name="Group 10271"/>
            <p:cNvGrpSpPr>
              <a:grpSpLocks noChangeAspect="1"/>
            </p:cNvGrpSpPr>
            <p:nvPr/>
          </p:nvGrpSpPr>
          <p:grpSpPr bwMode="auto">
            <a:xfrm>
              <a:off x="4018" y="2461"/>
              <a:ext cx="18" cy="147"/>
              <a:chOff x="1015" y="2428"/>
              <a:chExt cx="46" cy="372"/>
            </a:xfrm>
          </p:grpSpPr>
          <p:sp>
            <p:nvSpPr>
              <p:cNvPr id="15392" name="AutoShape 10272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393" name="AutoShape 10273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394" name="Group 10274"/>
            <p:cNvGrpSpPr>
              <a:grpSpLocks noChangeAspect="1"/>
            </p:cNvGrpSpPr>
            <p:nvPr/>
          </p:nvGrpSpPr>
          <p:grpSpPr bwMode="auto">
            <a:xfrm>
              <a:off x="4285" y="2485"/>
              <a:ext cx="16" cy="177"/>
              <a:chOff x="1790" y="2461"/>
              <a:chExt cx="40" cy="447"/>
            </a:xfrm>
          </p:grpSpPr>
          <p:sp>
            <p:nvSpPr>
              <p:cNvPr id="15395" name="AutoShape 10275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396" name="AutoShape 10276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397" name="Group 10277"/>
            <p:cNvGrpSpPr>
              <a:grpSpLocks noChangeAspect="1"/>
            </p:cNvGrpSpPr>
            <p:nvPr/>
          </p:nvGrpSpPr>
          <p:grpSpPr bwMode="auto">
            <a:xfrm>
              <a:off x="4070" y="2486"/>
              <a:ext cx="16" cy="181"/>
              <a:chOff x="1151" y="2490"/>
              <a:chExt cx="40" cy="455"/>
            </a:xfrm>
          </p:grpSpPr>
          <p:sp>
            <p:nvSpPr>
              <p:cNvPr id="15398" name="AutoShape 10278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399" name="AutoShape 10279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00" name="Group 10280"/>
            <p:cNvGrpSpPr>
              <a:grpSpLocks noChangeAspect="1"/>
            </p:cNvGrpSpPr>
            <p:nvPr/>
          </p:nvGrpSpPr>
          <p:grpSpPr bwMode="auto">
            <a:xfrm>
              <a:off x="4337" y="2463"/>
              <a:ext cx="15" cy="129"/>
              <a:chOff x="1914" y="2425"/>
              <a:chExt cx="40" cy="326"/>
            </a:xfrm>
          </p:grpSpPr>
          <p:sp>
            <p:nvSpPr>
              <p:cNvPr id="15401" name="AutoShape 10281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02" name="AutoShape 10282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03" name="Group 10283"/>
            <p:cNvGrpSpPr>
              <a:grpSpLocks noChangeAspect="1"/>
            </p:cNvGrpSpPr>
            <p:nvPr/>
          </p:nvGrpSpPr>
          <p:grpSpPr bwMode="auto">
            <a:xfrm>
              <a:off x="4121" y="2543"/>
              <a:ext cx="15" cy="133"/>
              <a:chOff x="1284" y="2652"/>
              <a:chExt cx="40" cy="337"/>
            </a:xfrm>
          </p:grpSpPr>
          <p:sp>
            <p:nvSpPr>
              <p:cNvPr id="15404" name="AutoShape 10284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05" name="AutoShape 10285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06" name="Group 10286"/>
            <p:cNvGrpSpPr>
              <a:grpSpLocks noChangeAspect="1"/>
            </p:cNvGrpSpPr>
            <p:nvPr/>
          </p:nvGrpSpPr>
          <p:grpSpPr bwMode="auto">
            <a:xfrm>
              <a:off x="4237" y="2535"/>
              <a:ext cx="16" cy="141"/>
              <a:chOff x="1658" y="2628"/>
              <a:chExt cx="40" cy="355"/>
            </a:xfrm>
          </p:grpSpPr>
          <p:sp>
            <p:nvSpPr>
              <p:cNvPr id="15407" name="AutoShape 10287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08" name="AutoShape 10288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09" name="Group 10289"/>
            <p:cNvGrpSpPr>
              <a:grpSpLocks noChangeAspect="1"/>
            </p:cNvGrpSpPr>
            <p:nvPr/>
          </p:nvGrpSpPr>
          <p:grpSpPr bwMode="auto">
            <a:xfrm>
              <a:off x="4189" y="2613"/>
              <a:ext cx="16" cy="49"/>
              <a:chOff x="1516" y="2835"/>
              <a:chExt cx="42" cy="123"/>
            </a:xfrm>
          </p:grpSpPr>
          <p:sp>
            <p:nvSpPr>
              <p:cNvPr id="15410" name="AutoShape 10290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11" name="AutoShape 10291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412" name="Freeform 10292"/>
            <p:cNvSpPr>
              <a:spLocks noChangeAspect="1"/>
            </p:cNvSpPr>
            <p:nvPr/>
          </p:nvSpPr>
          <p:spPr bwMode="auto">
            <a:xfrm>
              <a:off x="4113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413" name="Group 10293"/>
            <p:cNvGrpSpPr>
              <a:grpSpLocks noChangeAspect="1"/>
            </p:cNvGrpSpPr>
            <p:nvPr/>
          </p:nvGrpSpPr>
          <p:grpSpPr bwMode="auto">
            <a:xfrm>
              <a:off x="4508" y="2470"/>
              <a:ext cx="16" cy="175"/>
              <a:chOff x="2195" y="2463"/>
              <a:chExt cx="40" cy="442"/>
            </a:xfrm>
          </p:grpSpPr>
          <p:sp>
            <p:nvSpPr>
              <p:cNvPr id="15414" name="AutoShape 10294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15" name="AutoShape 10295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16" name="Group 10296"/>
            <p:cNvGrpSpPr>
              <a:grpSpLocks noChangeAspect="1"/>
            </p:cNvGrpSpPr>
            <p:nvPr/>
          </p:nvGrpSpPr>
          <p:grpSpPr bwMode="auto">
            <a:xfrm>
              <a:off x="4563" y="2526"/>
              <a:ext cx="17" cy="153"/>
              <a:chOff x="2329" y="2599"/>
              <a:chExt cx="43" cy="386"/>
            </a:xfrm>
          </p:grpSpPr>
          <p:sp>
            <p:nvSpPr>
              <p:cNvPr id="15417" name="AutoShape 10297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18" name="AutoShape 10298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19" name="Group 10299"/>
            <p:cNvGrpSpPr>
              <a:grpSpLocks noChangeAspect="1"/>
            </p:cNvGrpSpPr>
            <p:nvPr/>
          </p:nvGrpSpPr>
          <p:grpSpPr bwMode="auto">
            <a:xfrm>
              <a:off x="4393" y="2473"/>
              <a:ext cx="17" cy="63"/>
              <a:chOff x="2478" y="2807"/>
              <a:chExt cx="43" cy="178"/>
            </a:xfrm>
          </p:grpSpPr>
          <p:sp>
            <p:nvSpPr>
              <p:cNvPr id="15420" name="AutoShape 10300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21" name="AutoShape 10301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22" name="Group 10302"/>
            <p:cNvGrpSpPr>
              <a:grpSpLocks noChangeAspect="1"/>
            </p:cNvGrpSpPr>
            <p:nvPr/>
          </p:nvGrpSpPr>
          <p:grpSpPr bwMode="auto">
            <a:xfrm>
              <a:off x="4455" y="2463"/>
              <a:ext cx="16" cy="107"/>
              <a:chOff x="2065" y="2441"/>
              <a:chExt cx="40" cy="272"/>
            </a:xfrm>
          </p:grpSpPr>
          <p:sp>
            <p:nvSpPr>
              <p:cNvPr id="15423" name="AutoShape 10303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24" name="AutoShape 10304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425" name="Freeform 10305"/>
            <p:cNvSpPr>
              <a:spLocks noChangeAspect="1"/>
            </p:cNvSpPr>
            <p:nvPr/>
          </p:nvSpPr>
          <p:spPr bwMode="auto">
            <a:xfrm>
              <a:off x="4247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426" name="Group 10306"/>
            <p:cNvGrpSpPr>
              <a:grpSpLocks noChangeAspect="1"/>
            </p:cNvGrpSpPr>
            <p:nvPr/>
          </p:nvGrpSpPr>
          <p:grpSpPr bwMode="auto">
            <a:xfrm>
              <a:off x="4616" y="2603"/>
              <a:ext cx="17" cy="64"/>
              <a:chOff x="2478" y="2807"/>
              <a:chExt cx="43" cy="178"/>
            </a:xfrm>
          </p:grpSpPr>
          <p:sp>
            <p:nvSpPr>
              <p:cNvPr id="15427" name="AutoShape 10307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28" name="AutoShape 10308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29" name="Group 10309"/>
            <p:cNvGrpSpPr>
              <a:grpSpLocks noChangeAspect="1"/>
            </p:cNvGrpSpPr>
            <p:nvPr/>
          </p:nvGrpSpPr>
          <p:grpSpPr bwMode="auto">
            <a:xfrm>
              <a:off x="4832" y="2463"/>
              <a:ext cx="18" cy="89"/>
              <a:chOff x="3094" y="2443"/>
              <a:chExt cx="40" cy="183"/>
            </a:xfrm>
          </p:grpSpPr>
          <p:sp>
            <p:nvSpPr>
              <p:cNvPr id="15430" name="AutoShape 10310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31" name="AutoShape 10311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32" name="Group 10312"/>
            <p:cNvGrpSpPr>
              <a:grpSpLocks noChangeAspect="1"/>
            </p:cNvGrpSpPr>
            <p:nvPr/>
          </p:nvGrpSpPr>
          <p:grpSpPr bwMode="auto">
            <a:xfrm>
              <a:off x="4784" y="2464"/>
              <a:ext cx="18" cy="162"/>
              <a:chOff x="2978" y="2432"/>
              <a:chExt cx="46" cy="375"/>
            </a:xfrm>
          </p:grpSpPr>
          <p:sp>
            <p:nvSpPr>
              <p:cNvPr id="15433" name="AutoShape 10313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34" name="AutoShape 10314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35" name="Group 10315"/>
            <p:cNvGrpSpPr>
              <a:grpSpLocks noChangeAspect="1"/>
            </p:cNvGrpSpPr>
            <p:nvPr/>
          </p:nvGrpSpPr>
          <p:grpSpPr bwMode="auto">
            <a:xfrm>
              <a:off x="4734" y="2497"/>
              <a:ext cx="17" cy="173"/>
              <a:chOff x="2832" y="2516"/>
              <a:chExt cx="43" cy="436"/>
            </a:xfrm>
          </p:grpSpPr>
          <p:sp>
            <p:nvSpPr>
              <p:cNvPr id="15436" name="AutoShape 10316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37" name="AutoShape 10317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38" name="Group 10318"/>
            <p:cNvGrpSpPr>
              <a:grpSpLocks noChangeAspect="1"/>
            </p:cNvGrpSpPr>
            <p:nvPr/>
          </p:nvGrpSpPr>
          <p:grpSpPr bwMode="auto">
            <a:xfrm>
              <a:off x="4681" y="2588"/>
              <a:ext cx="16" cy="86"/>
              <a:chOff x="2668" y="2761"/>
              <a:chExt cx="40" cy="217"/>
            </a:xfrm>
          </p:grpSpPr>
          <p:sp>
            <p:nvSpPr>
              <p:cNvPr id="15439" name="AutoShape 10319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40" name="AutoShape 10320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441" name="Freeform 10321"/>
            <p:cNvSpPr>
              <a:spLocks noChangeAspect="1"/>
            </p:cNvSpPr>
            <p:nvPr/>
          </p:nvSpPr>
          <p:spPr bwMode="auto">
            <a:xfrm>
              <a:off x="4575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442" name="Group 10322"/>
            <p:cNvGrpSpPr>
              <a:grpSpLocks noChangeAspect="1"/>
            </p:cNvGrpSpPr>
            <p:nvPr/>
          </p:nvGrpSpPr>
          <p:grpSpPr bwMode="auto">
            <a:xfrm flipV="1">
              <a:off x="5011" y="2503"/>
              <a:ext cx="16" cy="174"/>
              <a:chOff x="3217" y="3037"/>
              <a:chExt cx="46" cy="372"/>
            </a:xfrm>
          </p:grpSpPr>
          <p:sp>
            <p:nvSpPr>
              <p:cNvPr id="15443" name="AutoShape 10323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44" name="AutoShape 10324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45" name="Group 10325"/>
            <p:cNvGrpSpPr>
              <a:grpSpLocks noChangeAspect="1"/>
            </p:cNvGrpSpPr>
            <p:nvPr/>
          </p:nvGrpSpPr>
          <p:grpSpPr bwMode="auto">
            <a:xfrm>
              <a:off x="4954" y="2459"/>
              <a:ext cx="19" cy="173"/>
              <a:chOff x="3353" y="3099"/>
              <a:chExt cx="40" cy="455"/>
            </a:xfrm>
          </p:grpSpPr>
          <p:sp>
            <p:nvSpPr>
              <p:cNvPr id="15446" name="AutoShape 10326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47" name="AutoShape 10327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48" name="Group 10328"/>
            <p:cNvGrpSpPr>
              <a:grpSpLocks noChangeAspect="1"/>
            </p:cNvGrpSpPr>
            <p:nvPr/>
          </p:nvGrpSpPr>
          <p:grpSpPr bwMode="auto">
            <a:xfrm>
              <a:off x="4908" y="2462"/>
              <a:ext cx="18" cy="103"/>
              <a:chOff x="3486" y="3261"/>
              <a:chExt cx="40" cy="337"/>
            </a:xfrm>
          </p:grpSpPr>
          <p:sp>
            <p:nvSpPr>
              <p:cNvPr id="15449" name="AutoShape 10329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50" name="AutoShape 10330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451" name="Freeform 10331"/>
            <p:cNvSpPr>
              <a:spLocks noChangeAspect="1"/>
            </p:cNvSpPr>
            <p:nvPr/>
          </p:nvSpPr>
          <p:spPr bwMode="auto">
            <a:xfrm>
              <a:off x="4709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452" name="Group 10332"/>
            <p:cNvGrpSpPr>
              <a:grpSpLocks noChangeAspect="1"/>
            </p:cNvGrpSpPr>
            <p:nvPr/>
          </p:nvGrpSpPr>
          <p:grpSpPr bwMode="auto">
            <a:xfrm>
              <a:off x="5236" y="2469"/>
              <a:ext cx="16" cy="175"/>
              <a:chOff x="2195" y="2463"/>
              <a:chExt cx="40" cy="442"/>
            </a:xfrm>
          </p:grpSpPr>
          <p:sp>
            <p:nvSpPr>
              <p:cNvPr id="15453" name="AutoShape 10333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54" name="AutoShape 10334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55" name="Group 10335"/>
            <p:cNvGrpSpPr>
              <a:grpSpLocks noChangeAspect="1"/>
            </p:cNvGrpSpPr>
            <p:nvPr/>
          </p:nvGrpSpPr>
          <p:grpSpPr bwMode="auto">
            <a:xfrm>
              <a:off x="5181" y="2525"/>
              <a:ext cx="17" cy="153"/>
              <a:chOff x="2329" y="2599"/>
              <a:chExt cx="43" cy="386"/>
            </a:xfrm>
          </p:grpSpPr>
          <p:sp>
            <p:nvSpPr>
              <p:cNvPr id="15456" name="AutoShape 10336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57" name="AutoShape 10337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58" name="Group 10338"/>
            <p:cNvGrpSpPr>
              <a:grpSpLocks noChangeAspect="1"/>
            </p:cNvGrpSpPr>
            <p:nvPr/>
          </p:nvGrpSpPr>
          <p:grpSpPr bwMode="auto">
            <a:xfrm>
              <a:off x="5059" y="2567"/>
              <a:ext cx="16" cy="107"/>
              <a:chOff x="2065" y="2441"/>
              <a:chExt cx="40" cy="272"/>
            </a:xfrm>
          </p:grpSpPr>
          <p:sp>
            <p:nvSpPr>
              <p:cNvPr id="15459" name="AutoShape 10339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60" name="AutoShape 10340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61" name="Group 10341"/>
            <p:cNvGrpSpPr>
              <a:grpSpLocks noChangeAspect="1"/>
            </p:cNvGrpSpPr>
            <p:nvPr/>
          </p:nvGrpSpPr>
          <p:grpSpPr bwMode="auto">
            <a:xfrm flipV="1">
              <a:off x="5126" y="2595"/>
              <a:ext cx="18" cy="71"/>
              <a:chOff x="2815" y="1923"/>
              <a:chExt cx="40" cy="217"/>
            </a:xfrm>
          </p:grpSpPr>
          <p:sp>
            <p:nvSpPr>
              <p:cNvPr id="15462" name="AutoShape 10342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63" name="AutoShape 10343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464" name="Freeform 10344"/>
            <p:cNvSpPr>
              <a:spLocks noChangeAspect="1"/>
            </p:cNvSpPr>
            <p:nvPr/>
          </p:nvSpPr>
          <p:spPr bwMode="auto">
            <a:xfrm>
              <a:off x="5038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465" name="Group 10345"/>
            <p:cNvGrpSpPr>
              <a:grpSpLocks noChangeAspect="1"/>
            </p:cNvGrpSpPr>
            <p:nvPr/>
          </p:nvGrpSpPr>
          <p:grpSpPr bwMode="auto">
            <a:xfrm>
              <a:off x="5290" y="2462"/>
              <a:ext cx="19" cy="108"/>
              <a:chOff x="2329" y="2599"/>
              <a:chExt cx="43" cy="386"/>
            </a:xfrm>
          </p:grpSpPr>
          <p:sp>
            <p:nvSpPr>
              <p:cNvPr id="15466" name="AutoShape 10346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67" name="AutoShape 10347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68" name="Group 10348"/>
            <p:cNvGrpSpPr>
              <a:grpSpLocks noChangeAspect="1"/>
            </p:cNvGrpSpPr>
            <p:nvPr/>
          </p:nvGrpSpPr>
          <p:grpSpPr bwMode="auto">
            <a:xfrm>
              <a:off x="5352" y="2470"/>
              <a:ext cx="17" cy="64"/>
              <a:chOff x="2478" y="2807"/>
              <a:chExt cx="43" cy="178"/>
            </a:xfrm>
          </p:grpSpPr>
          <p:sp>
            <p:nvSpPr>
              <p:cNvPr id="15469" name="AutoShape 10349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70" name="AutoShape 10350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471" name="Freeform 10351"/>
            <p:cNvSpPr>
              <a:spLocks noChangeAspect="1"/>
            </p:cNvSpPr>
            <p:nvPr/>
          </p:nvSpPr>
          <p:spPr bwMode="auto">
            <a:xfrm>
              <a:off x="5172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472" name="Group 10352"/>
            <p:cNvGrpSpPr>
              <a:grpSpLocks noChangeAspect="1"/>
            </p:cNvGrpSpPr>
            <p:nvPr/>
          </p:nvGrpSpPr>
          <p:grpSpPr bwMode="auto">
            <a:xfrm>
              <a:off x="5455" y="2487"/>
              <a:ext cx="18" cy="177"/>
              <a:chOff x="2195" y="2463"/>
              <a:chExt cx="40" cy="442"/>
            </a:xfrm>
          </p:grpSpPr>
          <p:sp>
            <p:nvSpPr>
              <p:cNvPr id="15473" name="AutoShape 10353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74" name="AutoShape 10354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75" name="Group 10355"/>
            <p:cNvGrpSpPr>
              <a:grpSpLocks noChangeAspect="1"/>
            </p:cNvGrpSpPr>
            <p:nvPr/>
          </p:nvGrpSpPr>
          <p:grpSpPr bwMode="auto">
            <a:xfrm>
              <a:off x="5510" y="2552"/>
              <a:ext cx="17" cy="125"/>
              <a:chOff x="2329" y="2599"/>
              <a:chExt cx="43" cy="386"/>
            </a:xfrm>
          </p:grpSpPr>
          <p:sp>
            <p:nvSpPr>
              <p:cNvPr id="15476" name="AutoShape 10356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77" name="AutoShape 10357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78" name="Group 10358"/>
            <p:cNvGrpSpPr>
              <a:grpSpLocks noChangeAspect="1"/>
            </p:cNvGrpSpPr>
            <p:nvPr/>
          </p:nvGrpSpPr>
          <p:grpSpPr bwMode="auto">
            <a:xfrm>
              <a:off x="5402" y="2463"/>
              <a:ext cx="18" cy="134"/>
              <a:chOff x="2065" y="2441"/>
              <a:chExt cx="40" cy="272"/>
            </a:xfrm>
          </p:grpSpPr>
          <p:sp>
            <p:nvSpPr>
              <p:cNvPr id="15479" name="AutoShape 10359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80" name="AutoShape 10360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481" name="Freeform 10361"/>
            <p:cNvSpPr>
              <a:spLocks noChangeAspect="1"/>
            </p:cNvSpPr>
            <p:nvPr/>
          </p:nvSpPr>
          <p:spPr bwMode="auto">
            <a:xfrm flipH="1">
              <a:off x="182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2" name="Freeform 10362"/>
            <p:cNvSpPr>
              <a:spLocks noChangeAspect="1"/>
            </p:cNvSpPr>
            <p:nvPr/>
          </p:nvSpPr>
          <p:spPr bwMode="auto">
            <a:xfrm flipH="1">
              <a:off x="644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3" name="Freeform 10363"/>
            <p:cNvSpPr>
              <a:spLocks noChangeAspect="1"/>
            </p:cNvSpPr>
            <p:nvPr/>
          </p:nvSpPr>
          <p:spPr bwMode="auto">
            <a:xfrm flipH="1">
              <a:off x="1569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4" name="Freeform 10364"/>
            <p:cNvSpPr>
              <a:spLocks noChangeAspect="1"/>
            </p:cNvSpPr>
            <p:nvPr/>
          </p:nvSpPr>
          <p:spPr bwMode="auto">
            <a:xfrm flipH="1">
              <a:off x="1106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5" name="Freeform 10365"/>
            <p:cNvSpPr>
              <a:spLocks noChangeAspect="1"/>
            </p:cNvSpPr>
            <p:nvPr/>
          </p:nvSpPr>
          <p:spPr bwMode="auto">
            <a:xfrm>
              <a:off x="84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6" name="Freeform 10366"/>
            <p:cNvSpPr>
              <a:spLocks noChangeAspect="1"/>
            </p:cNvSpPr>
            <p:nvPr/>
          </p:nvSpPr>
          <p:spPr bwMode="auto">
            <a:xfrm flipH="1">
              <a:off x="316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7" name="Freeform 10367"/>
            <p:cNvSpPr>
              <a:spLocks noChangeAspect="1"/>
            </p:cNvSpPr>
            <p:nvPr/>
          </p:nvSpPr>
          <p:spPr bwMode="auto">
            <a:xfrm flipH="1">
              <a:off x="778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8" name="Freeform 10368"/>
            <p:cNvSpPr>
              <a:spLocks noChangeAspect="1"/>
            </p:cNvSpPr>
            <p:nvPr/>
          </p:nvSpPr>
          <p:spPr bwMode="auto">
            <a:xfrm flipH="1">
              <a:off x="1703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9" name="Freeform 10369"/>
            <p:cNvSpPr>
              <a:spLocks noChangeAspect="1"/>
            </p:cNvSpPr>
            <p:nvPr/>
          </p:nvSpPr>
          <p:spPr bwMode="auto">
            <a:xfrm flipH="1">
              <a:off x="1240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490" name="Group 10370"/>
            <p:cNvGrpSpPr>
              <a:grpSpLocks noChangeAspect="1"/>
            </p:cNvGrpSpPr>
            <p:nvPr/>
          </p:nvGrpSpPr>
          <p:grpSpPr bwMode="auto">
            <a:xfrm>
              <a:off x="312" y="2458"/>
              <a:ext cx="18" cy="147"/>
              <a:chOff x="1015" y="2428"/>
              <a:chExt cx="46" cy="372"/>
            </a:xfrm>
          </p:grpSpPr>
          <p:sp>
            <p:nvSpPr>
              <p:cNvPr id="15491" name="AutoShape 10371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92" name="AutoShape 10372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93" name="Group 10373"/>
            <p:cNvGrpSpPr>
              <a:grpSpLocks noChangeAspect="1"/>
            </p:cNvGrpSpPr>
            <p:nvPr/>
          </p:nvGrpSpPr>
          <p:grpSpPr bwMode="auto">
            <a:xfrm>
              <a:off x="585" y="2485"/>
              <a:ext cx="16" cy="177"/>
              <a:chOff x="1790" y="2461"/>
              <a:chExt cx="40" cy="447"/>
            </a:xfrm>
          </p:grpSpPr>
          <p:sp>
            <p:nvSpPr>
              <p:cNvPr id="15494" name="AutoShape 10374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95" name="AutoShape 10375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96" name="Group 10376"/>
            <p:cNvGrpSpPr>
              <a:grpSpLocks noChangeAspect="1"/>
            </p:cNvGrpSpPr>
            <p:nvPr/>
          </p:nvGrpSpPr>
          <p:grpSpPr bwMode="auto">
            <a:xfrm>
              <a:off x="364" y="2480"/>
              <a:ext cx="16" cy="181"/>
              <a:chOff x="1151" y="2490"/>
              <a:chExt cx="40" cy="455"/>
            </a:xfrm>
          </p:grpSpPr>
          <p:sp>
            <p:nvSpPr>
              <p:cNvPr id="15497" name="AutoShape 10377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98" name="AutoShape 10378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99" name="Group 10379"/>
            <p:cNvGrpSpPr>
              <a:grpSpLocks noChangeAspect="1"/>
            </p:cNvGrpSpPr>
            <p:nvPr/>
          </p:nvGrpSpPr>
          <p:grpSpPr bwMode="auto">
            <a:xfrm>
              <a:off x="637" y="2463"/>
              <a:ext cx="15" cy="129"/>
              <a:chOff x="1914" y="2425"/>
              <a:chExt cx="40" cy="326"/>
            </a:xfrm>
          </p:grpSpPr>
          <p:sp>
            <p:nvSpPr>
              <p:cNvPr id="15500" name="AutoShape 10380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01" name="AutoShape 10381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02" name="Group 10382"/>
            <p:cNvGrpSpPr>
              <a:grpSpLocks noChangeAspect="1"/>
            </p:cNvGrpSpPr>
            <p:nvPr/>
          </p:nvGrpSpPr>
          <p:grpSpPr bwMode="auto">
            <a:xfrm>
              <a:off x="415" y="2543"/>
              <a:ext cx="15" cy="133"/>
              <a:chOff x="1284" y="2652"/>
              <a:chExt cx="40" cy="337"/>
            </a:xfrm>
          </p:grpSpPr>
          <p:sp>
            <p:nvSpPr>
              <p:cNvPr id="15503" name="AutoShape 10383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04" name="AutoShape 10384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05" name="Group 10385"/>
            <p:cNvGrpSpPr>
              <a:grpSpLocks noChangeAspect="1"/>
            </p:cNvGrpSpPr>
            <p:nvPr/>
          </p:nvGrpSpPr>
          <p:grpSpPr bwMode="auto">
            <a:xfrm>
              <a:off x="537" y="2535"/>
              <a:ext cx="16" cy="141"/>
              <a:chOff x="1658" y="2628"/>
              <a:chExt cx="40" cy="355"/>
            </a:xfrm>
          </p:grpSpPr>
          <p:sp>
            <p:nvSpPr>
              <p:cNvPr id="15506" name="AutoShape 10386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07" name="AutoShape 10387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08" name="Group 10388"/>
            <p:cNvGrpSpPr>
              <a:grpSpLocks noChangeAspect="1"/>
            </p:cNvGrpSpPr>
            <p:nvPr/>
          </p:nvGrpSpPr>
          <p:grpSpPr bwMode="auto">
            <a:xfrm>
              <a:off x="489" y="2613"/>
              <a:ext cx="16" cy="49"/>
              <a:chOff x="1516" y="2835"/>
              <a:chExt cx="42" cy="123"/>
            </a:xfrm>
          </p:grpSpPr>
          <p:sp>
            <p:nvSpPr>
              <p:cNvPr id="15509" name="AutoShape 10389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10" name="AutoShape 10390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511" name="Freeform 10391"/>
            <p:cNvSpPr>
              <a:spLocks noChangeAspect="1"/>
            </p:cNvSpPr>
            <p:nvPr/>
          </p:nvSpPr>
          <p:spPr bwMode="auto">
            <a:xfrm>
              <a:off x="413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512" name="Group 10392"/>
            <p:cNvGrpSpPr>
              <a:grpSpLocks noChangeAspect="1"/>
            </p:cNvGrpSpPr>
            <p:nvPr/>
          </p:nvGrpSpPr>
          <p:grpSpPr bwMode="auto">
            <a:xfrm>
              <a:off x="808" y="2470"/>
              <a:ext cx="16" cy="175"/>
              <a:chOff x="2195" y="2463"/>
              <a:chExt cx="40" cy="442"/>
            </a:xfrm>
          </p:grpSpPr>
          <p:sp>
            <p:nvSpPr>
              <p:cNvPr id="15513" name="AutoShape 10393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14" name="AutoShape 10394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15" name="Group 10395"/>
            <p:cNvGrpSpPr>
              <a:grpSpLocks noChangeAspect="1"/>
            </p:cNvGrpSpPr>
            <p:nvPr/>
          </p:nvGrpSpPr>
          <p:grpSpPr bwMode="auto">
            <a:xfrm>
              <a:off x="863" y="2526"/>
              <a:ext cx="17" cy="153"/>
              <a:chOff x="2329" y="2599"/>
              <a:chExt cx="43" cy="386"/>
            </a:xfrm>
          </p:grpSpPr>
          <p:sp>
            <p:nvSpPr>
              <p:cNvPr id="15516" name="AutoShape 10396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17" name="AutoShape 10397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18" name="Group 10398"/>
            <p:cNvGrpSpPr>
              <a:grpSpLocks noChangeAspect="1"/>
            </p:cNvGrpSpPr>
            <p:nvPr/>
          </p:nvGrpSpPr>
          <p:grpSpPr bwMode="auto">
            <a:xfrm>
              <a:off x="693" y="2473"/>
              <a:ext cx="17" cy="63"/>
              <a:chOff x="2478" y="2807"/>
              <a:chExt cx="43" cy="178"/>
            </a:xfrm>
          </p:grpSpPr>
          <p:sp>
            <p:nvSpPr>
              <p:cNvPr id="15519" name="AutoShape 10399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20" name="AutoShape 10400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21" name="Group 10401"/>
            <p:cNvGrpSpPr>
              <a:grpSpLocks noChangeAspect="1"/>
            </p:cNvGrpSpPr>
            <p:nvPr/>
          </p:nvGrpSpPr>
          <p:grpSpPr bwMode="auto">
            <a:xfrm>
              <a:off x="755" y="2463"/>
              <a:ext cx="16" cy="107"/>
              <a:chOff x="2065" y="2441"/>
              <a:chExt cx="40" cy="272"/>
            </a:xfrm>
          </p:grpSpPr>
          <p:sp>
            <p:nvSpPr>
              <p:cNvPr id="15522" name="AutoShape 10402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23" name="AutoShape 10403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524" name="Freeform 10404"/>
            <p:cNvSpPr>
              <a:spLocks noChangeAspect="1"/>
            </p:cNvSpPr>
            <p:nvPr/>
          </p:nvSpPr>
          <p:spPr bwMode="auto">
            <a:xfrm>
              <a:off x="547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525" name="Group 10405"/>
            <p:cNvGrpSpPr>
              <a:grpSpLocks noChangeAspect="1"/>
            </p:cNvGrpSpPr>
            <p:nvPr/>
          </p:nvGrpSpPr>
          <p:grpSpPr bwMode="auto">
            <a:xfrm>
              <a:off x="916" y="2603"/>
              <a:ext cx="17" cy="64"/>
              <a:chOff x="2478" y="2807"/>
              <a:chExt cx="43" cy="178"/>
            </a:xfrm>
          </p:grpSpPr>
          <p:sp>
            <p:nvSpPr>
              <p:cNvPr id="15526" name="AutoShape 10406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27" name="AutoShape 10407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28" name="Group 10408"/>
            <p:cNvGrpSpPr>
              <a:grpSpLocks noChangeAspect="1"/>
            </p:cNvGrpSpPr>
            <p:nvPr/>
          </p:nvGrpSpPr>
          <p:grpSpPr bwMode="auto">
            <a:xfrm>
              <a:off x="1132" y="2463"/>
              <a:ext cx="18" cy="89"/>
              <a:chOff x="3094" y="2443"/>
              <a:chExt cx="40" cy="183"/>
            </a:xfrm>
          </p:grpSpPr>
          <p:sp>
            <p:nvSpPr>
              <p:cNvPr id="15529" name="AutoShape 10409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30" name="AutoShape 10410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31" name="Group 10411"/>
            <p:cNvGrpSpPr>
              <a:grpSpLocks noChangeAspect="1"/>
            </p:cNvGrpSpPr>
            <p:nvPr/>
          </p:nvGrpSpPr>
          <p:grpSpPr bwMode="auto">
            <a:xfrm>
              <a:off x="1084" y="2464"/>
              <a:ext cx="18" cy="162"/>
              <a:chOff x="2978" y="2432"/>
              <a:chExt cx="46" cy="375"/>
            </a:xfrm>
          </p:grpSpPr>
          <p:sp>
            <p:nvSpPr>
              <p:cNvPr id="15532" name="AutoShape 10412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33" name="AutoShape 10413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34" name="Group 10414"/>
            <p:cNvGrpSpPr>
              <a:grpSpLocks noChangeAspect="1"/>
            </p:cNvGrpSpPr>
            <p:nvPr/>
          </p:nvGrpSpPr>
          <p:grpSpPr bwMode="auto">
            <a:xfrm>
              <a:off x="1034" y="2497"/>
              <a:ext cx="17" cy="173"/>
              <a:chOff x="2832" y="2516"/>
              <a:chExt cx="43" cy="436"/>
            </a:xfrm>
          </p:grpSpPr>
          <p:sp>
            <p:nvSpPr>
              <p:cNvPr id="15535" name="AutoShape 10415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36" name="AutoShape 10416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37" name="Group 10417"/>
            <p:cNvGrpSpPr>
              <a:grpSpLocks noChangeAspect="1"/>
            </p:cNvGrpSpPr>
            <p:nvPr/>
          </p:nvGrpSpPr>
          <p:grpSpPr bwMode="auto">
            <a:xfrm>
              <a:off x="981" y="2588"/>
              <a:ext cx="16" cy="86"/>
              <a:chOff x="2668" y="2761"/>
              <a:chExt cx="40" cy="217"/>
            </a:xfrm>
          </p:grpSpPr>
          <p:sp>
            <p:nvSpPr>
              <p:cNvPr id="15538" name="AutoShape 10418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39" name="AutoShape 10419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540" name="Freeform 10420"/>
            <p:cNvSpPr>
              <a:spLocks noChangeAspect="1"/>
            </p:cNvSpPr>
            <p:nvPr/>
          </p:nvSpPr>
          <p:spPr bwMode="auto">
            <a:xfrm>
              <a:off x="875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541" name="Group 10421"/>
            <p:cNvGrpSpPr>
              <a:grpSpLocks noChangeAspect="1"/>
            </p:cNvGrpSpPr>
            <p:nvPr/>
          </p:nvGrpSpPr>
          <p:grpSpPr bwMode="auto">
            <a:xfrm flipV="1">
              <a:off x="1311" y="2503"/>
              <a:ext cx="16" cy="174"/>
              <a:chOff x="3217" y="3037"/>
              <a:chExt cx="46" cy="372"/>
            </a:xfrm>
          </p:grpSpPr>
          <p:sp>
            <p:nvSpPr>
              <p:cNvPr id="15542" name="AutoShape 10422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43" name="AutoShape 10423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44" name="Group 10424"/>
            <p:cNvGrpSpPr>
              <a:grpSpLocks noChangeAspect="1"/>
            </p:cNvGrpSpPr>
            <p:nvPr/>
          </p:nvGrpSpPr>
          <p:grpSpPr bwMode="auto">
            <a:xfrm>
              <a:off x="1254" y="2459"/>
              <a:ext cx="19" cy="173"/>
              <a:chOff x="3353" y="3099"/>
              <a:chExt cx="40" cy="455"/>
            </a:xfrm>
          </p:grpSpPr>
          <p:sp>
            <p:nvSpPr>
              <p:cNvPr id="15545" name="AutoShape 10425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46" name="AutoShape 10426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47" name="Group 10427"/>
            <p:cNvGrpSpPr>
              <a:grpSpLocks noChangeAspect="1"/>
            </p:cNvGrpSpPr>
            <p:nvPr/>
          </p:nvGrpSpPr>
          <p:grpSpPr bwMode="auto">
            <a:xfrm>
              <a:off x="1208" y="2462"/>
              <a:ext cx="18" cy="103"/>
              <a:chOff x="3486" y="3261"/>
              <a:chExt cx="40" cy="337"/>
            </a:xfrm>
          </p:grpSpPr>
          <p:sp>
            <p:nvSpPr>
              <p:cNvPr id="15548" name="AutoShape 10428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49" name="AutoShape 10429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550" name="Freeform 10430"/>
            <p:cNvSpPr>
              <a:spLocks noChangeAspect="1"/>
            </p:cNvSpPr>
            <p:nvPr/>
          </p:nvSpPr>
          <p:spPr bwMode="auto">
            <a:xfrm>
              <a:off x="1009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551" name="Group 10431"/>
            <p:cNvGrpSpPr>
              <a:grpSpLocks noChangeAspect="1"/>
            </p:cNvGrpSpPr>
            <p:nvPr/>
          </p:nvGrpSpPr>
          <p:grpSpPr bwMode="auto">
            <a:xfrm>
              <a:off x="1536" y="2469"/>
              <a:ext cx="16" cy="175"/>
              <a:chOff x="2195" y="2463"/>
              <a:chExt cx="40" cy="442"/>
            </a:xfrm>
          </p:grpSpPr>
          <p:sp>
            <p:nvSpPr>
              <p:cNvPr id="15552" name="AutoShape 10432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53" name="AutoShape 10433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54" name="Group 10434"/>
            <p:cNvGrpSpPr>
              <a:grpSpLocks noChangeAspect="1"/>
            </p:cNvGrpSpPr>
            <p:nvPr/>
          </p:nvGrpSpPr>
          <p:grpSpPr bwMode="auto">
            <a:xfrm>
              <a:off x="1481" y="2525"/>
              <a:ext cx="17" cy="153"/>
              <a:chOff x="2329" y="2599"/>
              <a:chExt cx="43" cy="386"/>
            </a:xfrm>
          </p:grpSpPr>
          <p:sp>
            <p:nvSpPr>
              <p:cNvPr id="15555" name="AutoShape 10435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56" name="AutoShape 10436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57" name="Group 10437"/>
            <p:cNvGrpSpPr>
              <a:grpSpLocks noChangeAspect="1"/>
            </p:cNvGrpSpPr>
            <p:nvPr/>
          </p:nvGrpSpPr>
          <p:grpSpPr bwMode="auto">
            <a:xfrm>
              <a:off x="1359" y="2567"/>
              <a:ext cx="16" cy="107"/>
              <a:chOff x="2065" y="2441"/>
              <a:chExt cx="40" cy="272"/>
            </a:xfrm>
          </p:grpSpPr>
          <p:sp>
            <p:nvSpPr>
              <p:cNvPr id="15558" name="AutoShape 10438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59" name="AutoShape 10439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60" name="Group 10440"/>
            <p:cNvGrpSpPr>
              <a:grpSpLocks noChangeAspect="1"/>
            </p:cNvGrpSpPr>
            <p:nvPr/>
          </p:nvGrpSpPr>
          <p:grpSpPr bwMode="auto">
            <a:xfrm flipV="1">
              <a:off x="1426" y="2595"/>
              <a:ext cx="18" cy="71"/>
              <a:chOff x="2815" y="1923"/>
              <a:chExt cx="40" cy="217"/>
            </a:xfrm>
          </p:grpSpPr>
          <p:sp>
            <p:nvSpPr>
              <p:cNvPr id="15561" name="AutoShape 10441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62" name="AutoShape 10442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563" name="Freeform 10443"/>
            <p:cNvSpPr>
              <a:spLocks noChangeAspect="1"/>
            </p:cNvSpPr>
            <p:nvPr/>
          </p:nvSpPr>
          <p:spPr bwMode="auto">
            <a:xfrm>
              <a:off x="1338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564" name="Group 10444"/>
            <p:cNvGrpSpPr>
              <a:grpSpLocks noChangeAspect="1"/>
            </p:cNvGrpSpPr>
            <p:nvPr/>
          </p:nvGrpSpPr>
          <p:grpSpPr bwMode="auto">
            <a:xfrm>
              <a:off x="1590" y="2462"/>
              <a:ext cx="19" cy="108"/>
              <a:chOff x="2329" y="2599"/>
              <a:chExt cx="43" cy="386"/>
            </a:xfrm>
          </p:grpSpPr>
          <p:sp>
            <p:nvSpPr>
              <p:cNvPr id="15565" name="AutoShape 10445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66" name="AutoShape 10446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67" name="Group 10447"/>
            <p:cNvGrpSpPr>
              <a:grpSpLocks noChangeAspect="1"/>
            </p:cNvGrpSpPr>
            <p:nvPr/>
          </p:nvGrpSpPr>
          <p:grpSpPr bwMode="auto">
            <a:xfrm>
              <a:off x="1652" y="2470"/>
              <a:ext cx="17" cy="64"/>
              <a:chOff x="2478" y="2807"/>
              <a:chExt cx="43" cy="178"/>
            </a:xfrm>
          </p:grpSpPr>
          <p:sp>
            <p:nvSpPr>
              <p:cNvPr id="15568" name="AutoShape 10448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69" name="AutoShape 10449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570" name="Freeform 10450"/>
            <p:cNvSpPr>
              <a:spLocks noChangeAspect="1"/>
            </p:cNvSpPr>
            <p:nvPr/>
          </p:nvSpPr>
          <p:spPr bwMode="auto">
            <a:xfrm>
              <a:off x="1472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571" name="Group 10451"/>
            <p:cNvGrpSpPr>
              <a:grpSpLocks noChangeAspect="1"/>
            </p:cNvGrpSpPr>
            <p:nvPr/>
          </p:nvGrpSpPr>
          <p:grpSpPr bwMode="auto">
            <a:xfrm>
              <a:off x="1755" y="2487"/>
              <a:ext cx="18" cy="177"/>
              <a:chOff x="2195" y="2463"/>
              <a:chExt cx="40" cy="442"/>
            </a:xfrm>
          </p:grpSpPr>
          <p:sp>
            <p:nvSpPr>
              <p:cNvPr id="15572" name="AutoShape 10452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73" name="AutoShape 10453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74" name="Group 10454"/>
            <p:cNvGrpSpPr>
              <a:grpSpLocks noChangeAspect="1"/>
            </p:cNvGrpSpPr>
            <p:nvPr/>
          </p:nvGrpSpPr>
          <p:grpSpPr bwMode="auto">
            <a:xfrm>
              <a:off x="1810" y="2552"/>
              <a:ext cx="17" cy="125"/>
              <a:chOff x="2329" y="2599"/>
              <a:chExt cx="43" cy="386"/>
            </a:xfrm>
          </p:grpSpPr>
          <p:sp>
            <p:nvSpPr>
              <p:cNvPr id="15575" name="AutoShape 10455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76" name="AutoShape 10456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77" name="Group 10457"/>
            <p:cNvGrpSpPr>
              <a:grpSpLocks noChangeAspect="1"/>
            </p:cNvGrpSpPr>
            <p:nvPr/>
          </p:nvGrpSpPr>
          <p:grpSpPr bwMode="auto">
            <a:xfrm>
              <a:off x="1702" y="2463"/>
              <a:ext cx="18" cy="134"/>
              <a:chOff x="2065" y="2441"/>
              <a:chExt cx="40" cy="272"/>
            </a:xfrm>
          </p:grpSpPr>
          <p:sp>
            <p:nvSpPr>
              <p:cNvPr id="15578" name="AutoShape 10458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79" name="AutoShape 10459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580" name="Freeform 10460"/>
            <p:cNvSpPr>
              <a:spLocks noChangeAspect="1"/>
            </p:cNvSpPr>
            <p:nvPr/>
          </p:nvSpPr>
          <p:spPr bwMode="auto">
            <a:xfrm flipH="1">
              <a:off x="2035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581" name="Freeform 10461"/>
            <p:cNvSpPr>
              <a:spLocks noChangeAspect="1"/>
            </p:cNvSpPr>
            <p:nvPr/>
          </p:nvSpPr>
          <p:spPr bwMode="auto">
            <a:xfrm flipH="1">
              <a:off x="2497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582" name="Freeform 10462"/>
            <p:cNvSpPr>
              <a:spLocks noChangeAspect="1"/>
            </p:cNvSpPr>
            <p:nvPr/>
          </p:nvSpPr>
          <p:spPr bwMode="auto">
            <a:xfrm flipH="1">
              <a:off x="3422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583" name="Freeform 10463"/>
            <p:cNvSpPr>
              <a:spLocks noChangeAspect="1"/>
            </p:cNvSpPr>
            <p:nvPr/>
          </p:nvSpPr>
          <p:spPr bwMode="auto">
            <a:xfrm flipH="1">
              <a:off x="2959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584" name="Freeform 10464"/>
            <p:cNvSpPr>
              <a:spLocks noChangeAspect="1"/>
            </p:cNvSpPr>
            <p:nvPr/>
          </p:nvSpPr>
          <p:spPr bwMode="auto">
            <a:xfrm flipH="1">
              <a:off x="2169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585" name="Freeform 10465"/>
            <p:cNvSpPr>
              <a:spLocks noChangeAspect="1"/>
            </p:cNvSpPr>
            <p:nvPr/>
          </p:nvSpPr>
          <p:spPr bwMode="auto">
            <a:xfrm flipH="1">
              <a:off x="2631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586" name="Freeform 10466"/>
            <p:cNvSpPr>
              <a:spLocks noChangeAspect="1"/>
            </p:cNvSpPr>
            <p:nvPr/>
          </p:nvSpPr>
          <p:spPr bwMode="auto">
            <a:xfrm flipH="1">
              <a:off x="3556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587" name="Freeform 10467"/>
            <p:cNvSpPr>
              <a:spLocks noChangeAspect="1"/>
            </p:cNvSpPr>
            <p:nvPr/>
          </p:nvSpPr>
          <p:spPr bwMode="auto">
            <a:xfrm flipH="1">
              <a:off x="3093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588" name="Group 10468"/>
            <p:cNvGrpSpPr>
              <a:grpSpLocks noChangeAspect="1"/>
            </p:cNvGrpSpPr>
            <p:nvPr/>
          </p:nvGrpSpPr>
          <p:grpSpPr bwMode="auto">
            <a:xfrm>
              <a:off x="2165" y="2458"/>
              <a:ext cx="18" cy="147"/>
              <a:chOff x="1015" y="2428"/>
              <a:chExt cx="46" cy="372"/>
            </a:xfrm>
          </p:grpSpPr>
          <p:sp>
            <p:nvSpPr>
              <p:cNvPr id="15589" name="AutoShape 10469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90" name="AutoShape 10470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91" name="Group 10471"/>
            <p:cNvGrpSpPr>
              <a:grpSpLocks noChangeAspect="1"/>
            </p:cNvGrpSpPr>
            <p:nvPr/>
          </p:nvGrpSpPr>
          <p:grpSpPr bwMode="auto">
            <a:xfrm>
              <a:off x="2438" y="2485"/>
              <a:ext cx="16" cy="177"/>
              <a:chOff x="1790" y="2461"/>
              <a:chExt cx="40" cy="447"/>
            </a:xfrm>
          </p:grpSpPr>
          <p:sp>
            <p:nvSpPr>
              <p:cNvPr id="15592" name="AutoShape 10472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93" name="AutoShape 10473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94" name="Group 10474"/>
            <p:cNvGrpSpPr>
              <a:grpSpLocks noChangeAspect="1"/>
            </p:cNvGrpSpPr>
            <p:nvPr/>
          </p:nvGrpSpPr>
          <p:grpSpPr bwMode="auto">
            <a:xfrm>
              <a:off x="2217" y="2480"/>
              <a:ext cx="16" cy="181"/>
              <a:chOff x="1151" y="2490"/>
              <a:chExt cx="40" cy="455"/>
            </a:xfrm>
          </p:grpSpPr>
          <p:sp>
            <p:nvSpPr>
              <p:cNvPr id="15595" name="AutoShape 10475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96" name="AutoShape 10476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97" name="Group 10477"/>
            <p:cNvGrpSpPr>
              <a:grpSpLocks noChangeAspect="1"/>
            </p:cNvGrpSpPr>
            <p:nvPr/>
          </p:nvGrpSpPr>
          <p:grpSpPr bwMode="auto">
            <a:xfrm>
              <a:off x="2490" y="2463"/>
              <a:ext cx="15" cy="129"/>
              <a:chOff x="1914" y="2425"/>
              <a:chExt cx="40" cy="326"/>
            </a:xfrm>
          </p:grpSpPr>
          <p:sp>
            <p:nvSpPr>
              <p:cNvPr id="15598" name="AutoShape 10478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99" name="AutoShape 10479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00" name="Group 10480"/>
            <p:cNvGrpSpPr>
              <a:grpSpLocks noChangeAspect="1"/>
            </p:cNvGrpSpPr>
            <p:nvPr/>
          </p:nvGrpSpPr>
          <p:grpSpPr bwMode="auto">
            <a:xfrm>
              <a:off x="2268" y="2543"/>
              <a:ext cx="15" cy="133"/>
              <a:chOff x="1284" y="2652"/>
              <a:chExt cx="40" cy="337"/>
            </a:xfrm>
          </p:grpSpPr>
          <p:sp>
            <p:nvSpPr>
              <p:cNvPr id="15601" name="AutoShape 10481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02" name="AutoShape 10482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03" name="Group 10483"/>
            <p:cNvGrpSpPr>
              <a:grpSpLocks noChangeAspect="1"/>
            </p:cNvGrpSpPr>
            <p:nvPr/>
          </p:nvGrpSpPr>
          <p:grpSpPr bwMode="auto">
            <a:xfrm>
              <a:off x="2390" y="2535"/>
              <a:ext cx="16" cy="141"/>
              <a:chOff x="1658" y="2628"/>
              <a:chExt cx="40" cy="355"/>
            </a:xfrm>
          </p:grpSpPr>
          <p:sp>
            <p:nvSpPr>
              <p:cNvPr id="15604" name="AutoShape 10484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05" name="AutoShape 10485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06" name="Group 10486"/>
            <p:cNvGrpSpPr>
              <a:grpSpLocks noChangeAspect="1"/>
            </p:cNvGrpSpPr>
            <p:nvPr/>
          </p:nvGrpSpPr>
          <p:grpSpPr bwMode="auto">
            <a:xfrm>
              <a:off x="2342" y="2613"/>
              <a:ext cx="16" cy="49"/>
              <a:chOff x="1516" y="2835"/>
              <a:chExt cx="42" cy="123"/>
            </a:xfrm>
          </p:grpSpPr>
          <p:sp>
            <p:nvSpPr>
              <p:cNvPr id="15607" name="AutoShape 10487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08" name="AutoShape 10488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09" name="Freeform 10489"/>
            <p:cNvSpPr>
              <a:spLocks noChangeAspect="1"/>
            </p:cNvSpPr>
            <p:nvPr/>
          </p:nvSpPr>
          <p:spPr bwMode="auto">
            <a:xfrm>
              <a:off x="2266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10" name="Group 10490"/>
            <p:cNvGrpSpPr>
              <a:grpSpLocks noChangeAspect="1"/>
            </p:cNvGrpSpPr>
            <p:nvPr/>
          </p:nvGrpSpPr>
          <p:grpSpPr bwMode="auto">
            <a:xfrm>
              <a:off x="2661" y="2470"/>
              <a:ext cx="16" cy="175"/>
              <a:chOff x="2195" y="2463"/>
              <a:chExt cx="40" cy="442"/>
            </a:xfrm>
          </p:grpSpPr>
          <p:sp>
            <p:nvSpPr>
              <p:cNvPr id="15611" name="AutoShape 10491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12" name="AutoShape 10492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13" name="Group 10493"/>
            <p:cNvGrpSpPr>
              <a:grpSpLocks noChangeAspect="1"/>
            </p:cNvGrpSpPr>
            <p:nvPr/>
          </p:nvGrpSpPr>
          <p:grpSpPr bwMode="auto">
            <a:xfrm>
              <a:off x="2716" y="2526"/>
              <a:ext cx="17" cy="153"/>
              <a:chOff x="2329" y="2599"/>
              <a:chExt cx="43" cy="386"/>
            </a:xfrm>
          </p:grpSpPr>
          <p:sp>
            <p:nvSpPr>
              <p:cNvPr id="15614" name="AutoShape 10494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15" name="AutoShape 10495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16" name="Group 10496"/>
            <p:cNvGrpSpPr>
              <a:grpSpLocks noChangeAspect="1"/>
            </p:cNvGrpSpPr>
            <p:nvPr/>
          </p:nvGrpSpPr>
          <p:grpSpPr bwMode="auto">
            <a:xfrm>
              <a:off x="2546" y="2473"/>
              <a:ext cx="17" cy="63"/>
              <a:chOff x="2478" y="2807"/>
              <a:chExt cx="43" cy="178"/>
            </a:xfrm>
          </p:grpSpPr>
          <p:sp>
            <p:nvSpPr>
              <p:cNvPr id="15617" name="AutoShape 10497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18" name="AutoShape 10498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19" name="Group 10499"/>
            <p:cNvGrpSpPr>
              <a:grpSpLocks noChangeAspect="1"/>
            </p:cNvGrpSpPr>
            <p:nvPr/>
          </p:nvGrpSpPr>
          <p:grpSpPr bwMode="auto">
            <a:xfrm>
              <a:off x="2608" y="2463"/>
              <a:ext cx="16" cy="107"/>
              <a:chOff x="2065" y="2441"/>
              <a:chExt cx="40" cy="272"/>
            </a:xfrm>
          </p:grpSpPr>
          <p:sp>
            <p:nvSpPr>
              <p:cNvPr id="15620" name="AutoShape 10500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21" name="AutoShape 10501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22" name="Freeform 10502"/>
            <p:cNvSpPr>
              <a:spLocks noChangeAspect="1"/>
            </p:cNvSpPr>
            <p:nvPr/>
          </p:nvSpPr>
          <p:spPr bwMode="auto">
            <a:xfrm>
              <a:off x="2400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23" name="Group 10503"/>
            <p:cNvGrpSpPr>
              <a:grpSpLocks noChangeAspect="1"/>
            </p:cNvGrpSpPr>
            <p:nvPr/>
          </p:nvGrpSpPr>
          <p:grpSpPr bwMode="auto">
            <a:xfrm>
              <a:off x="2769" y="2603"/>
              <a:ext cx="17" cy="64"/>
              <a:chOff x="2478" y="2807"/>
              <a:chExt cx="43" cy="178"/>
            </a:xfrm>
          </p:grpSpPr>
          <p:sp>
            <p:nvSpPr>
              <p:cNvPr id="15624" name="AutoShape 10504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25" name="AutoShape 10505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26" name="Group 10506"/>
            <p:cNvGrpSpPr>
              <a:grpSpLocks noChangeAspect="1"/>
            </p:cNvGrpSpPr>
            <p:nvPr/>
          </p:nvGrpSpPr>
          <p:grpSpPr bwMode="auto">
            <a:xfrm>
              <a:off x="2985" y="2463"/>
              <a:ext cx="18" cy="89"/>
              <a:chOff x="3094" y="2443"/>
              <a:chExt cx="40" cy="183"/>
            </a:xfrm>
          </p:grpSpPr>
          <p:sp>
            <p:nvSpPr>
              <p:cNvPr id="15627" name="AutoShape 10507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28" name="AutoShape 10508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29" name="Group 10509"/>
            <p:cNvGrpSpPr>
              <a:grpSpLocks noChangeAspect="1"/>
            </p:cNvGrpSpPr>
            <p:nvPr/>
          </p:nvGrpSpPr>
          <p:grpSpPr bwMode="auto">
            <a:xfrm>
              <a:off x="2937" y="2464"/>
              <a:ext cx="18" cy="162"/>
              <a:chOff x="2978" y="2432"/>
              <a:chExt cx="46" cy="375"/>
            </a:xfrm>
          </p:grpSpPr>
          <p:sp>
            <p:nvSpPr>
              <p:cNvPr id="15630" name="AutoShape 10510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31" name="AutoShape 10511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32" name="Group 10512"/>
            <p:cNvGrpSpPr>
              <a:grpSpLocks noChangeAspect="1"/>
            </p:cNvGrpSpPr>
            <p:nvPr/>
          </p:nvGrpSpPr>
          <p:grpSpPr bwMode="auto">
            <a:xfrm>
              <a:off x="2887" y="2497"/>
              <a:ext cx="17" cy="173"/>
              <a:chOff x="2832" y="2516"/>
              <a:chExt cx="43" cy="436"/>
            </a:xfrm>
          </p:grpSpPr>
          <p:sp>
            <p:nvSpPr>
              <p:cNvPr id="15633" name="AutoShape 10513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34" name="AutoShape 10514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35" name="Group 10515"/>
            <p:cNvGrpSpPr>
              <a:grpSpLocks noChangeAspect="1"/>
            </p:cNvGrpSpPr>
            <p:nvPr/>
          </p:nvGrpSpPr>
          <p:grpSpPr bwMode="auto">
            <a:xfrm>
              <a:off x="2834" y="2588"/>
              <a:ext cx="16" cy="86"/>
              <a:chOff x="2668" y="2761"/>
              <a:chExt cx="40" cy="217"/>
            </a:xfrm>
          </p:grpSpPr>
          <p:sp>
            <p:nvSpPr>
              <p:cNvPr id="15636" name="AutoShape 10516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37" name="AutoShape 10517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38" name="Freeform 10518"/>
            <p:cNvSpPr>
              <a:spLocks noChangeAspect="1"/>
            </p:cNvSpPr>
            <p:nvPr/>
          </p:nvSpPr>
          <p:spPr bwMode="auto">
            <a:xfrm>
              <a:off x="2728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39" name="Group 10519"/>
            <p:cNvGrpSpPr>
              <a:grpSpLocks noChangeAspect="1"/>
            </p:cNvGrpSpPr>
            <p:nvPr/>
          </p:nvGrpSpPr>
          <p:grpSpPr bwMode="auto">
            <a:xfrm flipV="1">
              <a:off x="3164" y="2503"/>
              <a:ext cx="16" cy="174"/>
              <a:chOff x="3217" y="3037"/>
              <a:chExt cx="46" cy="372"/>
            </a:xfrm>
          </p:grpSpPr>
          <p:sp>
            <p:nvSpPr>
              <p:cNvPr id="15640" name="AutoShape 10520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41" name="AutoShape 10521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42" name="Group 10522"/>
            <p:cNvGrpSpPr>
              <a:grpSpLocks noChangeAspect="1"/>
            </p:cNvGrpSpPr>
            <p:nvPr/>
          </p:nvGrpSpPr>
          <p:grpSpPr bwMode="auto">
            <a:xfrm>
              <a:off x="3107" y="2459"/>
              <a:ext cx="19" cy="173"/>
              <a:chOff x="3353" y="3099"/>
              <a:chExt cx="40" cy="455"/>
            </a:xfrm>
          </p:grpSpPr>
          <p:sp>
            <p:nvSpPr>
              <p:cNvPr id="15643" name="AutoShape 10523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44" name="AutoShape 10524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45" name="Group 10525"/>
            <p:cNvGrpSpPr>
              <a:grpSpLocks noChangeAspect="1"/>
            </p:cNvGrpSpPr>
            <p:nvPr/>
          </p:nvGrpSpPr>
          <p:grpSpPr bwMode="auto">
            <a:xfrm>
              <a:off x="3061" y="2462"/>
              <a:ext cx="18" cy="103"/>
              <a:chOff x="3486" y="3261"/>
              <a:chExt cx="40" cy="337"/>
            </a:xfrm>
          </p:grpSpPr>
          <p:sp>
            <p:nvSpPr>
              <p:cNvPr id="15646" name="AutoShape 10526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47" name="AutoShape 10527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48" name="Freeform 10528"/>
            <p:cNvSpPr>
              <a:spLocks noChangeAspect="1"/>
            </p:cNvSpPr>
            <p:nvPr/>
          </p:nvSpPr>
          <p:spPr bwMode="auto">
            <a:xfrm>
              <a:off x="2862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49" name="Group 10529"/>
            <p:cNvGrpSpPr>
              <a:grpSpLocks noChangeAspect="1"/>
            </p:cNvGrpSpPr>
            <p:nvPr/>
          </p:nvGrpSpPr>
          <p:grpSpPr bwMode="auto">
            <a:xfrm>
              <a:off x="3389" y="2469"/>
              <a:ext cx="16" cy="175"/>
              <a:chOff x="2195" y="2463"/>
              <a:chExt cx="40" cy="442"/>
            </a:xfrm>
          </p:grpSpPr>
          <p:sp>
            <p:nvSpPr>
              <p:cNvPr id="15650" name="AutoShape 10530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51" name="AutoShape 10531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52" name="Group 10532"/>
            <p:cNvGrpSpPr>
              <a:grpSpLocks noChangeAspect="1"/>
            </p:cNvGrpSpPr>
            <p:nvPr/>
          </p:nvGrpSpPr>
          <p:grpSpPr bwMode="auto">
            <a:xfrm>
              <a:off x="3334" y="2525"/>
              <a:ext cx="17" cy="153"/>
              <a:chOff x="2329" y="2599"/>
              <a:chExt cx="43" cy="386"/>
            </a:xfrm>
          </p:grpSpPr>
          <p:sp>
            <p:nvSpPr>
              <p:cNvPr id="15653" name="AutoShape 10533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54" name="AutoShape 10534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55" name="Group 10535"/>
            <p:cNvGrpSpPr>
              <a:grpSpLocks noChangeAspect="1"/>
            </p:cNvGrpSpPr>
            <p:nvPr/>
          </p:nvGrpSpPr>
          <p:grpSpPr bwMode="auto">
            <a:xfrm>
              <a:off x="3212" y="2567"/>
              <a:ext cx="16" cy="107"/>
              <a:chOff x="2065" y="2441"/>
              <a:chExt cx="40" cy="272"/>
            </a:xfrm>
          </p:grpSpPr>
          <p:sp>
            <p:nvSpPr>
              <p:cNvPr id="15656" name="AutoShape 10536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57" name="AutoShape 10537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58" name="Group 10538"/>
            <p:cNvGrpSpPr>
              <a:grpSpLocks noChangeAspect="1"/>
            </p:cNvGrpSpPr>
            <p:nvPr/>
          </p:nvGrpSpPr>
          <p:grpSpPr bwMode="auto">
            <a:xfrm flipV="1">
              <a:off x="3279" y="2595"/>
              <a:ext cx="18" cy="71"/>
              <a:chOff x="2815" y="1923"/>
              <a:chExt cx="40" cy="217"/>
            </a:xfrm>
          </p:grpSpPr>
          <p:sp>
            <p:nvSpPr>
              <p:cNvPr id="15659" name="AutoShape 10539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60" name="AutoShape 10540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61" name="Freeform 10541"/>
            <p:cNvSpPr>
              <a:spLocks noChangeAspect="1"/>
            </p:cNvSpPr>
            <p:nvPr/>
          </p:nvSpPr>
          <p:spPr bwMode="auto">
            <a:xfrm>
              <a:off x="3191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62" name="Group 10542"/>
            <p:cNvGrpSpPr>
              <a:grpSpLocks noChangeAspect="1"/>
            </p:cNvGrpSpPr>
            <p:nvPr/>
          </p:nvGrpSpPr>
          <p:grpSpPr bwMode="auto">
            <a:xfrm>
              <a:off x="3443" y="2462"/>
              <a:ext cx="19" cy="108"/>
              <a:chOff x="2329" y="2599"/>
              <a:chExt cx="43" cy="386"/>
            </a:xfrm>
          </p:grpSpPr>
          <p:sp>
            <p:nvSpPr>
              <p:cNvPr id="15663" name="AutoShape 10543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64" name="AutoShape 10544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65" name="Group 10545"/>
            <p:cNvGrpSpPr>
              <a:grpSpLocks noChangeAspect="1"/>
            </p:cNvGrpSpPr>
            <p:nvPr/>
          </p:nvGrpSpPr>
          <p:grpSpPr bwMode="auto">
            <a:xfrm>
              <a:off x="3505" y="2470"/>
              <a:ext cx="17" cy="64"/>
              <a:chOff x="2478" y="2807"/>
              <a:chExt cx="43" cy="178"/>
            </a:xfrm>
          </p:grpSpPr>
          <p:sp>
            <p:nvSpPr>
              <p:cNvPr id="15666" name="AutoShape 10546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67" name="AutoShape 10547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68" name="Freeform 10548"/>
            <p:cNvSpPr>
              <a:spLocks noChangeAspect="1"/>
            </p:cNvSpPr>
            <p:nvPr/>
          </p:nvSpPr>
          <p:spPr bwMode="auto">
            <a:xfrm>
              <a:off x="3325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69" name="Group 10549"/>
            <p:cNvGrpSpPr>
              <a:grpSpLocks noChangeAspect="1"/>
            </p:cNvGrpSpPr>
            <p:nvPr/>
          </p:nvGrpSpPr>
          <p:grpSpPr bwMode="auto">
            <a:xfrm>
              <a:off x="3608" y="2487"/>
              <a:ext cx="18" cy="177"/>
              <a:chOff x="2195" y="2463"/>
              <a:chExt cx="40" cy="442"/>
            </a:xfrm>
          </p:grpSpPr>
          <p:sp>
            <p:nvSpPr>
              <p:cNvPr id="15670" name="AutoShape 10550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71" name="AutoShape 10551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72" name="Group 10552"/>
            <p:cNvGrpSpPr>
              <a:grpSpLocks noChangeAspect="1"/>
            </p:cNvGrpSpPr>
            <p:nvPr/>
          </p:nvGrpSpPr>
          <p:grpSpPr bwMode="auto">
            <a:xfrm>
              <a:off x="3663" y="2552"/>
              <a:ext cx="17" cy="125"/>
              <a:chOff x="2329" y="2599"/>
              <a:chExt cx="43" cy="386"/>
            </a:xfrm>
          </p:grpSpPr>
          <p:sp>
            <p:nvSpPr>
              <p:cNvPr id="15673" name="AutoShape 10553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74" name="AutoShape 10554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75" name="Group 10555"/>
            <p:cNvGrpSpPr>
              <a:grpSpLocks noChangeAspect="1"/>
            </p:cNvGrpSpPr>
            <p:nvPr/>
          </p:nvGrpSpPr>
          <p:grpSpPr bwMode="auto">
            <a:xfrm>
              <a:off x="3555" y="2463"/>
              <a:ext cx="18" cy="134"/>
              <a:chOff x="2065" y="2441"/>
              <a:chExt cx="40" cy="272"/>
            </a:xfrm>
          </p:grpSpPr>
          <p:sp>
            <p:nvSpPr>
              <p:cNvPr id="15676" name="AutoShape 10556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77" name="AutoShape 10557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78" name="Group 10558"/>
            <p:cNvGrpSpPr>
              <a:grpSpLocks noChangeAspect="1"/>
            </p:cNvGrpSpPr>
            <p:nvPr/>
          </p:nvGrpSpPr>
          <p:grpSpPr bwMode="auto">
            <a:xfrm>
              <a:off x="1977" y="2485"/>
              <a:ext cx="16" cy="177"/>
              <a:chOff x="1790" y="2461"/>
              <a:chExt cx="40" cy="447"/>
            </a:xfrm>
          </p:grpSpPr>
          <p:sp>
            <p:nvSpPr>
              <p:cNvPr id="15679" name="AutoShape 10559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80" name="AutoShape 10560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81" name="Group 10561"/>
            <p:cNvGrpSpPr>
              <a:grpSpLocks noChangeAspect="1"/>
            </p:cNvGrpSpPr>
            <p:nvPr/>
          </p:nvGrpSpPr>
          <p:grpSpPr bwMode="auto">
            <a:xfrm>
              <a:off x="2029" y="2463"/>
              <a:ext cx="15" cy="129"/>
              <a:chOff x="1914" y="2425"/>
              <a:chExt cx="40" cy="326"/>
            </a:xfrm>
          </p:grpSpPr>
          <p:sp>
            <p:nvSpPr>
              <p:cNvPr id="15682" name="AutoShape 10562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83" name="AutoShape 10563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84" name="Group 10564"/>
            <p:cNvGrpSpPr>
              <a:grpSpLocks noChangeAspect="1"/>
            </p:cNvGrpSpPr>
            <p:nvPr/>
          </p:nvGrpSpPr>
          <p:grpSpPr bwMode="auto">
            <a:xfrm>
              <a:off x="1929" y="2535"/>
              <a:ext cx="16" cy="141"/>
              <a:chOff x="1658" y="2628"/>
              <a:chExt cx="40" cy="355"/>
            </a:xfrm>
          </p:grpSpPr>
          <p:sp>
            <p:nvSpPr>
              <p:cNvPr id="15685" name="AutoShape 10565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86" name="AutoShape 10566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87" name="Group 10567"/>
            <p:cNvGrpSpPr>
              <a:grpSpLocks noChangeAspect="1"/>
            </p:cNvGrpSpPr>
            <p:nvPr/>
          </p:nvGrpSpPr>
          <p:grpSpPr bwMode="auto">
            <a:xfrm>
              <a:off x="1876" y="2611"/>
              <a:ext cx="16" cy="49"/>
              <a:chOff x="1516" y="2835"/>
              <a:chExt cx="42" cy="123"/>
            </a:xfrm>
          </p:grpSpPr>
          <p:sp>
            <p:nvSpPr>
              <p:cNvPr id="15688" name="AutoShape 10568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89" name="AutoShape 10569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90" name="Freeform 10570"/>
            <p:cNvSpPr>
              <a:spLocks noChangeAspect="1"/>
            </p:cNvSpPr>
            <p:nvPr/>
          </p:nvSpPr>
          <p:spPr bwMode="auto">
            <a:xfrm>
              <a:off x="1800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91" name="Group 10571"/>
            <p:cNvGrpSpPr>
              <a:grpSpLocks noChangeAspect="1"/>
            </p:cNvGrpSpPr>
            <p:nvPr/>
          </p:nvGrpSpPr>
          <p:grpSpPr bwMode="auto">
            <a:xfrm flipV="1">
              <a:off x="2085" y="2472"/>
              <a:ext cx="17" cy="63"/>
              <a:chOff x="2478" y="2807"/>
              <a:chExt cx="43" cy="178"/>
            </a:xfrm>
          </p:grpSpPr>
          <p:sp>
            <p:nvSpPr>
              <p:cNvPr id="15692" name="AutoShape 10572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93" name="AutoShape 10573"/>
              <p:cNvSpPr>
                <a:spLocks noChangeAspect="1" noChangeArrowheads="1"/>
              </p:cNvSpPr>
              <p:nvPr/>
            </p:nvSpPr>
            <p:spPr bwMode="auto">
              <a:xfrm flipV="1"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94" name="Freeform 10574"/>
            <p:cNvSpPr>
              <a:spLocks noChangeAspect="1"/>
            </p:cNvSpPr>
            <p:nvPr/>
          </p:nvSpPr>
          <p:spPr bwMode="auto">
            <a:xfrm>
              <a:off x="1937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95" name="Group 10575"/>
            <p:cNvGrpSpPr>
              <a:grpSpLocks noChangeAspect="1"/>
            </p:cNvGrpSpPr>
            <p:nvPr/>
          </p:nvGrpSpPr>
          <p:grpSpPr bwMode="auto">
            <a:xfrm>
              <a:off x="3908" y="2467"/>
              <a:ext cx="18" cy="89"/>
              <a:chOff x="3094" y="2443"/>
              <a:chExt cx="40" cy="183"/>
            </a:xfrm>
          </p:grpSpPr>
          <p:sp>
            <p:nvSpPr>
              <p:cNvPr id="15696" name="AutoShape 10576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97" name="AutoShape 10577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98" name="Group 10578"/>
            <p:cNvGrpSpPr>
              <a:grpSpLocks noChangeAspect="1"/>
            </p:cNvGrpSpPr>
            <p:nvPr/>
          </p:nvGrpSpPr>
          <p:grpSpPr bwMode="auto">
            <a:xfrm>
              <a:off x="3860" y="2465"/>
              <a:ext cx="18" cy="162"/>
              <a:chOff x="2978" y="2432"/>
              <a:chExt cx="46" cy="375"/>
            </a:xfrm>
          </p:grpSpPr>
          <p:sp>
            <p:nvSpPr>
              <p:cNvPr id="15699" name="AutoShape 10579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00" name="AutoShape 10580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01" name="Group 10581"/>
            <p:cNvGrpSpPr>
              <a:grpSpLocks noChangeAspect="1"/>
            </p:cNvGrpSpPr>
            <p:nvPr/>
          </p:nvGrpSpPr>
          <p:grpSpPr bwMode="auto">
            <a:xfrm>
              <a:off x="3748" y="2589"/>
              <a:ext cx="16" cy="86"/>
              <a:chOff x="2668" y="2761"/>
              <a:chExt cx="40" cy="217"/>
            </a:xfrm>
          </p:grpSpPr>
          <p:sp>
            <p:nvSpPr>
              <p:cNvPr id="15702" name="AutoShape 10582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03" name="AutoShape 10583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04" name="Group 10584"/>
            <p:cNvGrpSpPr>
              <a:grpSpLocks noChangeAspect="1"/>
            </p:cNvGrpSpPr>
            <p:nvPr/>
          </p:nvGrpSpPr>
          <p:grpSpPr bwMode="auto">
            <a:xfrm>
              <a:off x="3974" y="2475"/>
              <a:ext cx="17" cy="64"/>
              <a:chOff x="2478" y="2807"/>
              <a:chExt cx="43" cy="178"/>
            </a:xfrm>
          </p:grpSpPr>
          <p:sp>
            <p:nvSpPr>
              <p:cNvPr id="15705" name="AutoShape 10585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06" name="AutoShape 10586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07" name="Group 10587"/>
            <p:cNvGrpSpPr>
              <a:grpSpLocks noChangeAspect="1"/>
            </p:cNvGrpSpPr>
            <p:nvPr/>
          </p:nvGrpSpPr>
          <p:grpSpPr bwMode="auto">
            <a:xfrm>
              <a:off x="3803" y="2523"/>
              <a:ext cx="18" cy="147"/>
              <a:chOff x="1015" y="2428"/>
              <a:chExt cx="46" cy="372"/>
            </a:xfrm>
          </p:grpSpPr>
          <p:sp>
            <p:nvSpPr>
              <p:cNvPr id="15708" name="AutoShape 10588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09" name="AutoShape 10589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710" name="Freeform 10590"/>
            <p:cNvSpPr>
              <a:spLocks noChangeAspect="1"/>
            </p:cNvSpPr>
            <p:nvPr/>
          </p:nvSpPr>
          <p:spPr bwMode="auto">
            <a:xfrm>
              <a:off x="3653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11" name="Freeform 10591"/>
            <p:cNvSpPr>
              <a:spLocks noChangeAspect="1"/>
            </p:cNvSpPr>
            <p:nvPr/>
          </p:nvSpPr>
          <p:spPr bwMode="auto">
            <a:xfrm>
              <a:off x="3784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</p:grpSp>
      <p:grpSp>
        <p:nvGrpSpPr>
          <p:cNvPr id="15712" name="Group 10592"/>
          <p:cNvGrpSpPr>
            <a:grpSpLocks/>
          </p:cNvGrpSpPr>
          <p:nvPr/>
        </p:nvGrpSpPr>
        <p:grpSpPr bwMode="auto">
          <a:xfrm>
            <a:off x="2300288" y="5816600"/>
            <a:ext cx="352425" cy="209550"/>
            <a:chOff x="696" y="3942"/>
            <a:chExt cx="222" cy="132"/>
          </a:xfrm>
        </p:grpSpPr>
        <p:sp>
          <p:nvSpPr>
            <p:cNvPr id="15713" name="Line 10593"/>
            <p:cNvSpPr>
              <a:spLocks noChangeShapeType="1"/>
            </p:cNvSpPr>
            <p:nvPr/>
          </p:nvSpPr>
          <p:spPr bwMode="auto">
            <a:xfrm>
              <a:off x="714" y="3948"/>
              <a:ext cx="0" cy="12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714" name="Line 10594"/>
            <p:cNvSpPr>
              <a:spLocks noChangeShapeType="1"/>
            </p:cNvSpPr>
            <p:nvPr/>
          </p:nvSpPr>
          <p:spPr bwMode="auto">
            <a:xfrm>
              <a:off x="696" y="3942"/>
              <a:ext cx="222" cy="0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</p:grpSp>
      <p:grpSp>
        <p:nvGrpSpPr>
          <p:cNvPr id="15715" name="Group 10595"/>
          <p:cNvGrpSpPr>
            <a:grpSpLocks/>
          </p:cNvGrpSpPr>
          <p:nvPr/>
        </p:nvGrpSpPr>
        <p:grpSpPr bwMode="auto">
          <a:xfrm>
            <a:off x="2714625" y="6029336"/>
            <a:ext cx="1485900" cy="215901"/>
            <a:chOff x="1811" y="2927"/>
            <a:chExt cx="936" cy="136"/>
          </a:xfrm>
        </p:grpSpPr>
        <p:sp>
          <p:nvSpPr>
            <p:cNvPr id="15716" name="Freeform 10596"/>
            <p:cNvSpPr>
              <a:spLocks noChangeAspect="1"/>
            </p:cNvSpPr>
            <p:nvPr/>
          </p:nvSpPr>
          <p:spPr bwMode="auto">
            <a:xfrm flipV="1">
              <a:off x="1811" y="2981"/>
              <a:ext cx="662" cy="40"/>
            </a:xfrm>
            <a:custGeom>
              <a:avLst/>
              <a:gdLst>
                <a:gd name="T0" fmla="*/ 0 w 6872"/>
                <a:gd name="T1" fmla="*/ 590 h 594"/>
                <a:gd name="T2" fmla="*/ 349 w 6872"/>
                <a:gd name="T3" fmla="*/ 0 h 594"/>
                <a:gd name="T4" fmla="*/ 728 w 6872"/>
                <a:gd name="T5" fmla="*/ 590 h 594"/>
                <a:gd name="T6" fmla="*/ 1077 w 6872"/>
                <a:gd name="T7" fmla="*/ 23 h 594"/>
                <a:gd name="T8" fmla="*/ 1456 w 6872"/>
                <a:gd name="T9" fmla="*/ 590 h 594"/>
                <a:gd name="T10" fmla="*/ 1805 w 6872"/>
                <a:gd name="T11" fmla="*/ 23 h 594"/>
                <a:gd name="T12" fmla="*/ 2176 w 6872"/>
                <a:gd name="T13" fmla="*/ 585 h 594"/>
                <a:gd name="T14" fmla="*/ 2539 w 6872"/>
                <a:gd name="T15" fmla="*/ 15 h 594"/>
                <a:gd name="T16" fmla="*/ 2915 w 6872"/>
                <a:gd name="T17" fmla="*/ 579 h 594"/>
                <a:gd name="T18" fmla="*/ 3272 w 6872"/>
                <a:gd name="T19" fmla="*/ 15 h 594"/>
                <a:gd name="T20" fmla="*/ 3635 w 6872"/>
                <a:gd name="T21" fmla="*/ 572 h 594"/>
                <a:gd name="T22" fmla="*/ 3989 w 6872"/>
                <a:gd name="T23" fmla="*/ 23 h 594"/>
                <a:gd name="T24" fmla="*/ 4368 w 6872"/>
                <a:gd name="T25" fmla="*/ 590 h 594"/>
                <a:gd name="T26" fmla="*/ 4717 w 6872"/>
                <a:gd name="T27" fmla="*/ 23 h 594"/>
                <a:gd name="T28" fmla="*/ 5096 w 6872"/>
                <a:gd name="T29" fmla="*/ 590 h 594"/>
                <a:gd name="T30" fmla="*/ 5445 w 6872"/>
                <a:gd name="T31" fmla="*/ 23 h 594"/>
                <a:gd name="T32" fmla="*/ 5824 w 6872"/>
                <a:gd name="T33" fmla="*/ 590 h 594"/>
                <a:gd name="T34" fmla="*/ 6174 w 6872"/>
                <a:gd name="T35" fmla="*/ 23 h 594"/>
                <a:gd name="T36" fmla="*/ 6552 w 6872"/>
                <a:gd name="T37" fmla="*/ 590 h 594"/>
                <a:gd name="T38" fmla="*/ 6872 w 6872"/>
                <a:gd name="T39" fmla="*/ 23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72" h="594">
                  <a:moveTo>
                    <a:pt x="0" y="590"/>
                  </a:moveTo>
                  <a:cubicBezTo>
                    <a:pt x="114" y="295"/>
                    <a:pt x="229" y="0"/>
                    <a:pt x="349" y="0"/>
                  </a:cubicBezTo>
                  <a:cubicBezTo>
                    <a:pt x="470" y="0"/>
                    <a:pt x="607" y="586"/>
                    <a:pt x="728" y="590"/>
                  </a:cubicBezTo>
                  <a:cubicBezTo>
                    <a:pt x="849" y="594"/>
                    <a:pt x="957" y="23"/>
                    <a:pt x="1077" y="23"/>
                  </a:cubicBezTo>
                  <a:cubicBezTo>
                    <a:pt x="1198" y="23"/>
                    <a:pt x="1335" y="590"/>
                    <a:pt x="1456" y="590"/>
                  </a:cubicBezTo>
                  <a:cubicBezTo>
                    <a:pt x="1577" y="590"/>
                    <a:pt x="1685" y="24"/>
                    <a:pt x="1805" y="23"/>
                  </a:cubicBezTo>
                  <a:cubicBezTo>
                    <a:pt x="1925" y="22"/>
                    <a:pt x="2054" y="586"/>
                    <a:pt x="2176" y="585"/>
                  </a:cubicBezTo>
                  <a:cubicBezTo>
                    <a:pt x="2298" y="584"/>
                    <a:pt x="2416" y="16"/>
                    <a:pt x="2539" y="15"/>
                  </a:cubicBezTo>
                  <a:cubicBezTo>
                    <a:pt x="2662" y="14"/>
                    <a:pt x="2793" y="579"/>
                    <a:pt x="2915" y="579"/>
                  </a:cubicBezTo>
                  <a:cubicBezTo>
                    <a:pt x="3037" y="579"/>
                    <a:pt x="3152" y="16"/>
                    <a:pt x="3272" y="15"/>
                  </a:cubicBezTo>
                  <a:cubicBezTo>
                    <a:pt x="3392" y="14"/>
                    <a:pt x="3516" y="571"/>
                    <a:pt x="3635" y="572"/>
                  </a:cubicBezTo>
                  <a:cubicBezTo>
                    <a:pt x="3754" y="573"/>
                    <a:pt x="3867" y="20"/>
                    <a:pt x="3989" y="23"/>
                  </a:cubicBezTo>
                  <a:cubicBezTo>
                    <a:pt x="4111" y="26"/>
                    <a:pt x="4247" y="590"/>
                    <a:pt x="4368" y="590"/>
                  </a:cubicBezTo>
                  <a:cubicBezTo>
                    <a:pt x="4489" y="590"/>
                    <a:pt x="4597" y="23"/>
                    <a:pt x="4717" y="23"/>
                  </a:cubicBezTo>
                  <a:cubicBezTo>
                    <a:pt x="4838" y="23"/>
                    <a:pt x="4976" y="590"/>
                    <a:pt x="5096" y="590"/>
                  </a:cubicBezTo>
                  <a:cubicBezTo>
                    <a:pt x="5217" y="590"/>
                    <a:pt x="5325" y="23"/>
                    <a:pt x="5445" y="23"/>
                  </a:cubicBezTo>
                  <a:cubicBezTo>
                    <a:pt x="5566" y="23"/>
                    <a:pt x="5704" y="590"/>
                    <a:pt x="5824" y="590"/>
                  </a:cubicBezTo>
                  <a:cubicBezTo>
                    <a:pt x="5945" y="590"/>
                    <a:pt x="6053" y="23"/>
                    <a:pt x="6174" y="23"/>
                  </a:cubicBezTo>
                  <a:cubicBezTo>
                    <a:pt x="6294" y="23"/>
                    <a:pt x="6435" y="590"/>
                    <a:pt x="6552" y="590"/>
                  </a:cubicBezTo>
                  <a:cubicBezTo>
                    <a:pt x="6669" y="590"/>
                    <a:pt x="6771" y="306"/>
                    <a:pt x="6872" y="23"/>
                  </a:cubicBez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17" name="Text Box 10597"/>
            <p:cNvSpPr txBox="1">
              <a:spLocks noChangeArrowheads="1"/>
            </p:cNvSpPr>
            <p:nvPr/>
          </p:nvSpPr>
          <p:spPr bwMode="auto">
            <a:xfrm>
              <a:off x="2437" y="2927"/>
              <a:ext cx="310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AAAAA</a:t>
              </a:r>
            </a:p>
          </p:txBody>
        </p:sp>
      </p:grpSp>
      <p:grpSp>
        <p:nvGrpSpPr>
          <p:cNvPr id="15718" name="Group 10598"/>
          <p:cNvGrpSpPr>
            <a:grpSpLocks/>
          </p:cNvGrpSpPr>
          <p:nvPr/>
        </p:nvGrpSpPr>
        <p:grpSpPr bwMode="auto">
          <a:xfrm rot="17029328" flipH="1">
            <a:off x="1194748" y="1303450"/>
            <a:ext cx="387350" cy="444500"/>
            <a:chOff x="1520" y="2617"/>
            <a:chExt cx="244" cy="280"/>
          </a:xfrm>
        </p:grpSpPr>
        <p:grpSp>
          <p:nvGrpSpPr>
            <p:cNvPr id="15719" name="Group 10599"/>
            <p:cNvGrpSpPr>
              <a:grpSpLocks noChangeAspect="1"/>
            </p:cNvGrpSpPr>
            <p:nvPr/>
          </p:nvGrpSpPr>
          <p:grpSpPr bwMode="auto">
            <a:xfrm rot="-5400000">
              <a:off x="1506" y="2631"/>
              <a:ext cx="258" cy="230"/>
              <a:chOff x="4599" y="444"/>
              <a:chExt cx="357" cy="570"/>
            </a:xfrm>
          </p:grpSpPr>
          <p:sp>
            <p:nvSpPr>
              <p:cNvPr id="15720" name="AutoShape 10600"/>
              <p:cNvSpPr>
                <a:spLocks noChangeAspect="1" noChangeArrowheads="1"/>
              </p:cNvSpPr>
              <p:nvPr/>
            </p:nvSpPr>
            <p:spPr bwMode="auto">
              <a:xfrm>
                <a:off x="4717" y="455"/>
                <a:ext cx="113" cy="544"/>
              </a:xfrm>
              <a:prstGeom prst="roundRect">
                <a:avLst>
                  <a:gd name="adj" fmla="val 884"/>
                </a:avLst>
              </a:prstGeom>
              <a:gradFill rotWithShape="1">
                <a:gsLst>
                  <a:gs pos="0">
                    <a:srgbClr val="FFFF66"/>
                  </a:gs>
                  <a:gs pos="100000">
                    <a:srgbClr val="EC00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 sz="1800">
                  <a:solidFill>
                    <a:srgbClr val="F2F2F2"/>
                  </a:solidFill>
                  <a:sym typeface="Symbol" charset="0"/>
                </a:endParaRPr>
              </a:p>
            </p:txBody>
          </p:sp>
          <p:sp>
            <p:nvSpPr>
              <p:cNvPr id="15721" name="Freeform 10601"/>
              <p:cNvSpPr>
                <a:spLocks noChangeAspect="1"/>
              </p:cNvSpPr>
              <p:nvPr/>
            </p:nvSpPr>
            <p:spPr bwMode="auto">
              <a:xfrm>
                <a:off x="4599" y="446"/>
                <a:ext cx="150" cy="568"/>
              </a:xfrm>
              <a:custGeom>
                <a:avLst/>
                <a:gdLst>
                  <a:gd name="T0" fmla="*/ 133 w 150"/>
                  <a:gd name="T1" fmla="*/ 42 h 568"/>
                  <a:gd name="T2" fmla="*/ 56 w 150"/>
                  <a:gd name="T3" fmla="*/ 39 h 568"/>
                  <a:gd name="T4" fmla="*/ 8 w 150"/>
                  <a:gd name="T5" fmla="*/ 184 h 568"/>
                  <a:gd name="T6" fmla="*/ 6 w 150"/>
                  <a:gd name="T7" fmla="*/ 366 h 568"/>
                  <a:gd name="T8" fmla="*/ 44 w 150"/>
                  <a:gd name="T9" fmla="*/ 528 h 568"/>
                  <a:gd name="T10" fmla="*/ 136 w 150"/>
                  <a:gd name="T11" fmla="*/ 529 h 568"/>
                  <a:gd name="T12" fmla="*/ 131 w 150"/>
                  <a:gd name="T13" fmla="*/ 294 h 568"/>
                  <a:gd name="T14" fmla="*/ 133 w 150"/>
                  <a:gd name="T15" fmla="*/ 42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568">
                    <a:moveTo>
                      <a:pt x="133" y="42"/>
                    </a:moveTo>
                    <a:cubicBezTo>
                      <a:pt x="121" y="0"/>
                      <a:pt x="77" y="15"/>
                      <a:pt x="56" y="39"/>
                    </a:cubicBezTo>
                    <a:cubicBezTo>
                      <a:pt x="35" y="63"/>
                      <a:pt x="16" y="130"/>
                      <a:pt x="8" y="184"/>
                    </a:cubicBezTo>
                    <a:cubicBezTo>
                      <a:pt x="0" y="238"/>
                      <a:pt x="0" y="309"/>
                      <a:pt x="6" y="366"/>
                    </a:cubicBezTo>
                    <a:cubicBezTo>
                      <a:pt x="12" y="423"/>
                      <a:pt x="22" y="501"/>
                      <a:pt x="44" y="528"/>
                    </a:cubicBezTo>
                    <a:cubicBezTo>
                      <a:pt x="66" y="555"/>
                      <a:pt x="122" y="568"/>
                      <a:pt x="136" y="529"/>
                    </a:cubicBezTo>
                    <a:cubicBezTo>
                      <a:pt x="150" y="490"/>
                      <a:pt x="131" y="375"/>
                      <a:pt x="131" y="294"/>
                    </a:cubicBezTo>
                    <a:cubicBezTo>
                      <a:pt x="131" y="213"/>
                      <a:pt x="145" y="84"/>
                      <a:pt x="133" y="42"/>
                    </a:cubicBezTo>
                    <a:close/>
                  </a:path>
                </a:pathLst>
              </a:custGeom>
              <a:solidFill>
                <a:srgbClr val="600000"/>
              </a:soli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>
                  <a:solidFill>
                    <a:srgbClr val="F2F2F2"/>
                  </a:solidFill>
                </a:endParaRPr>
              </a:p>
            </p:txBody>
          </p:sp>
          <p:sp>
            <p:nvSpPr>
              <p:cNvPr id="15722" name="Freeform 10602"/>
              <p:cNvSpPr>
                <a:spLocks noChangeAspect="1"/>
              </p:cNvSpPr>
              <p:nvPr/>
            </p:nvSpPr>
            <p:spPr bwMode="auto">
              <a:xfrm flipH="1">
                <a:off x="4806" y="444"/>
                <a:ext cx="150" cy="568"/>
              </a:xfrm>
              <a:custGeom>
                <a:avLst/>
                <a:gdLst>
                  <a:gd name="T0" fmla="*/ 133 w 150"/>
                  <a:gd name="T1" fmla="*/ 42 h 568"/>
                  <a:gd name="T2" fmla="*/ 56 w 150"/>
                  <a:gd name="T3" fmla="*/ 39 h 568"/>
                  <a:gd name="T4" fmla="*/ 8 w 150"/>
                  <a:gd name="T5" fmla="*/ 184 h 568"/>
                  <a:gd name="T6" fmla="*/ 6 w 150"/>
                  <a:gd name="T7" fmla="*/ 366 h 568"/>
                  <a:gd name="T8" fmla="*/ 44 w 150"/>
                  <a:gd name="T9" fmla="*/ 528 h 568"/>
                  <a:gd name="T10" fmla="*/ 136 w 150"/>
                  <a:gd name="T11" fmla="*/ 529 h 568"/>
                  <a:gd name="T12" fmla="*/ 131 w 150"/>
                  <a:gd name="T13" fmla="*/ 294 h 568"/>
                  <a:gd name="T14" fmla="*/ 133 w 150"/>
                  <a:gd name="T15" fmla="*/ 42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568">
                    <a:moveTo>
                      <a:pt x="133" y="42"/>
                    </a:moveTo>
                    <a:cubicBezTo>
                      <a:pt x="121" y="0"/>
                      <a:pt x="77" y="15"/>
                      <a:pt x="56" y="39"/>
                    </a:cubicBezTo>
                    <a:cubicBezTo>
                      <a:pt x="35" y="63"/>
                      <a:pt x="16" y="130"/>
                      <a:pt x="8" y="184"/>
                    </a:cubicBezTo>
                    <a:cubicBezTo>
                      <a:pt x="0" y="238"/>
                      <a:pt x="0" y="309"/>
                      <a:pt x="6" y="366"/>
                    </a:cubicBezTo>
                    <a:cubicBezTo>
                      <a:pt x="12" y="423"/>
                      <a:pt x="22" y="501"/>
                      <a:pt x="44" y="528"/>
                    </a:cubicBezTo>
                    <a:cubicBezTo>
                      <a:pt x="66" y="555"/>
                      <a:pt x="122" y="568"/>
                      <a:pt x="136" y="529"/>
                    </a:cubicBezTo>
                    <a:cubicBezTo>
                      <a:pt x="150" y="490"/>
                      <a:pt x="131" y="375"/>
                      <a:pt x="131" y="294"/>
                    </a:cubicBezTo>
                    <a:cubicBezTo>
                      <a:pt x="131" y="213"/>
                      <a:pt x="145" y="84"/>
                      <a:pt x="133" y="42"/>
                    </a:cubicBezTo>
                    <a:close/>
                  </a:path>
                </a:pathLst>
              </a:custGeom>
              <a:solidFill>
                <a:srgbClr val="600000"/>
              </a:soli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>
                  <a:solidFill>
                    <a:srgbClr val="F2F2F2"/>
                  </a:solidFill>
                </a:endParaRPr>
              </a:p>
            </p:txBody>
          </p:sp>
        </p:grpSp>
        <p:sp>
          <p:nvSpPr>
            <p:cNvPr id="15723" name="Text Box 10603"/>
            <p:cNvSpPr txBox="1">
              <a:spLocks noChangeArrowheads="1"/>
            </p:cNvSpPr>
            <p:nvPr/>
          </p:nvSpPr>
          <p:spPr bwMode="auto">
            <a:xfrm>
              <a:off x="1525" y="2742"/>
              <a:ext cx="239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1000">
                  <a:solidFill>
                    <a:srgbClr val="F2F2F2"/>
                  </a:solidFill>
                </a:rPr>
                <a:t>PTP</a:t>
              </a:r>
            </a:p>
          </p:txBody>
        </p:sp>
      </p:grpSp>
      <p:grpSp>
        <p:nvGrpSpPr>
          <p:cNvPr id="15724" name="Group 10604"/>
          <p:cNvGrpSpPr>
            <a:grpSpLocks noChangeAspect="1"/>
          </p:cNvGrpSpPr>
          <p:nvPr/>
        </p:nvGrpSpPr>
        <p:grpSpPr bwMode="auto">
          <a:xfrm>
            <a:off x="6300788" y="6237288"/>
            <a:ext cx="1992312" cy="228600"/>
            <a:chOff x="153" y="975"/>
            <a:chExt cx="4939" cy="567"/>
          </a:xfrm>
        </p:grpSpPr>
        <p:sp>
          <p:nvSpPr>
            <p:cNvPr id="15725" name="Freeform 10605"/>
            <p:cNvSpPr>
              <a:spLocks noChangeAspect="1"/>
            </p:cNvSpPr>
            <p:nvPr/>
          </p:nvSpPr>
          <p:spPr bwMode="auto">
            <a:xfrm flipH="1">
              <a:off x="399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42745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4274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26" name="Freeform 10606"/>
            <p:cNvSpPr>
              <a:spLocks noChangeAspect="1"/>
            </p:cNvSpPr>
            <p:nvPr/>
          </p:nvSpPr>
          <p:spPr bwMode="auto">
            <a:xfrm flipH="1">
              <a:off x="1566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58824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5882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27" name="Freeform 10607"/>
            <p:cNvSpPr>
              <a:spLocks noChangeAspect="1"/>
            </p:cNvSpPr>
            <p:nvPr/>
          </p:nvSpPr>
          <p:spPr bwMode="auto">
            <a:xfrm flipH="1">
              <a:off x="3899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58824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5882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28" name="Freeform 10608"/>
            <p:cNvSpPr>
              <a:spLocks noChangeAspect="1"/>
            </p:cNvSpPr>
            <p:nvPr/>
          </p:nvSpPr>
          <p:spPr bwMode="auto">
            <a:xfrm>
              <a:off x="4482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29" name="Freeform 10609"/>
            <p:cNvSpPr>
              <a:spLocks noChangeAspect="1"/>
            </p:cNvSpPr>
            <p:nvPr/>
          </p:nvSpPr>
          <p:spPr bwMode="auto">
            <a:xfrm flipH="1">
              <a:off x="2732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55686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55686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30" name="Freeform 10610"/>
            <p:cNvSpPr>
              <a:spLocks noChangeAspect="1"/>
            </p:cNvSpPr>
            <p:nvPr/>
          </p:nvSpPr>
          <p:spPr bwMode="auto">
            <a:xfrm>
              <a:off x="153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31" name="Freeform 10611"/>
            <p:cNvSpPr>
              <a:spLocks noChangeAspect="1"/>
            </p:cNvSpPr>
            <p:nvPr/>
          </p:nvSpPr>
          <p:spPr bwMode="auto">
            <a:xfrm flipH="1">
              <a:off x="737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75294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7529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32" name="Freeform 10612"/>
            <p:cNvSpPr>
              <a:spLocks noChangeAspect="1"/>
            </p:cNvSpPr>
            <p:nvPr/>
          </p:nvSpPr>
          <p:spPr bwMode="auto">
            <a:xfrm flipH="1">
              <a:off x="1904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69020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6902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33" name="Freeform 10613"/>
            <p:cNvSpPr>
              <a:spLocks noChangeAspect="1"/>
            </p:cNvSpPr>
            <p:nvPr/>
          </p:nvSpPr>
          <p:spPr bwMode="auto">
            <a:xfrm flipH="1">
              <a:off x="4237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69020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6902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34" name="Freeform 10614"/>
            <p:cNvSpPr>
              <a:spLocks noChangeAspect="1"/>
            </p:cNvSpPr>
            <p:nvPr/>
          </p:nvSpPr>
          <p:spPr bwMode="auto">
            <a:xfrm flipH="1">
              <a:off x="3070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78824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7882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735" name="Group 10615"/>
            <p:cNvGrpSpPr>
              <a:grpSpLocks noChangeAspect="1"/>
            </p:cNvGrpSpPr>
            <p:nvPr/>
          </p:nvGrpSpPr>
          <p:grpSpPr bwMode="auto">
            <a:xfrm>
              <a:off x="728" y="977"/>
              <a:ext cx="46" cy="372"/>
              <a:chOff x="1015" y="2428"/>
              <a:chExt cx="46" cy="372"/>
            </a:xfrm>
          </p:grpSpPr>
          <p:sp>
            <p:nvSpPr>
              <p:cNvPr id="15736" name="AutoShape 10616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37" name="AutoShape 10617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38" name="Group 10618"/>
            <p:cNvGrpSpPr>
              <a:grpSpLocks noChangeAspect="1"/>
            </p:cNvGrpSpPr>
            <p:nvPr/>
          </p:nvGrpSpPr>
          <p:grpSpPr bwMode="auto">
            <a:xfrm>
              <a:off x="1418" y="1045"/>
              <a:ext cx="40" cy="447"/>
              <a:chOff x="1790" y="2461"/>
              <a:chExt cx="40" cy="447"/>
            </a:xfrm>
          </p:grpSpPr>
          <p:sp>
            <p:nvSpPr>
              <p:cNvPr id="15739" name="AutoShape 10619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40" name="AutoShape 10620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41" name="Group 10621"/>
            <p:cNvGrpSpPr>
              <a:grpSpLocks noChangeAspect="1"/>
            </p:cNvGrpSpPr>
            <p:nvPr/>
          </p:nvGrpSpPr>
          <p:grpSpPr bwMode="auto">
            <a:xfrm>
              <a:off x="859" y="1034"/>
              <a:ext cx="40" cy="455"/>
              <a:chOff x="1151" y="2490"/>
              <a:chExt cx="40" cy="455"/>
            </a:xfrm>
          </p:grpSpPr>
          <p:sp>
            <p:nvSpPr>
              <p:cNvPr id="15742" name="AutoShape 10622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43" name="AutoShape 10623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44" name="Group 10624"/>
            <p:cNvGrpSpPr>
              <a:grpSpLocks noChangeAspect="1"/>
            </p:cNvGrpSpPr>
            <p:nvPr/>
          </p:nvGrpSpPr>
          <p:grpSpPr bwMode="auto">
            <a:xfrm>
              <a:off x="1547" y="989"/>
              <a:ext cx="40" cy="326"/>
              <a:chOff x="1914" y="2425"/>
              <a:chExt cx="40" cy="326"/>
            </a:xfrm>
          </p:grpSpPr>
          <p:sp>
            <p:nvSpPr>
              <p:cNvPr id="15745" name="AutoShape 10625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46" name="AutoShape 10626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47" name="Group 10627"/>
            <p:cNvGrpSpPr>
              <a:grpSpLocks noChangeAspect="1"/>
            </p:cNvGrpSpPr>
            <p:nvPr/>
          </p:nvGrpSpPr>
          <p:grpSpPr bwMode="auto">
            <a:xfrm>
              <a:off x="987" y="1191"/>
              <a:ext cx="40" cy="337"/>
              <a:chOff x="1284" y="2652"/>
              <a:chExt cx="40" cy="337"/>
            </a:xfrm>
          </p:grpSpPr>
          <p:sp>
            <p:nvSpPr>
              <p:cNvPr id="15748" name="AutoShape 10628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49" name="AutoShape 10629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50" name="Group 10630"/>
            <p:cNvGrpSpPr>
              <a:grpSpLocks noChangeAspect="1"/>
            </p:cNvGrpSpPr>
            <p:nvPr/>
          </p:nvGrpSpPr>
          <p:grpSpPr bwMode="auto">
            <a:xfrm>
              <a:off x="1296" y="1172"/>
              <a:ext cx="40" cy="355"/>
              <a:chOff x="1658" y="2628"/>
              <a:chExt cx="40" cy="355"/>
            </a:xfrm>
          </p:grpSpPr>
          <p:sp>
            <p:nvSpPr>
              <p:cNvPr id="15751" name="AutoShape 10631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52" name="AutoShape 10632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53" name="Group 10633"/>
            <p:cNvGrpSpPr>
              <a:grpSpLocks noChangeAspect="1"/>
            </p:cNvGrpSpPr>
            <p:nvPr/>
          </p:nvGrpSpPr>
          <p:grpSpPr bwMode="auto">
            <a:xfrm>
              <a:off x="1174" y="1369"/>
              <a:ext cx="42" cy="123"/>
              <a:chOff x="1516" y="2835"/>
              <a:chExt cx="42" cy="123"/>
            </a:xfrm>
          </p:grpSpPr>
          <p:sp>
            <p:nvSpPr>
              <p:cNvPr id="15754" name="AutoShape 10634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55" name="AutoShape 10635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756" name="Freeform 10636"/>
            <p:cNvSpPr>
              <a:spLocks noChangeAspect="1"/>
            </p:cNvSpPr>
            <p:nvPr/>
          </p:nvSpPr>
          <p:spPr bwMode="auto">
            <a:xfrm>
              <a:off x="982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757" name="Group 10637"/>
            <p:cNvGrpSpPr>
              <a:grpSpLocks noChangeAspect="1"/>
            </p:cNvGrpSpPr>
            <p:nvPr/>
          </p:nvGrpSpPr>
          <p:grpSpPr bwMode="auto">
            <a:xfrm>
              <a:off x="1980" y="1007"/>
              <a:ext cx="40" cy="442"/>
              <a:chOff x="2195" y="2463"/>
              <a:chExt cx="40" cy="442"/>
            </a:xfrm>
          </p:grpSpPr>
          <p:sp>
            <p:nvSpPr>
              <p:cNvPr id="15758" name="AutoShape 10638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59" name="AutoShape 10639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60" name="Group 10640"/>
            <p:cNvGrpSpPr>
              <a:grpSpLocks noChangeAspect="1"/>
            </p:cNvGrpSpPr>
            <p:nvPr/>
          </p:nvGrpSpPr>
          <p:grpSpPr bwMode="auto">
            <a:xfrm>
              <a:off x="2119" y="1148"/>
              <a:ext cx="43" cy="386"/>
              <a:chOff x="2329" y="2599"/>
              <a:chExt cx="43" cy="386"/>
            </a:xfrm>
          </p:grpSpPr>
          <p:sp>
            <p:nvSpPr>
              <p:cNvPr id="15761" name="AutoShape 10641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62" name="AutoShape 10642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63" name="Group 10643"/>
            <p:cNvGrpSpPr>
              <a:grpSpLocks noChangeAspect="1"/>
            </p:cNvGrpSpPr>
            <p:nvPr/>
          </p:nvGrpSpPr>
          <p:grpSpPr bwMode="auto">
            <a:xfrm>
              <a:off x="1688" y="1015"/>
              <a:ext cx="43" cy="159"/>
              <a:chOff x="2478" y="2807"/>
              <a:chExt cx="43" cy="178"/>
            </a:xfrm>
          </p:grpSpPr>
          <p:sp>
            <p:nvSpPr>
              <p:cNvPr id="15764" name="AutoShape 10644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65" name="AutoShape 10645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66" name="Group 10646"/>
            <p:cNvGrpSpPr>
              <a:grpSpLocks noChangeAspect="1"/>
            </p:cNvGrpSpPr>
            <p:nvPr/>
          </p:nvGrpSpPr>
          <p:grpSpPr bwMode="auto">
            <a:xfrm>
              <a:off x="1846" y="989"/>
              <a:ext cx="40" cy="272"/>
              <a:chOff x="2065" y="2441"/>
              <a:chExt cx="40" cy="272"/>
            </a:xfrm>
          </p:grpSpPr>
          <p:sp>
            <p:nvSpPr>
              <p:cNvPr id="15767" name="AutoShape 10647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68" name="AutoShape 10648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769" name="Freeform 10649"/>
            <p:cNvSpPr>
              <a:spLocks noChangeAspect="1"/>
            </p:cNvSpPr>
            <p:nvPr/>
          </p:nvSpPr>
          <p:spPr bwMode="auto">
            <a:xfrm>
              <a:off x="1320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770" name="Group 10650"/>
            <p:cNvGrpSpPr>
              <a:grpSpLocks noChangeAspect="1"/>
            </p:cNvGrpSpPr>
            <p:nvPr/>
          </p:nvGrpSpPr>
          <p:grpSpPr bwMode="auto">
            <a:xfrm>
              <a:off x="2252" y="1344"/>
              <a:ext cx="43" cy="159"/>
              <a:chOff x="2478" y="2807"/>
              <a:chExt cx="43" cy="178"/>
            </a:xfrm>
          </p:grpSpPr>
          <p:sp>
            <p:nvSpPr>
              <p:cNvPr id="15771" name="AutoShape 10651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72" name="AutoShape 10652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73" name="Group 10653"/>
            <p:cNvGrpSpPr>
              <a:grpSpLocks noChangeAspect="1"/>
            </p:cNvGrpSpPr>
            <p:nvPr/>
          </p:nvGrpSpPr>
          <p:grpSpPr bwMode="auto">
            <a:xfrm>
              <a:off x="2797" y="989"/>
              <a:ext cx="45" cy="226"/>
              <a:chOff x="3094" y="2443"/>
              <a:chExt cx="40" cy="183"/>
            </a:xfrm>
          </p:grpSpPr>
          <p:sp>
            <p:nvSpPr>
              <p:cNvPr id="15774" name="AutoShape 10654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75" name="AutoShape 10655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76" name="Group 10656"/>
            <p:cNvGrpSpPr>
              <a:grpSpLocks noChangeAspect="1"/>
            </p:cNvGrpSpPr>
            <p:nvPr/>
          </p:nvGrpSpPr>
          <p:grpSpPr bwMode="auto">
            <a:xfrm>
              <a:off x="2676" y="992"/>
              <a:ext cx="46" cy="409"/>
              <a:chOff x="2978" y="2432"/>
              <a:chExt cx="46" cy="375"/>
            </a:xfrm>
          </p:grpSpPr>
          <p:sp>
            <p:nvSpPr>
              <p:cNvPr id="15777" name="AutoShape 10657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78" name="AutoShape 10658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79" name="Group 10659"/>
            <p:cNvGrpSpPr>
              <a:grpSpLocks noChangeAspect="1"/>
            </p:cNvGrpSpPr>
            <p:nvPr/>
          </p:nvGrpSpPr>
          <p:grpSpPr bwMode="auto">
            <a:xfrm>
              <a:off x="2550" y="1075"/>
              <a:ext cx="43" cy="436"/>
              <a:chOff x="2832" y="2516"/>
              <a:chExt cx="43" cy="436"/>
            </a:xfrm>
          </p:grpSpPr>
          <p:sp>
            <p:nvSpPr>
              <p:cNvPr id="15780" name="AutoShape 10660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81" name="AutoShape 10661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82" name="Group 10662"/>
            <p:cNvGrpSpPr>
              <a:grpSpLocks noChangeAspect="1"/>
            </p:cNvGrpSpPr>
            <p:nvPr/>
          </p:nvGrpSpPr>
          <p:grpSpPr bwMode="auto">
            <a:xfrm>
              <a:off x="2416" y="1305"/>
              <a:ext cx="40" cy="217"/>
              <a:chOff x="2668" y="2761"/>
              <a:chExt cx="40" cy="217"/>
            </a:xfrm>
          </p:grpSpPr>
          <p:sp>
            <p:nvSpPr>
              <p:cNvPr id="15783" name="AutoShape 10663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84" name="AutoShape 10664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785" name="Freeform 10665"/>
            <p:cNvSpPr>
              <a:spLocks noChangeAspect="1"/>
            </p:cNvSpPr>
            <p:nvPr/>
          </p:nvSpPr>
          <p:spPr bwMode="auto">
            <a:xfrm>
              <a:off x="2149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786" name="Group 10666"/>
            <p:cNvGrpSpPr>
              <a:grpSpLocks noChangeAspect="1"/>
            </p:cNvGrpSpPr>
            <p:nvPr/>
          </p:nvGrpSpPr>
          <p:grpSpPr bwMode="auto">
            <a:xfrm flipV="1">
              <a:off x="3247" y="1091"/>
              <a:ext cx="42" cy="438"/>
              <a:chOff x="3217" y="3037"/>
              <a:chExt cx="46" cy="372"/>
            </a:xfrm>
          </p:grpSpPr>
          <p:sp>
            <p:nvSpPr>
              <p:cNvPr id="15787" name="AutoShape 10667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88" name="AutoShape 10668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89" name="Group 10669"/>
            <p:cNvGrpSpPr>
              <a:grpSpLocks noChangeAspect="1"/>
            </p:cNvGrpSpPr>
            <p:nvPr/>
          </p:nvGrpSpPr>
          <p:grpSpPr bwMode="auto">
            <a:xfrm>
              <a:off x="3104" y="980"/>
              <a:ext cx="49" cy="436"/>
              <a:chOff x="3353" y="3099"/>
              <a:chExt cx="40" cy="455"/>
            </a:xfrm>
          </p:grpSpPr>
          <p:sp>
            <p:nvSpPr>
              <p:cNvPr id="15790" name="AutoShape 10670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91" name="AutoShape 10671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92" name="Group 10672"/>
            <p:cNvGrpSpPr>
              <a:grpSpLocks noChangeAspect="1"/>
            </p:cNvGrpSpPr>
            <p:nvPr/>
          </p:nvGrpSpPr>
          <p:grpSpPr bwMode="auto">
            <a:xfrm>
              <a:off x="2988" y="988"/>
              <a:ext cx="45" cy="260"/>
              <a:chOff x="3486" y="3261"/>
              <a:chExt cx="40" cy="337"/>
            </a:xfrm>
          </p:grpSpPr>
          <p:sp>
            <p:nvSpPr>
              <p:cNvPr id="15793" name="AutoShape 10673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94" name="AutoShape 10674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795" name="Freeform 10675"/>
            <p:cNvSpPr>
              <a:spLocks noChangeAspect="1"/>
            </p:cNvSpPr>
            <p:nvPr/>
          </p:nvSpPr>
          <p:spPr bwMode="auto">
            <a:xfrm>
              <a:off x="2487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796" name="Group 10676"/>
            <p:cNvGrpSpPr>
              <a:grpSpLocks noChangeAspect="1"/>
            </p:cNvGrpSpPr>
            <p:nvPr/>
          </p:nvGrpSpPr>
          <p:grpSpPr bwMode="auto">
            <a:xfrm>
              <a:off x="3816" y="1004"/>
              <a:ext cx="40" cy="442"/>
              <a:chOff x="2195" y="2463"/>
              <a:chExt cx="40" cy="442"/>
            </a:xfrm>
          </p:grpSpPr>
          <p:sp>
            <p:nvSpPr>
              <p:cNvPr id="15797" name="AutoShape 10677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98" name="AutoShape 10678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99" name="Group 10679"/>
            <p:cNvGrpSpPr>
              <a:grpSpLocks noChangeAspect="1"/>
            </p:cNvGrpSpPr>
            <p:nvPr/>
          </p:nvGrpSpPr>
          <p:grpSpPr bwMode="auto">
            <a:xfrm>
              <a:off x="3677" y="1146"/>
              <a:ext cx="43" cy="386"/>
              <a:chOff x="2329" y="2599"/>
              <a:chExt cx="43" cy="386"/>
            </a:xfrm>
          </p:grpSpPr>
          <p:sp>
            <p:nvSpPr>
              <p:cNvPr id="15800" name="AutoShape 1068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01" name="AutoShape 1068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02" name="Group 10682"/>
            <p:cNvGrpSpPr>
              <a:grpSpLocks noChangeAspect="1"/>
            </p:cNvGrpSpPr>
            <p:nvPr/>
          </p:nvGrpSpPr>
          <p:grpSpPr bwMode="auto">
            <a:xfrm>
              <a:off x="3370" y="1251"/>
              <a:ext cx="40" cy="272"/>
              <a:chOff x="2065" y="2441"/>
              <a:chExt cx="40" cy="272"/>
            </a:xfrm>
          </p:grpSpPr>
          <p:sp>
            <p:nvSpPr>
              <p:cNvPr id="15803" name="AutoShape 10683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04" name="AutoShape 10684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05" name="Group 10685"/>
            <p:cNvGrpSpPr>
              <a:grpSpLocks noChangeAspect="1"/>
            </p:cNvGrpSpPr>
            <p:nvPr/>
          </p:nvGrpSpPr>
          <p:grpSpPr bwMode="auto">
            <a:xfrm flipV="1">
              <a:off x="3539" y="1324"/>
              <a:ext cx="45" cy="178"/>
              <a:chOff x="2815" y="1923"/>
              <a:chExt cx="40" cy="217"/>
            </a:xfrm>
          </p:grpSpPr>
          <p:sp>
            <p:nvSpPr>
              <p:cNvPr id="15806" name="AutoShape 10686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07" name="AutoShape 10687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808" name="Freeform 10688"/>
            <p:cNvSpPr>
              <a:spLocks noChangeAspect="1"/>
            </p:cNvSpPr>
            <p:nvPr/>
          </p:nvSpPr>
          <p:spPr bwMode="auto">
            <a:xfrm>
              <a:off x="3316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809" name="Group 10689"/>
            <p:cNvGrpSpPr>
              <a:grpSpLocks noChangeAspect="1"/>
            </p:cNvGrpSpPr>
            <p:nvPr/>
          </p:nvGrpSpPr>
          <p:grpSpPr bwMode="auto">
            <a:xfrm>
              <a:off x="3951" y="987"/>
              <a:ext cx="48" cy="272"/>
              <a:chOff x="2329" y="2599"/>
              <a:chExt cx="43" cy="386"/>
            </a:xfrm>
          </p:grpSpPr>
          <p:sp>
            <p:nvSpPr>
              <p:cNvPr id="15810" name="AutoShape 1069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11" name="AutoShape 1069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12" name="Group 10692"/>
            <p:cNvGrpSpPr>
              <a:grpSpLocks noChangeAspect="1"/>
            </p:cNvGrpSpPr>
            <p:nvPr/>
          </p:nvGrpSpPr>
          <p:grpSpPr bwMode="auto">
            <a:xfrm>
              <a:off x="4108" y="1009"/>
              <a:ext cx="43" cy="159"/>
              <a:chOff x="2478" y="2807"/>
              <a:chExt cx="43" cy="178"/>
            </a:xfrm>
          </p:grpSpPr>
          <p:sp>
            <p:nvSpPr>
              <p:cNvPr id="15813" name="AutoShape 10693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14" name="AutoShape 10694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815" name="Freeform 10695"/>
            <p:cNvSpPr>
              <a:spLocks noChangeAspect="1"/>
            </p:cNvSpPr>
            <p:nvPr/>
          </p:nvSpPr>
          <p:spPr bwMode="auto">
            <a:xfrm>
              <a:off x="3654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816" name="Group 10696"/>
            <p:cNvGrpSpPr>
              <a:grpSpLocks noChangeAspect="1"/>
            </p:cNvGrpSpPr>
            <p:nvPr/>
          </p:nvGrpSpPr>
          <p:grpSpPr bwMode="auto">
            <a:xfrm>
              <a:off x="4369" y="1050"/>
              <a:ext cx="44" cy="447"/>
              <a:chOff x="2195" y="2463"/>
              <a:chExt cx="40" cy="442"/>
            </a:xfrm>
          </p:grpSpPr>
          <p:sp>
            <p:nvSpPr>
              <p:cNvPr id="15817" name="AutoShape 10697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18" name="AutoShape 10698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19" name="Group 10699"/>
            <p:cNvGrpSpPr>
              <a:grpSpLocks noChangeAspect="1"/>
            </p:cNvGrpSpPr>
            <p:nvPr/>
          </p:nvGrpSpPr>
          <p:grpSpPr bwMode="auto">
            <a:xfrm>
              <a:off x="4507" y="1215"/>
              <a:ext cx="43" cy="314"/>
              <a:chOff x="2329" y="2599"/>
              <a:chExt cx="43" cy="386"/>
            </a:xfrm>
          </p:grpSpPr>
          <p:sp>
            <p:nvSpPr>
              <p:cNvPr id="15820" name="AutoShape 1070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21" name="AutoShape 1070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22" name="Group 10702"/>
            <p:cNvGrpSpPr>
              <a:grpSpLocks noChangeAspect="1"/>
            </p:cNvGrpSpPr>
            <p:nvPr/>
          </p:nvGrpSpPr>
          <p:grpSpPr bwMode="auto">
            <a:xfrm>
              <a:off x="4234" y="990"/>
              <a:ext cx="45" cy="339"/>
              <a:chOff x="2065" y="2441"/>
              <a:chExt cx="40" cy="272"/>
            </a:xfrm>
          </p:grpSpPr>
          <p:sp>
            <p:nvSpPr>
              <p:cNvPr id="15823" name="AutoShape 10703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24" name="AutoShape 10704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</p:grpSp>
      <p:sp>
        <p:nvSpPr>
          <p:cNvPr id="15825" name="Line 10705"/>
          <p:cNvSpPr>
            <a:spLocks noChangeShapeType="1"/>
          </p:cNvSpPr>
          <p:nvPr/>
        </p:nvSpPr>
        <p:spPr bwMode="auto">
          <a:xfrm flipH="1" flipV="1">
            <a:off x="6148388" y="5924550"/>
            <a:ext cx="234950" cy="382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5826" name="Group 10706"/>
          <p:cNvGrpSpPr>
            <a:grpSpLocks/>
          </p:cNvGrpSpPr>
          <p:nvPr/>
        </p:nvGrpSpPr>
        <p:grpSpPr bwMode="auto">
          <a:xfrm>
            <a:off x="5095875" y="5741988"/>
            <a:ext cx="2265363" cy="228600"/>
            <a:chOff x="3135" y="3459"/>
            <a:chExt cx="1427" cy="144"/>
          </a:xfrm>
        </p:grpSpPr>
        <p:sp>
          <p:nvSpPr>
            <p:cNvPr id="15827" name="Freeform 10707"/>
            <p:cNvSpPr>
              <a:spLocks noChangeAspect="1"/>
            </p:cNvSpPr>
            <p:nvPr/>
          </p:nvSpPr>
          <p:spPr bwMode="auto">
            <a:xfrm flipH="1">
              <a:off x="3198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42745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4274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28" name="Freeform 10708"/>
            <p:cNvSpPr>
              <a:spLocks noChangeAspect="1"/>
            </p:cNvSpPr>
            <p:nvPr/>
          </p:nvSpPr>
          <p:spPr bwMode="auto">
            <a:xfrm flipH="1">
              <a:off x="3494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58824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5882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29" name="Freeform 10709"/>
            <p:cNvSpPr>
              <a:spLocks noChangeAspect="1"/>
            </p:cNvSpPr>
            <p:nvPr/>
          </p:nvSpPr>
          <p:spPr bwMode="auto">
            <a:xfrm flipH="1">
              <a:off x="4259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58824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5882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30" name="Freeform 10710"/>
            <p:cNvSpPr>
              <a:spLocks noChangeAspect="1"/>
            </p:cNvSpPr>
            <p:nvPr/>
          </p:nvSpPr>
          <p:spPr bwMode="auto">
            <a:xfrm>
              <a:off x="4407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31" name="Freeform 10711"/>
            <p:cNvSpPr>
              <a:spLocks noChangeAspect="1"/>
            </p:cNvSpPr>
            <p:nvPr/>
          </p:nvSpPr>
          <p:spPr bwMode="auto">
            <a:xfrm flipH="1">
              <a:off x="3962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55686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55686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32" name="Freeform 10712"/>
            <p:cNvSpPr>
              <a:spLocks noChangeAspect="1"/>
            </p:cNvSpPr>
            <p:nvPr/>
          </p:nvSpPr>
          <p:spPr bwMode="auto">
            <a:xfrm>
              <a:off x="3135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33" name="Freeform 10713"/>
            <p:cNvSpPr>
              <a:spLocks noChangeAspect="1"/>
            </p:cNvSpPr>
            <p:nvPr/>
          </p:nvSpPr>
          <p:spPr bwMode="auto">
            <a:xfrm flipH="1">
              <a:off x="3283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75294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7529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34" name="Freeform 10714"/>
            <p:cNvSpPr>
              <a:spLocks noChangeAspect="1"/>
            </p:cNvSpPr>
            <p:nvPr/>
          </p:nvSpPr>
          <p:spPr bwMode="auto">
            <a:xfrm flipH="1">
              <a:off x="3580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69020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6902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35" name="Freeform 10715"/>
            <p:cNvSpPr>
              <a:spLocks noChangeAspect="1"/>
            </p:cNvSpPr>
            <p:nvPr/>
          </p:nvSpPr>
          <p:spPr bwMode="auto">
            <a:xfrm flipH="1">
              <a:off x="4345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69020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6902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36" name="Freeform 10716"/>
            <p:cNvSpPr>
              <a:spLocks noChangeAspect="1"/>
            </p:cNvSpPr>
            <p:nvPr/>
          </p:nvSpPr>
          <p:spPr bwMode="auto">
            <a:xfrm flipH="1">
              <a:off x="4048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78824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7882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837" name="Group 10717"/>
            <p:cNvGrpSpPr>
              <a:grpSpLocks noChangeAspect="1"/>
            </p:cNvGrpSpPr>
            <p:nvPr/>
          </p:nvGrpSpPr>
          <p:grpSpPr bwMode="auto">
            <a:xfrm>
              <a:off x="3281" y="3460"/>
              <a:ext cx="12" cy="94"/>
              <a:chOff x="1015" y="2428"/>
              <a:chExt cx="46" cy="372"/>
            </a:xfrm>
          </p:grpSpPr>
          <p:sp>
            <p:nvSpPr>
              <p:cNvPr id="15838" name="AutoShape 10718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39" name="AutoShape 10719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40" name="Group 10720"/>
            <p:cNvGrpSpPr>
              <a:grpSpLocks noChangeAspect="1"/>
            </p:cNvGrpSpPr>
            <p:nvPr/>
          </p:nvGrpSpPr>
          <p:grpSpPr bwMode="auto">
            <a:xfrm>
              <a:off x="3456" y="3477"/>
              <a:ext cx="11" cy="113"/>
              <a:chOff x="1790" y="2461"/>
              <a:chExt cx="40" cy="447"/>
            </a:xfrm>
          </p:grpSpPr>
          <p:sp>
            <p:nvSpPr>
              <p:cNvPr id="15841" name="AutoShape 10721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42" name="AutoShape 10722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43" name="Group 10723"/>
            <p:cNvGrpSpPr>
              <a:grpSpLocks noChangeAspect="1"/>
            </p:cNvGrpSpPr>
            <p:nvPr/>
          </p:nvGrpSpPr>
          <p:grpSpPr bwMode="auto">
            <a:xfrm>
              <a:off x="3314" y="3474"/>
              <a:ext cx="11" cy="116"/>
              <a:chOff x="1151" y="2490"/>
              <a:chExt cx="40" cy="455"/>
            </a:xfrm>
          </p:grpSpPr>
          <p:sp>
            <p:nvSpPr>
              <p:cNvPr id="15844" name="AutoShape 10724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45" name="AutoShape 10725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46" name="Group 10726"/>
            <p:cNvGrpSpPr>
              <a:grpSpLocks noChangeAspect="1"/>
            </p:cNvGrpSpPr>
            <p:nvPr/>
          </p:nvGrpSpPr>
          <p:grpSpPr bwMode="auto">
            <a:xfrm>
              <a:off x="3489" y="3463"/>
              <a:ext cx="10" cy="82"/>
              <a:chOff x="1914" y="2425"/>
              <a:chExt cx="40" cy="326"/>
            </a:xfrm>
          </p:grpSpPr>
          <p:sp>
            <p:nvSpPr>
              <p:cNvPr id="15847" name="AutoShape 10727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48" name="AutoShape 10728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49" name="Group 10729"/>
            <p:cNvGrpSpPr>
              <a:grpSpLocks noChangeAspect="1"/>
            </p:cNvGrpSpPr>
            <p:nvPr/>
          </p:nvGrpSpPr>
          <p:grpSpPr bwMode="auto">
            <a:xfrm>
              <a:off x="3347" y="3514"/>
              <a:ext cx="10" cy="85"/>
              <a:chOff x="1284" y="2652"/>
              <a:chExt cx="40" cy="337"/>
            </a:xfrm>
          </p:grpSpPr>
          <p:sp>
            <p:nvSpPr>
              <p:cNvPr id="15850" name="AutoShape 10730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51" name="AutoShape 10731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52" name="Group 10732"/>
            <p:cNvGrpSpPr>
              <a:grpSpLocks noChangeAspect="1"/>
            </p:cNvGrpSpPr>
            <p:nvPr/>
          </p:nvGrpSpPr>
          <p:grpSpPr bwMode="auto">
            <a:xfrm>
              <a:off x="3425" y="3509"/>
              <a:ext cx="11" cy="90"/>
              <a:chOff x="1658" y="2628"/>
              <a:chExt cx="40" cy="355"/>
            </a:xfrm>
          </p:grpSpPr>
          <p:sp>
            <p:nvSpPr>
              <p:cNvPr id="15853" name="AutoShape 10733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54" name="AutoShape 10734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55" name="Group 10735"/>
            <p:cNvGrpSpPr>
              <a:grpSpLocks noChangeAspect="1"/>
            </p:cNvGrpSpPr>
            <p:nvPr/>
          </p:nvGrpSpPr>
          <p:grpSpPr bwMode="auto">
            <a:xfrm>
              <a:off x="3394" y="3559"/>
              <a:ext cx="11" cy="31"/>
              <a:chOff x="1516" y="2835"/>
              <a:chExt cx="42" cy="123"/>
            </a:xfrm>
          </p:grpSpPr>
          <p:sp>
            <p:nvSpPr>
              <p:cNvPr id="15856" name="AutoShape 10736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57" name="AutoShape 10737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858" name="Freeform 10738"/>
            <p:cNvSpPr>
              <a:spLocks noChangeAspect="1"/>
            </p:cNvSpPr>
            <p:nvPr/>
          </p:nvSpPr>
          <p:spPr bwMode="auto">
            <a:xfrm>
              <a:off x="3346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859" name="Group 10739"/>
            <p:cNvGrpSpPr>
              <a:grpSpLocks noChangeAspect="1"/>
            </p:cNvGrpSpPr>
            <p:nvPr/>
          </p:nvGrpSpPr>
          <p:grpSpPr bwMode="auto">
            <a:xfrm>
              <a:off x="3599" y="3467"/>
              <a:ext cx="10" cy="112"/>
              <a:chOff x="2195" y="2463"/>
              <a:chExt cx="40" cy="442"/>
            </a:xfrm>
          </p:grpSpPr>
          <p:sp>
            <p:nvSpPr>
              <p:cNvPr id="15860" name="AutoShape 10740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61" name="AutoShape 10741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62" name="Group 10742"/>
            <p:cNvGrpSpPr>
              <a:grpSpLocks noChangeAspect="1"/>
            </p:cNvGrpSpPr>
            <p:nvPr/>
          </p:nvGrpSpPr>
          <p:grpSpPr bwMode="auto">
            <a:xfrm>
              <a:off x="3635" y="3503"/>
              <a:ext cx="11" cy="98"/>
              <a:chOff x="2329" y="2599"/>
              <a:chExt cx="43" cy="386"/>
            </a:xfrm>
          </p:grpSpPr>
          <p:sp>
            <p:nvSpPr>
              <p:cNvPr id="15863" name="AutoShape 10743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64" name="AutoShape 10744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65" name="Group 10745"/>
            <p:cNvGrpSpPr>
              <a:grpSpLocks noChangeAspect="1"/>
            </p:cNvGrpSpPr>
            <p:nvPr/>
          </p:nvGrpSpPr>
          <p:grpSpPr bwMode="auto">
            <a:xfrm>
              <a:off x="3525" y="3469"/>
              <a:ext cx="11" cy="41"/>
              <a:chOff x="2478" y="2807"/>
              <a:chExt cx="43" cy="178"/>
            </a:xfrm>
          </p:grpSpPr>
          <p:sp>
            <p:nvSpPr>
              <p:cNvPr id="15866" name="AutoShape 10746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67" name="AutoShape 10747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68" name="Group 10748"/>
            <p:cNvGrpSpPr>
              <a:grpSpLocks noChangeAspect="1"/>
            </p:cNvGrpSpPr>
            <p:nvPr/>
          </p:nvGrpSpPr>
          <p:grpSpPr bwMode="auto">
            <a:xfrm>
              <a:off x="3565" y="3463"/>
              <a:ext cx="10" cy="69"/>
              <a:chOff x="2065" y="2441"/>
              <a:chExt cx="40" cy="272"/>
            </a:xfrm>
          </p:grpSpPr>
          <p:sp>
            <p:nvSpPr>
              <p:cNvPr id="15869" name="AutoShape 10749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70" name="AutoShape 10750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871" name="Freeform 10751"/>
            <p:cNvSpPr>
              <a:spLocks noChangeAspect="1"/>
            </p:cNvSpPr>
            <p:nvPr/>
          </p:nvSpPr>
          <p:spPr bwMode="auto">
            <a:xfrm>
              <a:off x="3432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872" name="Group 10752"/>
            <p:cNvGrpSpPr>
              <a:grpSpLocks noChangeAspect="1"/>
            </p:cNvGrpSpPr>
            <p:nvPr/>
          </p:nvGrpSpPr>
          <p:grpSpPr bwMode="auto">
            <a:xfrm>
              <a:off x="3668" y="3553"/>
              <a:ext cx="11" cy="40"/>
              <a:chOff x="2478" y="2807"/>
              <a:chExt cx="43" cy="178"/>
            </a:xfrm>
          </p:grpSpPr>
          <p:sp>
            <p:nvSpPr>
              <p:cNvPr id="15873" name="AutoShape 10753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74" name="AutoShape 10754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75" name="Group 10755"/>
            <p:cNvGrpSpPr>
              <a:grpSpLocks noChangeAspect="1"/>
            </p:cNvGrpSpPr>
            <p:nvPr/>
          </p:nvGrpSpPr>
          <p:grpSpPr bwMode="auto">
            <a:xfrm>
              <a:off x="3979" y="3463"/>
              <a:ext cx="11" cy="57"/>
              <a:chOff x="3094" y="2443"/>
              <a:chExt cx="40" cy="183"/>
            </a:xfrm>
          </p:grpSpPr>
          <p:sp>
            <p:nvSpPr>
              <p:cNvPr id="15876" name="AutoShape 10756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77" name="AutoShape 10757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878" name="AutoShape 10758"/>
            <p:cNvSpPr>
              <a:spLocks noChangeAspect="1" noChangeArrowheads="1"/>
            </p:cNvSpPr>
            <p:nvPr/>
          </p:nvSpPr>
          <p:spPr bwMode="auto">
            <a:xfrm>
              <a:off x="3953" y="3515"/>
              <a:ext cx="11" cy="5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879" name="AutoShape 10759"/>
            <p:cNvSpPr>
              <a:spLocks noChangeAspect="1" noChangeArrowheads="1"/>
            </p:cNvSpPr>
            <p:nvPr/>
          </p:nvSpPr>
          <p:spPr bwMode="auto">
            <a:xfrm>
              <a:off x="3776" y="3463"/>
              <a:ext cx="12" cy="5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880" name="AutoShape 10760"/>
            <p:cNvSpPr>
              <a:spLocks noChangeAspect="1" noChangeArrowheads="1"/>
            </p:cNvSpPr>
            <p:nvPr/>
          </p:nvSpPr>
          <p:spPr bwMode="auto">
            <a:xfrm flipV="1">
              <a:off x="3744" y="3484"/>
              <a:ext cx="11" cy="56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881" name="AutoShape 10761"/>
            <p:cNvSpPr>
              <a:spLocks noChangeAspect="1" noChangeArrowheads="1"/>
            </p:cNvSpPr>
            <p:nvPr/>
          </p:nvSpPr>
          <p:spPr bwMode="auto">
            <a:xfrm flipV="1">
              <a:off x="3919" y="3540"/>
              <a:ext cx="11" cy="5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grpSp>
          <p:nvGrpSpPr>
            <p:cNvPr id="15882" name="Group 10762"/>
            <p:cNvGrpSpPr>
              <a:grpSpLocks noChangeAspect="1"/>
            </p:cNvGrpSpPr>
            <p:nvPr/>
          </p:nvGrpSpPr>
          <p:grpSpPr bwMode="auto">
            <a:xfrm>
              <a:off x="3710" y="3543"/>
              <a:ext cx="10" cy="55"/>
              <a:chOff x="2668" y="2761"/>
              <a:chExt cx="40" cy="217"/>
            </a:xfrm>
          </p:grpSpPr>
          <p:sp>
            <p:nvSpPr>
              <p:cNvPr id="15883" name="AutoShape 10763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84" name="AutoShape 10764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885" name="Freeform 10765"/>
            <p:cNvSpPr>
              <a:spLocks noChangeAspect="1"/>
            </p:cNvSpPr>
            <p:nvPr/>
          </p:nvSpPr>
          <p:spPr bwMode="auto">
            <a:xfrm>
              <a:off x="3642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886" name="Group 10766"/>
            <p:cNvGrpSpPr>
              <a:grpSpLocks noChangeAspect="1"/>
            </p:cNvGrpSpPr>
            <p:nvPr/>
          </p:nvGrpSpPr>
          <p:grpSpPr bwMode="auto">
            <a:xfrm flipV="1">
              <a:off x="4093" y="3488"/>
              <a:ext cx="11" cy="112"/>
              <a:chOff x="3217" y="3037"/>
              <a:chExt cx="46" cy="372"/>
            </a:xfrm>
          </p:grpSpPr>
          <p:sp>
            <p:nvSpPr>
              <p:cNvPr id="15887" name="AutoShape 10767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88" name="AutoShape 10768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89" name="Group 10769"/>
            <p:cNvGrpSpPr>
              <a:grpSpLocks noChangeAspect="1"/>
            </p:cNvGrpSpPr>
            <p:nvPr/>
          </p:nvGrpSpPr>
          <p:grpSpPr bwMode="auto">
            <a:xfrm>
              <a:off x="4057" y="3460"/>
              <a:ext cx="12" cy="111"/>
              <a:chOff x="3353" y="3099"/>
              <a:chExt cx="40" cy="455"/>
            </a:xfrm>
          </p:grpSpPr>
          <p:sp>
            <p:nvSpPr>
              <p:cNvPr id="15890" name="AutoShape 10770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91" name="AutoShape 10771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92" name="Group 10772"/>
            <p:cNvGrpSpPr>
              <a:grpSpLocks noChangeAspect="1"/>
            </p:cNvGrpSpPr>
            <p:nvPr/>
          </p:nvGrpSpPr>
          <p:grpSpPr bwMode="auto">
            <a:xfrm>
              <a:off x="4027" y="3462"/>
              <a:ext cx="12" cy="66"/>
              <a:chOff x="3486" y="3261"/>
              <a:chExt cx="40" cy="337"/>
            </a:xfrm>
          </p:grpSpPr>
          <p:sp>
            <p:nvSpPr>
              <p:cNvPr id="15893" name="AutoShape 10773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94" name="AutoShape 10774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895" name="Freeform 10775"/>
            <p:cNvSpPr>
              <a:spLocks noChangeAspect="1"/>
            </p:cNvSpPr>
            <p:nvPr/>
          </p:nvSpPr>
          <p:spPr bwMode="auto">
            <a:xfrm>
              <a:off x="3900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896" name="Group 10776"/>
            <p:cNvGrpSpPr>
              <a:grpSpLocks noChangeAspect="1"/>
            </p:cNvGrpSpPr>
            <p:nvPr/>
          </p:nvGrpSpPr>
          <p:grpSpPr bwMode="auto">
            <a:xfrm>
              <a:off x="4238" y="3466"/>
              <a:ext cx="10" cy="113"/>
              <a:chOff x="2195" y="2463"/>
              <a:chExt cx="40" cy="442"/>
            </a:xfrm>
          </p:grpSpPr>
          <p:sp>
            <p:nvSpPr>
              <p:cNvPr id="15897" name="AutoShape 10777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98" name="AutoShape 10778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99" name="Group 10779"/>
            <p:cNvGrpSpPr>
              <a:grpSpLocks noChangeAspect="1"/>
            </p:cNvGrpSpPr>
            <p:nvPr/>
          </p:nvGrpSpPr>
          <p:grpSpPr bwMode="auto">
            <a:xfrm>
              <a:off x="4202" y="3502"/>
              <a:ext cx="11" cy="98"/>
              <a:chOff x="2329" y="2599"/>
              <a:chExt cx="43" cy="386"/>
            </a:xfrm>
          </p:grpSpPr>
          <p:sp>
            <p:nvSpPr>
              <p:cNvPr id="15900" name="AutoShape 1078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01" name="AutoShape 1078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902" name="Group 10782"/>
            <p:cNvGrpSpPr>
              <a:grpSpLocks noChangeAspect="1"/>
            </p:cNvGrpSpPr>
            <p:nvPr/>
          </p:nvGrpSpPr>
          <p:grpSpPr bwMode="auto">
            <a:xfrm>
              <a:off x="4124" y="3529"/>
              <a:ext cx="11" cy="69"/>
              <a:chOff x="2065" y="2441"/>
              <a:chExt cx="40" cy="272"/>
            </a:xfrm>
          </p:grpSpPr>
          <p:sp>
            <p:nvSpPr>
              <p:cNvPr id="15903" name="AutoShape 10783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04" name="AutoShape 10784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905" name="Group 10785"/>
            <p:cNvGrpSpPr>
              <a:grpSpLocks noChangeAspect="1"/>
            </p:cNvGrpSpPr>
            <p:nvPr/>
          </p:nvGrpSpPr>
          <p:grpSpPr bwMode="auto">
            <a:xfrm flipV="1">
              <a:off x="4167" y="3548"/>
              <a:ext cx="12" cy="45"/>
              <a:chOff x="2815" y="1923"/>
              <a:chExt cx="40" cy="217"/>
            </a:xfrm>
          </p:grpSpPr>
          <p:sp>
            <p:nvSpPr>
              <p:cNvPr id="15906" name="AutoShape 10786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07" name="AutoShape 10787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908" name="Freeform 10788"/>
            <p:cNvSpPr>
              <a:spLocks noChangeAspect="1"/>
            </p:cNvSpPr>
            <p:nvPr/>
          </p:nvSpPr>
          <p:spPr bwMode="auto">
            <a:xfrm>
              <a:off x="4111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909" name="Group 10789"/>
            <p:cNvGrpSpPr>
              <a:grpSpLocks noChangeAspect="1"/>
            </p:cNvGrpSpPr>
            <p:nvPr/>
          </p:nvGrpSpPr>
          <p:grpSpPr bwMode="auto">
            <a:xfrm>
              <a:off x="4272" y="3462"/>
              <a:ext cx="12" cy="69"/>
              <a:chOff x="2329" y="2599"/>
              <a:chExt cx="43" cy="386"/>
            </a:xfrm>
          </p:grpSpPr>
          <p:sp>
            <p:nvSpPr>
              <p:cNvPr id="15910" name="AutoShape 1079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11" name="AutoShape 1079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912" name="Group 10792"/>
            <p:cNvGrpSpPr>
              <a:grpSpLocks noChangeAspect="1"/>
            </p:cNvGrpSpPr>
            <p:nvPr/>
          </p:nvGrpSpPr>
          <p:grpSpPr bwMode="auto">
            <a:xfrm>
              <a:off x="4312" y="3468"/>
              <a:ext cx="11" cy="40"/>
              <a:chOff x="2478" y="2807"/>
              <a:chExt cx="43" cy="178"/>
            </a:xfrm>
          </p:grpSpPr>
          <p:sp>
            <p:nvSpPr>
              <p:cNvPr id="15913" name="AutoShape 10793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14" name="AutoShape 10794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915" name="Freeform 10795"/>
            <p:cNvSpPr>
              <a:spLocks noChangeAspect="1"/>
            </p:cNvSpPr>
            <p:nvPr/>
          </p:nvSpPr>
          <p:spPr bwMode="auto">
            <a:xfrm>
              <a:off x="4197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916" name="Group 10796"/>
            <p:cNvGrpSpPr>
              <a:grpSpLocks noChangeAspect="1"/>
            </p:cNvGrpSpPr>
            <p:nvPr/>
          </p:nvGrpSpPr>
          <p:grpSpPr bwMode="auto">
            <a:xfrm>
              <a:off x="4378" y="3478"/>
              <a:ext cx="11" cy="114"/>
              <a:chOff x="2195" y="2463"/>
              <a:chExt cx="40" cy="442"/>
            </a:xfrm>
          </p:grpSpPr>
          <p:sp>
            <p:nvSpPr>
              <p:cNvPr id="15917" name="AutoShape 10797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18" name="AutoShape 10798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919" name="Group 10799"/>
            <p:cNvGrpSpPr>
              <a:grpSpLocks noChangeAspect="1"/>
            </p:cNvGrpSpPr>
            <p:nvPr/>
          </p:nvGrpSpPr>
          <p:grpSpPr bwMode="auto">
            <a:xfrm>
              <a:off x="4413" y="3520"/>
              <a:ext cx="11" cy="80"/>
              <a:chOff x="2329" y="2599"/>
              <a:chExt cx="43" cy="386"/>
            </a:xfrm>
          </p:grpSpPr>
          <p:sp>
            <p:nvSpPr>
              <p:cNvPr id="15920" name="AutoShape 1080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21" name="AutoShape 1080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922" name="Group 10802"/>
            <p:cNvGrpSpPr>
              <a:grpSpLocks noChangeAspect="1"/>
            </p:cNvGrpSpPr>
            <p:nvPr/>
          </p:nvGrpSpPr>
          <p:grpSpPr bwMode="auto">
            <a:xfrm>
              <a:off x="4344" y="3463"/>
              <a:ext cx="11" cy="86"/>
              <a:chOff x="2065" y="2441"/>
              <a:chExt cx="40" cy="272"/>
            </a:xfrm>
          </p:grpSpPr>
          <p:sp>
            <p:nvSpPr>
              <p:cNvPr id="15923" name="AutoShape 10803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24" name="AutoShape 10804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5925" name="Group 10805"/>
          <p:cNvGrpSpPr>
            <a:grpSpLocks/>
          </p:cNvGrpSpPr>
          <p:nvPr/>
        </p:nvGrpSpPr>
        <p:grpSpPr bwMode="auto">
          <a:xfrm>
            <a:off x="7588250" y="4668838"/>
            <a:ext cx="1274763" cy="1728787"/>
            <a:chOff x="4835" y="2942"/>
            <a:chExt cx="803" cy="1089"/>
          </a:xfrm>
        </p:grpSpPr>
        <p:sp>
          <p:nvSpPr>
            <p:cNvPr id="15926" name="AutoShape 10806"/>
            <p:cNvSpPr>
              <a:spLocks noChangeArrowheads="1"/>
            </p:cNvSpPr>
            <p:nvPr/>
          </p:nvSpPr>
          <p:spPr bwMode="auto">
            <a:xfrm rot="1252479" flipH="1">
              <a:off x="4835" y="2942"/>
              <a:ext cx="803" cy="1089"/>
            </a:xfrm>
            <a:prstGeom prst="lightningBolt">
              <a:avLst/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2700000" scaled="1"/>
            </a:gradFill>
            <a:ln w="12700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927" name="Text Box 10807"/>
            <p:cNvSpPr txBox="1">
              <a:spLocks noChangeArrowheads="1"/>
            </p:cNvSpPr>
            <p:nvPr/>
          </p:nvSpPr>
          <p:spPr bwMode="auto">
            <a:xfrm>
              <a:off x="5377" y="3134"/>
              <a:ext cx="237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IR</a:t>
              </a:r>
            </a:p>
          </p:txBody>
        </p:sp>
      </p:grpSp>
      <p:sp>
        <p:nvSpPr>
          <p:cNvPr id="15928" name="AutoShape 10808"/>
          <p:cNvSpPr>
            <a:spLocks noChangeArrowheads="1"/>
          </p:cNvSpPr>
          <p:nvPr/>
        </p:nvSpPr>
        <p:spPr bwMode="auto">
          <a:xfrm>
            <a:off x="5492750" y="5532438"/>
            <a:ext cx="676275" cy="285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rgbClr val="FF9933"/>
                </a:solidFill>
              </a:rPr>
              <a:t>ATM</a:t>
            </a:r>
          </a:p>
        </p:txBody>
      </p:sp>
      <p:sp>
        <p:nvSpPr>
          <p:cNvPr id="15929" name="AutoShape 10809"/>
          <p:cNvSpPr>
            <a:spLocks noChangeArrowheads="1"/>
          </p:cNvSpPr>
          <p:nvPr/>
        </p:nvSpPr>
        <p:spPr bwMode="auto">
          <a:xfrm>
            <a:off x="5160963" y="4646613"/>
            <a:ext cx="481012" cy="241300"/>
          </a:xfrm>
          <a:prstGeom prst="roundRect">
            <a:avLst>
              <a:gd name="adj" fmla="val 43421"/>
            </a:avLst>
          </a:prstGeom>
          <a:gradFill rotWithShape="1"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rgbClr val="FFEC9B"/>
                </a:solidFill>
              </a:rPr>
              <a:t>Chk2</a:t>
            </a:r>
          </a:p>
        </p:txBody>
      </p:sp>
      <p:sp>
        <p:nvSpPr>
          <p:cNvPr id="15930" name="AutoShape 10810"/>
          <p:cNvSpPr>
            <a:spLocks noChangeArrowheads="1"/>
          </p:cNvSpPr>
          <p:nvPr/>
        </p:nvSpPr>
        <p:spPr bwMode="auto">
          <a:xfrm>
            <a:off x="1281113" y="5910263"/>
            <a:ext cx="893762" cy="461962"/>
          </a:xfrm>
          <a:prstGeom prst="roundRect">
            <a:avLst>
              <a:gd name="adj" fmla="val 41926"/>
            </a:avLst>
          </a:prstGeom>
          <a:gradFill rotWithShape="1">
            <a:gsLst>
              <a:gs pos="0">
                <a:srgbClr val="8C3D91"/>
              </a:gs>
              <a:gs pos="6000">
                <a:srgbClr val="7005D4"/>
              </a:gs>
              <a:gs pos="15000">
                <a:srgbClr val="181CC7"/>
              </a:gs>
              <a:gs pos="30001">
                <a:srgbClr val="0A128C"/>
              </a:gs>
              <a:gs pos="50000">
                <a:srgbClr val="000000"/>
              </a:gs>
              <a:gs pos="70000">
                <a:srgbClr val="0A128C"/>
              </a:gs>
              <a:gs pos="85000">
                <a:srgbClr val="181CC7"/>
              </a:gs>
              <a:gs pos="94000">
                <a:srgbClr val="7005D4"/>
              </a:gs>
              <a:gs pos="100000">
                <a:srgbClr val="8C3D9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p53</a:t>
            </a:r>
          </a:p>
        </p:txBody>
      </p:sp>
      <p:sp>
        <p:nvSpPr>
          <p:cNvPr id="15931" name="AutoShape 10811"/>
          <p:cNvSpPr>
            <a:spLocks noChangeArrowheads="1"/>
          </p:cNvSpPr>
          <p:nvPr/>
        </p:nvSpPr>
        <p:spPr bwMode="auto">
          <a:xfrm>
            <a:off x="1774825" y="1509713"/>
            <a:ext cx="406400" cy="249237"/>
          </a:xfrm>
          <a:prstGeom prst="roundRect">
            <a:avLst>
              <a:gd name="adj" fmla="val 34023"/>
            </a:avLst>
          </a:prstGeom>
          <a:gradFill rotWithShape="1">
            <a:gsLst>
              <a:gs pos="0">
                <a:srgbClr val="8C3D91"/>
              </a:gs>
              <a:gs pos="6000">
                <a:srgbClr val="7005D4"/>
              </a:gs>
              <a:gs pos="15000">
                <a:srgbClr val="181CC7"/>
              </a:gs>
              <a:gs pos="30001">
                <a:srgbClr val="0A128C"/>
              </a:gs>
              <a:gs pos="50000">
                <a:srgbClr val="000000"/>
              </a:gs>
              <a:gs pos="70000">
                <a:srgbClr val="0A128C"/>
              </a:gs>
              <a:gs pos="85000">
                <a:srgbClr val="181CC7"/>
              </a:gs>
              <a:gs pos="94000">
                <a:srgbClr val="7005D4"/>
              </a:gs>
              <a:gs pos="100000">
                <a:srgbClr val="8C3D9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/>
              <a:t>p53</a:t>
            </a:r>
          </a:p>
        </p:txBody>
      </p:sp>
      <p:sp>
        <p:nvSpPr>
          <p:cNvPr id="15932" name="AutoShape 10812"/>
          <p:cNvSpPr>
            <a:spLocks noChangeArrowheads="1"/>
          </p:cNvSpPr>
          <p:nvPr/>
        </p:nvSpPr>
        <p:spPr bwMode="auto">
          <a:xfrm>
            <a:off x="4394200" y="5626100"/>
            <a:ext cx="623888" cy="3254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0000">
                  <a:gamma/>
                  <a:shade val="46275"/>
                  <a:invGamma/>
                </a:srgbClr>
              </a:gs>
              <a:gs pos="5000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/>
              <a:t>MDM2</a:t>
            </a:r>
          </a:p>
          <a:p>
            <a:pPr algn="ctr"/>
            <a:r>
              <a:rPr lang="en-US" sz="800"/>
              <a:t>(inactive)</a:t>
            </a:r>
          </a:p>
        </p:txBody>
      </p:sp>
      <p:grpSp>
        <p:nvGrpSpPr>
          <p:cNvPr id="15933" name="Group 10813"/>
          <p:cNvGrpSpPr>
            <a:grpSpLocks/>
          </p:cNvGrpSpPr>
          <p:nvPr/>
        </p:nvGrpSpPr>
        <p:grpSpPr bwMode="auto">
          <a:xfrm>
            <a:off x="5740405" y="777875"/>
            <a:ext cx="457200" cy="660400"/>
            <a:chOff x="2921" y="1599"/>
            <a:chExt cx="288" cy="416"/>
          </a:xfrm>
        </p:grpSpPr>
        <p:sp>
          <p:nvSpPr>
            <p:cNvPr id="15934" name="AutoShape 10814"/>
            <p:cNvSpPr>
              <a:spLocks noChangeAspect="1" noChangeArrowheads="1"/>
            </p:cNvSpPr>
            <p:nvPr/>
          </p:nvSpPr>
          <p:spPr bwMode="auto">
            <a:xfrm rot="-5400000">
              <a:off x="3022" y="1775"/>
              <a:ext cx="87" cy="5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algn="ctr"/>
              <a:endParaRPr lang="es-ES" sz="600">
                <a:solidFill>
                  <a:schemeClr val="tx1"/>
                </a:solidFill>
              </a:endParaRPr>
            </a:p>
          </p:txBody>
        </p:sp>
        <p:sp>
          <p:nvSpPr>
            <p:cNvPr id="15935" name="PubPieSlice"/>
            <p:cNvSpPr>
              <a:spLocks noChangeAspect="1" noEditPoints="1" noChangeArrowheads="1"/>
            </p:cNvSpPr>
            <p:nvPr/>
          </p:nvSpPr>
          <p:spPr bwMode="auto">
            <a:xfrm rot="-209359">
              <a:off x="2954" y="1599"/>
              <a:ext cx="221" cy="183"/>
            </a:xfrm>
            <a:custGeom>
              <a:avLst/>
              <a:gdLst>
                <a:gd name="G0" fmla="+- 0 0 0"/>
                <a:gd name="G1" fmla="sin 10800 17694720"/>
                <a:gd name="G2" fmla="cos 10800 17694720"/>
                <a:gd name="G3" fmla="sin 10800 -5084055"/>
                <a:gd name="G4" fmla="cos 10800 -5084055"/>
                <a:gd name="G5" fmla="+- G1 10800 0"/>
                <a:gd name="G6" fmla="+- G2 10800 0"/>
                <a:gd name="G7" fmla="+- G3 10800 0"/>
                <a:gd name="G8" fmla="+- G4 10800 0"/>
                <a:gd name="G9" fmla="+- 10800 0 0"/>
                <a:gd name="T0" fmla="*/ 10799 w 21600"/>
                <a:gd name="T1" fmla="*/ 0 h 21600"/>
                <a:gd name="T2" fmla="*/ 10800 w 21600"/>
                <a:gd name="T3" fmla="*/ 10800 h 21600"/>
                <a:gd name="T4" fmla="*/ 13123 w 21600"/>
                <a:gd name="T5" fmla="*/ 252 h 21600"/>
                <a:gd name="T6" fmla="*/ 3163 w 21600"/>
                <a:gd name="T7" fmla="*/ 3163 h 21600"/>
                <a:gd name="T8" fmla="*/ 18437 w 21600"/>
                <a:gd name="T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-1" y="4835"/>
                    <a:pt x="-1" y="10799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5730"/>
                    <a:pt x="18073" y="1343"/>
                    <a:pt x="13122" y="252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808080"/>
                </a:gs>
              </a:gsLst>
              <a:lin ang="5400000" scaled="1"/>
            </a:gradFill>
            <a:ln w="9525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107763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 sz="1000">
                <a:solidFill>
                  <a:schemeClr val="tx1"/>
                </a:solidFill>
              </a:endParaRPr>
            </a:p>
          </p:txBody>
        </p:sp>
        <p:sp>
          <p:nvSpPr>
            <p:cNvPr id="15936" name="Text Box 10816"/>
            <p:cNvSpPr txBox="1">
              <a:spLocks noChangeAspect="1" noChangeArrowheads="1"/>
            </p:cNvSpPr>
            <p:nvPr/>
          </p:nvSpPr>
          <p:spPr bwMode="auto">
            <a:xfrm>
              <a:off x="2921" y="1640"/>
              <a:ext cx="288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2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/>
                <a:t>Casp 9</a:t>
              </a:r>
            </a:p>
          </p:txBody>
        </p:sp>
        <p:sp>
          <p:nvSpPr>
            <p:cNvPr id="15937" name="Oval 10817"/>
            <p:cNvSpPr>
              <a:spLocks noChangeAspect="1" noChangeArrowheads="1"/>
            </p:cNvSpPr>
            <p:nvPr/>
          </p:nvSpPr>
          <p:spPr bwMode="auto">
            <a:xfrm rot="-5400000">
              <a:off x="2964" y="1851"/>
              <a:ext cx="202" cy="125"/>
            </a:xfrm>
            <a:prstGeom prst="ellipse">
              <a:avLst/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 dirty="0">
                  <a:solidFill>
                    <a:srgbClr val="664175"/>
                  </a:solidFill>
                </a:rPr>
                <a:t>CARD</a:t>
              </a:r>
            </a:p>
          </p:txBody>
        </p:sp>
      </p:grpSp>
      <p:sp>
        <p:nvSpPr>
          <p:cNvPr id="15938" name="Freeform 10818"/>
          <p:cNvSpPr>
            <a:spLocks/>
          </p:cNvSpPr>
          <p:nvPr/>
        </p:nvSpPr>
        <p:spPr bwMode="auto">
          <a:xfrm>
            <a:off x="1781175" y="4941888"/>
            <a:ext cx="1722438" cy="928687"/>
          </a:xfrm>
          <a:custGeom>
            <a:avLst/>
            <a:gdLst>
              <a:gd name="T0" fmla="*/ 1239 w 1239"/>
              <a:gd name="T1" fmla="*/ 0 h 585"/>
              <a:gd name="T2" fmla="*/ 442 w 1239"/>
              <a:gd name="T3" fmla="*/ 134 h 585"/>
              <a:gd name="T4" fmla="*/ 0 w 1239"/>
              <a:gd name="T5" fmla="*/ 585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39" h="585">
                <a:moveTo>
                  <a:pt x="1239" y="0"/>
                </a:moveTo>
                <a:cubicBezTo>
                  <a:pt x="961" y="16"/>
                  <a:pt x="673" y="60"/>
                  <a:pt x="442" y="134"/>
                </a:cubicBezTo>
                <a:cubicBezTo>
                  <a:pt x="211" y="208"/>
                  <a:pt x="0" y="345"/>
                  <a:pt x="0" y="585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5939" name="Freeform 10819"/>
          <p:cNvSpPr>
            <a:spLocks/>
          </p:cNvSpPr>
          <p:nvPr/>
        </p:nvSpPr>
        <p:spPr bwMode="auto">
          <a:xfrm>
            <a:off x="2132013" y="1857375"/>
            <a:ext cx="1350962" cy="2935288"/>
          </a:xfrm>
          <a:custGeom>
            <a:avLst/>
            <a:gdLst>
              <a:gd name="T0" fmla="*/ 851 w 851"/>
              <a:gd name="T1" fmla="*/ 1849 h 1849"/>
              <a:gd name="T2" fmla="*/ 345 w 851"/>
              <a:gd name="T3" fmla="*/ 1392 h 1849"/>
              <a:gd name="T4" fmla="*/ 0 w 851"/>
              <a:gd name="T5" fmla="*/ 0 h 1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51" h="1849">
                <a:moveTo>
                  <a:pt x="851" y="1849"/>
                </a:moveTo>
                <a:cubicBezTo>
                  <a:pt x="585" y="1767"/>
                  <a:pt x="487" y="1700"/>
                  <a:pt x="345" y="1392"/>
                </a:cubicBezTo>
                <a:cubicBezTo>
                  <a:pt x="203" y="1084"/>
                  <a:pt x="72" y="290"/>
                  <a:pt x="0" y="0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15940" name="Group 10820"/>
          <p:cNvGrpSpPr>
            <a:grpSpLocks/>
          </p:cNvGrpSpPr>
          <p:nvPr/>
        </p:nvGrpSpPr>
        <p:grpSpPr bwMode="auto">
          <a:xfrm>
            <a:off x="7077075" y="1073150"/>
            <a:ext cx="1597025" cy="1565275"/>
            <a:chOff x="2197" y="3097"/>
            <a:chExt cx="1006" cy="986"/>
          </a:xfrm>
        </p:grpSpPr>
        <p:grpSp>
          <p:nvGrpSpPr>
            <p:cNvPr id="15941" name="Group 10821"/>
            <p:cNvGrpSpPr>
              <a:grpSpLocks/>
            </p:cNvGrpSpPr>
            <p:nvPr/>
          </p:nvGrpSpPr>
          <p:grpSpPr bwMode="auto">
            <a:xfrm>
              <a:off x="2197" y="3097"/>
              <a:ext cx="1006" cy="986"/>
              <a:chOff x="1753" y="1123"/>
              <a:chExt cx="1006" cy="986"/>
            </a:xfrm>
          </p:grpSpPr>
          <p:grpSp>
            <p:nvGrpSpPr>
              <p:cNvPr id="15942" name="Group 10822"/>
              <p:cNvGrpSpPr>
                <a:grpSpLocks/>
              </p:cNvGrpSpPr>
              <p:nvPr/>
            </p:nvGrpSpPr>
            <p:grpSpPr bwMode="auto">
              <a:xfrm rot="576823" flipH="1">
                <a:off x="1753" y="1472"/>
                <a:ext cx="477" cy="142"/>
                <a:chOff x="1149" y="2494"/>
                <a:chExt cx="477" cy="142"/>
              </a:xfrm>
            </p:grpSpPr>
            <p:sp>
              <p:nvSpPr>
                <p:cNvPr id="15943" name="AutoShape 10823"/>
                <p:cNvSpPr>
                  <a:spLocks noChangeAspect="1" noChangeArrowheads="1"/>
                </p:cNvSpPr>
                <p:nvPr/>
              </p:nvSpPr>
              <p:spPr bwMode="auto">
                <a:xfrm>
                  <a:off x="1161" y="2575"/>
                  <a:ext cx="300" cy="2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44" name="AutoShape 10824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2503"/>
                  <a:ext cx="59" cy="3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45" name="Oval 10825"/>
                <p:cNvSpPr>
                  <a:spLocks noChangeAspect="1" noChangeArrowheads="1"/>
                </p:cNvSpPr>
                <p:nvPr/>
              </p:nvSpPr>
              <p:spPr bwMode="auto">
                <a:xfrm rot="40158446">
                  <a:off x="1429" y="2518"/>
                  <a:ext cx="118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  <p:sp>
              <p:nvSpPr>
                <p:cNvPr id="15946" name="Oval 10826"/>
                <p:cNvSpPr>
                  <a:spLocks noChangeAspect="1" noChangeArrowheads="1"/>
                </p:cNvSpPr>
                <p:nvPr/>
              </p:nvSpPr>
              <p:spPr bwMode="auto">
                <a:xfrm>
                  <a:off x="1149" y="2540"/>
                  <a:ext cx="155" cy="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 sz="600">
                    <a:solidFill>
                      <a:srgbClr val="664175"/>
                    </a:solidFill>
                  </a:endParaRPr>
                </a:p>
              </p:txBody>
            </p:sp>
            <p:sp>
              <p:nvSpPr>
                <p:cNvPr id="15947" name="Oval 10827"/>
                <p:cNvSpPr>
                  <a:spLocks noChangeAspect="1" noChangeArrowheads="1"/>
                </p:cNvSpPr>
                <p:nvPr/>
              </p:nvSpPr>
              <p:spPr bwMode="auto">
                <a:xfrm rot="3041554" flipH="1">
                  <a:off x="1533" y="2520"/>
                  <a:ext cx="117" cy="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</p:grpSp>
          <p:grpSp>
            <p:nvGrpSpPr>
              <p:cNvPr id="15948" name="Group 10828"/>
              <p:cNvGrpSpPr>
                <a:grpSpLocks/>
              </p:cNvGrpSpPr>
              <p:nvPr/>
            </p:nvGrpSpPr>
            <p:grpSpPr bwMode="auto">
              <a:xfrm rot="3600000" flipH="1">
                <a:off x="1914" y="1291"/>
                <a:ext cx="477" cy="142"/>
                <a:chOff x="1149" y="2494"/>
                <a:chExt cx="477" cy="142"/>
              </a:xfrm>
            </p:grpSpPr>
            <p:sp>
              <p:nvSpPr>
                <p:cNvPr id="15949" name="AutoShape 10829"/>
                <p:cNvSpPr>
                  <a:spLocks noChangeAspect="1" noChangeArrowheads="1"/>
                </p:cNvSpPr>
                <p:nvPr/>
              </p:nvSpPr>
              <p:spPr bwMode="auto">
                <a:xfrm>
                  <a:off x="1161" y="2575"/>
                  <a:ext cx="300" cy="2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50" name="AutoShape 10830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2503"/>
                  <a:ext cx="59" cy="3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51" name="Oval 10831"/>
                <p:cNvSpPr>
                  <a:spLocks noChangeAspect="1" noChangeArrowheads="1"/>
                </p:cNvSpPr>
                <p:nvPr/>
              </p:nvSpPr>
              <p:spPr bwMode="auto">
                <a:xfrm rot="40158446">
                  <a:off x="1429" y="2518"/>
                  <a:ext cx="118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  <p:sp>
              <p:nvSpPr>
                <p:cNvPr id="15952" name="Oval 10832"/>
                <p:cNvSpPr>
                  <a:spLocks noChangeAspect="1" noChangeArrowheads="1"/>
                </p:cNvSpPr>
                <p:nvPr/>
              </p:nvSpPr>
              <p:spPr bwMode="auto">
                <a:xfrm>
                  <a:off x="1149" y="2540"/>
                  <a:ext cx="155" cy="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rot="10800000" vert="eaVert" wrap="none" anchor="ctr"/>
                <a:lstStyle/>
                <a:p>
                  <a:pPr algn="ctr"/>
                  <a:endParaRPr lang="es-ES" sz="600">
                    <a:solidFill>
                      <a:srgbClr val="664175"/>
                    </a:solidFill>
                  </a:endParaRPr>
                </a:p>
              </p:txBody>
            </p:sp>
            <p:sp>
              <p:nvSpPr>
                <p:cNvPr id="15953" name="Oval 10833"/>
                <p:cNvSpPr>
                  <a:spLocks noChangeAspect="1" noChangeArrowheads="1"/>
                </p:cNvSpPr>
                <p:nvPr/>
              </p:nvSpPr>
              <p:spPr bwMode="auto">
                <a:xfrm rot="3041554" flipH="1">
                  <a:off x="1533" y="2520"/>
                  <a:ext cx="117" cy="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</p:grpSp>
          <p:grpSp>
            <p:nvGrpSpPr>
              <p:cNvPr id="15954" name="Group 10834"/>
              <p:cNvGrpSpPr>
                <a:grpSpLocks/>
              </p:cNvGrpSpPr>
              <p:nvPr/>
            </p:nvGrpSpPr>
            <p:grpSpPr bwMode="auto">
              <a:xfrm rot="18000000">
                <a:off x="2149" y="1310"/>
                <a:ext cx="477" cy="142"/>
                <a:chOff x="1149" y="2494"/>
                <a:chExt cx="477" cy="142"/>
              </a:xfrm>
            </p:grpSpPr>
            <p:sp>
              <p:nvSpPr>
                <p:cNvPr id="15955" name="AutoShape 10835"/>
                <p:cNvSpPr>
                  <a:spLocks noChangeAspect="1" noChangeArrowheads="1"/>
                </p:cNvSpPr>
                <p:nvPr/>
              </p:nvSpPr>
              <p:spPr bwMode="auto">
                <a:xfrm>
                  <a:off x="1161" y="2575"/>
                  <a:ext cx="300" cy="2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56" name="AutoShape 10836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2503"/>
                  <a:ext cx="59" cy="3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57" name="Oval 10837"/>
                <p:cNvSpPr>
                  <a:spLocks noChangeAspect="1" noChangeArrowheads="1"/>
                </p:cNvSpPr>
                <p:nvPr/>
              </p:nvSpPr>
              <p:spPr bwMode="auto">
                <a:xfrm rot="40158446">
                  <a:off x="1429" y="2518"/>
                  <a:ext cx="118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  <p:sp>
              <p:nvSpPr>
                <p:cNvPr id="15958" name="Oval 10838"/>
                <p:cNvSpPr>
                  <a:spLocks noChangeAspect="1" noChangeArrowheads="1"/>
                </p:cNvSpPr>
                <p:nvPr/>
              </p:nvSpPr>
              <p:spPr bwMode="auto">
                <a:xfrm>
                  <a:off x="1149" y="2540"/>
                  <a:ext cx="155" cy="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pPr algn="ctr"/>
                  <a:endParaRPr lang="es-ES" sz="600">
                    <a:solidFill>
                      <a:srgbClr val="664175"/>
                    </a:solidFill>
                  </a:endParaRPr>
                </a:p>
              </p:txBody>
            </p:sp>
            <p:sp>
              <p:nvSpPr>
                <p:cNvPr id="15959" name="Oval 10839"/>
                <p:cNvSpPr>
                  <a:spLocks noChangeAspect="1" noChangeArrowheads="1"/>
                </p:cNvSpPr>
                <p:nvPr/>
              </p:nvSpPr>
              <p:spPr bwMode="auto">
                <a:xfrm rot="3041554" flipH="1">
                  <a:off x="1533" y="2520"/>
                  <a:ext cx="117" cy="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</p:grpSp>
          <p:grpSp>
            <p:nvGrpSpPr>
              <p:cNvPr id="15960" name="Group 10840"/>
              <p:cNvGrpSpPr>
                <a:grpSpLocks/>
              </p:cNvGrpSpPr>
              <p:nvPr/>
            </p:nvGrpSpPr>
            <p:grpSpPr bwMode="auto">
              <a:xfrm rot="19200000" flipH="1">
                <a:off x="1800" y="1687"/>
                <a:ext cx="477" cy="142"/>
                <a:chOff x="1149" y="2494"/>
                <a:chExt cx="477" cy="142"/>
              </a:xfrm>
            </p:grpSpPr>
            <p:sp>
              <p:nvSpPr>
                <p:cNvPr id="15961" name="AutoShape 10841"/>
                <p:cNvSpPr>
                  <a:spLocks noChangeAspect="1" noChangeArrowheads="1"/>
                </p:cNvSpPr>
                <p:nvPr/>
              </p:nvSpPr>
              <p:spPr bwMode="auto">
                <a:xfrm>
                  <a:off x="1161" y="2575"/>
                  <a:ext cx="300" cy="2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62" name="AutoShape 10842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2503"/>
                  <a:ext cx="59" cy="3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63" name="Oval 10843"/>
                <p:cNvSpPr>
                  <a:spLocks noChangeAspect="1" noChangeArrowheads="1"/>
                </p:cNvSpPr>
                <p:nvPr/>
              </p:nvSpPr>
              <p:spPr bwMode="auto">
                <a:xfrm rot="40158446">
                  <a:off x="1429" y="2518"/>
                  <a:ext cx="118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  <p:sp>
              <p:nvSpPr>
                <p:cNvPr id="15964" name="Oval 10844"/>
                <p:cNvSpPr>
                  <a:spLocks noChangeAspect="1" noChangeArrowheads="1"/>
                </p:cNvSpPr>
                <p:nvPr/>
              </p:nvSpPr>
              <p:spPr bwMode="auto">
                <a:xfrm>
                  <a:off x="1149" y="2540"/>
                  <a:ext cx="155" cy="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 sz="600">
                    <a:solidFill>
                      <a:srgbClr val="664175"/>
                    </a:solidFill>
                  </a:endParaRPr>
                </a:p>
              </p:txBody>
            </p:sp>
            <p:sp>
              <p:nvSpPr>
                <p:cNvPr id="15965" name="Oval 10845"/>
                <p:cNvSpPr>
                  <a:spLocks noChangeAspect="1" noChangeArrowheads="1"/>
                </p:cNvSpPr>
                <p:nvPr/>
              </p:nvSpPr>
              <p:spPr bwMode="auto">
                <a:xfrm rot="3041554" flipH="1">
                  <a:off x="1533" y="2520"/>
                  <a:ext cx="117" cy="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</p:grpSp>
          <p:grpSp>
            <p:nvGrpSpPr>
              <p:cNvPr id="15966" name="Group 10846"/>
              <p:cNvGrpSpPr>
                <a:grpSpLocks/>
              </p:cNvGrpSpPr>
              <p:nvPr/>
            </p:nvGrpSpPr>
            <p:grpSpPr bwMode="auto">
              <a:xfrm rot="2657227">
                <a:off x="2227" y="1694"/>
                <a:ext cx="477" cy="142"/>
                <a:chOff x="1149" y="2494"/>
                <a:chExt cx="477" cy="142"/>
              </a:xfrm>
            </p:grpSpPr>
            <p:sp>
              <p:nvSpPr>
                <p:cNvPr id="15967" name="AutoShape 10847"/>
                <p:cNvSpPr>
                  <a:spLocks noChangeAspect="1" noChangeArrowheads="1"/>
                </p:cNvSpPr>
                <p:nvPr/>
              </p:nvSpPr>
              <p:spPr bwMode="auto">
                <a:xfrm>
                  <a:off x="1161" y="2575"/>
                  <a:ext cx="300" cy="2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68" name="AutoShape 10848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2503"/>
                  <a:ext cx="59" cy="3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69" name="Oval 10849"/>
                <p:cNvSpPr>
                  <a:spLocks noChangeAspect="1" noChangeArrowheads="1"/>
                </p:cNvSpPr>
                <p:nvPr/>
              </p:nvSpPr>
              <p:spPr bwMode="auto">
                <a:xfrm rot="40158446">
                  <a:off x="1429" y="2518"/>
                  <a:ext cx="118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  <p:sp>
              <p:nvSpPr>
                <p:cNvPr id="15970" name="Oval 10850"/>
                <p:cNvSpPr>
                  <a:spLocks noChangeAspect="1" noChangeArrowheads="1"/>
                </p:cNvSpPr>
                <p:nvPr/>
              </p:nvSpPr>
              <p:spPr bwMode="auto">
                <a:xfrm>
                  <a:off x="1149" y="2540"/>
                  <a:ext cx="155" cy="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 sz="600">
                    <a:solidFill>
                      <a:srgbClr val="664175"/>
                    </a:solidFill>
                  </a:endParaRPr>
                </a:p>
              </p:txBody>
            </p:sp>
            <p:sp>
              <p:nvSpPr>
                <p:cNvPr id="15971" name="Oval 10851"/>
                <p:cNvSpPr>
                  <a:spLocks noChangeAspect="1" noChangeArrowheads="1"/>
                </p:cNvSpPr>
                <p:nvPr/>
              </p:nvSpPr>
              <p:spPr bwMode="auto">
                <a:xfrm rot="3041554" flipH="1">
                  <a:off x="1533" y="2520"/>
                  <a:ext cx="117" cy="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</p:grpSp>
          <p:grpSp>
            <p:nvGrpSpPr>
              <p:cNvPr id="15972" name="Group 10852"/>
              <p:cNvGrpSpPr>
                <a:grpSpLocks/>
              </p:cNvGrpSpPr>
              <p:nvPr/>
            </p:nvGrpSpPr>
            <p:grpSpPr bwMode="auto">
              <a:xfrm rot="16200000" flipH="1">
                <a:off x="1997" y="1800"/>
                <a:ext cx="477" cy="142"/>
                <a:chOff x="1149" y="2494"/>
                <a:chExt cx="477" cy="142"/>
              </a:xfrm>
            </p:grpSpPr>
            <p:sp>
              <p:nvSpPr>
                <p:cNvPr id="15973" name="AutoShape 10853"/>
                <p:cNvSpPr>
                  <a:spLocks noChangeAspect="1" noChangeArrowheads="1"/>
                </p:cNvSpPr>
                <p:nvPr/>
              </p:nvSpPr>
              <p:spPr bwMode="auto">
                <a:xfrm>
                  <a:off x="1161" y="2575"/>
                  <a:ext cx="300" cy="2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74" name="AutoShape 10854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2503"/>
                  <a:ext cx="59" cy="3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75" name="Oval 10855"/>
                <p:cNvSpPr>
                  <a:spLocks noChangeAspect="1" noChangeArrowheads="1"/>
                </p:cNvSpPr>
                <p:nvPr/>
              </p:nvSpPr>
              <p:spPr bwMode="auto">
                <a:xfrm rot="40158446">
                  <a:off x="1429" y="2518"/>
                  <a:ext cx="118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  <p:sp>
              <p:nvSpPr>
                <p:cNvPr id="15976" name="Oval 10856"/>
                <p:cNvSpPr>
                  <a:spLocks noChangeAspect="1" noChangeArrowheads="1"/>
                </p:cNvSpPr>
                <p:nvPr/>
              </p:nvSpPr>
              <p:spPr bwMode="auto">
                <a:xfrm>
                  <a:off x="1149" y="2540"/>
                  <a:ext cx="155" cy="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pPr algn="ctr"/>
                  <a:endParaRPr lang="es-ES" sz="600">
                    <a:solidFill>
                      <a:srgbClr val="664175"/>
                    </a:solidFill>
                  </a:endParaRPr>
                </a:p>
              </p:txBody>
            </p:sp>
            <p:sp>
              <p:nvSpPr>
                <p:cNvPr id="15977" name="Oval 10857"/>
                <p:cNvSpPr>
                  <a:spLocks noChangeAspect="1" noChangeArrowheads="1"/>
                </p:cNvSpPr>
                <p:nvPr/>
              </p:nvSpPr>
              <p:spPr bwMode="auto">
                <a:xfrm rot="3041554" flipH="1">
                  <a:off x="1533" y="2520"/>
                  <a:ext cx="117" cy="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</p:grpSp>
          <p:grpSp>
            <p:nvGrpSpPr>
              <p:cNvPr id="15978" name="Group 10858"/>
              <p:cNvGrpSpPr>
                <a:grpSpLocks/>
              </p:cNvGrpSpPr>
              <p:nvPr/>
            </p:nvGrpSpPr>
            <p:grpSpPr bwMode="auto">
              <a:xfrm rot="-337309">
                <a:off x="2282" y="1497"/>
                <a:ext cx="477" cy="142"/>
                <a:chOff x="1149" y="2494"/>
                <a:chExt cx="477" cy="142"/>
              </a:xfrm>
            </p:grpSpPr>
            <p:sp>
              <p:nvSpPr>
                <p:cNvPr id="15979" name="AutoShape 10859"/>
                <p:cNvSpPr>
                  <a:spLocks noChangeAspect="1" noChangeArrowheads="1"/>
                </p:cNvSpPr>
                <p:nvPr/>
              </p:nvSpPr>
              <p:spPr bwMode="auto">
                <a:xfrm>
                  <a:off x="1161" y="2575"/>
                  <a:ext cx="300" cy="2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80" name="AutoShape 10860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2503"/>
                  <a:ext cx="59" cy="3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81" name="Oval 10861"/>
                <p:cNvSpPr>
                  <a:spLocks noChangeAspect="1" noChangeArrowheads="1"/>
                </p:cNvSpPr>
                <p:nvPr/>
              </p:nvSpPr>
              <p:spPr bwMode="auto">
                <a:xfrm rot="40158446">
                  <a:off x="1429" y="2518"/>
                  <a:ext cx="118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  <p:sp>
              <p:nvSpPr>
                <p:cNvPr id="15982" name="Oval 10862"/>
                <p:cNvSpPr>
                  <a:spLocks noChangeAspect="1" noChangeArrowheads="1"/>
                </p:cNvSpPr>
                <p:nvPr/>
              </p:nvSpPr>
              <p:spPr bwMode="auto">
                <a:xfrm>
                  <a:off x="1149" y="2540"/>
                  <a:ext cx="155" cy="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600">
                      <a:solidFill>
                        <a:srgbClr val="664175"/>
                      </a:solidFill>
                    </a:rPr>
                    <a:t>CARD</a:t>
                  </a:r>
                </a:p>
              </p:txBody>
            </p:sp>
            <p:sp>
              <p:nvSpPr>
                <p:cNvPr id="15983" name="Oval 10863"/>
                <p:cNvSpPr>
                  <a:spLocks noChangeAspect="1" noChangeArrowheads="1"/>
                </p:cNvSpPr>
                <p:nvPr/>
              </p:nvSpPr>
              <p:spPr bwMode="auto">
                <a:xfrm rot="3041554" flipH="1">
                  <a:off x="1533" y="2520"/>
                  <a:ext cx="117" cy="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</p:grpSp>
          <p:grpSp>
            <p:nvGrpSpPr>
              <p:cNvPr id="15984" name="Group 10864"/>
              <p:cNvGrpSpPr>
                <a:grpSpLocks/>
              </p:cNvGrpSpPr>
              <p:nvPr/>
            </p:nvGrpSpPr>
            <p:grpSpPr bwMode="auto">
              <a:xfrm>
                <a:off x="2086" y="1352"/>
                <a:ext cx="207" cy="213"/>
                <a:chOff x="1420" y="2192"/>
                <a:chExt cx="207" cy="213"/>
              </a:xfrm>
            </p:grpSpPr>
            <p:sp>
              <p:nvSpPr>
                <p:cNvPr id="15985" name="Freeform 10865"/>
                <p:cNvSpPr>
                  <a:spLocks/>
                </p:cNvSpPr>
                <p:nvPr/>
              </p:nvSpPr>
              <p:spPr bwMode="auto">
                <a:xfrm>
                  <a:off x="1434" y="2211"/>
                  <a:ext cx="181" cy="173"/>
                </a:xfrm>
                <a:custGeom>
                  <a:avLst/>
                  <a:gdLst>
                    <a:gd name="T0" fmla="*/ 98 w 181"/>
                    <a:gd name="T1" fmla="*/ 171 h 173"/>
                    <a:gd name="T2" fmla="*/ 181 w 181"/>
                    <a:gd name="T3" fmla="*/ 87 h 173"/>
                    <a:gd name="T4" fmla="*/ 90 w 181"/>
                    <a:gd name="T5" fmla="*/ 3 h 173"/>
                    <a:gd name="T6" fmla="*/ 3 w 181"/>
                    <a:gd name="T7" fmla="*/ 72 h 173"/>
                    <a:gd name="T8" fmla="*/ 15 w 181"/>
                    <a:gd name="T9" fmla="*/ 135 h 173"/>
                    <a:gd name="T10" fmla="*/ 82 w 181"/>
                    <a:gd name="T11" fmla="*/ 93 h 173"/>
                    <a:gd name="T12" fmla="*/ 28 w 181"/>
                    <a:gd name="T13" fmla="*/ 150 h 173"/>
                    <a:gd name="T14" fmla="*/ 98 w 181"/>
                    <a:gd name="T15" fmla="*/ 171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86" name="Text Box 10866"/>
                <p:cNvSpPr txBox="1">
                  <a:spLocks noChangeArrowheads="1"/>
                </p:cNvSpPr>
                <p:nvPr/>
              </p:nvSpPr>
              <p:spPr bwMode="auto">
                <a:xfrm>
                  <a:off x="1420" y="2192"/>
                  <a:ext cx="207" cy="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1">
                        <a:gsLst>
                          <a:gs pos="0">
                            <a:srgbClr val="FF0000"/>
                          </a:gs>
                          <a:gs pos="100000">
                            <a:srgbClr val="808080"/>
                          </a:gs>
                        </a:gsLst>
                        <a:lin ang="5400000" scaled="1"/>
                      </a:gra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FF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Cas</a:t>
                  </a:r>
                </a:p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9</a:t>
                  </a:r>
                </a:p>
              </p:txBody>
            </p:sp>
          </p:grpSp>
          <p:grpSp>
            <p:nvGrpSpPr>
              <p:cNvPr id="15987" name="Group 10867"/>
              <p:cNvGrpSpPr>
                <a:grpSpLocks/>
              </p:cNvGrpSpPr>
              <p:nvPr/>
            </p:nvGrpSpPr>
            <p:grpSpPr bwMode="auto">
              <a:xfrm>
                <a:off x="2247" y="1387"/>
                <a:ext cx="207" cy="213"/>
                <a:chOff x="1420" y="2192"/>
                <a:chExt cx="207" cy="213"/>
              </a:xfrm>
            </p:grpSpPr>
            <p:sp>
              <p:nvSpPr>
                <p:cNvPr id="15988" name="Freeform 10868"/>
                <p:cNvSpPr>
                  <a:spLocks/>
                </p:cNvSpPr>
                <p:nvPr/>
              </p:nvSpPr>
              <p:spPr bwMode="auto">
                <a:xfrm>
                  <a:off x="1434" y="2211"/>
                  <a:ext cx="181" cy="173"/>
                </a:xfrm>
                <a:custGeom>
                  <a:avLst/>
                  <a:gdLst>
                    <a:gd name="T0" fmla="*/ 98 w 181"/>
                    <a:gd name="T1" fmla="*/ 171 h 173"/>
                    <a:gd name="T2" fmla="*/ 181 w 181"/>
                    <a:gd name="T3" fmla="*/ 87 h 173"/>
                    <a:gd name="T4" fmla="*/ 90 w 181"/>
                    <a:gd name="T5" fmla="*/ 3 h 173"/>
                    <a:gd name="T6" fmla="*/ 3 w 181"/>
                    <a:gd name="T7" fmla="*/ 72 h 173"/>
                    <a:gd name="T8" fmla="*/ 15 w 181"/>
                    <a:gd name="T9" fmla="*/ 135 h 173"/>
                    <a:gd name="T10" fmla="*/ 82 w 181"/>
                    <a:gd name="T11" fmla="*/ 93 h 173"/>
                    <a:gd name="T12" fmla="*/ 28 w 181"/>
                    <a:gd name="T13" fmla="*/ 150 h 173"/>
                    <a:gd name="T14" fmla="*/ 98 w 181"/>
                    <a:gd name="T15" fmla="*/ 171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89" name="Text Box 10869"/>
                <p:cNvSpPr txBox="1">
                  <a:spLocks noChangeArrowheads="1"/>
                </p:cNvSpPr>
                <p:nvPr/>
              </p:nvSpPr>
              <p:spPr bwMode="auto">
                <a:xfrm>
                  <a:off x="1420" y="2192"/>
                  <a:ext cx="207" cy="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1">
                        <a:gsLst>
                          <a:gs pos="0">
                            <a:srgbClr val="FF0000"/>
                          </a:gs>
                          <a:gs pos="100000">
                            <a:srgbClr val="808080"/>
                          </a:gs>
                        </a:gsLst>
                        <a:lin ang="5400000" scaled="1"/>
                      </a:gra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FF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Cas</a:t>
                  </a:r>
                </a:p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9</a:t>
                  </a:r>
                </a:p>
              </p:txBody>
            </p:sp>
          </p:grpSp>
          <p:grpSp>
            <p:nvGrpSpPr>
              <p:cNvPr id="15990" name="Group 10870"/>
              <p:cNvGrpSpPr>
                <a:grpSpLocks/>
              </p:cNvGrpSpPr>
              <p:nvPr/>
            </p:nvGrpSpPr>
            <p:grpSpPr bwMode="auto">
              <a:xfrm>
                <a:off x="2324" y="1500"/>
                <a:ext cx="207" cy="213"/>
                <a:chOff x="1420" y="2192"/>
                <a:chExt cx="207" cy="213"/>
              </a:xfrm>
            </p:grpSpPr>
            <p:sp>
              <p:nvSpPr>
                <p:cNvPr id="15991" name="Freeform 10871"/>
                <p:cNvSpPr>
                  <a:spLocks/>
                </p:cNvSpPr>
                <p:nvPr/>
              </p:nvSpPr>
              <p:spPr bwMode="auto">
                <a:xfrm>
                  <a:off x="1434" y="2211"/>
                  <a:ext cx="181" cy="173"/>
                </a:xfrm>
                <a:custGeom>
                  <a:avLst/>
                  <a:gdLst>
                    <a:gd name="T0" fmla="*/ 98 w 181"/>
                    <a:gd name="T1" fmla="*/ 171 h 173"/>
                    <a:gd name="T2" fmla="*/ 181 w 181"/>
                    <a:gd name="T3" fmla="*/ 87 h 173"/>
                    <a:gd name="T4" fmla="*/ 90 w 181"/>
                    <a:gd name="T5" fmla="*/ 3 h 173"/>
                    <a:gd name="T6" fmla="*/ 3 w 181"/>
                    <a:gd name="T7" fmla="*/ 72 h 173"/>
                    <a:gd name="T8" fmla="*/ 15 w 181"/>
                    <a:gd name="T9" fmla="*/ 135 h 173"/>
                    <a:gd name="T10" fmla="*/ 82 w 181"/>
                    <a:gd name="T11" fmla="*/ 93 h 173"/>
                    <a:gd name="T12" fmla="*/ 28 w 181"/>
                    <a:gd name="T13" fmla="*/ 150 h 173"/>
                    <a:gd name="T14" fmla="*/ 98 w 181"/>
                    <a:gd name="T15" fmla="*/ 171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92" name="Text Box 10872"/>
                <p:cNvSpPr txBox="1">
                  <a:spLocks noChangeArrowheads="1"/>
                </p:cNvSpPr>
                <p:nvPr/>
              </p:nvSpPr>
              <p:spPr bwMode="auto">
                <a:xfrm>
                  <a:off x="1420" y="2192"/>
                  <a:ext cx="207" cy="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1">
                        <a:gsLst>
                          <a:gs pos="0">
                            <a:srgbClr val="FF0000"/>
                          </a:gs>
                          <a:gs pos="100000">
                            <a:srgbClr val="808080"/>
                          </a:gs>
                        </a:gsLst>
                        <a:lin ang="5400000" scaled="1"/>
                      </a:gra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FF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Cas</a:t>
                  </a:r>
                </a:p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9</a:t>
                  </a:r>
                </a:p>
              </p:txBody>
            </p:sp>
          </p:grpSp>
          <p:grpSp>
            <p:nvGrpSpPr>
              <p:cNvPr id="15993" name="Group 10873"/>
              <p:cNvGrpSpPr>
                <a:grpSpLocks/>
              </p:cNvGrpSpPr>
              <p:nvPr/>
            </p:nvGrpSpPr>
            <p:grpSpPr bwMode="auto">
              <a:xfrm>
                <a:off x="2281" y="1607"/>
                <a:ext cx="207" cy="213"/>
                <a:chOff x="1420" y="2192"/>
                <a:chExt cx="207" cy="213"/>
              </a:xfrm>
            </p:grpSpPr>
            <p:sp>
              <p:nvSpPr>
                <p:cNvPr id="15994" name="Freeform 10874"/>
                <p:cNvSpPr>
                  <a:spLocks/>
                </p:cNvSpPr>
                <p:nvPr/>
              </p:nvSpPr>
              <p:spPr bwMode="auto">
                <a:xfrm>
                  <a:off x="1434" y="2211"/>
                  <a:ext cx="181" cy="173"/>
                </a:xfrm>
                <a:custGeom>
                  <a:avLst/>
                  <a:gdLst>
                    <a:gd name="T0" fmla="*/ 98 w 181"/>
                    <a:gd name="T1" fmla="*/ 171 h 173"/>
                    <a:gd name="T2" fmla="*/ 181 w 181"/>
                    <a:gd name="T3" fmla="*/ 87 h 173"/>
                    <a:gd name="T4" fmla="*/ 90 w 181"/>
                    <a:gd name="T5" fmla="*/ 3 h 173"/>
                    <a:gd name="T6" fmla="*/ 3 w 181"/>
                    <a:gd name="T7" fmla="*/ 72 h 173"/>
                    <a:gd name="T8" fmla="*/ 15 w 181"/>
                    <a:gd name="T9" fmla="*/ 135 h 173"/>
                    <a:gd name="T10" fmla="*/ 82 w 181"/>
                    <a:gd name="T11" fmla="*/ 93 h 173"/>
                    <a:gd name="T12" fmla="*/ 28 w 181"/>
                    <a:gd name="T13" fmla="*/ 150 h 173"/>
                    <a:gd name="T14" fmla="*/ 98 w 181"/>
                    <a:gd name="T15" fmla="*/ 171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95" name="Text Box 10875"/>
                <p:cNvSpPr txBox="1">
                  <a:spLocks noChangeArrowheads="1"/>
                </p:cNvSpPr>
                <p:nvPr/>
              </p:nvSpPr>
              <p:spPr bwMode="auto">
                <a:xfrm>
                  <a:off x="1420" y="2192"/>
                  <a:ext cx="207" cy="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1">
                        <a:gsLst>
                          <a:gs pos="0">
                            <a:srgbClr val="FF0000"/>
                          </a:gs>
                          <a:gs pos="100000">
                            <a:srgbClr val="808080"/>
                          </a:gs>
                        </a:gsLst>
                        <a:lin ang="5400000" scaled="1"/>
                      </a:gra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FF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Cas</a:t>
                  </a:r>
                </a:p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9</a:t>
                  </a:r>
                </a:p>
              </p:txBody>
            </p:sp>
          </p:grpSp>
          <p:grpSp>
            <p:nvGrpSpPr>
              <p:cNvPr id="15996" name="Group 10876"/>
              <p:cNvGrpSpPr>
                <a:grpSpLocks/>
              </p:cNvGrpSpPr>
              <p:nvPr/>
            </p:nvGrpSpPr>
            <p:grpSpPr bwMode="auto">
              <a:xfrm>
                <a:off x="2148" y="1666"/>
                <a:ext cx="207" cy="213"/>
                <a:chOff x="1420" y="2192"/>
                <a:chExt cx="207" cy="213"/>
              </a:xfrm>
            </p:grpSpPr>
            <p:sp>
              <p:nvSpPr>
                <p:cNvPr id="15997" name="Freeform 10877"/>
                <p:cNvSpPr>
                  <a:spLocks/>
                </p:cNvSpPr>
                <p:nvPr/>
              </p:nvSpPr>
              <p:spPr bwMode="auto">
                <a:xfrm>
                  <a:off x="1434" y="2211"/>
                  <a:ext cx="181" cy="173"/>
                </a:xfrm>
                <a:custGeom>
                  <a:avLst/>
                  <a:gdLst>
                    <a:gd name="T0" fmla="*/ 98 w 181"/>
                    <a:gd name="T1" fmla="*/ 171 h 173"/>
                    <a:gd name="T2" fmla="*/ 181 w 181"/>
                    <a:gd name="T3" fmla="*/ 87 h 173"/>
                    <a:gd name="T4" fmla="*/ 90 w 181"/>
                    <a:gd name="T5" fmla="*/ 3 h 173"/>
                    <a:gd name="T6" fmla="*/ 3 w 181"/>
                    <a:gd name="T7" fmla="*/ 72 h 173"/>
                    <a:gd name="T8" fmla="*/ 15 w 181"/>
                    <a:gd name="T9" fmla="*/ 135 h 173"/>
                    <a:gd name="T10" fmla="*/ 82 w 181"/>
                    <a:gd name="T11" fmla="*/ 93 h 173"/>
                    <a:gd name="T12" fmla="*/ 28 w 181"/>
                    <a:gd name="T13" fmla="*/ 150 h 173"/>
                    <a:gd name="T14" fmla="*/ 98 w 181"/>
                    <a:gd name="T15" fmla="*/ 171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98" name="Text Box 10878"/>
                <p:cNvSpPr txBox="1">
                  <a:spLocks noChangeArrowheads="1"/>
                </p:cNvSpPr>
                <p:nvPr/>
              </p:nvSpPr>
              <p:spPr bwMode="auto">
                <a:xfrm>
                  <a:off x="1420" y="2192"/>
                  <a:ext cx="207" cy="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1">
                        <a:gsLst>
                          <a:gs pos="0">
                            <a:srgbClr val="FF0000"/>
                          </a:gs>
                          <a:gs pos="100000">
                            <a:srgbClr val="808080"/>
                          </a:gs>
                        </a:gsLst>
                        <a:lin ang="5400000" scaled="1"/>
                      </a:gra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FF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Cas</a:t>
                  </a:r>
                </a:p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9</a:t>
                  </a:r>
                </a:p>
              </p:txBody>
            </p:sp>
          </p:grpSp>
          <p:grpSp>
            <p:nvGrpSpPr>
              <p:cNvPr id="15999" name="Group 10879"/>
              <p:cNvGrpSpPr>
                <a:grpSpLocks/>
              </p:cNvGrpSpPr>
              <p:nvPr/>
            </p:nvGrpSpPr>
            <p:grpSpPr bwMode="auto">
              <a:xfrm>
                <a:off x="2051" y="1617"/>
                <a:ext cx="207" cy="213"/>
                <a:chOff x="1420" y="2192"/>
                <a:chExt cx="207" cy="213"/>
              </a:xfrm>
            </p:grpSpPr>
            <p:sp>
              <p:nvSpPr>
                <p:cNvPr id="16000" name="Freeform 10880"/>
                <p:cNvSpPr>
                  <a:spLocks/>
                </p:cNvSpPr>
                <p:nvPr/>
              </p:nvSpPr>
              <p:spPr bwMode="auto">
                <a:xfrm>
                  <a:off x="1434" y="2211"/>
                  <a:ext cx="181" cy="173"/>
                </a:xfrm>
                <a:custGeom>
                  <a:avLst/>
                  <a:gdLst>
                    <a:gd name="T0" fmla="*/ 98 w 181"/>
                    <a:gd name="T1" fmla="*/ 171 h 173"/>
                    <a:gd name="T2" fmla="*/ 181 w 181"/>
                    <a:gd name="T3" fmla="*/ 87 h 173"/>
                    <a:gd name="T4" fmla="*/ 90 w 181"/>
                    <a:gd name="T5" fmla="*/ 3 h 173"/>
                    <a:gd name="T6" fmla="*/ 3 w 181"/>
                    <a:gd name="T7" fmla="*/ 72 h 173"/>
                    <a:gd name="T8" fmla="*/ 15 w 181"/>
                    <a:gd name="T9" fmla="*/ 135 h 173"/>
                    <a:gd name="T10" fmla="*/ 82 w 181"/>
                    <a:gd name="T11" fmla="*/ 93 h 173"/>
                    <a:gd name="T12" fmla="*/ 28 w 181"/>
                    <a:gd name="T13" fmla="*/ 150 h 173"/>
                    <a:gd name="T14" fmla="*/ 98 w 181"/>
                    <a:gd name="T15" fmla="*/ 171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6001" name="Text Box 10881"/>
                <p:cNvSpPr txBox="1">
                  <a:spLocks noChangeArrowheads="1"/>
                </p:cNvSpPr>
                <p:nvPr/>
              </p:nvSpPr>
              <p:spPr bwMode="auto">
                <a:xfrm>
                  <a:off x="1420" y="2192"/>
                  <a:ext cx="207" cy="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1">
                        <a:gsLst>
                          <a:gs pos="0">
                            <a:srgbClr val="FF0000"/>
                          </a:gs>
                          <a:gs pos="100000">
                            <a:srgbClr val="808080"/>
                          </a:gs>
                        </a:gsLst>
                        <a:lin ang="5400000" scaled="1"/>
                      </a:gra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FF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Cas</a:t>
                  </a:r>
                </a:p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9</a:t>
                  </a:r>
                </a:p>
              </p:txBody>
            </p:sp>
          </p:grpSp>
          <p:grpSp>
            <p:nvGrpSpPr>
              <p:cNvPr id="16002" name="Group 10882"/>
              <p:cNvGrpSpPr>
                <a:grpSpLocks/>
              </p:cNvGrpSpPr>
              <p:nvPr/>
            </p:nvGrpSpPr>
            <p:grpSpPr bwMode="auto">
              <a:xfrm>
                <a:off x="1996" y="1484"/>
                <a:ext cx="207" cy="213"/>
                <a:chOff x="1420" y="2192"/>
                <a:chExt cx="207" cy="213"/>
              </a:xfrm>
            </p:grpSpPr>
            <p:sp>
              <p:nvSpPr>
                <p:cNvPr id="16003" name="Freeform 10883"/>
                <p:cNvSpPr>
                  <a:spLocks/>
                </p:cNvSpPr>
                <p:nvPr/>
              </p:nvSpPr>
              <p:spPr bwMode="auto">
                <a:xfrm>
                  <a:off x="1434" y="2211"/>
                  <a:ext cx="181" cy="173"/>
                </a:xfrm>
                <a:custGeom>
                  <a:avLst/>
                  <a:gdLst>
                    <a:gd name="T0" fmla="*/ 98 w 181"/>
                    <a:gd name="T1" fmla="*/ 171 h 173"/>
                    <a:gd name="T2" fmla="*/ 181 w 181"/>
                    <a:gd name="T3" fmla="*/ 87 h 173"/>
                    <a:gd name="T4" fmla="*/ 90 w 181"/>
                    <a:gd name="T5" fmla="*/ 3 h 173"/>
                    <a:gd name="T6" fmla="*/ 3 w 181"/>
                    <a:gd name="T7" fmla="*/ 72 h 173"/>
                    <a:gd name="T8" fmla="*/ 15 w 181"/>
                    <a:gd name="T9" fmla="*/ 135 h 173"/>
                    <a:gd name="T10" fmla="*/ 82 w 181"/>
                    <a:gd name="T11" fmla="*/ 93 h 173"/>
                    <a:gd name="T12" fmla="*/ 28 w 181"/>
                    <a:gd name="T13" fmla="*/ 150 h 173"/>
                    <a:gd name="T14" fmla="*/ 98 w 181"/>
                    <a:gd name="T15" fmla="*/ 171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6004" name="Text Box 10884"/>
                <p:cNvSpPr txBox="1">
                  <a:spLocks noChangeArrowheads="1"/>
                </p:cNvSpPr>
                <p:nvPr/>
              </p:nvSpPr>
              <p:spPr bwMode="auto">
                <a:xfrm>
                  <a:off x="1420" y="2192"/>
                  <a:ext cx="207" cy="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1">
                        <a:gsLst>
                          <a:gs pos="0">
                            <a:srgbClr val="FF0000"/>
                          </a:gs>
                          <a:gs pos="100000">
                            <a:srgbClr val="808080"/>
                          </a:gs>
                        </a:gsLst>
                        <a:lin ang="5400000" scaled="1"/>
                      </a:gra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FF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Cas</a:t>
                  </a:r>
                </a:p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9</a:t>
                  </a:r>
                </a:p>
              </p:txBody>
            </p:sp>
          </p:grpSp>
        </p:grpSp>
        <p:sp>
          <p:nvSpPr>
            <p:cNvPr id="16005" name="Oval 10885"/>
            <p:cNvSpPr>
              <a:spLocks noChangeArrowheads="1"/>
            </p:cNvSpPr>
            <p:nvPr/>
          </p:nvSpPr>
          <p:spPr bwMode="auto">
            <a:xfrm>
              <a:off x="2386" y="3178"/>
              <a:ext cx="132" cy="96"/>
            </a:xfrm>
            <a:prstGeom prst="ellipse">
              <a:avLst/>
            </a:prstGeom>
            <a:gradFill rotWithShape="1">
              <a:gsLst>
                <a:gs pos="0">
                  <a:srgbClr val="FEB284">
                    <a:gamma/>
                    <a:shade val="46275"/>
                    <a:invGamma/>
                  </a:srgbClr>
                </a:gs>
                <a:gs pos="50000">
                  <a:srgbClr val="FEB284"/>
                </a:gs>
                <a:gs pos="100000">
                  <a:srgbClr val="FEB28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Cyt</a:t>
              </a:r>
            </a:p>
          </p:txBody>
        </p:sp>
        <p:sp>
          <p:nvSpPr>
            <p:cNvPr id="16006" name="Oval 10886"/>
            <p:cNvSpPr>
              <a:spLocks noChangeArrowheads="1"/>
            </p:cNvSpPr>
            <p:nvPr/>
          </p:nvSpPr>
          <p:spPr bwMode="auto">
            <a:xfrm>
              <a:off x="2908" y="3202"/>
              <a:ext cx="132" cy="96"/>
            </a:xfrm>
            <a:prstGeom prst="ellipse">
              <a:avLst/>
            </a:prstGeom>
            <a:gradFill rotWithShape="1">
              <a:gsLst>
                <a:gs pos="0">
                  <a:srgbClr val="FEB284">
                    <a:gamma/>
                    <a:shade val="46275"/>
                    <a:invGamma/>
                  </a:srgbClr>
                </a:gs>
                <a:gs pos="50000">
                  <a:srgbClr val="FEB284"/>
                </a:gs>
                <a:gs pos="100000">
                  <a:srgbClr val="FEB28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Cyt</a:t>
              </a:r>
            </a:p>
          </p:txBody>
        </p:sp>
        <p:sp>
          <p:nvSpPr>
            <p:cNvPr id="16007" name="Oval 10887"/>
            <p:cNvSpPr>
              <a:spLocks noChangeArrowheads="1"/>
            </p:cNvSpPr>
            <p:nvPr/>
          </p:nvSpPr>
          <p:spPr bwMode="auto">
            <a:xfrm>
              <a:off x="3064" y="3532"/>
              <a:ext cx="132" cy="96"/>
            </a:xfrm>
            <a:prstGeom prst="ellipse">
              <a:avLst/>
            </a:prstGeom>
            <a:gradFill rotWithShape="1">
              <a:gsLst>
                <a:gs pos="0">
                  <a:srgbClr val="FEB284">
                    <a:gamma/>
                    <a:shade val="46275"/>
                    <a:invGamma/>
                  </a:srgbClr>
                </a:gs>
                <a:gs pos="50000">
                  <a:srgbClr val="FEB284"/>
                </a:gs>
                <a:gs pos="100000">
                  <a:srgbClr val="FEB28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Cyt</a:t>
              </a:r>
            </a:p>
          </p:txBody>
        </p:sp>
        <p:sp>
          <p:nvSpPr>
            <p:cNvPr id="16008" name="Oval 10888"/>
            <p:cNvSpPr>
              <a:spLocks noChangeArrowheads="1"/>
            </p:cNvSpPr>
            <p:nvPr/>
          </p:nvSpPr>
          <p:spPr bwMode="auto">
            <a:xfrm>
              <a:off x="2914" y="3832"/>
              <a:ext cx="132" cy="96"/>
            </a:xfrm>
            <a:prstGeom prst="ellipse">
              <a:avLst/>
            </a:prstGeom>
            <a:gradFill rotWithShape="1">
              <a:gsLst>
                <a:gs pos="0">
                  <a:srgbClr val="FEB284">
                    <a:gamma/>
                    <a:shade val="46275"/>
                    <a:invGamma/>
                  </a:srgbClr>
                </a:gs>
                <a:gs pos="50000">
                  <a:srgbClr val="FEB284"/>
                </a:gs>
                <a:gs pos="100000">
                  <a:srgbClr val="FEB28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Cyt</a:t>
              </a:r>
            </a:p>
          </p:txBody>
        </p:sp>
        <p:sp>
          <p:nvSpPr>
            <p:cNvPr id="16009" name="Oval 10889"/>
            <p:cNvSpPr>
              <a:spLocks noChangeArrowheads="1"/>
            </p:cNvSpPr>
            <p:nvPr/>
          </p:nvSpPr>
          <p:spPr bwMode="auto">
            <a:xfrm>
              <a:off x="2680" y="3946"/>
              <a:ext cx="132" cy="96"/>
            </a:xfrm>
            <a:prstGeom prst="ellipse">
              <a:avLst/>
            </a:prstGeom>
            <a:gradFill rotWithShape="1">
              <a:gsLst>
                <a:gs pos="0">
                  <a:srgbClr val="FEB284">
                    <a:gamma/>
                    <a:shade val="46275"/>
                    <a:invGamma/>
                  </a:srgbClr>
                </a:gs>
                <a:gs pos="50000">
                  <a:srgbClr val="FEB284"/>
                </a:gs>
                <a:gs pos="100000">
                  <a:srgbClr val="FEB28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Cyt</a:t>
              </a:r>
            </a:p>
          </p:txBody>
        </p:sp>
        <p:sp>
          <p:nvSpPr>
            <p:cNvPr id="16010" name="Oval 10890"/>
            <p:cNvSpPr>
              <a:spLocks noChangeArrowheads="1"/>
            </p:cNvSpPr>
            <p:nvPr/>
          </p:nvSpPr>
          <p:spPr bwMode="auto">
            <a:xfrm>
              <a:off x="2326" y="3820"/>
              <a:ext cx="132" cy="96"/>
            </a:xfrm>
            <a:prstGeom prst="ellipse">
              <a:avLst/>
            </a:prstGeom>
            <a:gradFill rotWithShape="1">
              <a:gsLst>
                <a:gs pos="0">
                  <a:srgbClr val="FEB284">
                    <a:gamma/>
                    <a:shade val="46275"/>
                    <a:invGamma/>
                  </a:srgbClr>
                </a:gs>
                <a:gs pos="50000">
                  <a:srgbClr val="FEB284"/>
                </a:gs>
                <a:gs pos="100000">
                  <a:srgbClr val="FEB28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Cyt</a:t>
              </a:r>
            </a:p>
          </p:txBody>
        </p:sp>
        <p:sp>
          <p:nvSpPr>
            <p:cNvPr id="16011" name="Oval 10891"/>
            <p:cNvSpPr>
              <a:spLocks noChangeArrowheads="1"/>
            </p:cNvSpPr>
            <p:nvPr/>
          </p:nvSpPr>
          <p:spPr bwMode="auto">
            <a:xfrm>
              <a:off x="2206" y="3496"/>
              <a:ext cx="132" cy="96"/>
            </a:xfrm>
            <a:prstGeom prst="ellipse">
              <a:avLst/>
            </a:prstGeom>
            <a:gradFill rotWithShape="1">
              <a:gsLst>
                <a:gs pos="0">
                  <a:srgbClr val="FEB284">
                    <a:gamma/>
                    <a:shade val="46275"/>
                    <a:invGamma/>
                  </a:srgbClr>
                </a:gs>
                <a:gs pos="50000">
                  <a:srgbClr val="FEB284"/>
                </a:gs>
                <a:gs pos="100000">
                  <a:srgbClr val="FEB28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Cyt</a:t>
              </a:r>
            </a:p>
          </p:txBody>
        </p:sp>
      </p:grpSp>
      <p:sp>
        <p:nvSpPr>
          <p:cNvPr id="16012" name="Freeform 10892"/>
          <p:cNvSpPr>
            <a:spLocks/>
          </p:cNvSpPr>
          <p:nvPr/>
        </p:nvSpPr>
        <p:spPr bwMode="auto">
          <a:xfrm>
            <a:off x="5727700" y="4930775"/>
            <a:ext cx="423863" cy="514350"/>
          </a:xfrm>
          <a:custGeom>
            <a:avLst/>
            <a:gdLst>
              <a:gd name="T0" fmla="*/ 256 w 267"/>
              <a:gd name="T1" fmla="*/ 324 h 324"/>
              <a:gd name="T2" fmla="*/ 224 w 267"/>
              <a:gd name="T3" fmla="*/ 96 h 324"/>
              <a:gd name="T4" fmla="*/ 0 w 267"/>
              <a:gd name="T5" fmla="*/ 0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7" h="324">
                <a:moveTo>
                  <a:pt x="256" y="324"/>
                </a:moveTo>
                <a:cubicBezTo>
                  <a:pt x="251" y="286"/>
                  <a:pt x="267" y="150"/>
                  <a:pt x="224" y="96"/>
                </a:cubicBezTo>
                <a:cubicBezTo>
                  <a:pt x="181" y="42"/>
                  <a:pt x="47" y="20"/>
                  <a:pt x="0" y="0"/>
                </a:cubicBezTo>
              </a:path>
            </a:pathLst>
          </a:custGeom>
          <a:noFill/>
          <a:ln w="25400" cap="flat" cmpd="sng">
            <a:solidFill>
              <a:schemeClr val="accent3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13" name="Freeform 10893"/>
          <p:cNvSpPr>
            <a:spLocks/>
          </p:cNvSpPr>
          <p:nvPr/>
        </p:nvSpPr>
        <p:spPr bwMode="auto">
          <a:xfrm>
            <a:off x="4503738" y="5154613"/>
            <a:ext cx="1608137" cy="284162"/>
          </a:xfrm>
          <a:custGeom>
            <a:avLst/>
            <a:gdLst>
              <a:gd name="T0" fmla="*/ 976 w 1013"/>
              <a:gd name="T1" fmla="*/ 179 h 179"/>
              <a:gd name="T2" fmla="*/ 874 w 1013"/>
              <a:gd name="T3" fmla="*/ 77 h 179"/>
              <a:gd name="T4" fmla="*/ 141 w 1013"/>
              <a:gd name="T5" fmla="*/ 90 h 179"/>
              <a:gd name="T6" fmla="*/ 26 w 1013"/>
              <a:gd name="T7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13" h="179">
                <a:moveTo>
                  <a:pt x="976" y="179"/>
                </a:moveTo>
                <a:cubicBezTo>
                  <a:pt x="960" y="162"/>
                  <a:pt x="1013" y="92"/>
                  <a:pt x="874" y="77"/>
                </a:cubicBezTo>
                <a:cubicBezTo>
                  <a:pt x="735" y="62"/>
                  <a:pt x="282" y="103"/>
                  <a:pt x="141" y="90"/>
                </a:cubicBezTo>
                <a:cubicBezTo>
                  <a:pt x="0" y="77"/>
                  <a:pt x="50" y="19"/>
                  <a:pt x="26" y="0"/>
                </a:cubicBezTo>
              </a:path>
            </a:pathLst>
          </a:custGeom>
          <a:noFill/>
          <a:ln w="25400" cap="flat" cmpd="sng">
            <a:solidFill>
              <a:schemeClr val="accent3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014" name="Group 10894"/>
          <p:cNvGrpSpPr>
            <a:grpSpLocks noChangeAspect="1"/>
          </p:cNvGrpSpPr>
          <p:nvPr/>
        </p:nvGrpSpPr>
        <p:grpSpPr bwMode="auto">
          <a:xfrm flipH="1">
            <a:off x="5316538" y="1993900"/>
            <a:ext cx="1004887" cy="320675"/>
            <a:chOff x="1048" y="3585"/>
            <a:chExt cx="498" cy="159"/>
          </a:xfrm>
        </p:grpSpPr>
        <p:sp>
          <p:nvSpPr>
            <p:cNvPr id="16015" name="AutoShape 10895"/>
            <p:cNvSpPr>
              <a:spLocks noChangeAspect="1" noChangeArrowheads="1"/>
            </p:cNvSpPr>
            <p:nvPr/>
          </p:nvSpPr>
          <p:spPr bwMode="auto">
            <a:xfrm>
              <a:off x="1060" y="3683"/>
              <a:ext cx="300" cy="2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664175"/>
                </a:gs>
                <a:gs pos="50000">
                  <a:srgbClr val="DDDDDD"/>
                </a:gs>
                <a:gs pos="100000">
                  <a:srgbClr val="66417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16" name="AutoShape 10896"/>
            <p:cNvSpPr>
              <a:spLocks noChangeAspect="1" noChangeArrowheads="1"/>
            </p:cNvSpPr>
            <p:nvPr/>
          </p:nvSpPr>
          <p:spPr bwMode="auto">
            <a:xfrm>
              <a:off x="1409" y="3611"/>
              <a:ext cx="59" cy="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664175"/>
                </a:gs>
                <a:gs pos="50000">
                  <a:srgbClr val="DDDDDD"/>
                </a:gs>
                <a:gs pos="100000">
                  <a:srgbClr val="66417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17" name="Oval 10897"/>
            <p:cNvSpPr>
              <a:spLocks noChangeAspect="1" noChangeArrowheads="1"/>
            </p:cNvSpPr>
            <p:nvPr/>
          </p:nvSpPr>
          <p:spPr bwMode="auto">
            <a:xfrm rot="40158446">
              <a:off x="1309" y="3614"/>
              <a:ext cx="144" cy="85"/>
            </a:xfrm>
            <a:prstGeom prst="ellipse">
              <a:avLst/>
            </a:prstGeom>
            <a:gradFill rotWithShape="1">
              <a:gsLst>
                <a:gs pos="0">
                  <a:srgbClr val="FF8200"/>
                </a:gs>
                <a:gs pos="10001">
                  <a:srgbClr val="FF0000"/>
                </a:gs>
                <a:gs pos="35001">
                  <a:srgbClr val="BA0066"/>
                </a:gs>
                <a:gs pos="70000">
                  <a:srgbClr val="66008F"/>
                </a:gs>
                <a:gs pos="100000">
                  <a:srgbClr val="000082"/>
                </a:gs>
              </a:gsLst>
              <a:path path="shape">
                <a:fillToRect l="50000" t="50000" r="50000" b="50000"/>
              </a:path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500">
                  <a:solidFill>
                    <a:srgbClr val="FFFF66"/>
                  </a:solidFill>
                </a:rPr>
                <a:t>WD40</a:t>
              </a:r>
            </a:p>
          </p:txBody>
        </p:sp>
        <p:sp>
          <p:nvSpPr>
            <p:cNvPr id="16018" name="Oval 10898"/>
            <p:cNvSpPr>
              <a:spLocks noChangeAspect="1" noChangeArrowheads="1"/>
            </p:cNvSpPr>
            <p:nvPr/>
          </p:nvSpPr>
          <p:spPr bwMode="auto">
            <a:xfrm>
              <a:off x="1048" y="3648"/>
              <a:ext cx="155" cy="96"/>
            </a:xfrm>
            <a:prstGeom prst="ellipse">
              <a:avLst/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rgbClr val="664175"/>
                  </a:solidFill>
                </a:rPr>
                <a:t>CARD</a:t>
              </a:r>
            </a:p>
          </p:txBody>
        </p:sp>
        <p:sp>
          <p:nvSpPr>
            <p:cNvPr id="16019" name="Oval 10899"/>
            <p:cNvSpPr>
              <a:spLocks noChangeAspect="1" noChangeArrowheads="1"/>
            </p:cNvSpPr>
            <p:nvPr/>
          </p:nvSpPr>
          <p:spPr bwMode="auto">
            <a:xfrm rot="3041554" flipH="1">
              <a:off x="1432" y="3614"/>
              <a:ext cx="144" cy="85"/>
            </a:xfrm>
            <a:prstGeom prst="ellipse">
              <a:avLst/>
            </a:prstGeom>
            <a:gradFill rotWithShape="1">
              <a:gsLst>
                <a:gs pos="0">
                  <a:srgbClr val="FF8200"/>
                </a:gs>
                <a:gs pos="10001">
                  <a:srgbClr val="FF0000"/>
                </a:gs>
                <a:gs pos="35001">
                  <a:srgbClr val="BA0066"/>
                </a:gs>
                <a:gs pos="70000">
                  <a:srgbClr val="66008F"/>
                </a:gs>
                <a:gs pos="100000">
                  <a:srgbClr val="000082"/>
                </a:gs>
              </a:gsLst>
              <a:path path="shape">
                <a:fillToRect l="50000" t="50000" r="50000" b="50000"/>
              </a:path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500">
                  <a:solidFill>
                    <a:srgbClr val="FFFF66"/>
                  </a:solidFill>
                </a:rPr>
                <a:t>WD40</a:t>
              </a:r>
            </a:p>
          </p:txBody>
        </p:sp>
      </p:grpSp>
      <p:sp>
        <p:nvSpPr>
          <p:cNvPr id="16020" name="AutoShape 10900"/>
          <p:cNvSpPr>
            <a:spLocks noChangeArrowheads="1"/>
          </p:cNvSpPr>
          <p:nvPr/>
        </p:nvSpPr>
        <p:spPr bwMode="auto">
          <a:xfrm>
            <a:off x="5421313" y="2162175"/>
            <a:ext cx="227012" cy="1381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600000"/>
                </a:solidFill>
                <a:cs typeface="Arial" charset="0"/>
              </a:rPr>
              <a:t>Cyt</a:t>
            </a:r>
          </a:p>
        </p:txBody>
      </p:sp>
      <p:sp>
        <p:nvSpPr>
          <p:cNvPr id="16021" name="Oval 10901"/>
          <p:cNvSpPr>
            <a:spLocks noChangeArrowheads="1"/>
          </p:cNvSpPr>
          <p:nvPr/>
        </p:nvSpPr>
        <p:spPr bwMode="auto">
          <a:xfrm>
            <a:off x="5721350" y="2092325"/>
            <a:ext cx="184150" cy="98425"/>
          </a:xfrm>
          <a:prstGeom prst="ellipse">
            <a:avLst/>
          </a:prstGeom>
          <a:gradFill rotWithShape="1">
            <a:gsLst>
              <a:gs pos="0">
                <a:srgbClr val="FFFFE9"/>
              </a:gs>
              <a:gs pos="100000">
                <a:srgbClr val="FFFFE9">
                  <a:gamma/>
                  <a:shade val="63529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004200"/>
                </a:solidFill>
                <a:cs typeface="Arial" charset="0"/>
              </a:rPr>
              <a:t>ATP</a:t>
            </a:r>
          </a:p>
        </p:txBody>
      </p:sp>
      <p:sp>
        <p:nvSpPr>
          <p:cNvPr id="16022" name="AutoShape 10902"/>
          <p:cNvSpPr>
            <a:spLocks noChangeArrowheads="1"/>
          </p:cNvSpPr>
          <p:nvPr/>
        </p:nvSpPr>
        <p:spPr bwMode="auto">
          <a:xfrm>
            <a:off x="4675188" y="1158875"/>
            <a:ext cx="227012" cy="1381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600000"/>
                </a:solidFill>
                <a:cs typeface="Arial" charset="0"/>
              </a:rPr>
              <a:t>Cyt</a:t>
            </a:r>
          </a:p>
        </p:txBody>
      </p:sp>
      <p:sp>
        <p:nvSpPr>
          <p:cNvPr id="16023" name="AutoShape 10903"/>
          <p:cNvSpPr>
            <a:spLocks noChangeArrowheads="1"/>
          </p:cNvSpPr>
          <p:nvPr/>
        </p:nvSpPr>
        <p:spPr bwMode="auto">
          <a:xfrm>
            <a:off x="4414838" y="1062038"/>
            <a:ext cx="227012" cy="1381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600000"/>
                </a:solidFill>
                <a:cs typeface="Arial" charset="0"/>
              </a:rPr>
              <a:t>Cyt</a:t>
            </a:r>
          </a:p>
        </p:txBody>
      </p:sp>
      <p:sp>
        <p:nvSpPr>
          <p:cNvPr id="16024" name="AutoShape 10904"/>
          <p:cNvSpPr>
            <a:spLocks noChangeArrowheads="1"/>
          </p:cNvSpPr>
          <p:nvPr/>
        </p:nvSpPr>
        <p:spPr bwMode="auto">
          <a:xfrm>
            <a:off x="3076575" y="950913"/>
            <a:ext cx="227013" cy="1381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600000"/>
                </a:solidFill>
                <a:cs typeface="Arial" charset="0"/>
              </a:rPr>
              <a:t>Cyt</a:t>
            </a:r>
          </a:p>
        </p:txBody>
      </p:sp>
      <p:sp>
        <p:nvSpPr>
          <p:cNvPr id="16025" name="AutoShape 10905"/>
          <p:cNvSpPr>
            <a:spLocks noChangeArrowheads="1"/>
          </p:cNvSpPr>
          <p:nvPr/>
        </p:nvSpPr>
        <p:spPr bwMode="auto">
          <a:xfrm>
            <a:off x="3027363" y="1154113"/>
            <a:ext cx="227012" cy="1381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600000"/>
                </a:solidFill>
                <a:cs typeface="Arial" charset="0"/>
              </a:rPr>
              <a:t>Cyt</a:t>
            </a:r>
          </a:p>
        </p:txBody>
      </p:sp>
      <p:sp>
        <p:nvSpPr>
          <p:cNvPr id="16026" name="AutoShape 10906"/>
          <p:cNvSpPr>
            <a:spLocks noChangeArrowheads="1"/>
          </p:cNvSpPr>
          <p:nvPr/>
        </p:nvSpPr>
        <p:spPr bwMode="auto">
          <a:xfrm>
            <a:off x="3333750" y="1165225"/>
            <a:ext cx="227013" cy="1381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600000"/>
                </a:solidFill>
                <a:cs typeface="Arial" charset="0"/>
              </a:rPr>
              <a:t>Cyt</a:t>
            </a:r>
          </a:p>
        </p:txBody>
      </p:sp>
      <p:sp>
        <p:nvSpPr>
          <p:cNvPr id="16027" name="AutoShape 10907"/>
          <p:cNvSpPr>
            <a:spLocks noChangeArrowheads="1"/>
          </p:cNvSpPr>
          <p:nvPr/>
        </p:nvSpPr>
        <p:spPr bwMode="auto">
          <a:xfrm>
            <a:off x="4211638" y="920750"/>
            <a:ext cx="227012" cy="1381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600000"/>
                </a:solidFill>
                <a:cs typeface="Arial" charset="0"/>
              </a:rPr>
              <a:t>Cyt</a:t>
            </a:r>
          </a:p>
        </p:txBody>
      </p:sp>
      <p:grpSp>
        <p:nvGrpSpPr>
          <p:cNvPr id="16028" name="Group 10908"/>
          <p:cNvGrpSpPr>
            <a:grpSpLocks/>
          </p:cNvGrpSpPr>
          <p:nvPr/>
        </p:nvGrpSpPr>
        <p:grpSpPr bwMode="auto">
          <a:xfrm rot="1894878">
            <a:off x="3611563" y="903288"/>
            <a:ext cx="587375" cy="452437"/>
            <a:chOff x="2137" y="2483"/>
            <a:chExt cx="370" cy="285"/>
          </a:xfrm>
        </p:grpSpPr>
        <p:sp>
          <p:nvSpPr>
            <p:cNvPr id="16029" name="AutoShape 10909"/>
            <p:cNvSpPr>
              <a:spLocks noChangeArrowheads="1"/>
            </p:cNvSpPr>
            <p:nvPr/>
          </p:nvSpPr>
          <p:spPr bwMode="auto">
            <a:xfrm rot="-23550450">
              <a:off x="2185" y="2545"/>
              <a:ext cx="282" cy="174"/>
            </a:xfrm>
            <a:prstGeom prst="roundRect">
              <a:avLst>
                <a:gd name="adj" fmla="val 41611"/>
              </a:avLst>
            </a:prstGeom>
            <a:gradFill rotWithShape="1">
              <a:gsLst>
                <a:gs pos="0">
                  <a:srgbClr val="FFFFFF"/>
                </a:gs>
                <a:gs pos="50000">
                  <a:schemeClr val="tx1"/>
                </a:gs>
                <a:gs pos="100000">
                  <a:srgbClr val="FFFFFF"/>
                </a:gs>
              </a:gsLst>
              <a:lin ang="5400000" scaled="1"/>
            </a:gradFill>
            <a:ln w="317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30" name="Oval 10910"/>
            <p:cNvSpPr>
              <a:spLocks noChangeArrowheads="1"/>
            </p:cNvSpPr>
            <p:nvPr/>
          </p:nvSpPr>
          <p:spPr bwMode="auto">
            <a:xfrm rot="-23550450">
              <a:off x="2237" y="2629"/>
              <a:ext cx="270" cy="139"/>
            </a:xfrm>
            <a:prstGeom prst="ellipse">
              <a:avLst/>
            </a:prstGeom>
            <a:gradFill rotWithShape="1">
              <a:gsLst>
                <a:gs pos="0">
                  <a:srgbClr val="800000"/>
                </a:gs>
                <a:gs pos="100000">
                  <a:srgbClr val="FFE67D"/>
                </a:gs>
              </a:gsLst>
              <a:lin ang="5400000" scaled="1"/>
            </a:gradFill>
            <a:ln w="3175">
              <a:solidFill>
                <a:srgbClr val="99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rgbClr val="800000"/>
                  </a:solidFill>
                </a:rPr>
                <a:t>Bak</a:t>
              </a:r>
            </a:p>
          </p:txBody>
        </p:sp>
        <p:sp>
          <p:nvSpPr>
            <p:cNvPr id="16031" name="Oval 10911"/>
            <p:cNvSpPr>
              <a:spLocks noChangeArrowheads="1"/>
            </p:cNvSpPr>
            <p:nvPr/>
          </p:nvSpPr>
          <p:spPr bwMode="auto">
            <a:xfrm rot="-23550450">
              <a:off x="2137" y="2483"/>
              <a:ext cx="275" cy="143"/>
            </a:xfrm>
            <a:prstGeom prst="ellipse">
              <a:avLst/>
            </a:prstGeom>
            <a:gradFill rotWithShape="1">
              <a:gsLst>
                <a:gs pos="0">
                  <a:srgbClr val="FFE67D"/>
                </a:gs>
                <a:gs pos="100000">
                  <a:srgbClr val="800000"/>
                </a:gs>
              </a:gsLst>
              <a:lin ang="5400000" scaled="1"/>
            </a:gradFill>
            <a:ln w="3175">
              <a:solidFill>
                <a:srgbClr val="99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rgbClr val="4D4D4D"/>
                  </a:solidFill>
                </a:rPr>
                <a:t>Bax</a:t>
              </a:r>
            </a:p>
          </p:txBody>
        </p:sp>
      </p:grpSp>
      <p:sp>
        <p:nvSpPr>
          <p:cNvPr id="16032" name="Line 10912"/>
          <p:cNvSpPr>
            <a:spLocks noChangeShapeType="1"/>
          </p:cNvSpPr>
          <p:nvPr/>
        </p:nvSpPr>
        <p:spPr bwMode="auto">
          <a:xfrm>
            <a:off x="3624263" y="1128713"/>
            <a:ext cx="635000" cy="4762"/>
          </a:xfrm>
          <a:prstGeom prst="line">
            <a:avLst/>
          </a:prstGeom>
          <a:noFill/>
          <a:ln w="19050">
            <a:solidFill>
              <a:srgbClr val="0099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33" name="Oval 10913"/>
          <p:cNvSpPr>
            <a:spLocks noChangeArrowheads="1"/>
          </p:cNvSpPr>
          <p:nvPr/>
        </p:nvSpPr>
        <p:spPr bwMode="auto">
          <a:xfrm>
            <a:off x="4052888" y="1797050"/>
            <a:ext cx="436562" cy="227013"/>
          </a:xfrm>
          <a:prstGeom prst="ellipse">
            <a:avLst/>
          </a:prstGeom>
          <a:gradFill rotWithShape="1">
            <a:gsLst>
              <a:gs pos="0">
                <a:srgbClr val="FFE67D"/>
              </a:gs>
              <a:gs pos="100000">
                <a:srgbClr val="800000"/>
              </a:gs>
            </a:gsLst>
            <a:lin ang="5400000" scaled="1"/>
          </a:gradFill>
          <a:ln w="3175">
            <a:solidFill>
              <a:srgbClr val="99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4D4D4D"/>
                </a:solidFill>
              </a:rPr>
              <a:t>Bax</a:t>
            </a:r>
          </a:p>
        </p:txBody>
      </p:sp>
      <p:sp>
        <p:nvSpPr>
          <p:cNvPr id="16034" name="Oval 10914"/>
          <p:cNvSpPr>
            <a:spLocks noChangeArrowheads="1"/>
          </p:cNvSpPr>
          <p:nvPr/>
        </p:nvSpPr>
        <p:spPr bwMode="auto">
          <a:xfrm>
            <a:off x="2730500" y="1465263"/>
            <a:ext cx="428625" cy="220662"/>
          </a:xfrm>
          <a:prstGeom prst="ellipse">
            <a:avLst/>
          </a:prstGeom>
          <a:gradFill rotWithShape="1">
            <a:gsLst>
              <a:gs pos="0">
                <a:srgbClr val="800000"/>
              </a:gs>
              <a:gs pos="100000">
                <a:srgbClr val="FFE67D"/>
              </a:gs>
            </a:gsLst>
            <a:lin ang="5400000" scaled="1"/>
          </a:gradFill>
          <a:ln w="3175">
            <a:solidFill>
              <a:srgbClr val="99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800000"/>
                </a:solidFill>
              </a:rPr>
              <a:t>Bak</a:t>
            </a:r>
          </a:p>
        </p:txBody>
      </p:sp>
      <p:sp>
        <p:nvSpPr>
          <p:cNvPr id="16035" name="Oval 10915"/>
          <p:cNvSpPr>
            <a:spLocks noChangeArrowheads="1"/>
          </p:cNvSpPr>
          <p:nvPr/>
        </p:nvSpPr>
        <p:spPr bwMode="auto">
          <a:xfrm>
            <a:off x="3430588" y="1374775"/>
            <a:ext cx="428625" cy="220663"/>
          </a:xfrm>
          <a:prstGeom prst="ellipse">
            <a:avLst/>
          </a:prstGeom>
          <a:gradFill rotWithShape="1">
            <a:gsLst>
              <a:gs pos="0">
                <a:srgbClr val="800000"/>
              </a:gs>
              <a:gs pos="100000">
                <a:srgbClr val="FFE67D"/>
              </a:gs>
            </a:gsLst>
            <a:lin ang="5400000" scaled="1"/>
          </a:gradFill>
          <a:ln w="3175">
            <a:solidFill>
              <a:srgbClr val="99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800000"/>
                </a:solidFill>
              </a:rPr>
              <a:t>Bak</a:t>
            </a:r>
          </a:p>
        </p:txBody>
      </p:sp>
      <p:sp>
        <p:nvSpPr>
          <p:cNvPr id="16036" name="Oval 10916"/>
          <p:cNvSpPr>
            <a:spLocks noChangeArrowheads="1"/>
          </p:cNvSpPr>
          <p:nvPr/>
        </p:nvSpPr>
        <p:spPr bwMode="auto">
          <a:xfrm>
            <a:off x="1500188" y="1638300"/>
            <a:ext cx="401637" cy="244475"/>
          </a:xfrm>
          <a:prstGeom prst="ellipse">
            <a:avLst/>
          </a:prstGeom>
          <a:solidFill>
            <a:srgbClr val="38563E"/>
          </a:solidFill>
          <a:ln w="6350">
            <a:solidFill>
              <a:srgbClr val="DCFF7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DCFF79"/>
                </a:solidFill>
              </a:rPr>
              <a:t>Bcl-x</a:t>
            </a:r>
            <a:r>
              <a:rPr lang="en-US" sz="800" baseline="-25000">
                <a:solidFill>
                  <a:srgbClr val="DCFF79"/>
                </a:solidFill>
              </a:rPr>
              <a:t>L</a:t>
            </a:r>
          </a:p>
        </p:txBody>
      </p:sp>
      <p:sp>
        <p:nvSpPr>
          <p:cNvPr id="16037" name="Oval 10917"/>
          <p:cNvSpPr>
            <a:spLocks noChangeArrowheads="1"/>
          </p:cNvSpPr>
          <p:nvPr/>
        </p:nvSpPr>
        <p:spPr bwMode="auto">
          <a:xfrm>
            <a:off x="3221038" y="1452563"/>
            <a:ext cx="401637" cy="244475"/>
          </a:xfrm>
          <a:prstGeom prst="ellipse">
            <a:avLst/>
          </a:prstGeom>
          <a:solidFill>
            <a:srgbClr val="38563E"/>
          </a:solidFill>
          <a:ln w="6350">
            <a:solidFill>
              <a:srgbClr val="F9E4C5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ECE4D1"/>
                </a:solidFill>
              </a:rPr>
              <a:t>Bcl-2</a:t>
            </a:r>
          </a:p>
        </p:txBody>
      </p:sp>
      <p:sp>
        <p:nvSpPr>
          <p:cNvPr id="16038" name="Freeform 10918"/>
          <p:cNvSpPr>
            <a:spLocks/>
          </p:cNvSpPr>
          <p:nvPr/>
        </p:nvSpPr>
        <p:spPr bwMode="auto">
          <a:xfrm>
            <a:off x="4437063" y="2609850"/>
            <a:ext cx="1890712" cy="2438400"/>
          </a:xfrm>
          <a:custGeom>
            <a:avLst/>
            <a:gdLst>
              <a:gd name="T0" fmla="*/ 1191 w 1191"/>
              <a:gd name="T1" fmla="*/ 1536 h 1536"/>
              <a:gd name="T2" fmla="*/ 922 w 1191"/>
              <a:gd name="T3" fmla="*/ 1302 h 1536"/>
              <a:gd name="T4" fmla="*/ 521 w 1191"/>
              <a:gd name="T5" fmla="*/ 377 h 1536"/>
              <a:gd name="T6" fmla="*/ 0 w 1191"/>
              <a:gd name="T7" fmla="*/ 0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91" h="1536">
                <a:moveTo>
                  <a:pt x="1191" y="1536"/>
                </a:moveTo>
                <a:cubicBezTo>
                  <a:pt x="1120" y="1523"/>
                  <a:pt x="1034" y="1495"/>
                  <a:pt x="922" y="1302"/>
                </a:cubicBezTo>
                <a:cubicBezTo>
                  <a:pt x="810" y="1109"/>
                  <a:pt x="675" y="594"/>
                  <a:pt x="521" y="377"/>
                </a:cubicBezTo>
                <a:cubicBezTo>
                  <a:pt x="367" y="160"/>
                  <a:pt x="149" y="55"/>
                  <a:pt x="0" y="0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6039" name="Freeform 10919"/>
          <p:cNvSpPr>
            <a:spLocks/>
          </p:cNvSpPr>
          <p:nvPr/>
        </p:nvSpPr>
        <p:spPr bwMode="auto">
          <a:xfrm>
            <a:off x="4970463" y="1152525"/>
            <a:ext cx="544512" cy="812800"/>
          </a:xfrm>
          <a:custGeom>
            <a:avLst/>
            <a:gdLst>
              <a:gd name="T0" fmla="*/ 0 w 637"/>
              <a:gd name="T1" fmla="*/ 0 h 474"/>
              <a:gd name="T2" fmla="*/ 486 w 637"/>
              <a:gd name="T3" fmla="*/ 86 h 474"/>
              <a:gd name="T4" fmla="*/ 637 w 637"/>
              <a:gd name="T5" fmla="*/ 474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37" h="474">
                <a:moveTo>
                  <a:pt x="0" y="0"/>
                </a:moveTo>
                <a:cubicBezTo>
                  <a:pt x="190" y="3"/>
                  <a:pt x="380" y="7"/>
                  <a:pt x="486" y="86"/>
                </a:cubicBezTo>
                <a:cubicBezTo>
                  <a:pt x="592" y="165"/>
                  <a:pt x="614" y="319"/>
                  <a:pt x="637" y="474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40" name="Oval 10920"/>
          <p:cNvSpPr>
            <a:spLocks noChangeArrowheads="1"/>
          </p:cNvSpPr>
          <p:nvPr/>
        </p:nvSpPr>
        <p:spPr bwMode="auto">
          <a:xfrm>
            <a:off x="6338888" y="5002213"/>
            <a:ext cx="496887" cy="2667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rgbClr val="FEB284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chemeClr val="tx1"/>
                </a:solidFill>
              </a:rPr>
              <a:t>Bid</a:t>
            </a:r>
          </a:p>
        </p:txBody>
      </p:sp>
      <p:sp>
        <p:nvSpPr>
          <p:cNvPr id="16041" name="Freeform 10921"/>
          <p:cNvSpPr>
            <a:spLocks/>
          </p:cNvSpPr>
          <p:nvPr/>
        </p:nvSpPr>
        <p:spPr bwMode="auto">
          <a:xfrm>
            <a:off x="6216650" y="5186363"/>
            <a:ext cx="101600" cy="247650"/>
          </a:xfrm>
          <a:custGeom>
            <a:avLst/>
            <a:gdLst>
              <a:gd name="T0" fmla="*/ 5 w 64"/>
              <a:gd name="T1" fmla="*/ 156 h 156"/>
              <a:gd name="T2" fmla="*/ 10 w 64"/>
              <a:gd name="T3" fmla="*/ 54 h 156"/>
              <a:gd name="T4" fmla="*/ 64 w 64"/>
              <a:gd name="T5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" h="156">
                <a:moveTo>
                  <a:pt x="5" y="156"/>
                </a:moveTo>
                <a:cubicBezTo>
                  <a:pt x="6" y="139"/>
                  <a:pt x="0" y="80"/>
                  <a:pt x="10" y="54"/>
                </a:cubicBezTo>
                <a:cubicBezTo>
                  <a:pt x="20" y="28"/>
                  <a:pt x="53" y="11"/>
                  <a:pt x="64" y="0"/>
                </a:cubicBezTo>
              </a:path>
            </a:pathLst>
          </a:custGeom>
          <a:noFill/>
          <a:ln w="25400" cap="flat" cmpd="sng">
            <a:solidFill>
              <a:schemeClr val="accent3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042" name="Group 10922"/>
          <p:cNvGrpSpPr>
            <a:grpSpLocks noChangeAspect="1"/>
          </p:cNvGrpSpPr>
          <p:nvPr/>
        </p:nvGrpSpPr>
        <p:grpSpPr bwMode="auto">
          <a:xfrm flipV="1">
            <a:off x="5883275" y="4956175"/>
            <a:ext cx="100013" cy="92075"/>
            <a:chOff x="5004" y="1338"/>
            <a:chExt cx="81" cy="75"/>
          </a:xfrm>
        </p:grpSpPr>
        <p:sp>
          <p:nvSpPr>
            <p:cNvPr id="16043" name="Oval 10923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44" name="Line 10924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045" name="Line 10925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grpSp>
        <p:nvGrpSpPr>
          <p:cNvPr id="16046" name="Group 10926"/>
          <p:cNvGrpSpPr>
            <a:grpSpLocks/>
          </p:cNvGrpSpPr>
          <p:nvPr/>
        </p:nvGrpSpPr>
        <p:grpSpPr bwMode="auto">
          <a:xfrm>
            <a:off x="5986466" y="3370263"/>
            <a:ext cx="760413" cy="257175"/>
            <a:chOff x="3766" y="2127"/>
            <a:chExt cx="479" cy="162"/>
          </a:xfrm>
        </p:grpSpPr>
        <p:sp>
          <p:nvSpPr>
            <p:cNvPr id="16047" name="AutoShape 10927"/>
            <p:cNvSpPr>
              <a:spLocks noChangeArrowheads="1"/>
            </p:cNvSpPr>
            <p:nvPr/>
          </p:nvSpPr>
          <p:spPr bwMode="auto">
            <a:xfrm>
              <a:off x="4046" y="2168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grpSp>
          <p:nvGrpSpPr>
            <p:cNvPr id="16048" name="Group 10928"/>
            <p:cNvGrpSpPr>
              <a:grpSpLocks/>
            </p:cNvGrpSpPr>
            <p:nvPr/>
          </p:nvGrpSpPr>
          <p:grpSpPr bwMode="auto">
            <a:xfrm>
              <a:off x="3766" y="2127"/>
              <a:ext cx="320" cy="162"/>
              <a:chOff x="4738" y="1295"/>
              <a:chExt cx="320" cy="162"/>
            </a:xfrm>
          </p:grpSpPr>
          <p:sp>
            <p:nvSpPr>
              <p:cNvPr id="16049" name="PubPieSlice"/>
              <p:cNvSpPr>
                <a:spLocks noChangeAspect="1" noEditPoints="1" noChangeArrowheads="1"/>
              </p:cNvSpPr>
              <p:nvPr/>
            </p:nvSpPr>
            <p:spPr bwMode="auto">
              <a:xfrm rot="-209359">
                <a:off x="4738" y="1295"/>
                <a:ext cx="320" cy="162"/>
              </a:xfrm>
              <a:custGeom>
                <a:avLst/>
                <a:gdLst>
                  <a:gd name="G0" fmla="+- 0 0 0"/>
                  <a:gd name="G1" fmla="sin 10800 17694720"/>
                  <a:gd name="G2" fmla="cos 10800 17694720"/>
                  <a:gd name="G3" fmla="sin 10800 -5084055"/>
                  <a:gd name="G4" fmla="cos 10800 -5084055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10799 w 21600"/>
                  <a:gd name="T1" fmla="*/ 0 h 21600"/>
                  <a:gd name="T2" fmla="*/ 10800 w 21600"/>
                  <a:gd name="T3" fmla="*/ 10800 h 21600"/>
                  <a:gd name="T4" fmla="*/ 13123 w 21600"/>
                  <a:gd name="T5" fmla="*/ 252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10799" y="0"/>
                    </a:moveTo>
                    <a:cubicBezTo>
                      <a:pt x="4834" y="0"/>
                      <a:pt x="-1" y="4835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5730"/>
                      <a:pt x="18073" y="1343"/>
                      <a:pt x="13122" y="252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 sz="1000">
                  <a:solidFill>
                    <a:schemeClr val="tx1"/>
                  </a:solidFill>
                </a:endParaRPr>
              </a:p>
            </p:txBody>
          </p:sp>
          <p:sp>
            <p:nvSpPr>
              <p:cNvPr id="16050" name="Text Box 10930"/>
              <p:cNvSpPr txBox="1">
                <a:spLocks noChangeArrowheads="1"/>
              </p:cNvSpPr>
              <p:nvPr/>
            </p:nvSpPr>
            <p:spPr bwMode="auto">
              <a:xfrm rot="21457119">
                <a:off x="4746" y="1300"/>
                <a:ext cx="310" cy="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rgbClr val="4D0808"/>
                        </a:gs>
                        <a:gs pos="15000">
                          <a:srgbClr val="FF0300"/>
                        </a:gs>
                        <a:gs pos="27500">
                          <a:srgbClr val="FF7A00"/>
                        </a:gs>
                        <a:gs pos="50000">
                          <a:srgbClr val="FFF200"/>
                        </a:gs>
                        <a:gs pos="72500">
                          <a:srgbClr val="FF7A00"/>
                        </a:gs>
                        <a:gs pos="85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>
                    <a:solidFill>
                      <a:schemeClr val="tx1"/>
                    </a:solidFill>
                  </a:rPr>
                  <a:t>Casp 2</a:t>
                </a:r>
              </a:p>
            </p:txBody>
          </p:sp>
        </p:grpSp>
      </p:grpSp>
      <p:grpSp>
        <p:nvGrpSpPr>
          <p:cNvPr id="16051" name="Group 10931"/>
          <p:cNvGrpSpPr>
            <a:grpSpLocks/>
          </p:cNvGrpSpPr>
          <p:nvPr/>
        </p:nvGrpSpPr>
        <p:grpSpPr bwMode="auto">
          <a:xfrm>
            <a:off x="6018213" y="2566988"/>
            <a:ext cx="739775" cy="292100"/>
            <a:chOff x="3786" y="1621"/>
            <a:chExt cx="466" cy="184"/>
          </a:xfrm>
        </p:grpSpPr>
        <p:sp>
          <p:nvSpPr>
            <p:cNvPr id="16052" name="AutoShape 10932"/>
            <p:cNvSpPr>
              <a:spLocks noChangeArrowheads="1"/>
            </p:cNvSpPr>
            <p:nvPr/>
          </p:nvSpPr>
          <p:spPr bwMode="auto">
            <a:xfrm>
              <a:off x="4053" y="1691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grpSp>
          <p:nvGrpSpPr>
            <p:cNvPr id="16053" name="Group 10933"/>
            <p:cNvGrpSpPr>
              <a:grpSpLocks/>
            </p:cNvGrpSpPr>
            <p:nvPr/>
          </p:nvGrpSpPr>
          <p:grpSpPr bwMode="auto">
            <a:xfrm>
              <a:off x="3786" y="1621"/>
              <a:ext cx="308" cy="184"/>
              <a:chOff x="2953" y="3386"/>
              <a:chExt cx="308" cy="184"/>
            </a:xfrm>
          </p:grpSpPr>
          <p:grpSp>
            <p:nvGrpSpPr>
              <p:cNvPr id="16054" name="Group 10934"/>
              <p:cNvGrpSpPr>
                <a:grpSpLocks noChangeAspect="1"/>
              </p:cNvGrpSpPr>
              <p:nvPr/>
            </p:nvGrpSpPr>
            <p:grpSpPr bwMode="auto">
              <a:xfrm rot="16200000" flipV="1">
                <a:off x="3014" y="3325"/>
                <a:ext cx="184" cy="305"/>
                <a:chOff x="3783" y="3024"/>
                <a:chExt cx="194" cy="322"/>
              </a:xfrm>
            </p:grpSpPr>
            <p:sp>
              <p:nvSpPr>
                <p:cNvPr id="16055" name="AutoShape 10935"/>
                <p:cNvSpPr>
                  <a:spLocks noChangeAspect="1" noChangeArrowheads="1"/>
                </p:cNvSpPr>
                <p:nvPr/>
              </p:nvSpPr>
              <p:spPr bwMode="auto">
                <a:xfrm rot="-3219537" flipH="1" flipV="1">
                  <a:off x="3941" y="3083"/>
                  <a:ext cx="27" cy="45"/>
                </a:xfrm>
                <a:prstGeom prst="triangle">
                  <a:avLst>
                    <a:gd name="adj" fmla="val 100000"/>
                  </a:avLst>
                </a:prstGeom>
                <a:solidFill>
                  <a:srgbClr val="FF0000"/>
                </a:solidFill>
                <a:ln w="19050">
                  <a:solidFill>
                    <a:srgbClr val="FF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6056" name="AutoShape 10936"/>
                <p:cNvSpPr>
                  <a:spLocks noChangeAspect="1" noChangeArrowheads="1"/>
                </p:cNvSpPr>
                <p:nvPr/>
              </p:nvSpPr>
              <p:spPr bwMode="auto">
                <a:xfrm rot="1978278">
                  <a:off x="3933" y="3252"/>
                  <a:ext cx="27" cy="45"/>
                </a:xfrm>
                <a:prstGeom prst="triangle">
                  <a:avLst>
                    <a:gd name="adj" fmla="val 100000"/>
                  </a:avLst>
                </a:prstGeom>
                <a:solidFill>
                  <a:srgbClr val="FF0000"/>
                </a:solidFill>
                <a:ln w="19050">
                  <a:solidFill>
                    <a:srgbClr val="FF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6057" name="PubPieSlice"/>
                <p:cNvSpPr>
                  <a:spLocks noChangeAspect="1" noEditPoints="1" noChangeArrowheads="1"/>
                </p:cNvSpPr>
                <p:nvPr/>
              </p:nvSpPr>
              <p:spPr bwMode="auto">
                <a:xfrm rot="5190641">
                  <a:off x="3718" y="3089"/>
                  <a:ext cx="322" cy="191"/>
                </a:xfrm>
                <a:custGeom>
                  <a:avLst/>
                  <a:gdLst>
                    <a:gd name="G0" fmla="+- 0 0 0"/>
                    <a:gd name="G1" fmla="sin 10800 -8589192"/>
                    <a:gd name="G2" fmla="cos 10800 -8589192"/>
                    <a:gd name="G3" fmla="sin 10800 -2640501"/>
                    <a:gd name="G4" fmla="cos 10800 -2640501"/>
                    <a:gd name="G5" fmla="+- G1 10800 0"/>
                    <a:gd name="G6" fmla="+- G2 10800 0"/>
                    <a:gd name="G7" fmla="+- G3 10800 0"/>
                    <a:gd name="G8" fmla="+- G4 10800 0"/>
                    <a:gd name="G9" fmla="+- 10800 0 0"/>
                    <a:gd name="T0" fmla="*/ 3705 w 21600"/>
                    <a:gd name="T1" fmla="*/ 2656 h 21600"/>
                    <a:gd name="T2" fmla="*/ 10800 w 21600"/>
                    <a:gd name="T3" fmla="*/ 10800 h 21600"/>
                    <a:gd name="T4" fmla="*/ 19037 w 21600"/>
                    <a:gd name="T5" fmla="*/ 3815 h 21600"/>
                    <a:gd name="T6" fmla="*/ 3163 w 21600"/>
                    <a:gd name="T7" fmla="*/ 3163 h 21600"/>
                    <a:gd name="T8" fmla="*/ 18437 w 21600"/>
                    <a:gd name="T9" fmla="*/ 18437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T6" t="T7" r="T8" b="T9"/>
                  <a:pathLst>
                    <a:path w="21600" h="21600">
                      <a:moveTo>
                        <a:pt x="3705" y="2656"/>
                      </a:moveTo>
                      <a:cubicBezTo>
                        <a:pt x="1351" y="4707"/>
                        <a:pt x="-1" y="7677"/>
                        <a:pt x="-1" y="10799"/>
                      </a:cubicBezTo>
                      <a:cubicBezTo>
                        <a:pt x="0" y="16764"/>
                        <a:pt x="4835" y="21600"/>
                        <a:pt x="10800" y="21600"/>
                      </a:cubicBezTo>
                      <a:cubicBezTo>
                        <a:pt x="16764" y="21600"/>
                        <a:pt x="21600" y="16764"/>
                        <a:pt x="21600" y="10800"/>
                      </a:cubicBezTo>
                      <a:cubicBezTo>
                        <a:pt x="21600" y="8241"/>
                        <a:pt x="20691" y="5766"/>
                        <a:pt x="19037" y="3814"/>
                      </a:cubicBezTo>
                      <a:lnTo>
                        <a:pt x="10800" y="1080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>
                  <a:solidFill>
                    <a:srgbClr val="FFFF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 sz="800">
                    <a:solidFill>
                      <a:srgbClr val="FFFF66"/>
                    </a:solidFill>
                  </a:endParaRPr>
                </a:p>
              </p:txBody>
            </p:sp>
          </p:grpSp>
          <p:sp>
            <p:nvSpPr>
              <p:cNvPr id="16058" name="Text Box 10938"/>
              <p:cNvSpPr txBox="1">
                <a:spLocks noChangeAspect="1" noChangeArrowheads="1"/>
              </p:cNvSpPr>
              <p:nvPr/>
            </p:nvSpPr>
            <p:spPr bwMode="auto">
              <a:xfrm>
                <a:off x="2973" y="3430"/>
                <a:ext cx="288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99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800">
                    <a:solidFill>
                      <a:schemeClr val="tx1"/>
                    </a:solidFill>
                  </a:rPr>
                  <a:t>Casp 2</a:t>
                </a:r>
              </a:p>
            </p:txBody>
          </p:sp>
        </p:grpSp>
      </p:grpSp>
      <p:sp>
        <p:nvSpPr>
          <p:cNvPr id="16059" name="AutoShape 10939"/>
          <p:cNvSpPr>
            <a:spLocks noChangeAspect="1" noChangeArrowheads="1"/>
          </p:cNvSpPr>
          <p:nvPr/>
        </p:nvSpPr>
        <p:spPr bwMode="auto">
          <a:xfrm>
            <a:off x="1828800" y="4849813"/>
            <a:ext cx="455613" cy="2413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>
                <a:solidFill>
                  <a:srgbClr val="A50021"/>
                </a:solidFill>
                <a:cs typeface="Arial" charset="0"/>
              </a:rPr>
              <a:t>SIRT1</a:t>
            </a:r>
          </a:p>
        </p:txBody>
      </p:sp>
      <p:sp>
        <p:nvSpPr>
          <p:cNvPr id="16060" name="Freeform 10940"/>
          <p:cNvSpPr>
            <a:spLocks/>
          </p:cNvSpPr>
          <p:nvPr/>
        </p:nvSpPr>
        <p:spPr bwMode="auto">
          <a:xfrm>
            <a:off x="2324100" y="4845050"/>
            <a:ext cx="1168400" cy="117475"/>
          </a:xfrm>
          <a:custGeom>
            <a:avLst/>
            <a:gdLst>
              <a:gd name="T0" fmla="*/ 0 w 736"/>
              <a:gd name="T1" fmla="*/ 74 h 74"/>
              <a:gd name="T2" fmla="*/ 343 w 736"/>
              <a:gd name="T3" fmla="*/ 10 h 74"/>
              <a:gd name="T4" fmla="*/ 736 w 736"/>
              <a:gd name="T5" fmla="*/ 1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36" h="74">
                <a:moveTo>
                  <a:pt x="0" y="74"/>
                </a:moveTo>
                <a:cubicBezTo>
                  <a:pt x="57" y="63"/>
                  <a:pt x="220" y="20"/>
                  <a:pt x="343" y="10"/>
                </a:cubicBezTo>
                <a:cubicBezTo>
                  <a:pt x="466" y="0"/>
                  <a:pt x="654" y="13"/>
                  <a:pt x="736" y="13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061" name="Group 10941"/>
          <p:cNvGrpSpPr>
            <a:grpSpLocks/>
          </p:cNvGrpSpPr>
          <p:nvPr/>
        </p:nvGrpSpPr>
        <p:grpSpPr bwMode="auto">
          <a:xfrm>
            <a:off x="3132138" y="4806950"/>
            <a:ext cx="100012" cy="92075"/>
            <a:chOff x="880" y="2691"/>
            <a:chExt cx="63" cy="58"/>
          </a:xfrm>
        </p:grpSpPr>
        <p:sp>
          <p:nvSpPr>
            <p:cNvPr id="16062" name="Oval 10942"/>
            <p:cNvSpPr>
              <a:spLocks noChangeAspect="1" noChangeArrowheads="1"/>
            </p:cNvSpPr>
            <p:nvPr/>
          </p:nvSpPr>
          <p:spPr bwMode="auto">
            <a:xfrm>
              <a:off x="880" y="2691"/>
              <a:ext cx="63" cy="58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63" name="Line 10943"/>
            <p:cNvSpPr>
              <a:spLocks noChangeAspect="1" noChangeShapeType="1"/>
            </p:cNvSpPr>
            <p:nvPr/>
          </p:nvSpPr>
          <p:spPr bwMode="auto">
            <a:xfrm rot="-5400000">
              <a:off x="912" y="2701"/>
              <a:ext cx="0" cy="38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sp>
        <p:nvSpPr>
          <p:cNvPr id="16064" name="Oval 10944"/>
          <p:cNvSpPr>
            <a:spLocks noChangeAspect="1" noChangeArrowheads="1"/>
          </p:cNvSpPr>
          <p:nvPr/>
        </p:nvSpPr>
        <p:spPr bwMode="auto">
          <a:xfrm>
            <a:off x="4205288" y="744538"/>
            <a:ext cx="195262" cy="117475"/>
          </a:xfrm>
          <a:prstGeom prst="ellipse">
            <a:avLst/>
          </a:prstGeom>
          <a:gradFill rotWithShape="1">
            <a:gsLst>
              <a:gs pos="0">
                <a:srgbClr val="FFFFD6">
                  <a:gamma/>
                  <a:shade val="46275"/>
                  <a:invGamma/>
                </a:srgbClr>
              </a:gs>
              <a:gs pos="50000">
                <a:srgbClr val="FFFFD6"/>
              </a:gs>
              <a:gs pos="100000">
                <a:srgbClr val="FFFFD6">
                  <a:gamma/>
                  <a:shade val="46275"/>
                  <a:invGamma/>
                </a:srgbClr>
              </a:gs>
            </a:gsLst>
            <a:lin ang="5400000" scaled="1"/>
          </a:gradFill>
          <a:ln w="317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FF0000"/>
                </a:solidFill>
              </a:rPr>
              <a:t>Omi</a:t>
            </a:r>
            <a:endParaRPr lang="en-US" sz="600">
              <a:solidFill>
                <a:srgbClr val="FF0000"/>
              </a:solidFill>
              <a:sym typeface="Symbol" charset="0"/>
            </a:endParaRPr>
          </a:p>
        </p:txBody>
      </p:sp>
      <p:sp>
        <p:nvSpPr>
          <p:cNvPr id="16065" name="Oval 10945"/>
          <p:cNvSpPr>
            <a:spLocks noChangeAspect="1" noChangeArrowheads="1"/>
          </p:cNvSpPr>
          <p:nvPr/>
        </p:nvSpPr>
        <p:spPr bwMode="auto">
          <a:xfrm>
            <a:off x="2292350" y="985838"/>
            <a:ext cx="195263" cy="117475"/>
          </a:xfrm>
          <a:prstGeom prst="ellipse">
            <a:avLst/>
          </a:prstGeom>
          <a:gradFill rotWithShape="1">
            <a:gsLst>
              <a:gs pos="0">
                <a:srgbClr val="FFFFD6">
                  <a:gamma/>
                  <a:shade val="46275"/>
                  <a:invGamma/>
                </a:srgbClr>
              </a:gs>
              <a:gs pos="50000">
                <a:srgbClr val="FFFFD6"/>
              </a:gs>
              <a:gs pos="100000">
                <a:srgbClr val="FFFFD6">
                  <a:gamma/>
                  <a:shade val="46275"/>
                  <a:invGamma/>
                </a:srgbClr>
              </a:gs>
            </a:gsLst>
            <a:lin ang="5400000" scaled="1"/>
          </a:gradFill>
          <a:ln w="317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FF0000"/>
                </a:solidFill>
              </a:rPr>
              <a:t>Omi</a:t>
            </a:r>
            <a:endParaRPr lang="en-US" sz="600">
              <a:solidFill>
                <a:srgbClr val="FF0000"/>
              </a:solidFill>
              <a:sym typeface="Symbol" charset="0"/>
            </a:endParaRPr>
          </a:p>
        </p:txBody>
      </p:sp>
      <p:sp>
        <p:nvSpPr>
          <p:cNvPr id="16066" name="AutoShape 10946"/>
          <p:cNvSpPr>
            <a:spLocks noChangeAspect="1" noChangeArrowheads="1"/>
          </p:cNvSpPr>
          <p:nvPr/>
        </p:nvSpPr>
        <p:spPr bwMode="auto">
          <a:xfrm>
            <a:off x="1162050" y="1993900"/>
            <a:ext cx="287338" cy="142875"/>
          </a:xfrm>
          <a:prstGeom prst="roundRect">
            <a:avLst>
              <a:gd name="adj" fmla="val 50000"/>
            </a:avLst>
          </a:prstGeom>
          <a:solidFill>
            <a:srgbClr val="B8141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F3F1F1"/>
                </a:solidFill>
              </a:rPr>
              <a:t>EndoG</a:t>
            </a:r>
          </a:p>
        </p:txBody>
      </p:sp>
      <p:sp>
        <p:nvSpPr>
          <p:cNvPr id="16067" name="Oval 10947"/>
          <p:cNvSpPr>
            <a:spLocks noChangeAspect="1" noChangeArrowheads="1"/>
          </p:cNvSpPr>
          <p:nvPr/>
        </p:nvSpPr>
        <p:spPr bwMode="auto">
          <a:xfrm>
            <a:off x="1012825" y="1808163"/>
            <a:ext cx="179388" cy="152400"/>
          </a:xfrm>
          <a:prstGeom prst="ellipse">
            <a:avLst/>
          </a:prstGeom>
          <a:solidFill>
            <a:srgbClr val="FF33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F2F2F2"/>
                </a:solidFill>
              </a:rPr>
              <a:t>AIF</a:t>
            </a:r>
          </a:p>
        </p:txBody>
      </p:sp>
      <p:sp>
        <p:nvSpPr>
          <p:cNvPr id="16068" name="Oval 10948"/>
          <p:cNvSpPr>
            <a:spLocks noChangeAspect="1" noChangeArrowheads="1"/>
          </p:cNvSpPr>
          <p:nvPr/>
        </p:nvSpPr>
        <p:spPr bwMode="auto">
          <a:xfrm>
            <a:off x="4551363" y="847725"/>
            <a:ext cx="236537" cy="142875"/>
          </a:xfrm>
          <a:prstGeom prst="ellipse">
            <a:avLst/>
          </a:prstGeom>
          <a:gradFill rotWithShape="1">
            <a:gsLst>
              <a:gs pos="0">
                <a:srgbClr val="FFFFD6">
                  <a:gamma/>
                  <a:shade val="46275"/>
                  <a:invGamma/>
                </a:srgbClr>
              </a:gs>
              <a:gs pos="50000">
                <a:srgbClr val="FFFFD6"/>
              </a:gs>
              <a:gs pos="100000">
                <a:srgbClr val="FFFFD6">
                  <a:gamma/>
                  <a:shade val="46275"/>
                  <a:invGamma/>
                </a:srgbClr>
              </a:gs>
            </a:gsLst>
            <a:lin ang="5400000" scaled="1"/>
          </a:gradFill>
          <a:ln w="317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chemeClr val="accent2"/>
                </a:solidFill>
              </a:rPr>
              <a:t>SMAC</a:t>
            </a:r>
            <a:endParaRPr lang="en-US" sz="600">
              <a:solidFill>
                <a:schemeClr val="accent2"/>
              </a:solidFill>
              <a:sym typeface="Symbol" charset="0"/>
            </a:endParaRPr>
          </a:p>
        </p:txBody>
      </p:sp>
      <p:sp>
        <p:nvSpPr>
          <p:cNvPr id="16069" name="AutoShape 10949"/>
          <p:cNvSpPr>
            <a:spLocks noChangeArrowheads="1"/>
          </p:cNvSpPr>
          <p:nvPr/>
        </p:nvSpPr>
        <p:spPr bwMode="auto">
          <a:xfrm>
            <a:off x="3881438" y="2628900"/>
            <a:ext cx="498475" cy="268288"/>
          </a:xfrm>
          <a:prstGeom prst="roundRect">
            <a:avLst>
              <a:gd name="adj" fmla="val 34023"/>
            </a:avLst>
          </a:prstGeom>
          <a:gradFill rotWithShape="1">
            <a:gsLst>
              <a:gs pos="0">
                <a:srgbClr val="8C3D91"/>
              </a:gs>
              <a:gs pos="6000">
                <a:srgbClr val="7005D4"/>
              </a:gs>
              <a:gs pos="15000">
                <a:srgbClr val="181CC7"/>
              </a:gs>
              <a:gs pos="30001">
                <a:srgbClr val="0A128C"/>
              </a:gs>
              <a:gs pos="50000">
                <a:srgbClr val="000000"/>
              </a:gs>
              <a:gs pos="70000">
                <a:srgbClr val="0A128C"/>
              </a:gs>
              <a:gs pos="85000">
                <a:srgbClr val="181CC7"/>
              </a:gs>
              <a:gs pos="94000">
                <a:srgbClr val="7005D4"/>
              </a:gs>
              <a:gs pos="100000">
                <a:srgbClr val="8C3D9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400"/>
              <a:t>p53</a:t>
            </a:r>
          </a:p>
        </p:txBody>
      </p:sp>
      <p:sp>
        <p:nvSpPr>
          <p:cNvPr id="16070" name="Oval 10950"/>
          <p:cNvSpPr>
            <a:spLocks noChangeArrowheads="1"/>
          </p:cNvSpPr>
          <p:nvPr/>
        </p:nvSpPr>
        <p:spPr bwMode="auto">
          <a:xfrm>
            <a:off x="3908425" y="2406650"/>
            <a:ext cx="496888" cy="2667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rgbClr val="FEB284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chemeClr val="tx1"/>
                </a:solidFill>
              </a:rPr>
              <a:t>Bid</a:t>
            </a:r>
          </a:p>
        </p:txBody>
      </p:sp>
      <p:sp>
        <p:nvSpPr>
          <p:cNvPr id="16071" name="Freeform 10951"/>
          <p:cNvSpPr>
            <a:spLocks/>
          </p:cNvSpPr>
          <p:nvPr/>
        </p:nvSpPr>
        <p:spPr bwMode="auto">
          <a:xfrm>
            <a:off x="3013075" y="1392238"/>
            <a:ext cx="914400" cy="714375"/>
          </a:xfrm>
          <a:custGeom>
            <a:avLst/>
            <a:gdLst>
              <a:gd name="T0" fmla="*/ 0 w 576"/>
              <a:gd name="T1" fmla="*/ 186 h 450"/>
              <a:gd name="T2" fmla="*/ 381 w 576"/>
              <a:gd name="T3" fmla="*/ 419 h 450"/>
              <a:gd name="T4" fmla="*/ 576 w 576"/>
              <a:gd name="T5" fmla="*/ 0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450">
                <a:moveTo>
                  <a:pt x="0" y="186"/>
                </a:moveTo>
                <a:cubicBezTo>
                  <a:pt x="45" y="285"/>
                  <a:pt x="285" y="450"/>
                  <a:pt x="381" y="419"/>
                </a:cubicBezTo>
                <a:cubicBezTo>
                  <a:pt x="477" y="388"/>
                  <a:pt x="570" y="205"/>
                  <a:pt x="576" y="0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72" name="Freeform 10952"/>
          <p:cNvSpPr>
            <a:spLocks/>
          </p:cNvSpPr>
          <p:nvPr/>
        </p:nvSpPr>
        <p:spPr bwMode="auto">
          <a:xfrm>
            <a:off x="3994150" y="1387475"/>
            <a:ext cx="192088" cy="385763"/>
          </a:xfrm>
          <a:custGeom>
            <a:avLst/>
            <a:gdLst>
              <a:gd name="T0" fmla="*/ 121 w 121"/>
              <a:gd name="T1" fmla="*/ 243 h 243"/>
              <a:gd name="T2" fmla="*/ 29 w 121"/>
              <a:gd name="T3" fmla="*/ 105 h 243"/>
              <a:gd name="T4" fmla="*/ 0 w 121"/>
              <a:gd name="T5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" h="243">
                <a:moveTo>
                  <a:pt x="121" y="243"/>
                </a:moveTo>
                <a:cubicBezTo>
                  <a:pt x="85" y="194"/>
                  <a:pt x="49" y="146"/>
                  <a:pt x="29" y="105"/>
                </a:cubicBezTo>
                <a:cubicBezTo>
                  <a:pt x="9" y="64"/>
                  <a:pt x="4" y="32"/>
                  <a:pt x="0" y="0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73" name="AutoShape 10953"/>
          <p:cNvSpPr>
            <a:spLocks noChangeAspect="1" noChangeArrowheads="1"/>
          </p:cNvSpPr>
          <p:nvPr/>
        </p:nvSpPr>
        <p:spPr bwMode="auto">
          <a:xfrm>
            <a:off x="2684463" y="5461000"/>
            <a:ext cx="1527175" cy="549275"/>
          </a:xfrm>
          <a:prstGeom prst="roundRect">
            <a:avLst>
              <a:gd name="adj" fmla="val 16250"/>
            </a:avLst>
          </a:prstGeom>
          <a:noFill/>
          <a:ln w="222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E6B4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 i="1">
                <a:solidFill>
                  <a:schemeClr val="tx1">
                    <a:lumMod val="95000"/>
                  </a:schemeClr>
                </a:solidFill>
              </a:rPr>
              <a:t>Bad, Puma, Noxa, Bok,</a:t>
            </a:r>
          </a:p>
          <a:p>
            <a:pPr algn="ctr"/>
            <a:r>
              <a:rPr lang="en-US" sz="1000" b="1" i="1">
                <a:solidFill>
                  <a:schemeClr val="tx1">
                    <a:lumMod val="95000"/>
                  </a:schemeClr>
                </a:solidFill>
              </a:rPr>
              <a:t>Bax, Bid, Casp 9, FAS, </a:t>
            </a:r>
            <a:br>
              <a:rPr lang="en-US" sz="1000" b="1" i="1">
                <a:solidFill>
                  <a:schemeClr val="tx1">
                    <a:lumMod val="95000"/>
                  </a:schemeClr>
                </a:solidFill>
              </a:rPr>
            </a:br>
            <a:r>
              <a:rPr lang="en-US" sz="1000" b="1" i="1">
                <a:solidFill>
                  <a:schemeClr val="tx1">
                    <a:lumMod val="95000"/>
                  </a:schemeClr>
                </a:solidFill>
              </a:rPr>
              <a:t>PIDD  mRNAs</a:t>
            </a:r>
          </a:p>
        </p:txBody>
      </p:sp>
      <p:sp>
        <p:nvSpPr>
          <p:cNvPr id="16074" name="AutoShape 10954"/>
          <p:cNvSpPr>
            <a:spLocks noChangeAspect="1" noChangeArrowheads="1"/>
          </p:cNvSpPr>
          <p:nvPr/>
        </p:nvSpPr>
        <p:spPr bwMode="auto">
          <a:xfrm>
            <a:off x="2692400" y="2119313"/>
            <a:ext cx="401638" cy="254000"/>
          </a:xfrm>
          <a:prstGeom prst="roundRect">
            <a:avLst>
              <a:gd name="adj" fmla="val 50000"/>
            </a:avLst>
          </a:prstGeom>
          <a:solidFill>
            <a:srgbClr val="CE6B42"/>
          </a:solidFill>
          <a:ln w="9525">
            <a:solidFill>
              <a:srgbClr val="F9E4C5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>
                <a:solidFill>
                  <a:srgbClr val="F9E4C5"/>
                </a:solidFill>
              </a:rPr>
              <a:t>Bad</a:t>
            </a:r>
          </a:p>
        </p:txBody>
      </p:sp>
      <p:sp>
        <p:nvSpPr>
          <p:cNvPr id="16075" name="Freeform 10955"/>
          <p:cNvSpPr>
            <a:spLocks/>
          </p:cNvSpPr>
          <p:nvPr/>
        </p:nvSpPr>
        <p:spPr bwMode="auto">
          <a:xfrm>
            <a:off x="2990850" y="2600325"/>
            <a:ext cx="852488" cy="404813"/>
          </a:xfrm>
          <a:custGeom>
            <a:avLst/>
            <a:gdLst>
              <a:gd name="T0" fmla="*/ 537 w 537"/>
              <a:gd name="T1" fmla="*/ 150 h 255"/>
              <a:gd name="T2" fmla="*/ 86 w 537"/>
              <a:gd name="T3" fmla="*/ 230 h 255"/>
              <a:gd name="T4" fmla="*/ 22 w 537"/>
              <a:gd name="T5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37" h="255">
                <a:moveTo>
                  <a:pt x="537" y="150"/>
                </a:moveTo>
                <a:cubicBezTo>
                  <a:pt x="462" y="163"/>
                  <a:pt x="172" y="255"/>
                  <a:pt x="86" y="230"/>
                </a:cubicBezTo>
                <a:cubicBezTo>
                  <a:pt x="0" y="205"/>
                  <a:pt x="35" y="48"/>
                  <a:pt x="22" y="0"/>
                </a:cubicBezTo>
              </a:path>
            </a:pathLst>
          </a:custGeom>
          <a:noFill/>
          <a:ln w="25400" cap="flat" cmpd="sng">
            <a:solidFill>
              <a:schemeClr val="accent3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dirty="0"/>
          </a:p>
        </p:txBody>
      </p:sp>
      <p:grpSp>
        <p:nvGrpSpPr>
          <p:cNvPr id="16076" name="Group 10956"/>
          <p:cNvGrpSpPr>
            <a:grpSpLocks noChangeAspect="1"/>
          </p:cNvGrpSpPr>
          <p:nvPr/>
        </p:nvGrpSpPr>
        <p:grpSpPr bwMode="auto">
          <a:xfrm flipV="1">
            <a:off x="2992438" y="2827338"/>
            <a:ext cx="100012" cy="92075"/>
            <a:chOff x="5004" y="1338"/>
            <a:chExt cx="81" cy="75"/>
          </a:xfrm>
        </p:grpSpPr>
        <p:sp>
          <p:nvSpPr>
            <p:cNvPr id="16077" name="Oval 10957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78" name="Line 10958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079" name="Line 10959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sp>
        <p:nvSpPr>
          <p:cNvPr id="16080" name="Oval 10960"/>
          <p:cNvSpPr>
            <a:spLocks noChangeArrowheads="1"/>
          </p:cNvSpPr>
          <p:nvPr/>
        </p:nvSpPr>
        <p:spPr bwMode="auto">
          <a:xfrm>
            <a:off x="4375150" y="1758950"/>
            <a:ext cx="496888" cy="2667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rgbClr val="FEB284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chemeClr val="tx1"/>
                </a:solidFill>
              </a:rPr>
              <a:t>tBid</a:t>
            </a:r>
          </a:p>
        </p:txBody>
      </p:sp>
      <p:sp>
        <p:nvSpPr>
          <p:cNvPr id="16081" name="Line 10961"/>
          <p:cNvSpPr>
            <a:spLocks noChangeShapeType="1"/>
          </p:cNvSpPr>
          <p:nvPr/>
        </p:nvSpPr>
        <p:spPr bwMode="auto">
          <a:xfrm flipV="1">
            <a:off x="4349750" y="2092325"/>
            <a:ext cx="214313" cy="3095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82" name="Oval 10962"/>
          <p:cNvSpPr>
            <a:spLocks noChangeAspect="1" noChangeArrowheads="1"/>
          </p:cNvSpPr>
          <p:nvPr/>
        </p:nvSpPr>
        <p:spPr bwMode="auto">
          <a:xfrm>
            <a:off x="1665288" y="842963"/>
            <a:ext cx="179387" cy="152400"/>
          </a:xfrm>
          <a:prstGeom prst="ellipse">
            <a:avLst/>
          </a:prstGeom>
          <a:solidFill>
            <a:srgbClr val="FF33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/>
              <a:t>AIF</a:t>
            </a:r>
          </a:p>
        </p:txBody>
      </p:sp>
      <p:sp>
        <p:nvSpPr>
          <p:cNvPr id="16083" name="AutoShape 10963"/>
          <p:cNvSpPr>
            <a:spLocks noChangeAspect="1" noChangeArrowheads="1"/>
          </p:cNvSpPr>
          <p:nvPr/>
        </p:nvSpPr>
        <p:spPr bwMode="auto">
          <a:xfrm>
            <a:off x="1766888" y="1100138"/>
            <a:ext cx="287337" cy="142875"/>
          </a:xfrm>
          <a:prstGeom prst="roundRect">
            <a:avLst>
              <a:gd name="adj" fmla="val 50000"/>
            </a:avLst>
          </a:prstGeom>
          <a:solidFill>
            <a:srgbClr val="B8141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F3F1F1"/>
                </a:solidFill>
              </a:rPr>
              <a:t>EndoG</a:t>
            </a:r>
          </a:p>
        </p:txBody>
      </p:sp>
      <p:sp>
        <p:nvSpPr>
          <p:cNvPr id="16084" name="Line 10964"/>
          <p:cNvSpPr>
            <a:spLocks noChangeShapeType="1"/>
          </p:cNvSpPr>
          <p:nvPr/>
        </p:nvSpPr>
        <p:spPr bwMode="auto">
          <a:xfrm flipH="1">
            <a:off x="1266825" y="1219200"/>
            <a:ext cx="182563" cy="681038"/>
          </a:xfrm>
          <a:prstGeom prst="line">
            <a:avLst/>
          </a:prstGeom>
          <a:noFill/>
          <a:ln w="19050">
            <a:solidFill>
              <a:srgbClr val="0099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>
              <a:solidFill>
                <a:srgbClr val="F2F2F2"/>
              </a:solidFill>
            </a:endParaRPr>
          </a:p>
        </p:txBody>
      </p:sp>
      <p:sp>
        <p:nvSpPr>
          <p:cNvPr id="16085" name="AutoShape 10965"/>
          <p:cNvSpPr>
            <a:spLocks noChangeArrowheads="1"/>
          </p:cNvSpPr>
          <p:nvPr/>
        </p:nvSpPr>
        <p:spPr bwMode="auto">
          <a:xfrm>
            <a:off x="2217738" y="1512888"/>
            <a:ext cx="406400" cy="249237"/>
          </a:xfrm>
          <a:prstGeom prst="roundRect">
            <a:avLst>
              <a:gd name="adj" fmla="val 34023"/>
            </a:avLst>
          </a:prstGeom>
          <a:gradFill rotWithShape="1">
            <a:gsLst>
              <a:gs pos="0">
                <a:srgbClr val="8C3D91"/>
              </a:gs>
              <a:gs pos="6000">
                <a:srgbClr val="7005D4"/>
              </a:gs>
              <a:gs pos="15000">
                <a:srgbClr val="181CC7"/>
              </a:gs>
              <a:gs pos="30001">
                <a:srgbClr val="0A128C"/>
              </a:gs>
              <a:gs pos="50000">
                <a:srgbClr val="000000"/>
              </a:gs>
              <a:gs pos="70000">
                <a:srgbClr val="0A128C"/>
              </a:gs>
              <a:gs pos="85000">
                <a:srgbClr val="181CC7"/>
              </a:gs>
              <a:gs pos="94000">
                <a:srgbClr val="7005D4"/>
              </a:gs>
              <a:gs pos="100000">
                <a:srgbClr val="8C3D9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/>
              <a:t>p53</a:t>
            </a:r>
          </a:p>
        </p:txBody>
      </p:sp>
      <p:sp>
        <p:nvSpPr>
          <p:cNvPr id="16086" name="Oval 10966"/>
          <p:cNvSpPr>
            <a:spLocks noChangeArrowheads="1"/>
          </p:cNvSpPr>
          <p:nvPr/>
        </p:nvSpPr>
        <p:spPr bwMode="auto">
          <a:xfrm>
            <a:off x="2403475" y="1685925"/>
            <a:ext cx="401638" cy="244475"/>
          </a:xfrm>
          <a:prstGeom prst="ellipse">
            <a:avLst/>
          </a:prstGeom>
          <a:solidFill>
            <a:srgbClr val="38563E"/>
          </a:solidFill>
          <a:ln w="6350">
            <a:solidFill>
              <a:srgbClr val="F9E4C5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ECE4D1"/>
                </a:solidFill>
              </a:rPr>
              <a:t>Bcl-2</a:t>
            </a:r>
          </a:p>
        </p:txBody>
      </p:sp>
      <p:sp>
        <p:nvSpPr>
          <p:cNvPr id="16087" name="Freeform 10967"/>
          <p:cNvSpPr>
            <a:spLocks/>
          </p:cNvSpPr>
          <p:nvPr/>
        </p:nvSpPr>
        <p:spPr bwMode="auto">
          <a:xfrm>
            <a:off x="1743075" y="1787525"/>
            <a:ext cx="265113" cy="309563"/>
          </a:xfrm>
          <a:custGeom>
            <a:avLst/>
            <a:gdLst>
              <a:gd name="T0" fmla="*/ 167 w 167"/>
              <a:gd name="T1" fmla="*/ 0 h 195"/>
              <a:gd name="T2" fmla="*/ 90 w 167"/>
              <a:gd name="T3" fmla="*/ 183 h 195"/>
              <a:gd name="T4" fmla="*/ 0 w 167"/>
              <a:gd name="T5" fmla="*/ 71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7" h="195">
                <a:moveTo>
                  <a:pt x="167" y="0"/>
                </a:moveTo>
                <a:cubicBezTo>
                  <a:pt x="142" y="85"/>
                  <a:pt x="118" y="171"/>
                  <a:pt x="90" y="183"/>
                </a:cubicBezTo>
                <a:cubicBezTo>
                  <a:pt x="62" y="195"/>
                  <a:pt x="31" y="133"/>
                  <a:pt x="0" y="71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88" name="Freeform 10968"/>
          <p:cNvSpPr>
            <a:spLocks/>
          </p:cNvSpPr>
          <p:nvPr/>
        </p:nvSpPr>
        <p:spPr bwMode="auto">
          <a:xfrm>
            <a:off x="2322513" y="1782763"/>
            <a:ext cx="233362" cy="344487"/>
          </a:xfrm>
          <a:custGeom>
            <a:avLst/>
            <a:gdLst>
              <a:gd name="T0" fmla="*/ 0 w 147"/>
              <a:gd name="T1" fmla="*/ 0 h 217"/>
              <a:gd name="T2" fmla="*/ 32 w 147"/>
              <a:gd name="T3" fmla="*/ 199 h 217"/>
              <a:gd name="T4" fmla="*/ 147 w 147"/>
              <a:gd name="T5" fmla="*/ 106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7" h="217">
                <a:moveTo>
                  <a:pt x="0" y="0"/>
                </a:moveTo>
                <a:cubicBezTo>
                  <a:pt x="4" y="90"/>
                  <a:pt x="8" y="181"/>
                  <a:pt x="32" y="199"/>
                </a:cubicBezTo>
                <a:cubicBezTo>
                  <a:pt x="56" y="217"/>
                  <a:pt x="101" y="161"/>
                  <a:pt x="147" y="106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089" name="Group 10969"/>
          <p:cNvGrpSpPr>
            <a:grpSpLocks/>
          </p:cNvGrpSpPr>
          <p:nvPr/>
        </p:nvGrpSpPr>
        <p:grpSpPr bwMode="auto">
          <a:xfrm>
            <a:off x="1773238" y="1998663"/>
            <a:ext cx="100012" cy="92075"/>
            <a:chOff x="880" y="2691"/>
            <a:chExt cx="63" cy="58"/>
          </a:xfrm>
        </p:grpSpPr>
        <p:sp>
          <p:nvSpPr>
            <p:cNvPr id="16090" name="Oval 10970"/>
            <p:cNvSpPr>
              <a:spLocks noChangeAspect="1" noChangeArrowheads="1"/>
            </p:cNvSpPr>
            <p:nvPr/>
          </p:nvSpPr>
          <p:spPr bwMode="auto">
            <a:xfrm>
              <a:off x="880" y="2691"/>
              <a:ext cx="63" cy="58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91" name="Line 10971"/>
            <p:cNvSpPr>
              <a:spLocks noChangeAspect="1" noChangeShapeType="1"/>
            </p:cNvSpPr>
            <p:nvPr/>
          </p:nvSpPr>
          <p:spPr bwMode="auto">
            <a:xfrm rot="-5400000">
              <a:off x="912" y="2701"/>
              <a:ext cx="0" cy="38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grpSp>
        <p:nvGrpSpPr>
          <p:cNvPr id="16092" name="Group 10972"/>
          <p:cNvGrpSpPr>
            <a:grpSpLocks/>
          </p:cNvGrpSpPr>
          <p:nvPr/>
        </p:nvGrpSpPr>
        <p:grpSpPr bwMode="auto">
          <a:xfrm>
            <a:off x="2384425" y="2025650"/>
            <a:ext cx="100013" cy="92075"/>
            <a:chOff x="880" y="2691"/>
            <a:chExt cx="63" cy="58"/>
          </a:xfrm>
        </p:grpSpPr>
        <p:sp>
          <p:nvSpPr>
            <p:cNvPr id="16093" name="Oval 10973"/>
            <p:cNvSpPr>
              <a:spLocks noChangeAspect="1" noChangeArrowheads="1"/>
            </p:cNvSpPr>
            <p:nvPr/>
          </p:nvSpPr>
          <p:spPr bwMode="auto">
            <a:xfrm>
              <a:off x="880" y="2691"/>
              <a:ext cx="63" cy="58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94" name="Line 10974"/>
            <p:cNvSpPr>
              <a:spLocks noChangeAspect="1" noChangeShapeType="1"/>
            </p:cNvSpPr>
            <p:nvPr/>
          </p:nvSpPr>
          <p:spPr bwMode="auto">
            <a:xfrm rot="-5400000">
              <a:off x="912" y="2701"/>
              <a:ext cx="0" cy="38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sp>
        <p:nvSpPr>
          <p:cNvPr id="16095" name="Freeform 10975"/>
          <p:cNvSpPr>
            <a:spLocks/>
          </p:cNvSpPr>
          <p:nvPr/>
        </p:nvSpPr>
        <p:spPr bwMode="auto">
          <a:xfrm>
            <a:off x="3394075" y="1712913"/>
            <a:ext cx="69850" cy="263525"/>
          </a:xfrm>
          <a:custGeom>
            <a:avLst/>
            <a:gdLst>
              <a:gd name="T0" fmla="*/ 38 w 44"/>
              <a:gd name="T1" fmla="*/ 0 h 166"/>
              <a:gd name="T2" fmla="*/ 38 w 44"/>
              <a:gd name="T3" fmla="*/ 83 h 166"/>
              <a:gd name="T4" fmla="*/ 0 w 44"/>
              <a:gd name="T5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166">
                <a:moveTo>
                  <a:pt x="38" y="0"/>
                </a:moveTo>
                <a:cubicBezTo>
                  <a:pt x="41" y="27"/>
                  <a:pt x="44" y="55"/>
                  <a:pt x="38" y="83"/>
                </a:cubicBezTo>
                <a:cubicBezTo>
                  <a:pt x="32" y="111"/>
                  <a:pt x="16" y="138"/>
                  <a:pt x="0" y="166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96" name="Line 10976"/>
          <p:cNvSpPr>
            <a:spLocks noChangeShapeType="1"/>
          </p:cNvSpPr>
          <p:nvPr/>
        </p:nvSpPr>
        <p:spPr bwMode="auto">
          <a:xfrm flipH="1">
            <a:off x="3176588" y="2036763"/>
            <a:ext cx="182562" cy="295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97" name="Oval 10977"/>
          <p:cNvSpPr>
            <a:spLocks noChangeArrowheads="1"/>
          </p:cNvSpPr>
          <p:nvPr/>
        </p:nvSpPr>
        <p:spPr bwMode="auto">
          <a:xfrm>
            <a:off x="2827338" y="2308225"/>
            <a:ext cx="401637" cy="244475"/>
          </a:xfrm>
          <a:prstGeom prst="ellipse">
            <a:avLst/>
          </a:prstGeom>
          <a:solidFill>
            <a:srgbClr val="38563E"/>
          </a:solidFill>
          <a:ln w="6350">
            <a:solidFill>
              <a:srgbClr val="F9E4C5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ECE4D1"/>
                </a:solidFill>
              </a:rPr>
              <a:t>Bcl-2</a:t>
            </a:r>
          </a:p>
        </p:txBody>
      </p:sp>
      <p:sp>
        <p:nvSpPr>
          <p:cNvPr id="16098" name="AutoShape 10978"/>
          <p:cNvSpPr>
            <a:spLocks noChangeArrowheads="1"/>
          </p:cNvSpPr>
          <p:nvPr/>
        </p:nvSpPr>
        <p:spPr bwMode="auto">
          <a:xfrm>
            <a:off x="6251575" y="5527675"/>
            <a:ext cx="676275" cy="285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path path="shape">
              <a:fillToRect l="50000" t="50000" r="50000" b="50000"/>
            </a:path>
          </a:gradFill>
          <a:ln w="6350">
            <a:solidFill>
              <a:srgbClr val="FEE9D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rgbClr val="FEE9DA"/>
                </a:solidFill>
              </a:rPr>
              <a:t>ATR</a:t>
            </a:r>
          </a:p>
        </p:txBody>
      </p:sp>
      <p:sp>
        <p:nvSpPr>
          <p:cNvPr id="16099" name="AutoShape 10979"/>
          <p:cNvSpPr>
            <a:spLocks noChangeArrowheads="1"/>
          </p:cNvSpPr>
          <p:nvPr/>
        </p:nvSpPr>
        <p:spPr bwMode="auto">
          <a:xfrm>
            <a:off x="5160963" y="4976813"/>
            <a:ext cx="481012" cy="241300"/>
          </a:xfrm>
          <a:prstGeom prst="roundRect">
            <a:avLst>
              <a:gd name="adj" fmla="val 43421"/>
            </a:avLst>
          </a:prstGeom>
          <a:gradFill rotWithShape="1"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rgbClr val="FFEC9B"/>
                </a:solidFill>
              </a:rPr>
              <a:t>Chk1</a:t>
            </a:r>
          </a:p>
        </p:txBody>
      </p:sp>
      <p:sp>
        <p:nvSpPr>
          <p:cNvPr id="16100" name="AutoShape 10980"/>
          <p:cNvSpPr>
            <a:spLocks/>
          </p:cNvSpPr>
          <p:nvPr/>
        </p:nvSpPr>
        <p:spPr bwMode="auto">
          <a:xfrm rot="-5400000">
            <a:off x="6143625" y="4760913"/>
            <a:ext cx="104775" cy="1558925"/>
          </a:xfrm>
          <a:prstGeom prst="rightBracket">
            <a:avLst>
              <a:gd name="adj" fmla="val 123990"/>
            </a:avLst>
          </a:prstGeom>
          <a:noFill/>
          <a:ln w="12700">
            <a:solidFill>
              <a:srgbClr val="4D4D4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01" name="AutoShape 10981"/>
          <p:cNvSpPr>
            <a:spLocks noChangeArrowheads="1"/>
          </p:cNvSpPr>
          <p:nvPr/>
        </p:nvSpPr>
        <p:spPr bwMode="auto">
          <a:xfrm>
            <a:off x="3538538" y="4640263"/>
            <a:ext cx="893762" cy="461962"/>
          </a:xfrm>
          <a:prstGeom prst="roundRect">
            <a:avLst>
              <a:gd name="adj" fmla="val 34023"/>
            </a:avLst>
          </a:prstGeom>
          <a:gradFill rotWithShape="1">
            <a:gsLst>
              <a:gs pos="0">
                <a:srgbClr val="8C3D91"/>
              </a:gs>
              <a:gs pos="6000">
                <a:srgbClr val="7005D4"/>
              </a:gs>
              <a:gs pos="15000">
                <a:srgbClr val="181CC7"/>
              </a:gs>
              <a:gs pos="30001">
                <a:srgbClr val="0A128C"/>
              </a:gs>
              <a:gs pos="50000">
                <a:srgbClr val="000000"/>
              </a:gs>
              <a:gs pos="70000">
                <a:srgbClr val="0A128C"/>
              </a:gs>
              <a:gs pos="85000">
                <a:srgbClr val="181CC7"/>
              </a:gs>
              <a:gs pos="94000">
                <a:srgbClr val="7005D4"/>
              </a:gs>
              <a:gs pos="100000">
                <a:srgbClr val="8C3D9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p53</a:t>
            </a:r>
          </a:p>
          <a:p>
            <a:pPr algn="ctr"/>
            <a:r>
              <a:rPr lang="en-US" sz="1000"/>
              <a:t>(stabilized)</a:t>
            </a:r>
          </a:p>
        </p:txBody>
      </p:sp>
      <p:sp>
        <p:nvSpPr>
          <p:cNvPr id="16102" name="Oval 10982"/>
          <p:cNvSpPr>
            <a:spLocks noChangeArrowheads="1"/>
          </p:cNvSpPr>
          <p:nvPr/>
        </p:nvSpPr>
        <p:spPr bwMode="auto">
          <a:xfrm>
            <a:off x="4270375" y="5019675"/>
            <a:ext cx="284163" cy="1524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S15</a:t>
            </a:r>
          </a:p>
        </p:txBody>
      </p:sp>
      <p:sp>
        <p:nvSpPr>
          <p:cNvPr id="16103" name="Oval 10983"/>
          <p:cNvSpPr>
            <a:spLocks noChangeArrowheads="1"/>
          </p:cNvSpPr>
          <p:nvPr/>
        </p:nvSpPr>
        <p:spPr bwMode="auto">
          <a:xfrm>
            <a:off x="4359275" y="4789488"/>
            <a:ext cx="284163" cy="14763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S20</a:t>
            </a:r>
          </a:p>
        </p:txBody>
      </p:sp>
      <p:sp>
        <p:nvSpPr>
          <p:cNvPr id="16104" name="AutoShape 10984"/>
          <p:cNvSpPr>
            <a:spLocks/>
          </p:cNvSpPr>
          <p:nvPr/>
        </p:nvSpPr>
        <p:spPr bwMode="auto">
          <a:xfrm>
            <a:off x="5611813" y="4657725"/>
            <a:ext cx="93662" cy="558800"/>
          </a:xfrm>
          <a:prstGeom prst="rightBracket">
            <a:avLst>
              <a:gd name="adj" fmla="val 49718"/>
            </a:avLst>
          </a:prstGeom>
          <a:noFill/>
          <a:ln w="12700">
            <a:solidFill>
              <a:srgbClr val="4D4D4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05" name="Line 10985"/>
          <p:cNvSpPr>
            <a:spLocks noChangeShapeType="1"/>
          </p:cNvSpPr>
          <p:nvPr/>
        </p:nvSpPr>
        <p:spPr bwMode="auto">
          <a:xfrm flipH="1">
            <a:off x="4695825" y="4899025"/>
            <a:ext cx="355600" cy="0"/>
          </a:xfrm>
          <a:prstGeom prst="line">
            <a:avLst/>
          </a:prstGeom>
          <a:noFill/>
          <a:ln w="25400">
            <a:solidFill>
              <a:schemeClr val="accent3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106" name="Group 10986"/>
          <p:cNvGrpSpPr>
            <a:grpSpLocks noChangeAspect="1"/>
          </p:cNvGrpSpPr>
          <p:nvPr/>
        </p:nvGrpSpPr>
        <p:grpSpPr bwMode="auto">
          <a:xfrm flipV="1">
            <a:off x="4827588" y="4851400"/>
            <a:ext cx="100012" cy="92075"/>
            <a:chOff x="5004" y="1338"/>
            <a:chExt cx="81" cy="75"/>
          </a:xfrm>
        </p:grpSpPr>
        <p:sp>
          <p:nvSpPr>
            <p:cNvPr id="16107" name="Oval 10987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08" name="Line 10988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09" name="Line 10989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grpSp>
        <p:nvGrpSpPr>
          <p:cNvPr id="16110" name="Group 10990"/>
          <p:cNvGrpSpPr>
            <a:grpSpLocks noChangeAspect="1"/>
          </p:cNvGrpSpPr>
          <p:nvPr/>
        </p:nvGrpSpPr>
        <p:grpSpPr bwMode="auto">
          <a:xfrm flipV="1">
            <a:off x="4865688" y="5260975"/>
            <a:ext cx="100012" cy="92075"/>
            <a:chOff x="5004" y="1338"/>
            <a:chExt cx="81" cy="75"/>
          </a:xfrm>
        </p:grpSpPr>
        <p:sp>
          <p:nvSpPr>
            <p:cNvPr id="16111" name="Oval 10991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12" name="Line 10992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13" name="Line 10993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sp>
        <p:nvSpPr>
          <p:cNvPr id="16114" name="Freeform 10994"/>
          <p:cNvSpPr>
            <a:spLocks/>
          </p:cNvSpPr>
          <p:nvPr/>
        </p:nvSpPr>
        <p:spPr bwMode="auto">
          <a:xfrm>
            <a:off x="4813300" y="5364163"/>
            <a:ext cx="1166813" cy="166687"/>
          </a:xfrm>
          <a:custGeom>
            <a:avLst/>
            <a:gdLst>
              <a:gd name="T0" fmla="*/ 727 w 735"/>
              <a:gd name="T1" fmla="*/ 51 h 105"/>
              <a:gd name="T2" fmla="*/ 640 w 735"/>
              <a:gd name="T3" fmla="*/ 3 h 105"/>
              <a:gd name="T4" fmla="*/ 157 w 735"/>
              <a:gd name="T5" fmla="*/ 31 h 105"/>
              <a:gd name="T6" fmla="*/ 0 w 735"/>
              <a:gd name="T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5" h="105">
                <a:moveTo>
                  <a:pt x="727" y="51"/>
                </a:moveTo>
                <a:cubicBezTo>
                  <a:pt x="713" y="43"/>
                  <a:pt x="735" y="6"/>
                  <a:pt x="640" y="3"/>
                </a:cubicBezTo>
                <a:cubicBezTo>
                  <a:pt x="545" y="0"/>
                  <a:pt x="264" y="14"/>
                  <a:pt x="157" y="31"/>
                </a:cubicBezTo>
                <a:cubicBezTo>
                  <a:pt x="50" y="48"/>
                  <a:pt x="33" y="90"/>
                  <a:pt x="0" y="105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115" name="Group 10995"/>
          <p:cNvGrpSpPr>
            <a:grpSpLocks/>
          </p:cNvGrpSpPr>
          <p:nvPr/>
        </p:nvGrpSpPr>
        <p:grpSpPr bwMode="auto">
          <a:xfrm>
            <a:off x="4941888" y="5384800"/>
            <a:ext cx="100012" cy="92075"/>
            <a:chOff x="880" y="2691"/>
            <a:chExt cx="63" cy="58"/>
          </a:xfrm>
        </p:grpSpPr>
        <p:sp>
          <p:nvSpPr>
            <p:cNvPr id="16116" name="Oval 10996"/>
            <p:cNvSpPr>
              <a:spLocks noChangeAspect="1" noChangeArrowheads="1"/>
            </p:cNvSpPr>
            <p:nvPr/>
          </p:nvSpPr>
          <p:spPr bwMode="auto">
            <a:xfrm>
              <a:off x="880" y="2691"/>
              <a:ext cx="63" cy="58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17" name="Line 10997"/>
            <p:cNvSpPr>
              <a:spLocks noChangeAspect="1" noChangeShapeType="1"/>
            </p:cNvSpPr>
            <p:nvPr/>
          </p:nvSpPr>
          <p:spPr bwMode="auto">
            <a:xfrm rot="-5400000">
              <a:off x="912" y="2701"/>
              <a:ext cx="0" cy="38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sp>
        <p:nvSpPr>
          <p:cNvPr id="16118" name="AutoShape 10998"/>
          <p:cNvSpPr>
            <a:spLocks/>
          </p:cNvSpPr>
          <p:nvPr/>
        </p:nvSpPr>
        <p:spPr bwMode="auto">
          <a:xfrm flipH="1">
            <a:off x="5081588" y="4657725"/>
            <a:ext cx="93662" cy="558800"/>
          </a:xfrm>
          <a:prstGeom prst="rightBracket">
            <a:avLst>
              <a:gd name="adj" fmla="val 49718"/>
            </a:avLst>
          </a:prstGeom>
          <a:noFill/>
          <a:ln w="12700">
            <a:solidFill>
              <a:srgbClr val="4D4D4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19" name="Freeform 10999"/>
          <p:cNvSpPr>
            <a:spLocks/>
          </p:cNvSpPr>
          <p:nvPr/>
        </p:nvSpPr>
        <p:spPr bwMode="auto">
          <a:xfrm>
            <a:off x="2892425" y="2914650"/>
            <a:ext cx="1022350" cy="1819275"/>
          </a:xfrm>
          <a:custGeom>
            <a:avLst/>
            <a:gdLst>
              <a:gd name="T0" fmla="*/ 381 w 644"/>
              <a:gd name="T1" fmla="*/ 1146 h 1146"/>
              <a:gd name="T2" fmla="*/ 32 w 644"/>
              <a:gd name="T3" fmla="*/ 797 h 1146"/>
              <a:gd name="T4" fmla="*/ 644 w 644"/>
              <a:gd name="T5" fmla="*/ 0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4" h="1146">
                <a:moveTo>
                  <a:pt x="381" y="1146"/>
                </a:moveTo>
                <a:cubicBezTo>
                  <a:pt x="189" y="1085"/>
                  <a:pt x="0" y="976"/>
                  <a:pt x="32" y="797"/>
                </a:cubicBezTo>
                <a:cubicBezTo>
                  <a:pt x="64" y="618"/>
                  <a:pt x="513" y="144"/>
                  <a:pt x="644" y="0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6120" name="AutoShape 11000"/>
          <p:cNvSpPr>
            <a:spLocks noChangeArrowheads="1"/>
          </p:cNvSpPr>
          <p:nvPr/>
        </p:nvSpPr>
        <p:spPr bwMode="auto">
          <a:xfrm>
            <a:off x="1206500" y="5784850"/>
            <a:ext cx="488950" cy="1920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C3D91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>
                <a:solidFill>
                  <a:srgbClr val="F2F2F2"/>
                </a:solidFill>
              </a:rPr>
              <a:t>Pin1</a:t>
            </a:r>
          </a:p>
        </p:txBody>
      </p:sp>
      <p:grpSp>
        <p:nvGrpSpPr>
          <p:cNvPr id="16121" name="Group 11001"/>
          <p:cNvGrpSpPr>
            <a:grpSpLocks noChangeAspect="1"/>
          </p:cNvGrpSpPr>
          <p:nvPr/>
        </p:nvGrpSpPr>
        <p:grpSpPr bwMode="auto">
          <a:xfrm flipV="1">
            <a:off x="6164263" y="5303838"/>
            <a:ext cx="100012" cy="92075"/>
            <a:chOff x="5004" y="1338"/>
            <a:chExt cx="81" cy="75"/>
          </a:xfrm>
        </p:grpSpPr>
        <p:sp>
          <p:nvSpPr>
            <p:cNvPr id="16122" name="Oval 11002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23" name="Line 11003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24" name="Line 11004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sp>
        <p:nvSpPr>
          <p:cNvPr id="16125" name="Oval 11005"/>
          <p:cNvSpPr>
            <a:spLocks noChangeArrowheads="1"/>
          </p:cNvSpPr>
          <p:nvPr/>
        </p:nvSpPr>
        <p:spPr bwMode="auto">
          <a:xfrm>
            <a:off x="4233863" y="4594225"/>
            <a:ext cx="284162" cy="1476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S33</a:t>
            </a:r>
          </a:p>
        </p:txBody>
      </p:sp>
      <p:sp>
        <p:nvSpPr>
          <p:cNvPr id="16126" name="Oval 11006"/>
          <p:cNvSpPr>
            <a:spLocks noChangeArrowheads="1"/>
          </p:cNvSpPr>
          <p:nvPr/>
        </p:nvSpPr>
        <p:spPr bwMode="auto">
          <a:xfrm>
            <a:off x="3935413" y="4524375"/>
            <a:ext cx="284162" cy="1476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T81</a:t>
            </a:r>
          </a:p>
        </p:txBody>
      </p:sp>
      <p:sp>
        <p:nvSpPr>
          <p:cNvPr id="16127" name="Oval 11007"/>
          <p:cNvSpPr>
            <a:spLocks noChangeArrowheads="1"/>
          </p:cNvSpPr>
          <p:nvPr/>
        </p:nvSpPr>
        <p:spPr bwMode="auto">
          <a:xfrm>
            <a:off x="3597275" y="4535488"/>
            <a:ext cx="284163" cy="14763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S315</a:t>
            </a:r>
          </a:p>
        </p:txBody>
      </p:sp>
      <p:sp>
        <p:nvSpPr>
          <p:cNvPr id="16128" name="AutoShape 11008"/>
          <p:cNvSpPr>
            <a:spLocks noChangeArrowheads="1"/>
          </p:cNvSpPr>
          <p:nvPr/>
        </p:nvSpPr>
        <p:spPr bwMode="auto">
          <a:xfrm>
            <a:off x="3271838" y="5035550"/>
            <a:ext cx="488950" cy="1920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C3D91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>
                <a:solidFill>
                  <a:srgbClr val="F2F2F2"/>
                </a:solidFill>
              </a:rPr>
              <a:t>Pin1</a:t>
            </a:r>
          </a:p>
        </p:txBody>
      </p:sp>
      <p:sp>
        <p:nvSpPr>
          <p:cNvPr id="16129" name="Line 11009"/>
          <p:cNvSpPr>
            <a:spLocks noChangeShapeType="1"/>
          </p:cNvSpPr>
          <p:nvPr/>
        </p:nvSpPr>
        <p:spPr bwMode="auto">
          <a:xfrm flipV="1">
            <a:off x="6256338" y="2889250"/>
            <a:ext cx="0" cy="4270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30" name="Freeform 11010"/>
          <p:cNvSpPr>
            <a:spLocks/>
          </p:cNvSpPr>
          <p:nvPr/>
        </p:nvSpPr>
        <p:spPr bwMode="auto">
          <a:xfrm>
            <a:off x="4483100" y="2284413"/>
            <a:ext cx="1477963" cy="373062"/>
          </a:xfrm>
          <a:custGeom>
            <a:avLst/>
            <a:gdLst>
              <a:gd name="T0" fmla="*/ 931 w 931"/>
              <a:gd name="T1" fmla="*/ 235 h 235"/>
              <a:gd name="T2" fmla="*/ 183 w 931"/>
              <a:gd name="T3" fmla="*/ 147 h 235"/>
              <a:gd name="T4" fmla="*/ 0 w 931"/>
              <a:gd name="T5" fmla="*/ 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31" h="235">
                <a:moveTo>
                  <a:pt x="931" y="235"/>
                </a:moveTo>
                <a:cubicBezTo>
                  <a:pt x="806" y="220"/>
                  <a:pt x="338" y="186"/>
                  <a:pt x="183" y="147"/>
                </a:cubicBezTo>
                <a:cubicBezTo>
                  <a:pt x="28" y="108"/>
                  <a:pt x="38" y="31"/>
                  <a:pt x="0" y="0"/>
                </a:cubicBezTo>
              </a:path>
            </a:pathLst>
          </a:custGeom>
          <a:noFill/>
          <a:ln w="25400" cap="flat" cmpd="sng">
            <a:solidFill>
              <a:schemeClr val="accent3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131" name="Group 11011"/>
          <p:cNvGrpSpPr>
            <a:grpSpLocks noChangeAspect="1"/>
          </p:cNvGrpSpPr>
          <p:nvPr/>
        </p:nvGrpSpPr>
        <p:grpSpPr bwMode="auto">
          <a:xfrm flipV="1">
            <a:off x="4538663" y="2387600"/>
            <a:ext cx="100012" cy="92075"/>
            <a:chOff x="5004" y="1338"/>
            <a:chExt cx="81" cy="75"/>
          </a:xfrm>
        </p:grpSpPr>
        <p:sp>
          <p:nvSpPr>
            <p:cNvPr id="16132" name="Oval 11012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33" name="Line 11013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34" name="Line 11014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sp>
        <p:nvSpPr>
          <p:cNvPr id="16135" name="Freeform 11015"/>
          <p:cNvSpPr>
            <a:spLocks/>
          </p:cNvSpPr>
          <p:nvPr/>
        </p:nvSpPr>
        <p:spPr bwMode="auto">
          <a:xfrm>
            <a:off x="7948613" y="2833688"/>
            <a:ext cx="1587" cy="441325"/>
          </a:xfrm>
          <a:custGeom>
            <a:avLst/>
            <a:gdLst>
              <a:gd name="T0" fmla="*/ 0 w 1"/>
              <a:gd name="T1" fmla="*/ 0 h 278"/>
              <a:gd name="T2" fmla="*/ 1 w 1"/>
              <a:gd name="T3" fmla="*/ 278 h 27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278">
                <a:moveTo>
                  <a:pt x="0" y="0"/>
                </a:moveTo>
                <a:lnTo>
                  <a:pt x="1" y="278"/>
                </a:ln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36" name="Freeform 11016"/>
          <p:cNvSpPr>
            <a:spLocks/>
          </p:cNvSpPr>
          <p:nvPr/>
        </p:nvSpPr>
        <p:spPr bwMode="auto">
          <a:xfrm>
            <a:off x="6316663" y="2828925"/>
            <a:ext cx="1657350" cy="346075"/>
          </a:xfrm>
          <a:custGeom>
            <a:avLst/>
            <a:gdLst>
              <a:gd name="T0" fmla="*/ 1005 w 1044"/>
              <a:gd name="T1" fmla="*/ 0 h 218"/>
              <a:gd name="T2" fmla="*/ 877 w 1044"/>
              <a:gd name="T3" fmla="*/ 185 h 218"/>
              <a:gd name="T4" fmla="*/ 0 w 1044"/>
              <a:gd name="T5" fmla="*/ 201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44" h="218">
                <a:moveTo>
                  <a:pt x="1005" y="0"/>
                </a:moveTo>
                <a:cubicBezTo>
                  <a:pt x="984" y="31"/>
                  <a:pt x="1044" y="152"/>
                  <a:pt x="877" y="185"/>
                </a:cubicBezTo>
                <a:cubicBezTo>
                  <a:pt x="710" y="218"/>
                  <a:pt x="183" y="198"/>
                  <a:pt x="0" y="201"/>
                </a:cubicBezTo>
              </a:path>
            </a:pathLst>
          </a:custGeom>
          <a:noFill/>
          <a:ln w="25400" cap="flat" cmpd="sng">
            <a:solidFill>
              <a:schemeClr val="accent3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37" name="Line 11017"/>
          <p:cNvSpPr>
            <a:spLocks noChangeShapeType="1"/>
          </p:cNvSpPr>
          <p:nvPr/>
        </p:nvSpPr>
        <p:spPr bwMode="auto">
          <a:xfrm>
            <a:off x="7967663" y="3692525"/>
            <a:ext cx="0" cy="330200"/>
          </a:xfrm>
          <a:prstGeom prst="line">
            <a:avLst/>
          </a:prstGeom>
          <a:noFill/>
          <a:ln w="25400">
            <a:solidFill>
              <a:schemeClr val="accent3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138" name="Group 11018"/>
          <p:cNvGrpSpPr>
            <a:grpSpLocks noChangeAspect="1"/>
          </p:cNvGrpSpPr>
          <p:nvPr/>
        </p:nvGrpSpPr>
        <p:grpSpPr bwMode="auto">
          <a:xfrm flipV="1">
            <a:off x="6488113" y="3098800"/>
            <a:ext cx="100012" cy="92075"/>
            <a:chOff x="5004" y="1338"/>
            <a:chExt cx="81" cy="75"/>
          </a:xfrm>
        </p:grpSpPr>
        <p:sp>
          <p:nvSpPr>
            <p:cNvPr id="16139" name="Oval 11019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40" name="Line 11020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41" name="Line 11021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grpSp>
        <p:nvGrpSpPr>
          <p:cNvPr id="16142" name="Group 11022"/>
          <p:cNvGrpSpPr>
            <a:grpSpLocks noChangeAspect="1"/>
          </p:cNvGrpSpPr>
          <p:nvPr/>
        </p:nvGrpSpPr>
        <p:grpSpPr bwMode="auto">
          <a:xfrm flipV="1">
            <a:off x="7899400" y="3030538"/>
            <a:ext cx="100013" cy="92075"/>
            <a:chOff x="5004" y="1338"/>
            <a:chExt cx="81" cy="75"/>
          </a:xfrm>
        </p:grpSpPr>
        <p:sp>
          <p:nvSpPr>
            <p:cNvPr id="16143" name="Oval 11023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44" name="Line 11024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45" name="Line 11025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grpSp>
        <p:nvGrpSpPr>
          <p:cNvPr id="16146" name="Group 11026"/>
          <p:cNvGrpSpPr>
            <a:grpSpLocks noChangeAspect="1"/>
          </p:cNvGrpSpPr>
          <p:nvPr/>
        </p:nvGrpSpPr>
        <p:grpSpPr bwMode="auto">
          <a:xfrm flipV="1">
            <a:off x="7912100" y="3789363"/>
            <a:ext cx="100013" cy="92075"/>
            <a:chOff x="5004" y="1338"/>
            <a:chExt cx="81" cy="75"/>
          </a:xfrm>
        </p:grpSpPr>
        <p:sp>
          <p:nvSpPr>
            <p:cNvPr id="16147" name="Oval 11027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48" name="Line 11028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49" name="Line 11029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grpSp>
        <p:nvGrpSpPr>
          <p:cNvPr id="16150" name="Group 11030"/>
          <p:cNvGrpSpPr>
            <a:grpSpLocks/>
          </p:cNvGrpSpPr>
          <p:nvPr/>
        </p:nvGrpSpPr>
        <p:grpSpPr bwMode="auto">
          <a:xfrm flipH="1">
            <a:off x="4270378" y="3684588"/>
            <a:ext cx="755650" cy="257175"/>
            <a:chOff x="2801" y="2246"/>
            <a:chExt cx="476" cy="162"/>
          </a:xfrm>
        </p:grpSpPr>
        <p:sp>
          <p:nvSpPr>
            <p:cNvPr id="16151" name="AutoShape 11031"/>
            <p:cNvSpPr>
              <a:spLocks noChangeArrowheads="1"/>
            </p:cNvSpPr>
            <p:nvPr/>
          </p:nvSpPr>
          <p:spPr bwMode="auto">
            <a:xfrm>
              <a:off x="3078" y="2287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grpSp>
          <p:nvGrpSpPr>
            <p:cNvPr id="16152" name="Group 11032"/>
            <p:cNvGrpSpPr>
              <a:grpSpLocks/>
            </p:cNvGrpSpPr>
            <p:nvPr/>
          </p:nvGrpSpPr>
          <p:grpSpPr bwMode="auto">
            <a:xfrm>
              <a:off x="2801" y="2246"/>
              <a:ext cx="320" cy="162"/>
              <a:chOff x="4738" y="1295"/>
              <a:chExt cx="320" cy="162"/>
            </a:xfrm>
          </p:grpSpPr>
          <p:sp>
            <p:nvSpPr>
              <p:cNvPr id="16153" name="PubPieSlice"/>
              <p:cNvSpPr>
                <a:spLocks noChangeAspect="1" noEditPoints="1" noChangeArrowheads="1"/>
              </p:cNvSpPr>
              <p:nvPr/>
            </p:nvSpPr>
            <p:spPr bwMode="auto">
              <a:xfrm rot="-209359">
                <a:off x="4738" y="1295"/>
                <a:ext cx="320" cy="162"/>
              </a:xfrm>
              <a:custGeom>
                <a:avLst/>
                <a:gdLst>
                  <a:gd name="G0" fmla="+- 0 0 0"/>
                  <a:gd name="G1" fmla="sin 10800 17694720"/>
                  <a:gd name="G2" fmla="cos 10800 17694720"/>
                  <a:gd name="G3" fmla="sin 10800 -5084055"/>
                  <a:gd name="G4" fmla="cos 10800 -5084055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10799 w 21600"/>
                  <a:gd name="T1" fmla="*/ 0 h 21600"/>
                  <a:gd name="T2" fmla="*/ 10800 w 21600"/>
                  <a:gd name="T3" fmla="*/ 10800 h 21600"/>
                  <a:gd name="T4" fmla="*/ 13123 w 21600"/>
                  <a:gd name="T5" fmla="*/ 252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10799" y="0"/>
                    </a:moveTo>
                    <a:cubicBezTo>
                      <a:pt x="4834" y="0"/>
                      <a:pt x="-1" y="4835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5730"/>
                      <a:pt x="18073" y="1343"/>
                      <a:pt x="13122" y="252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 sz="1000">
                  <a:solidFill>
                    <a:schemeClr val="tx1"/>
                  </a:solidFill>
                </a:endParaRPr>
              </a:p>
            </p:txBody>
          </p:sp>
          <p:sp>
            <p:nvSpPr>
              <p:cNvPr id="16154" name="Text Box 11034"/>
              <p:cNvSpPr txBox="1">
                <a:spLocks noChangeArrowheads="1"/>
              </p:cNvSpPr>
              <p:nvPr/>
            </p:nvSpPr>
            <p:spPr bwMode="auto">
              <a:xfrm rot="21457119">
                <a:off x="4746" y="1300"/>
                <a:ext cx="310" cy="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rgbClr val="4D0808"/>
                        </a:gs>
                        <a:gs pos="15000">
                          <a:srgbClr val="FF0300"/>
                        </a:gs>
                        <a:gs pos="27500">
                          <a:srgbClr val="FF7A00"/>
                        </a:gs>
                        <a:gs pos="50000">
                          <a:srgbClr val="FFF200"/>
                        </a:gs>
                        <a:gs pos="72500">
                          <a:srgbClr val="FF7A00"/>
                        </a:gs>
                        <a:gs pos="85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>
                    <a:solidFill>
                      <a:schemeClr val="tx1"/>
                    </a:solidFill>
                  </a:rPr>
                  <a:t>Casp 2</a:t>
                </a:r>
              </a:p>
            </p:txBody>
          </p:sp>
        </p:grpSp>
      </p:grpSp>
      <p:sp>
        <p:nvSpPr>
          <p:cNvPr id="16155" name="Freeform 11035"/>
          <p:cNvSpPr>
            <a:spLocks/>
          </p:cNvSpPr>
          <p:nvPr/>
        </p:nvSpPr>
        <p:spPr bwMode="auto">
          <a:xfrm>
            <a:off x="3014663" y="3803650"/>
            <a:ext cx="728662" cy="865188"/>
          </a:xfrm>
          <a:custGeom>
            <a:avLst/>
            <a:gdLst>
              <a:gd name="T0" fmla="*/ 316 w 459"/>
              <a:gd name="T1" fmla="*/ 545 h 545"/>
              <a:gd name="T2" fmla="*/ 42 w 459"/>
              <a:gd name="T3" fmla="*/ 243 h 545"/>
              <a:gd name="T4" fmla="*/ 459 w 459"/>
              <a:gd name="T5" fmla="*/ 0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59" h="545">
                <a:moveTo>
                  <a:pt x="316" y="545"/>
                </a:moveTo>
                <a:cubicBezTo>
                  <a:pt x="151" y="483"/>
                  <a:pt x="0" y="423"/>
                  <a:pt x="42" y="243"/>
                </a:cubicBezTo>
                <a:cubicBezTo>
                  <a:pt x="84" y="63"/>
                  <a:pt x="379" y="32"/>
                  <a:pt x="459" y="0"/>
                </a:cubicBezTo>
              </a:path>
            </a:pathLst>
          </a:custGeom>
          <a:noFill/>
          <a:ln w="25400" cap="flat" cmpd="sng">
            <a:solidFill>
              <a:schemeClr val="accent3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56" name="Line 11036"/>
          <p:cNvSpPr>
            <a:spLocks noChangeShapeType="1"/>
          </p:cNvSpPr>
          <p:nvPr/>
        </p:nvSpPr>
        <p:spPr bwMode="auto">
          <a:xfrm flipV="1">
            <a:off x="4986338" y="3367088"/>
            <a:ext cx="304800" cy="212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57" name="Line 11037"/>
          <p:cNvSpPr>
            <a:spLocks noChangeShapeType="1"/>
          </p:cNvSpPr>
          <p:nvPr/>
        </p:nvSpPr>
        <p:spPr bwMode="auto">
          <a:xfrm flipV="1">
            <a:off x="5372100" y="2838450"/>
            <a:ext cx="706438" cy="4778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58" name="Oval 11038"/>
          <p:cNvSpPr>
            <a:spLocks noChangeAspect="1" noChangeArrowheads="1"/>
          </p:cNvSpPr>
          <p:nvPr/>
        </p:nvSpPr>
        <p:spPr bwMode="auto">
          <a:xfrm>
            <a:off x="3897313" y="3924300"/>
            <a:ext cx="374650" cy="227013"/>
          </a:xfrm>
          <a:prstGeom prst="ellipse">
            <a:avLst/>
          </a:prstGeom>
          <a:gradFill rotWithShape="1">
            <a:gsLst>
              <a:gs pos="0">
                <a:srgbClr val="47453F"/>
              </a:gs>
              <a:gs pos="50000">
                <a:srgbClr val="D0D8C0"/>
              </a:gs>
              <a:gs pos="100000">
                <a:srgbClr val="47453F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A50021"/>
                </a:solidFill>
              </a:rPr>
              <a:t>RAID</a:t>
            </a:r>
          </a:p>
        </p:txBody>
      </p:sp>
      <p:grpSp>
        <p:nvGrpSpPr>
          <p:cNvPr id="16159" name="Group 11039"/>
          <p:cNvGrpSpPr>
            <a:grpSpLocks/>
          </p:cNvGrpSpPr>
          <p:nvPr/>
        </p:nvGrpSpPr>
        <p:grpSpPr bwMode="auto">
          <a:xfrm>
            <a:off x="3835400" y="3810000"/>
            <a:ext cx="565150" cy="185738"/>
            <a:chOff x="2680" y="1982"/>
            <a:chExt cx="356" cy="117"/>
          </a:xfrm>
        </p:grpSpPr>
        <p:sp>
          <p:nvSpPr>
            <p:cNvPr id="16160" name="AutoShape 11040"/>
            <p:cNvSpPr>
              <a:spLocks noChangeArrowheads="1"/>
            </p:cNvSpPr>
            <p:nvPr/>
          </p:nvSpPr>
          <p:spPr bwMode="auto">
            <a:xfrm>
              <a:off x="2837" y="2007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sp>
          <p:nvSpPr>
            <p:cNvPr id="16161" name="Oval 11041"/>
            <p:cNvSpPr>
              <a:spLocks noChangeAspect="1" noChangeArrowheads="1"/>
            </p:cNvSpPr>
            <p:nvPr/>
          </p:nvSpPr>
          <p:spPr bwMode="auto">
            <a:xfrm>
              <a:off x="2680" y="1982"/>
              <a:ext cx="196" cy="117"/>
            </a:xfrm>
            <a:prstGeom prst="ellipse">
              <a:avLst/>
            </a:prstGeom>
            <a:gradFill rotWithShape="1">
              <a:gsLst>
                <a:gs pos="0">
                  <a:srgbClr val="540000"/>
                </a:gs>
                <a:gs pos="50000">
                  <a:srgbClr val="EBD9D9"/>
                </a:gs>
                <a:gs pos="100000">
                  <a:srgbClr val="540000"/>
                </a:gs>
              </a:gsLst>
              <a:lin ang="5400000" scaled="1"/>
            </a:gradFill>
            <a:ln w="3175">
              <a:solidFill>
                <a:srgbClr val="F1B28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rgbClr val="A50021"/>
                  </a:solidFill>
                </a:rPr>
                <a:t>PIDD</a:t>
              </a:r>
            </a:p>
          </p:txBody>
        </p:sp>
      </p:grpSp>
      <p:sp>
        <p:nvSpPr>
          <p:cNvPr id="16162" name="Oval 11042"/>
          <p:cNvSpPr>
            <a:spLocks noChangeAspect="1" noChangeArrowheads="1"/>
          </p:cNvSpPr>
          <p:nvPr/>
        </p:nvSpPr>
        <p:spPr bwMode="auto">
          <a:xfrm>
            <a:off x="3887788" y="3649663"/>
            <a:ext cx="374650" cy="227012"/>
          </a:xfrm>
          <a:prstGeom prst="ellipse">
            <a:avLst/>
          </a:prstGeom>
          <a:gradFill rotWithShape="1">
            <a:gsLst>
              <a:gs pos="0">
                <a:srgbClr val="47453F"/>
              </a:gs>
              <a:gs pos="50000">
                <a:srgbClr val="D0D8C0"/>
              </a:gs>
              <a:gs pos="100000">
                <a:srgbClr val="47453F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A50021"/>
                </a:solidFill>
              </a:rPr>
              <a:t>RAID</a:t>
            </a:r>
          </a:p>
        </p:txBody>
      </p:sp>
      <p:sp>
        <p:nvSpPr>
          <p:cNvPr id="16163" name="Oval 11043"/>
          <p:cNvSpPr>
            <a:spLocks noChangeAspect="1" noChangeArrowheads="1"/>
          </p:cNvSpPr>
          <p:nvPr/>
        </p:nvSpPr>
        <p:spPr bwMode="auto">
          <a:xfrm>
            <a:off x="3910013" y="3355975"/>
            <a:ext cx="374650" cy="227013"/>
          </a:xfrm>
          <a:prstGeom prst="ellipse">
            <a:avLst/>
          </a:prstGeom>
          <a:gradFill rotWithShape="1">
            <a:gsLst>
              <a:gs pos="0">
                <a:srgbClr val="47453F"/>
              </a:gs>
              <a:gs pos="50000">
                <a:srgbClr val="D0D8C0"/>
              </a:gs>
              <a:gs pos="100000">
                <a:srgbClr val="47453F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A50021"/>
                </a:solidFill>
              </a:rPr>
              <a:t>RAID</a:t>
            </a:r>
          </a:p>
        </p:txBody>
      </p:sp>
      <p:sp>
        <p:nvSpPr>
          <p:cNvPr id="16164" name="Oval 11044"/>
          <p:cNvSpPr>
            <a:spLocks noChangeAspect="1" noChangeArrowheads="1"/>
          </p:cNvSpPr>
          <p:nvPr/>
        </p:nvSpPr>
        <p:spPr bwMode="auto">
          <a:xfrm>
            <a:off x="3930650" y="3049588"/>
            <a:ext cx="374650" cy="227012"/>
          </a:xfrm>
          <a:prstGeom prst="ellipse">
            <a:avLst/>
          </a:prstGeom>
          <a:gradFill rotWithShape="1">
            <a:gsLst>
              <a:gs pos="0">
                <a:srgbClr val="47453F"/>
              </a:gs>
              <a:gs pos="50000">
                <a:srgbClr val="D0D8C0"/>
              </a:gs>
              <a:gs pos="100000">
                <a:srgbClr val="47453F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A50021"/>
                </a:solidFill>
              </a:rPr>
              <a:t>RAID</a:t>
            </a:r>
          </a:p>
        </p:txBody>
      </p:sp>
      <p:grpSp>
        <p:nvGrpSpPr>
          <p:cNvPr id="16165" name="Group 11045"/>
          <p:cNvGrpSpPr>
            <a:grpSpLocks noChangeAspect="1"/>
          </p:cNvGrpSpPr>
          <p:nvPr/>
        </p:nvGrpSpPr>
        <p:grpSpPr bwMode="auto">
          <a:xfrm flipV="1">
            <a:off x="3517900" y="3811588"/>
            <a:ext cx="100013" cy="92075"/>
            <a:chOff x="5004" y="1338"/>
            <a:chExt cx="81" cy="75"/>
          </a:xfrm>
        </p:grpSpPr>
        <p:sp>
          <p:nvSpPr>
            <p:cNvPr id="16166" name="Oval 11046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67" name="Line 11047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68" name="Line 11048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grpSp>
        <p:nvGrpSpPr>
          <p:cNvPr id="16169" name="Group 11049"/>
          <p:cNvGrpSpPr>
            <a:grpSpLocks/>
          </p:cNvGrpSpPr>
          <p:nvPr/>
        </p:nvGrpSpPr>
        <p:grpSpPr bwMode="auto">
          <a:xfrm>
            <a:off x="3830638" y="3527425"/>
            <a:ext cx="565150" cy="185738"/>
            <a:chOff x="2680" y="1982"/>
            <a:chExt cx="356" cy="117"/>
          </a:xfrm>
        </p:grpSpPr>
        <p:sp>
          <p:nvSpPr>
            <p:cNvPr id="16170" name="AutoShape 11050"/>
            <p:cNvSpPr>
              <a:spLocks noChangeArrowheads="1"/>
            </p:cNvSpPr>
            <p:nvPr/>
          </p:nvSpPr>
          <p:spPr bwMode="auto">
            <a:xfrm>
              <a:off x="2837" y="2007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sp>
          <p:nvSpPr>
            <p:cNvPr id="16171" name="Oval 11051"/>
            <p:cNvSpPr>
              <a:spLocks noChangeAspect="1" noChangeArrowheads="1"/>
            </p:cNvSpPr>
            <p:nvPr/>
          </p:nvSpPr>
          <p:spPr bwMode="auto">
            <a:xfrm>
              <a:off x="2680" y="1982"/>
              <a:ext cx="196" cy="117"/>
            </a:xfrm>
            <a:prstGeom prst="ellipse">
              <a:avLst/>
            </a:prstGeom>
            <a:gradFill rotWithShape="1">
              <a:gsLst>
                <a:gs pos="0">
                  <a:srgbClr val="540000"/>
                </a:gs>
                <a:gs pos="50000">
                  <a:srgbClr val="EBD9D9"/>
                </a:gs>
                <a:gs pos="100000">
                  <a:srgbClr val="540000"/>
                </a:gs>
              </a:gsLst>
              <a:lin ang="5400000" scaled="1"/>
            </a:gradFill>
            <a:ln w="3175">
              <a:solidFill>
                <a:srgbClr val="F1B28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rgbClr val="A50021"/>
                  </a:solidFill>
                </a:rPr>
                <a:t>PIDD</a:t>
              </a:r>
            </a:p>
          </p:txBody>
        </p:sp>
      </p:grpSp>
      <p:grpSp>
        <p:nvGrpSpPr>
          <p:cNvPr id="16172" name="Group 11052"/>
          <p:cNvGrpSpPr>
            <a:grpSpLocks/>
          </p:cNvGrpSpPr>
          <p:nvPr/>
        </p:nvGrpSpPr>
        <p:grpSpPr bwMode="auto">
          <a:xfrm>
            <a:off x="3832225" y="3208338"/>
            <a:ext cx="565150" cy="185737"/>
            <a:chOff x="2680" y="1982"/>
            <a:chExt cx="356" cy="117"/>
          </a:xfrm>
        </p:grpSpPr>
        <p:sp>
          <p:nvSpPr>
            <p:cNvPr id="16173" name="AutoShape 11053"/>
            <p:cNvSpPr>
              <a:spLocks noChangeArrowheads="1"/>
            </p:cNvSpPr>
            <p:nvPr/>
          </p:nvSpPr>
          <p:spPr bwMode="auto">
            <a:xfrm>
              <a:off x="2837" y="2007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sp>
          <p:nvSpPr>
            <p:cNvPr id="16174" name="Oval 11054"/>
            <p:cNvSpPr>
              <a:spLocks noChangeAspect="1" noChangeArrowheads="1"/>
            </p:cNvSpPr>
            <p:nvPr/>
          </p:nvSpPr>
          <p:spPr bwMode="auto">
            <a:xfrm>
              <a:off x="2680" y="1982"/>
              <a:ext cx="196" cy="117"/>
            </a:xfrm>
            <a:prstGeom prst="ellipse">
              <a:avLst/>
            </a:prstGeom>
            <a:gradFill rotWithShape="1">
              <a:gsLst>
                <a:gs pos="0">
                  <a:srgbClr val="540000"/>
                </a:gs>
                <a:gs pos="50000">
                  <a:srgbClr val="EBD9D9"/>
                </a:gs>
                <a:gs pos="100000">
                  <a:srgbClr val="540000"/>
                </a:gs>
              </a:gsLst>
              <a:lin ang="5400000" scaled="1"/>
            </a:gradFill>
            <a:ln w="3175">
              <a:solidFill>
                <a:srgbClr val="F1B28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rgbClr val="A50021"/>
                  </a:solidFill>
                </a:rPr>
                <a:t>PIDD</a:t>
              </a:r>
            </a:p>
          </p:txBody>
        </p:sp>
      </p:grpSp>
      <p:grpSp>
        <p:nvGrpSpPr>
          <p:cNvPr id="16175" name="Group 11055"/>
          <p:cNvGrpSpPr>
            <a:grpSpLocks/>
          </p:cNvGrpSpPr>
          <p:nvPr/>
        </p:nvGrpSpPr>
        <p:grpSpPr bwMode="auto">
          <a:xfrm flipH="1">
            <a:off x="4170360" y="3395663"/>
            <a:ext cx="755650" cy="257175"/>
            <a:chOff x="2801" y="2246"/>
            <a:chExt cx="476" cy="162"/>
          </a:xfrm>
        </p:grpSpPr>
        <p:sp>
          <p:nvSpPr>
            <p:cNvPr id="16176" name="AutoShape 11056"/>
            <p:cNvSpPr>
              <a:spLocks noChangeArrowheads="1"/>
            </p:cNvSpPr>
            <p:nvPr/>
          </p:nvSpPr>
          <p:spPr bwMode="auto">
            <a:xfrm>
              <a:off x="3078" y="2287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grpSp>
          <p:nvGrpSpPr>
            <p:cNvPr id="16177" name="Group 11057"/>
            <p:cNvGrpSpPr>
              <a:grpSpLocks/>
            </p:cNvGrpSpPr>
            <p:nvPr/>
          </p:nvGrpSpPr>
          <p:grpSpPr bwMode="auto">
            <a:xfrm>
              <a:off x="2801" y="2246"/>
              <a:ext cx="320" cy="162"/>
              <a:chOff x="4738" y="1295"/>
              <a:chExt cx="320" cy="162"/>
            </a:xfrm>
          </p:grpSpPr>
          <p:sp>
            <p:nvSpPr>
              <p:cNvPr id="16178" name="PubPieSlice"/>
              <p:cNvSpPr>
                <a:spLocks noChangeAspect="1" noEditPoints="1" noChangeArrowheads="1"/>
              </p:cNvSpPr>
              <p:nvPr/>
            </p:nvSpPr>
            <p:spPr bwMode="auto">
              <a:xfrm rot="-209359">
                <a:off x="4738" y="1295"/>
                <a:ext cx="320" cy="162"/>
              </a:xfrm>
              <a:custGeom>
                <a:avLst/>
                <a:gdLst>
                  <a:gd name="G0" fmla="+- 0 0 0"/>
                  <a:gd name="G1" fmla="sin 10800 17694720"/>
                  <a:gd name="G2" fmla="cos 10800 17694720"/>
                  <a:gd name="G3" fmla="sin 10800 -5084055"/>
                  <a:gd name="G4" fmla="cos 10800 -5084055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10799 w 21600"/>
                  <a:gd name="T1" fmla="*/ 0 h 21600"/>
                  <a:gd name="T2" fmla="*/ 10800 w 21600"/>
                  <a:gd name="T3" fmla="*/ 10800 h 21600"/>
                  <a:gd name="T4" fmla="*/ 13123 w 21600"/>
                  <a:gd name="T5" fmla="*/ 252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10799" y="0"/>
                    </a:moveTo>
                    <a:cubicBezTo>
                      <a:pt x="4834" y="0"/>
                      <a:pt x="-1" y="4835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5730"/>
                      <a:pt x="18073" y="1343"/>
                      <a:pt x="13122" y="252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 sz="1000">
                  <a:solidFill>
                    <a:schemeClr val="tx1"/>
                  </a:solidFill>
                </a:endParaRPr>
              </a:p>
            </p:txBody>
          </p:sp>
          <p:sp>
            <p:nvSpPr>
              <p:cNvPr id="16179" name="Text Box 11059"/>
              <p:cNvSpPr txBox="1">
                <a:spLocks noChangeArrowheads="1"/>
              </p:cNvSpPr>
              <p:nvPr/>
            </p:nvSpPr>
            <p:spPr bwMode="auto">
              <a:xfrm rot="21457119">
                <a:off x="4746" y="1300"/>
                <a:ext cx="310" cy="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rgbClr val="4D0808"/>
                        </a:gs>
                        <a:gs pos="15000">
                          <a:srgbClr val="FF0300"/>
                        </a:gs>
                        <a:gs pos="27500">
                          <a:srgbClr val="FF7A00"/>
                        </a:gs>
                        <a:gs pos="50000">
                          <a:srgbClr val="FFF200"/>
                        </a:gs>
                        <a:gs pos="72500">
                          <a:srgbClr val="FF7A00"/>
                        </a:gs>
                        <a:gs pos="85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>
                    <a:solidFill>
                      <a:schemeClr val="tx1"/>
                    </a:solidFill>
                  </a:rPr>
                  <a:t>Casp 2</a:t>
                </a:r>
              </a:p>
            </p:txBody>
          </p:sp>
        </p:grpSp>
      </p:grpSp>
      <p:grpSp>
        <p:nvGrpSpPr>
          <p:cNvPr id="16180" name="Group 11060"/>
          <p:cNvGrpSpPr>
            <a:grpSpLocks/>
          </p:cNvGrpSpPr>
          <p:nvPr/>
        </p:nvGrpSpPr>
        <p:grpSpPr bwMode="auto">
          <a:xfrm flipH="1">
            <a:off x="4203703" y="3101975"/>
            <a:ext cx="755650" cy="257175"/>
            <a:chOff x="2801" y="2246"/>
            <a:chExt cx="476" cy="162"/>
          </a:xfrm>
        </p:grpSpPr>
        <p:sp>
          <p:nvSpPr>
            <p:cNvPr id="16181" name="AutoShape 11061"/>
            <p:cNvSpPr>
              <a:spLocks noChangeArrowheads="1"/>
            </p:cNvSpPr>
            <p:nvPr/>
          </p:nvSpPr>
          <p:spPr bwMode="auto">
            <a:xfrm>
              <a:off x="3078" y="2287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grpSp>
          <p:nvGrpSpPr>
            <p:cNvPr id="16182" name="Group 11062"/>
            <p:cNvGrpSpPr>
              <a:grpSpLocks/>
            </p:cNvGrpSpPr>
            <p:nvPr/>
          </p:nvGrpSpPr>
          <p:grpSpPr bwMode="auto">
            <a:xfrm>
              <a:off x="2801" y="2246"/>
              <a:ext cx="320" cy="162"/>
              <a:chOff x="4738" y="1295"/>
              <a:chExt cx="320" cy="162"/>
            </a:xfrm>
          </p:grpSpPr>
          <p:sp>
            <p:nvSpPr>
              <p:cNvPr id="16183" name="PubPieSlice"/>
              <p:cNvSpPr>
                <a:spLocks noChangeAspect="1" noEditPoints="1" noChangeArrowheads="1"/>
              </p:cNvSpPr>
              <p:nvPr/>
            </p:nvSpPr>
            <p:spPr bwMode="auto">
              <a:xfrm rot="-209359">
                <a:off x="4738" y="1295"/>
                <a:ext cx="320" cy="162"/>
              </a:xfrm>
              <a:custGeom>
                <a:avLst/>
                <a:gdLst>
                  <a:gd name="G0" fmla="+- 0 0 0"/>
                  <a:gd name="G1" fmla="sin 10800 17694720"/>
                  <a:gd name="G2" fmla="cos 10800 17694720"/>
                  <a:gd name="G3" fmla="sin 10800 -5084055"/>
                  <a:gd name="G4" fmla="cos 10800 -5084055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10799 w 21600"/>
                  <a:gd name="T1" fmla="*/ 0 h 21600"/>
                  <a:gd name="T2" fmla="*/ 10800 w 21600"/>
                  <a:gd name="T3" fmla="*/ 10800 h 21600"/>
                  <a:gd name="T4" fmla="*/ 13123 w 21600"/>
                  <a:gd name="T5" fmla="*/ 252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10799" y="0"/>
                    </a:moveTo>
                    <a:cubicBezTo>
                      <a:pt x="4834" y="0"/>
                      <a:pt x="-1" y="4835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5730"/>
                      <a:pt x="18073" y="1343"/>
                      <a:pt x="13122" y="252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 sz="1000">
                  <a:solidFill>
                    <a:schemeClr val="tx1"/>
                  </a:solidFill>
                </a:endParaRPr>
              </a:p>
            </p:txBody>
          </p:sp>
          <p:sp>
            <p:nvSpPr>
              <p:cNvPr id="16184" name="Text Box 11064"/>
              <p:cNvSpPr txBox="1">
                <a:spLocks noChangeArrowheads="1"/>
              </p:cNvSpPr>
              <p:nvPr/>
            </p:nvSpPr>
            <p:spPr bwMode="auto">
              <a:xfrm rot="21457119">
                <a:off x="4746" y="1300"/>
                <a:ext cx="310" cy="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rgbClr val="4D0808"/>
                        </a:gs>
                        <a:gs pos="15000">
                          <a:srgbClr val="FF0300"/>
                        </a:gs>
                        <a:gs pos="27500">
                          <a:srgbClr val="FF7A00"/>
                        </a:gs>
                        <a:gs pos="50000">
                          <a:srgbClr val="FFF200"/>
                        </a:gs>
                        <a:gs pos="72500">
                          <a:srgbClr val="FF7A00"/>
                        </a:gs>
                        <a:gs pos="85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>
                    <a:solidFill>
                      <a:schemeClr val="tx1"/>
                    </a:solidFill>
                  </a:rPr>
                  <a:t>Casp 2</a:t>
                </a:r>
              </a:p>
            </p:txBody>
          </p:sp>
        </p:grpSp>
      </p:grpSp>
      <p:sp>
        <p:nvSpPr>
          <p:cNvPr id="16185" name="Oval 11065"/>
          <p:cNvSpPr>
            <a:spLocks noChangeArrowheads="1"/>
          </p:cNvSpPr>
          <p:nvPr/>
        </p:nvSpPr>
        <p:spPr bwMode="auto">
          <a:xfrm>
            <a:off x="4424363" y="5500688"/>
            <a:ext cx="284162" cy="1524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S395</a:t>
            </a:r>
          </a:p>
        </p:txBody>
      </p:sp>
      <p:sp>
        <p:nvSpPr>
          <p:cNvPr id="16186" name="Oval 11066"/>
          <p:cNvSpPr>
            <a:spLocks noChangeArrowheads="1"/>
          </p:cNvSpPr>
          <p:nvPr/>
        </p:nvSpPr>
        <p:spPr bwMode="auto">
          <a:xfrm>
            <a:off x="5130800" y="4568825"/>
            <a:ext cx="284163" cy="1476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T68</a:t>
            </a:r>
          </a:p>
        </p:txBody>
      </p:sp>
      <p:sp>
        <p:nvSpPr>
          <p:cNvPr id="16187" name="Oval 11067"/>
          <p:cNvSpPr>
            <a:spLocks noChangeArrowheads="1"/>
          </p:cNvSpPr>
          <p:nvPr/>
        </p:nvSpPr>
        <p:spPr bwMode="auto">
          <a:xfrm>
            <a:off x="5386388" y="4581525"/>
            <a:ext cx="284162" cy="1476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S456</a:t>
            </a:r>
          </a:p>
        </p:txBody>
      </p:sp>
      <p:sp>
        <p:nvSpPr>
          <p:cNvPr id="16188" name="Oval 11068"/>
          <p:cNvSpPr>
            <a:spLocks noChangeArrowheads="1"/>
          </p:cNvSpPr>
          <p:nvPr/>
        </p:nvSpPr>
        <p:spPr bwMode="auto">
          <a:xfrm>
            <a:off x="5337175" y="4821238"/>
            <a:ext cx="284163" cy="14763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S516</a:t>
            </a:r>
          </a:p>
        </p:txBody>
      </p:sp>
    </p:spTree>
    <p:extLst>
      <p:ext uri="{BB962C8B-B14F-4D97-AF65-F5344CB8AC3E}">
        <p14:creationId xmlns:p14="http://schemas.microsoft.com/office/powerpoint/2010/main" val="1650919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7" grpId="0" animBg="1"/>
      <p:bldP spid="15825" grpId="0" animBg="1"/>
      <p:bldP spid="15928" grpId="0" animBg="1"/>
      <p:bldP spid="15929" grpId="0" animBg="1"/>
      <p:bldP spid="15930" grpId="0" animBg="1"/>
      <p:bldP spid="15931" grpId="0" animBg="1"/>
      <p:bldP spid="15932" grpId="0" animBg="1"/>
      <p:bldP spid="15938" grpId="0" animBg="1"/>
      <p:bldP spid="15939" grpId="0" animBg="1"/>
      <p:bldP spid="16012" grpId="0" animBg="1"/>
      <p:bldP spid="16013" grpId="0" animBg="1"/>
      <p:bldP spid="16020" grpId="0" animBg="1"/>
      <p:bldP spid="16021" grpId="0" animBg="1"/>
      <p:bldP spid="16022" grpId="0" animBg="1"/>
      <p:bldP spid="16023" grpId="0" animBg="1"/>
      <p:bldP spid="16024" grpId="0" animBg="1"/>
      <p:bldP spid="16025" grpId="0" animBg="1"/>
      <p:bldP spid="16026" grpId="0" animBg="1"/>
      <p:bldP spid="16027" grpId="0" animBg="1"/>
      <p:bldP spid="16032" grpId="0" animBg="1"/>
      <p:bldP spid="16033" grpId="0" animBg="1"/>
      <p:bldP spid="16034" grpId="0" animBg="1"/>
      <p:bldP spid="16035" grpId="0" animBg="1"/>
      <p:bldP spid="16036" grpId="0" animBg="1"/>
      <p:bldP spid="16037" grpId="0" animBg="1"/>
      <p:bldP spid="16038" grpId="0" animBg="1"/>
      <p:bldP spid="16039" grpId="0" animBg="1"/>
      <p:bldP spid="16040" grpId="0" animBg="1"/>
      <p:bldP spid="16040" grpId="1" animBg="1"/>
      <p:bldP spid="16041" grpId="0" animBg="1"/>
      <p:bldP spid="16059" grpId="0" animBg="1"/>
      <p:bldP spid="16060" grpId="0" animBg="1"/>
      <p:bldP spid="16064" grpId="0" animBg="1"/>
      <p:bldP spid="16065" grpId="0" animBg="1"/>
      <p:bldP spid="16066" grpId="0" animBg="1"/>
      <p:bldP spid="16067" grpId="0" animBg="1"/>
      <p:bldP spid="16068" grpId="0" animBg="1"/>
      <p:bldP spid="16069" grpId="0" animBg="1"/>
      <p:bldP spid="16070" grpId="0" animBg="1"/>
      <p:bldP spid="16071" grpId="0" animBg="1"/>
      <p:bldP spid="16072" grpId="0" animBg="1"/>
      <p:bldP spid="16073" grpId="0" animBg="1"/>
      <p:bldP spid="16074" grpId="0" animBg="1"/>
      <p:bldP spid="16075" grpId="0" animBg="1"/>
      <p:bldP spid="16080" grpId="0" animBg="1"/>
      <p:bldP spid="16081" grpId="0" animBg="1"/>
      <p:bldP spid="16082" grpId="0" animBg="1"/>
      <p:bldP spid="16083" grpId="0" animBg="1"/>
      <p:bldP spid="16084" grpId="0" animBg="1"/>
      <p:bldP spid="16085" grpId="0" animBg="1"/>
      <p:bldP spid="16086" grpId="0" animBg="1"/>
      <p:bldP spid="16087" grpId="0" animBg="1"/>
      <p:bldP spid="16088" grpId="0" animBg="1"/>
      <p:bldP spid="16095" grpId="0" animBg="1"/>
      <p:bldP spid="16096" grpId="0" animBg="1"/>
      <p:bldP spid="16097" grpId="0" animBg="1"/>
      <p:bldP spid="16098" grpId="0" animBg="1"/>
      <p:bldP spid="16099" grpId="0" animBg="1"/>
      <p:bldP spid="16100" grpId="0" animBg="1"/>
      <p:bldP spid="16101" grpId="0" animBg="1"/>
      <p:bldP spid="16102" grpId="0" animBg="1"/>
      <p:bldP spid="16103" grpId="0" animBg="1"/>
      <p:bldP spid="16104" grpId="0" animBg="1"/>
      <p:bldP spid="16105" grpId="0" animBg="1"/>
      <p:bldP spid="16114" grpId="0" animBg="1"/>
      <p:bldP spid="16118" grpId="0" animBg="1"/>
      <p:bldP spid="16119" grpId="0" animBg="1"/>
      <p:bldP spid="16120" grpId="0" animBg="1"/>
      <p:bldP spid="16125" grpId="0" animBg="1"/>
      <p:bldP spid="16126" grpId="0" animBg="1"/>
      <p:bldP spid="16127" grpId="0" animBg="1"/>
      <p:bldP spid="16128" grpId="0" animBg="1"/>
      <p:bldP spid="16129" grpId="0" animBg="1"/>
      <p:bldP spid="16130" grpId="0" animBg="1"/>
      <p:bldP spid="16135" grpId="0" animBg="1"/>
      <p:bldP spid="16136" grpId="0" animBg="1"/>
      <p:bldP spid="16137" grpId="0" animBg="1"/>
      <p:bldP spid="16155" grpId="0" animBg="1"/>
      <p:bldP spid="16156" grpId="0" animBg="1"/>
      <p:bldP spid="16157" grpId="0" animBg="1"/>
      <p:bldP spid="16158" grpId="0" animBg="1"/>
      <p:bldP spid="16162" grpId="0" animBg="1"/>
      <p:bldP spid="16163" grpId="0" animBg="1"/>
      <p:bldP spid="16164" grpId="0" animBg="1"/>
      <p:bldP spid="16185" grpId="0" animBg="1"/>
      <p:bldP spid="16186" grpId="0" animBg="1"/>
      <p:bldP spid="16187" grpId="0" animBg="1"/>
      <p:bldP spid="1618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09747" y="2130425"/>
            <a:ext cx="8538702" cy="1470025"/>
          </a:xfrm>
        </p:spPr>
        <p:txBody>
          <a:bodyPr/>
          <a:lstStyle/>
          <a:p>
            <a:r>
              <a:rPr lang="es-ES" dirty="0" smtClean="0"/>
              <a:t>El p53 detiene el ciclo celular en G1 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Senescencia celular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313031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17" name="Group 969"/>
          <p:cNvGrpSpPr>
            <a:grpSpLocks noChangeAspect="1"/>
          </p:cNvGrpSpPr>
          <p:nvPr/>
        </p:nvGrpSpPr>
        <p:grpSpPr bwMode="auto">
          <a:xfrm>
            <a:off x="2852738" y="2800350"/>
            <a:ext cx="3520736" cy="3186113"/>
            <a:chOff x="1219" y="1108"/>
            <a:chExt cx="2769" cy="2506"/>
          </a:xfrm>
        </p:grpSpPr>
        <p:sp>
          <p:nvSpPr>
            <p:cNvPr id="3018" name="AutoShape 970"/>
            <p:cNvSpPr>
              <a:spLocks noChangeAspect="1" noChangeArrowheads="1"/>
            </p:cNvSpPr>
            <p:nvPr/>
          </p:nvSpPr>
          <p:spPr bwMode="auto">
            <a:xfrm rot="-1603331" flipH="1" flipV="1">
              <a:off x="1613" y="1108"/>
              <a:ext cx="2289" cy="2421"/>
            </a:xfrm>
            <a:custGeom>
              <a:avLst/>
              <a:gdLst>
                <a:gd name="G0" fmla="+- -6505427 0 0"/>
                <a:gd name="G1" fmla="+- 7975090 0 0"/>
                <a:gd name="G2" fmla="+- -6505427 0 7975090"/>
                <a:gd name="G3" fmla="+- 10800 0 0"/>
                <a:gd name="G4" fmla="+- 0 0 -650542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875 0 0"/>
                <a:gd name="G9" fmla="+- 0 0 7975090"/>
                <a:gd name="G10" fmla="+- 8875 0 2700"/>
                <a:gd name="G11" fmla="cos G10 -6505427"/>
                <a:gd name="G12" fmla="sin G10 -6505427"/>
                <a:gd name="G13" fmla="cos 13500 -6505427"/>
                <a:gd name="G14" fmla="sin 13500 -6505427"/>
                <a:gd name="G15" fmla="+- G11 10800 0"/>
                <a:gd name="G16" fmla="+- G12 10800 0"/>
                <a:gd name="G17" fmla="+- G13 10800 0"/>
                <a:gd name="G18" fmla="+- G14 10800 0"/>
                <a:gd name="G19" fmla="*/ 8875 1 2"/>
                <a:gd name="G20" fmla="+- G19 5400 0"/>
                <a:gd name="G21" fmla="cos G20 -6505427"/>
                <a:gd name="G22" fmla="sin G20 -6505427"/>
                <a:gd name="G23" fmla="+- G21 10800 0"/>
                <a:gd name="G24" fmla="+- G12 G23 G22"/>
                <a:gd name="G25" fmla="+- G22 G23 G11"/>
                <a:gd name="G26" fmla="cos 10800 -6505427"/>
                <a:gd name="G27" fmla="sin 10800 -6505427"/>
                <a:gd name="G28" fmla="cos 8875 -6505427"/>
                <a:gd name="G29" fmla="sin 8875 -650542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7975090"/>
                <a:gd name="G36" fmla="sin G34 7975090"/>
                <a:gd name="G37" fmla="+/ 7975090 -650542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875 G39"/>
                <a:gd name="G43" fmla="sin 8875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06 w 21600"/>
                <a:gd name="T5" fmla="*/ 8699 h 21600"/>
                <a:gd name="T6" fmla="*/ 5631 w 21600"/>
                <a:gd name="T7" fmla="*/ 19171 h 21600"/>
                <a:gd name="T8" fmla="*/ 2094 w 21600"/>
                <a:gd name="T9" fmla="*/ 9074 h 21600"/>
                <a:gd name="T10" fmla="*/ 8626 w 21600"/>
                <a:gd name="T11" fmla="*/ -2524 h 21600"/>
                <a:gd name="T12" fmla="*/ 12831 w 21600"/>
                <a:gd name="T13" fmla="*/ 501 h 21600"/>
                <a:gd name="T14" fmla="*/ 9805 w 21600"/>
                <a:gd name="T15" fmla="*/ 4705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71" y="2040"/>
                  </a:moveTo>
                  <a:cubicBezTo>
                    <a:pt x="5077" y="2741"/>
                    <a:pt x="1924" y="6449"/>
                    <a:pt x="1924" y="10799"/>
                  </a:cubicBezTo>
                  <a:cubicBezTo>
                    <a:pt x="1924" y="13877"/>
                    <a:pt x="3519" y="16735"/>
                    <a:pt x="6137" y="18351"/>
                  </a:cubicBezTo>
                  <a:lnTo>
                    <a:pt x="5126" y="19989"/>
                  </a:lnTo>
                  <a:cubicBezTo>
                    <a:pt x="1939" y="18022"/>
                    <a:pt x="0" y="14544"/>
                    <a:pt x="0" y="10800"/>
                  </a:cubicBezTo>
                  <a:cubicBezTo>
                    <a:pt x="0" y="5506"/>
                    <a:pt x="3836" y="993"/>
                    <a:pt x="9061" y="140"/>
                  </a:cubicBezTo>
                  <a:lnTo>
                    <a:pt x="8626" y="-2524"/>
                  </a:lnTo>
                  <a:lnTo>
                    <a:pt x="12831" y="501"/>
                  </a:lnTo>
                  <a:lnTo>
                    <a:pt x="9805" y="4705"/>
                  </a:lnTo>
                  <a:lnTo>
                    <a:pt x="9371" y="2040"/>
                  </a:lnTo>
                  <a:close/>
                </a:path>
              </a:pathLst>
            </a:custGeom>
            <a:gradFill rotWithShape="1">
              <a:gsLst>
                <a:gs pos="0">
                  <a:srgbClr val="66FF33"/>
                </a:gs>
                <a:gs pos="100000">
                  <a:srgbClr val="B2B2B2"/>
                </a:gs>
              </a:gsLst>
              <a:lin ang="5400000" scaled="1"/>
            </a:gradFill>
            <a:ln w="9525">
              <a:solidFill>
                <a:srgbClr val="CC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3019" name="Text Box 971"/>
            <p:cNvSpPr txBox="1">
              <a:spLocks noChangeAspect="1" noChangeArrowheads="1"/>
            </p:cNvSpPr>
            <p:nvPr/>
          </p:nvSpPr>
          <p:spPr bwMode="auto">
            <a:xfrm>
              <a:off x="3659" y="2249"/>
              <a:ext cx="329" cy="2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FFCC00"/>
                      </a:gs>
                      <a:gs pos="100000">
                        <a:srgbClr val="4E2E00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1600">
                  <a:solidFill>
                    <a:schemeClr val="tx1"/>
                  </a:solidFill>
                </a:rPr>
                <a:t>G1</a:t>
              </a:r>
            </a:p>
          </p:txBody>
        </p:sp>
        <p:sp>
          <p:nvSpPr>
            <p:cNvPr id="3020" name="AutoShape 972"/>
            <p:cNvSpPr>
              <a:spLocks noChangeAspect="1" noChangeArrowheads="1"/>
            </p:cNvSpPr>
            <p:nvPr/>
          </p:nvSpPr>
          <p:spPr bwMode="auto">
            <a:xfrm rot="18405022">
              <a:off x="1411" y="1229"/>
              <a:ext cx="2356" cy="2413"/>
            </a:xfrm>
            <a:custGeom>
              <a:avLst/>
              <a:gdLst>
                <a:gd name="G0" fmla="+- -8973547 0 0"/>
                <a:gd name="G1" fmla="+- 7739495 0 0"/>
                <a:gd name="G2" fmla="+- -8973547 0 7739495"/>
                <a:gd name="G3" fmla="+- 10800 0 0"/>
                <a:gd name="G4" fmla="+- 0 0 -897354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91 0 0"/>
                <a:gd name="G9" fmla="+- 0 0 7739495"/>
                <a:gd name="G10" fmla="+- 8691 0 2700"/>
                <a:gd name="G11" fmla="cos G10 -8973547"/>
                <a:gd name="G12" fmla="sin G10 -8973547"/>
                <a:gd name="G13" fmla="cos 13500 -8973547"/>
                <a:gd name="G14" fmla="sin 13500 -8973547"/>
                <a:gd name="G15" fmla="+- G11 10800 0"/>
                <a:gd name="G16" fmla="+- G12 10800 0"/>
                <a:gd name="G17" fmla="+- G13 10800 0"/>
                <a:gd name="G18" fmla="+- G14 10800 0"/>
                <a:gd name="G19" fmla="*/ 8691 1 2"/>
                <a:gd name="G20" fmla="+- G19 5400 0"/>
                <a:gd name="G21" fmla="cos G20 -8973547"/>
                <a:gd name="G22" fmla="sin G20 -8973547"/>
                <a:gd name="G23" fmla="+- G21 10800 0"/>
                <a:gd name="G24" fmla="+- G12 G23 G22"/>
                <a:gd name="G25" fmla="+- G22 G23 G11"/>
                <a:gd name="G26" fmla="cos 10800 -8973547"/>
                <a:gd name="G27" fmla="sin 10800 -8973547"/>
                <a:gd name="G28" fmla="cos 8691 -8973547"/>
                <a:gd name="G29" fmla="sin 8691 -897354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7739495"/>
                <a:gd name="G36" fmla="sin G34 7739495"/>
                <a:gd name="G37" fmla="+/ 7739495 -897354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91 G39"/>
                <a:gd name="G43" fmla="sin 8691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45 w 21600"/>
                <a:gd name="T5" fmla="*/ 12566 h 21600"/>
                <a:gd name="T6" fmla="*/ 6210 w 21600"/>
                <a:gd name="T7" fmla="*/ 19397 h 21600"/>
                <a:gd name="T8" fmla="*/ 2226 w 21600"/>
                <a:gd name="T9" fmla="*/ 12221 h 21600"/>
                <a:gd name="T10" fmla="*/ 938 w 21600"/>
                <a:gd name="T11" fmla="*/ 1580 h 21600"/>
                <a:gd name="T12" fmla="*/ 6245 w 21600"/>
                <a:gd name="T13" fmla="*/ 1400 h 21600"/>
                <a:gd name="T14" fmla="*/ 6423 w 21600"/>
                <a:gd name="T15" fmla="*/ 6708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451" y="4864"/>
                  </a:moveTo>
                  <a:cubicBezTo>
                    <a:pt x="2946" y="6474"/>
                    <a:pt x="2108" y="8596"/>
                    <a:pt x="2108" y="10799"/>
                  </a:cubicBezTo>
                  <a:cubicBezTo>
                    <a:pt x="2108" y="14008"/>
                    <a:pt x="3876" y="16955"/>
                    <a:pt x="6707" y="18466"/>
                  </a:cubicBezTo>
                  <a:lnTo>
                    <a:pt x="5713" y="20327"/>
                  </a:lnTo>
                  <a:cubicBezTo>
                    <a:pt x="2196" y="18449"/>
                    <a:pt x="0" y="14787"/>
                    <a:pt x="0" y="10800"/>
                  </a:cubicBezTo>
                  <a:cubicBezTo>
                    <a:pt x="0" y="8061"/>
                    <a:pt x="1040" y="5424"/>
                    <a:pt x="2910" y="3424"/>
                  </a:cubicBezTo>
                  <a:lnTo>
                    <a:pt x="938" y="1580"/>
                  </a:lnTo>
                  <a:lnTo>
                    <a:pt x="6245" y="1400"/>
                  </a:lnTo>
                  <a:lnTo>
                    <a:pt x="6423" y="6708"/>
                  </a:lnTo>
                  <a:lnTo>
                    <a:pt x="4451" y="4864"/>
                  </a:lnTo>
                  <a:close/>
                </a:path>
              </a:pathLst>
            </a:custGeom>
            <a:gradFill rotWithShape="1">
              <a:gsLst>
                <a:gs pos="0">
                  <a:srgbClr val="CC3300"/>
                </a:gs>
                <a:gs pos="100000">
                  <a:srgbClr val="99FF66"/>
                </a:gs>
              </a:gsLst>
              <a:lin ang="5400000" scaled="1"/>
            </a:gradFill>
            <a:ln w="9525">
              <a:solidFill>
                <a:srgbClr val="CC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3021" name="Text Box 973"/>
            <p:cNvSpPr txBox="1">
              <a:spLocks noChangeAspect="1" noChangeArrowheads="1"/>
            </p:cNvSpPr>
            <p:nvPr/>
          </p:nvSpPr>
          <p:spPr bwMode="auto">
            <a:xfrm>
              <a:off x="1770" y="3115"/>
              <a:ext cx="229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FFCC00"/>
                      </a:gs>
                      <a:gs pos="100000">
                        <a:srgbClr val="4E2E00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S</a:t>
              </a:r>
            </a:p>
          </p:txBody>
        </p:sp>
        <p:sp>
          <p:nvSpPr>
            <p:cNvPr id="3022" name="AutoShape 974"/>
            <p:cNvSpPr>
              <a:spLocks noChangeAspect="1" noChangeArrowheads="1"/>
            </p:cNvSpPr>
            <p:nvPr/>
          </p:nvSpPr>
          <p:spPr bwMode="auto">
            <a:xfrm rot="-20047762">
              <a:off x="1356" y="1173"/>
              <a:ext cx="2328" cy="2385"/>
            </a:xfrm>
            <a:custGeom>
              <a:avLst/>
              <a:gdLst>
                <a:gd name="G0" fmla="+- -10493660 0 0"/>
                <a:gd name="G1" fmla="+- 10716693 0 0"/>
                <a:gd name="G2" fmla="+- -10493660 0 10716693"/>
                <a:gd name="G3" fmla="+- 10800 0 0"/>
                <a:gd name="G4" fmla="+- 0 0 -1049366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43 0 0"/>
                <a:gd name="G9" fmla="+- 0 0 10716693"/>
                <a:gd name="G10" fmla="+- 8643 0 2700"/>
                <a:gd name="G11" fmla="cos G10 -10493660"/>
                <a:gd name="G12" fmla="sin G10 -10493660"/>
                <a:gd name="G13" fmla="cos 13500 -10493660"/>
                <a:gd name="G14" fmla="sin 13500 -10493660"/>
                <a:gd name="G15" fmla="+- G11 10800 0"/>
                <a:gd name="G16" fmla="+- G12 10800 0"/>
                <a:gd name="G17" fmla="+- G13 10800 0"/>
                <a:gd name="G18" fmla="+- G14 10800 0"/>
                <a:gd name="G19" fmla="*/ 8643 1 2"/>
                <a:gd name="G20" fmla="+- G19 5400 0"/>
                <a:gd name="G21" fmla="cos G20 -10493660"/>
                <a:gd name="G22" fmla="sin G20 -10493660"/>
                <a:gd name="G23" fmla="+- G21 10800 0"/>
                <a:gd name="G24" fmla="+- G12 G23 G22"/>
                <a:gd name="G25" fmla="+- G22 G23 G11"/>
                <a:gd name="G26" fmla="cos 10800 -10493660"/>
                <a:gd name="G27" fmla="sin 10800 -10493660"/>
                <a:gd name="G28" fmla="cos 8643 -10493660"/>
                <a:gd name="G29" fmla="sin 8643 -1049366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0716693"/>
                <a:gd name="G36" fmla="sin G34 10716693"/>
                <a:gd name="G37" fmla="+/ 10716693 -1049366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43 G39"/>
                <a:gd name="G43" fmla="sin 8643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4 w 21600"/>
                <a:gd name="T5" fmla="*/ 10479 h 21600"/>
                <a:gd name="T6" fmla="*/ 1477 w 21600"/>
                <a:gd name="T7" fmla="*/ 13557 h 21600"/>
                <a:gd name="T8" fmla="*/ 2160 w 21600"/>
                <a:gd name="T9" fmla="*/ 10543 h 21600"/>
                <a:gd name="T10" fmla="*/ -1896 w 21600"/>
                <a:gd name="T11" fmla="*/ 6209 h 21600"/>
                <a:gd name="T12" fmla="*/ 2942 w 21600"/>
                <a:gd name="T13" fmla="*/ 3940 h 21600"/>
                <a:gd name="T14" fmla="*/ 5211 w 21600"/>
                <a:gd name="T15" fmla="*/ 8779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672" y="7861"/>
                  </a:moveTo>
                  <a:cubicBezTo>
                    <a:pt x="2331" y="8803"/>
                    <a:pt x="2156" y="9797"/>
                    <a:pt x="2156" y="10799"/>
                  </a:cubicBezTo>
                  <a:cubicBezTo>
                    <a:pt x="2156" y="11629"/>
                    <a:pt x="2276" y="12455"/>
                    <a:pt x="2511" y="13251"/>
                  </a:cubicBezTo>
                  <a:lnTo>
                    <a:pt x="443" y="13863"/>
                  </a:lnTo>
                  <a:cubicBezTo>
                    <a:pt x="149" y="12868"/>
                    <a:pt x="0" y="11837"/>
                    <a:pt x="0" y="10800"/>
                  </a:cubicBezTo>
                  <a:cubicBezTo>
                    <a:pt x="0" y="9547"/>
                    <a:pt x="217" y="8305"/>
                    <a:pt x="643" y="7127"/>
                  </a:cubicBezTo>
                  <a:lnTo>
                    <a:pt x="-1896" y="6209"/>
                  </a:lnTo>
                  <a:lnTo>
                    <a:pt x="2942" y="3940"/>
                  </a:lnTo>
                  <a:lnTo>
                    <a:pt x="5211" y="8779"/>
                  </a:lnTo>
                  <a:lnTo>
                    <a:pt x="2672" y="7861"/>
                  </a:lnTo>
                  <a:close/>
                </a:path>
              </a:pathLst>
            </a:custGeom>
            <a:gradFill rotWithShape="1">
              <a:gsLst>
                <a:gs pos="0">
                  <a:srgbClr val="808000"/>
                </a:gs>
                <a:gs pos="100000">
                  <a:srgbClr val="FFDEA3"/>
                </a:gs>
              </a:gsLst>
              <a:lin ang="5400000" scaled="1"/>
            </a:gradFill>
            <a:ln w="9525">
              <a:solidFill>
                <a:srgbClr val="CC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3023" name="Text Box 975"/>
            <p:cNvSpPr txBox="1">
              <a:spLocks noChangeAspect="1" noChangeArrowheads="1"/>
            </p:cNvSpPr>
            <p:nvPr/>
          </p:nvSpPr>
          <p:spPr bwMode="auto">
            <a:xfrm>
              <a:off x="1450" y="1730"/>
              <a:ext cx="329" cy="2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FFCC00"/>
                      </a:gs>
                      <a:gs pos="100000">
                        <a:srgbClr val="4E2E00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1600">
                  <a:solidFill>
                    <a:schemeClr val="tx1"/>
                  </a:solidFill>
                </a:rPr>
                <a:t>G2</a:t>
              </a:r>
            </a:p>
          </p:txBody>
        </p:sp>
        <p:sp>
          <p:nvSpPr>
            <p:cNvPr id="3024" name="AutoShape 976"/>
            <p:cNvSpPr>
              <a:spLocks noChangeAspect="1" noChangeArrowheads="1"/>
            </p:cNvSpPr>
            <p:nvPr/>
          </p:nvSpPr>
          <p:spPr bwMode="auto">
            <a:xfrm rot="-17959010">
              <a:off x="1247" y="1134"/>
              <a:ext cx="2329" cy="2385"/>
            </a:xfrm>
            <a:custGeom>
              <a:avLst/>
              <a:gdLst>
                <a:gd name="G0" fmla="+- -9894939 0 0"/>
                <a:gd name="G1" fmla="+- -11001244 0 0"/>
                <a:gd name="G2" fmla="+- -9894939 0 -11001244"/>
                <a:gd name="G3" fmla="+- 10800 0 0"/>
                <a:gd name="G4" fmla="+- 0 0 -9894939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902 0 0"/>
                <a:gd name="G9" fmla="+- 0 0 -11001244"/>
                <a:gd name="G10" fmla="+- 8902 0 2700"/>
                <a:gd name="G11" fmla="cos G10 -9894939"/>
                <a:gd name="G12" fmla="sin G10 -9894939"/>
                <a:gd name="G13" fmla="cos 13500 -9894939"/>
                <a:gd name="G14" fmla="sin 13500 -9894939"/>
                <a:gd name="G15" fmla="+- G11 10800 0"/>
                <a:gd name="G16" fmla="+- G12 10800 0"/>
                <a:gd name="G17" fmla="+- G13 10800 0"/>
                <a:gd name="G18" fmla="+- G14 10800 0"/>
                <a:gd name="G19" fmla="*/ 8902 1 2"/>
                <a:gd name="G20" fmla="+- G19 5400 0"/>
                <a:gd name="G21" fmla="cos G20 -9894939"/>
                <a:gd name="G22" fmla="sin G20 -9894939"/>
                <a:gd name="G23" fmla="+- G21 10800 0"/>
                <a:gd name="G24" fmla="+- G12 G23 G22"/>
                <a:gd name="G25" fmla="+- G22 G23 G11"/>
                <a:gd name="G26" fmla="cos 10800 -9894939"/>
                <a:gd name="G27" fmla="sin 10800 -9894939"/>
                <a:gd name="G28" fmla="cos 8902 -9894939"/>
                <a:gd name="G29" fmla="sin 8902 -9894939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001244"/>
                <a:gd name="G36" fmla="sin G34 -11001244"/>
                <a:gd name="G37" fmla="+/ -11001244 -9894939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902 G39"/>
                <a:gd name="G43" fmla="sin 8902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688 w 21600"/>
                <a:gd name="T5" fmla="*/ 7004 h 21600"/>
                <a:gd name="T6" fmla="*/ 1169 w 21600"/>
                <a:gd name="T7" fmla="*/ 8729 h 21600"/>
                <a:gd name="T8" fmla="*/ 2465 w 21600"/>
                <a:gd name="T9" fmla="*/ 7671 h 21600"/>
                <a:gd name="T10" fmla="*/ -1006 w 21600"/>
                <a:gd name="T11" fmla="*/ 4251 h 21600"/>
                <a:gd name="T12" fmla="*/ 3955 w 21600"/>
                <a:gd name="T13" fmla="*/ 2830 h 21600"/>
                <a:gd name="T14" fmla="*/ 5376 w 21600"/>
                <a:gd name="T15" fmla="*/ 7791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015" y="6482"/>
                  </a:moveTo>
                  <a:cubicBezTo>
                    <a:pt x="2590" y="7248"/>
                    <a:pt x="2280" y="8072"/>
                    <a:pt x="2096" y="8928"/>
                  </a:cubicBezTo>
                  <a:lnTo>
                    <a:pt x="241" y="8529"/>
                  </a:lnTo>
                  <a:cubicBezTo>
                    <a:pt x="464" y="7490"/>
                    <a:pt x="840" y="6490"/>
                    <a:pt x="1355" y="5561"/>
                  </a:cubicBezTo>
                  <a:lnTo>
                    <a:pt x="-1006" y="4251"/>
                  </a:lnTo>
                  <a:lnTo>
                    <a:pt x="3955" y="2830"/>
                  </a:lnTo>
                  <a:lnTo>
                    <a:pt x="5376" y="7791"/>
                  </a:lnTo>
                  <a:lnTo>
                    <a:pt x="3015" y="648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rgbClr val="FFDEA3"/>
                </a:gs>
              </a:gsLst>
              <a:lin ang="5400000" scaled="1"/>
            </a:gradFill>
            <a:ln w="9525">
              <a:solidFill>
                <a:srgbClr val="CC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3025" name="Text Box 977"/>
            <p:cNvSpPr txBox="1">
              <a:spLocks noChangeAspect="1" noChangeArrowheads="1"/>
            </p:cNvSpPr>
            <p:nvPr/>
          </p:nvSpPr>
          <p:spPr bwMode="auto">
            <a:xfrm>
              <a:off x="2209" y="1134"/>
              <a:ext cx="300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FFCC00"/>
                      </a:gs>
                      <a:gs pos="100000">
                        <a:srgbClr val="4E2E00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M</a:t>
              </a:r>
            </a:p>
          </p:txBody>
        </p:sp>
      </p:grpSp>
      <p:sp>
        <p:nvSpPr>
          <p:cNvPr id="3026" name="Oval 978"/>
          <p:cNvSpPr>
            <a:spLocks noChangeArrowheads="1"/>
          </p:cNvSpPr>
          <p:nvPr/>
        </p:nvSpPr>
        <p:spPr bwMode="auto">
          <a:xfrm>
            <a:off x="8118475" y="3841750"/>
            <a:ext cx="587375" cy="525463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4D0808"/>
              </a:gs>
            </a:gsLst>
            <a:lin ang="5400000" scaled="1"/>
          </a:gradFill>
          <a:ln w="9525">
            <a:solidFill>
              <a:srgbClr val="D1D3C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400">
                <a:solidFill>
                  <a:srgbClr val="D1D3C3"/>
                </a:solidFill>
              </a:rPr>
              <a:t>p21</a:t>
            </a:r>
            <a:r>
              <a:rPr lang="en-US" sz="1400" baseline="30000">
                <a:solidFill>
                  <a:srgbClr val="D1D3C3"/>
                </a:solidFill>
              </a:rPr>
              <a:t>Cip1</a:t>
            </a:r>
            <a:br>
              <a:rPr lang="en-US" sz="1400" baseline="30000">
                <a:solidFill>
                  <a:srgbClr val="D1D3C3"/>
                </a:solidFill>
              </a:rPr>
            </a:br>
            <a:r>
              <a:rPr lang="en-US" sz="1400">
                <a:solidFill>
                  <a:srgbClr val="D1D3C3"/>
                </a:solidFill>
              </a:rPr>
              <a:t>p27</a:t>
            </a:r>
            <a:r>
              <a:rPr lang="en-US" sz="1400" baseline="30000">
                <a:solidFill>
                  <a:srgbClr val="D1D3C3"/>
                </a:solidFill>
              </a:rPr>
              <a:t>Kip1</a:t>
            </a:r>
            <a:endParaRPr lang="en-US" sz="1400">
              <a:solidFill>
                <a:srgbClr val="D1D3C3"/>
              </a:solidFill>
            </a:endParaRPr>
          </a:p>
        </p:txBody>
      </p:sp>
      <p:sp>
        <p:nvSpPr>
          <p:cNvPr id="3031" name="Oval 983"/>
          <p:cNvSpPr>
            <a:spLocks noChangeArrowheads="1"/>
          </p:cNvSpPr>
          <p:nvPr/>
        </p:nvSpPr>
        <p:spPr bwMode="auto">
          <a:xfrm>
            <a:off x="1384300" y="5545138"/>
            <a:ext cx="587375" cy="525462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4D0808"/>
              </a:gs>
            </a:gsLst>
            <a:lin ang="5400000" scaled="1"/>
          </a:gradFill>
          <a:ln w="9525">
            <a:solidFill>
              <a:srgbClr val="D1D3C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400">
                <a:solidFill>
                  <a:srgbClr val="D1D3C3"/>
                </a:solidFill>
              </a:rPr>
              <a:t>p21</a:t>
            </a:r>
            <a:r>
              <a:rPr lang="en-US" sz="1400" baseline="30000">
                <a:solidFill>
                  <a:srgbClr val="D1D3C3"/>
                </a:solidFill>
              </a:rPr>
              <a:t>Cip1</a:t>
            </a:r>
            <a:br>
              <a:rPr lang="en-US" sz="1400" baseline="30000">
                <a:solidFill>
                  <a:srgbClr val="D1D3C3"/>
                </a:solidFill>
              </a:rPr>
            </a:br>
            <a:r>
              <a:rPr lang="en-US" sz="1400">
                <a:solidFill>
                  <a:srgbClr val="D1D3C3"/>
                </a:solidFill>
              </a:rPr>
              <a:t>p27</a:t>
            </a:r>
            <a:r>
              <a:rPr lang="en-US" sz="1400" baseline="30000">
                <a:solidFill>
                  <a:srgbClr val="D1D3C3"/>
                </a:solidFill>
              </a:rPr>
              <a:t>Kip1</a:t>
            </a:r>
            <a:endParaRPr lang="en-US" sz="1400">
              <a:solidFill>
                <a:srgbClr val="D1D3C3"/>
              </a:solidFill>
            </a:endParaRPr>
          </a:p>
        </p:txBody>
      </p:sp>
      <p:sp>
        <p:nvSpPr>
          <p:cNvPr id="3035" name="Text Box 987"/>
          <p:cNvSpPr txBox="1">
            <a:spLocks noChangeArrowheads="1"/>
          </p:cNvSpPr>
          <p:nvPr/>
        </p:nvSpPr>
        <p:spPr bwMode="auto">
          <a:xfrm>
            <a:off x="6764452" y="936625"/>
            <a:ext cx="928459" cy="52322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400">
                <a:solidFill>
                  <a:schemeClr val="tx1"/>
                </a:solidFill>
              </a:rPr>
              <a:t>Genotoxic </a:t>
            </a:r>
            <a:br>
              <a:rPr lang="en-US" sz="1400">
                <a:solidFill>
                  <a:schemeClr val="tx1"/>
                </a:solidFill>
              </a:rPr>
            </a:br>
            <a:r>
              <a:rPr lang="en-US" sz="1400">
                <a:solidFill>
                  <a:schemeClr val="tx1"/>
                </a:solidFill>
              </a:rPr>
              <a:t>stress</a:t>
            </a:r>
          </a:p>
        </p:txBody>
      </p:sp>
      <p:sp>
        <p:nvSpPr>
          <p:cNvPr id="3040" name="AutoShape 992"/>
          <p:cNvSpPr>
            <a:spLocks noChangeArrowheads="1"/>
          </p:cNvSpPr>
          <p:nvPr/>
        </p:nvSpPr>
        <p:spPr bwMode="auto">
          <a:xfrm>
            <a:off x="8437563" y="2344738"/>
            <a:ext cx="587375" cy="2809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C3D91"/>
              </a:gs>
              <a:gs pos="6000">
                <a:srgbClr val="7005D4"/>
              </a:gs>
              <a:gs pos="15000">
                <a:srgbClr val="181CC7"/>
              </a:gs>
              <a:gs pos="30001">
                <a:srgbClr val="0A128C"/>
              </a:gs>
              <a:gs pos="50000">
                <a:srgbClr val="000000"/>
              </a:gs>
              <a:gs pos="70000">
                <a:srgbClr val="0A128C"/>
              </a:gs>
              <a:gs pos="85000">
                <a:srgbClr val="181CC7"/>
              </a:gs>
              <a:gs pos="94000">
                <a:srgbClr val="7005D4"/>
              </a:gs>
              <a:gs pos="100000">
                <a:srgbClr val="8C3D9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solidFill>
                  <a:srgbClr val="FFFF00"/>
                </a:solidFill>
              </a:rPr>
              <a:t>ATM</a:t>
            </a:r>
          </a:p>
        </p:txBody>
      </p:sp>
      <p:sp>
        <p:nvSpPr>
          <p:cNvPr id="3043" name="Freeform 995"/>
          <p:cNvSpPr>
            <a:spLocks/>
          </p:cNvSpPr>
          <p:nvPr/>
        </p:nvSpPr>
        <p:spPr bwMode="auto">
          <a:xfrm>
            <a:off x="7777163" y="1106488"/>
            <a:ext cx="995362" cy="1122362"/>
          </a:xfrm>
          <a:custGeom>
            <a:avLst/>
            <a:gdLst>
              <a:gd name="T0" fmla="*/ 0 w 627"/>
              <a:gd name="T1" fmla="*/ 35 h 707"/>
              <a:gd name="T2" fmla="*/ 526 w 627"/>
              <a:gd name="T3" fmla="*/ 112 h 707"/>
              <a:gd name="T4" fmla="*/ 608 w 627"/>
              <a:gd name="T5" fmla="*/ 707 h 7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27" h="707">
                <a:moveTo>
                  <a:pt x="0" y="35"/>
                </a:moveTo>
                <a:cubicBezTo>
                  <a:pt x="88" y="48"/>
                  <a:pt x="425" y="0"/>
                  <a:pt x="526" y="112"/>
                </a:cubicBezTo>
                <a:cubicBezTo>
                  <a:pt x="627" y="224"/>
                  <a:pt x="591" y="583"/>
                  <a:pt x="608" y="707"/>
                </a:cubicBezTo>
              </a:path>
            </a:pathLst>
          </a:custGeom>
          <a:noFill/>
          <a:ln w="28575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3044" name="Oval 996"/>
          <p:cNvSpPr>
            <a:spLocks noChangeArrowheads="1"/>
          </p:cNvSpPr>
          <p:nvPr/>
        </p:nvSpPr>
        <p:spPr bwMode="auto">
          <a:xfrm>
            <a:off x="8435975" y="3009900"/>
            <a:ext cx="593725" cy="2921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4D0808"/>
              </a:gs>
            </a:gsLst>
            <a:lin ang="5400000" scaled="1"/>
          </a:gradFill>
          <a:ln w="9525">
            <a:solidFill>
              <a:srgbClr val="D1D3C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solidFill>
                  <a:srgbClr val="D1D3C3"/>
                </a:solidFill>
              </a:rPr>
              <a:t>p53</a:t>
            </a:r>
          </a:p>
        </p:txBody>
      </p:sp>
      <p:sp>
        <p:nvSpPr>
          <p:cNvPr id="3045" name="Line 997"/>
          <p:cNvSpPr>
            <a:spLocks noChangeShapeType="1"/>
          </p:cNvSpPr>
          <p:nvPr/>
        </p:nvSpPr>
        <p:spPr bwMode="auto">
          <a:xfrm>
            <a:off x="8745538" y="2686050"/>
            <a:ext cx="0" cy="292100"/>
          </a:xfrm>
          <a:prstGeom prst="line">
            <a:avLst/>
          </a:prstGeom>
          <a:noFill/>
          <a:ln w="28575">
            <a:solidFill>
              <a:srgbClr val="0099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3046" name="Line 998"/>
          <p:cNvSpPr>
            <a:spLocks noChangeShapeType="1"/>
          </p:cNvSpPr>
          <p:nvPr/>
        </p:nvSpPr>
        <p:spPr bwMode="auto">
          <a:xfrm flipH="1">
            <a:off x="8594725" y="3365500"/>
            <a:ext cx="141288" cy="376238"/>
          </a:xfrm>
          <a:prstGeom prst="line">
            <a:avLst/>
          </a:prstGeom>
          <a:noFill/>
          <a:ln w="28575">
            <a:solidFill>
              <a:srgbClr val="0099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3052" name="Oval 1004"/>
          <p:cNvSpPr>
            <a:spLocks noChangeAspect="1" noChangeArrowheads="1"/>
          </p:cNvSpPr>
          <p:nvPr/>
        </p:nvSpPr>
        <p:spPr bwMode="auto">
          <a:xfrm>
            <a:off x="3608388" y="5970588"/>
            <a:ext cx="695325" cy="396875"/>
          </a:xfrm>
          <a:prstGeom prst="ellipse">
            <a:avLst/>
          </a:prstGeom>
          <a:gradFill rotWithShape="1">
            <a:gsLst>
              <a:gs pos="0">
                <a:srgbClr val="F9F3F3">
                  <a:gamma/>
                  <a:shade val="46275"/>
                  <a:invGamma/>
                </a:srgbClr>
              </a:gs>
              <a:gs pos="50000">
                <a:srgbClr val="F9F3F3"/>
              </a:gs>
              <a:gs pos="100000">
                <a:srgbClr val="F9F3F3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CC49E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solidFill>
                  <a:srgbClr val="FF6600"/>
                </a:solidFill>
              </a:rPr>
              <a:t>CDK2</a:t>
            </a:r>
          </a:p>
        </p:txBody>
      </p:sp>
      <p:sp>
        <p:nvSpPr>
          <p:cNvPr id="3053" name="AutoShape 1005"/>
          <p:cNvSpPr>
            <a:spLocks noChangeArrowheads="1"/>
          </p:cNvSpPr>
          <p:nvPr/>
        </p:nvSpPr>
        <p:spPr bwMode="auto">
          <a:xfrm>
            <a:off x="3614738" y="6307138"/>
            <a:ext cx="695325" cy="303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FF66">
                  <a:gamma/>
                  <a:shade val="50980"/>
                  <a:invGamma/>
                </a:srgbClr>
              </a:gs>
              <a:gs pos="100000">
                <a:srgbClr val="99FF66"/>
              </a:gs>
            </a:gsLst>
            <a:lin ang="5400000" scaled="1"/>
          </a:gradFill>
          <a:ln w="9525">
            <a:solidFill>
              <a:srgbClr val="FFDEA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400">
                <a:solidFill>
                  <a:schemeClr val="tx1"/>
                </a:solidFill>
              </a:rPr>
              <a:t>PCNA</a:t>
            </a:r>
          </a:p>
        </p:txBody>
      </p:sp>
      <p:sp>
        <p:nvSpPr>
          <p:cNvPr id="3054" name="AutoShape 1006"/>
          <p:cNvSpPr>
            <a:spLocks noChangeArrowheads="1"/>
          </p:cNvSpPr>
          <p:nvPr/>
        </p:nvSpPr>
        <p:spPr bwMode="auto">
          <a:xfrm>
            <a:off x="3481388" y="5694363"/>
            <a:ext cx="931862" cy="3397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rgbClr val="FFDEA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400">
                <a:solidFill>
                  <a:schemeClr val="tx1"/>
                </a:solidFill>
              </a:rPr>
              <a:t>Cyclin A</a:t>
            </a:r>
          </a:p>
        </p:txBody>
      </p:sp>
      <p:sp>
        <p:nvSpPr>
          <p:cNvPr id="3055" name="Oval 1007"/>
          <p:cNvSpPr>
            <a:spLocks noChangeAspect="1" noChangeArrowheads="1"/>
          </p:cNvSpPr>
          <p:nvPr/>
        </p:nvSpPr>
        <p:spPr bwMode="auto">
          <a:xfrm>
            <a:off x="5759450" y="5534025"/>
            <a:ext cx="695325" cy="396875"/>
          </a:xfrm>
          <a:prstGeom prst="ellipse">
            <a:avLst/>
          </a:prstGeom>
          <a:gradFill rotWithShape="1">
            <a:gsLst>
              <a:gs pos="0">
                <a:srgbClr val="F9F3F3">
                  <a:gamma/>
                  <a:shade val="46275"/>
                  <a:invGamma/>
                </a:srgbClr>
              </a:gs>
              <a:gs pos="50000">
                <a:srgbClr val="F9F3F3"/>
              </a:gs>
              <a:gs pos="100000">
                <a:srgbClr val="F9F3F3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CC49E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solidFill>
                  <a:srgbClr val="FF6600"/>
                </a:solidFill>
              </a:rPr>
              <a:t>CDK2</a:t>
            </a:r>
          </a:p>
        </p:txBody>
      </p:sp>
      <p:sp>
        <p:nvSpPr>
          <p:cNvPr id="3056" name="AutoShape 1008"/>
          <p:cNvSpPr>
            <a:spLocks noChangeArrowheads="1"/>
          </p:cNvSpPr>
          <p:nvPr/>
        </p:nvSpPr>
        <p:spPr bwMode="auto">
          <a:xfrm>
            <a:off x="5662613" y="5262563"/>
            <a:ext cx="931862" cy="3397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rgbClr val="FFDEA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400">
                <a:solidFill>
                  <a:schemeClr val="tx1"/>
                </a:solidFill>
              </a:rPr>
              <a:t>Cyclin E</a:t>
            </a:r>
          </a:p>
        </p:txBody>
      </p:sp>
      <p:sp>
        <p:nvSpPr>
          <p:cNvPr id="3057" name="Oval 1009"/>
          <p:cNvSpPr>
            <a:spLocks noChangeAspect="1" noChangeArrowheads="1"/>
          </p:cNvSpPr>
          <p:nvPr/>
        </p:nvSpPr>
        <p:spPr bwMode="auto">
          <a:xfrm>
            <a:off x="6164263" y="3751263"/>
            <a:ext cx="695325" cy="396875"/>
          </a:xfrm>
          <a:prstGeom prst="ellipse">
            <a:avLst/>
          </a:prstGeom>
          <a:gradFill rotWithShape="1">
            <a:gsLst>
              <a:gs pos="0">
                <a:srgbClr val="F9F3F3">
                  <a:gamma/>
                  <a:shade val="46275"/>
                  <a:invGamma/>
                </a:srgbClr>
              </a:gs>
              <a:gs pos="50000">
                <a:srgbClr val="F9F3F3"/>
              </a:gs>
              <a:gs pos="100000">
                <a:srgbClr val="F9F3F3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CC49E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400">
                <a:solidFill>
                  <a:srgbClr val="FF6600"/>
                </a:solidFill>
              </a:rPr>
              <a:t>CDK4/6</a:t>
            </a:r>
          </a:p>
        </p:txBody>
      </p:sp>
      <p:sp>
        <p:nvSpPr>
          <p:cNvPr id="3058" name="AutoShape 1010"/>
          <p:cNvSpPr>
            <a:spLocks noChangeArrowheads="1"/>
          </p:cNvSpPr>
          <p:nvPr/>
        </p:nvSpPr>
        <p:spPr bwMode="auto">
          <a:xfrm>
            <a:off x="6037263" y="3500438"/>
            <a:ext cx="931862" cy="3397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rgbClr val="FFDEA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400">
                <a:solidFill>
                  <a:schemeClr val="tx1"/>
                </a:solidFill>
              </a:rPr>
              <a:t>Cyclin D</a:t>
            </a:r>
            <a:r>
              <a:rPr lang="en-US" sz="1400" baseline="-25000">
                <a:solidFill>
                  <a:schemeClr val="tx1"/>
                </a:solidFill>
              </a:rPr>
              <a:t>1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063" name="Freeform 1015"/>
          <p:cNvSpPr>
            <a:spLocks/>
          </p:cNvSpPr>
          <p:nvPr/>
        </p:nvSpPr>
        <p:spPr bwMode="auto">
          <a:xfrm>
            <a:off x="6916738" y="3894138"/>
            <a:ext cx="1147762" cy="179387"/>
          </a:xfrm>
          <a:custGeom>
            <a:avLst/>
            <a:gdLst>
              <a:gd name="T0" fmla="*/ 723 w 723"/>
              <a:gd name="T1" fmla="*/ 113 h 113"/>
              <a:gd name="T2" fmla="*/ 425 w 723"/>
              <a:gd name="T3" fmla="*/ 14 h 113"/>
              <a:gd name="T4" fmla="*/ 0 w 723"/>
              <a:gd name="T5" fmla="*/ 27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23" h="113">
                <a:moveTo>
                  <a:pt x="723" y="113"/>
                </a:moveTo>
                <a:cubicBezTo>
                  <a:pt x="634" y="70"/>
                  <a:pt x="545" y="28"/>
                  <a:pt x="425" y="14"/>
                </a:cubicBezTo>
                <a:cubicBezTo>
                  <a:pt x="305" y="0"/>
                  <a:pt x="152" y="13"/>
                  <a:pt x="0" y="27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3064" name="Freeform 1016"/>
          <p:cNvSpPr>
            <a:spLocks/>
          </p:cNvSpPr>
          <p:nvPr/>
        </p:nvSpPr>
        <p:spPr bwMode="auto">
          <a:xfrm>
            <a:off x="6540500" y="4383088"/>
            <a:ext cx="1701800" cy="1366837"/>
          </a:xfrm>
          <a:custGeom>
            <a:avLst/>
            <a:gdLst>
              <a:gd name="T0" fmla="*/ 1072 w 1072"/>
              <a:gd name="T1" fmla="*/ 0 h 861"/>
              <a:gd name="T2" fmla="*/ 557 w 1072"/>
              <a:gd name="T3" fmla="*/ 711 h 861"/>
              <a:gd name="T4" fmla="*/ 0 w 1072"/>
              <a:gd name="T5" fmla="*/ 861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72" h="861">
                <a:moveTo>
                  <a:pt x="1072" y="0"/>
                </a:moveTo>
                <a:cubicBezTo>
                  <a:pt x="904" y="283"/>
                  <a:pt x="736" y="567"/>
                  <a:pt x="557" y="711"/>
                </a:cubicBezTo>
                <a:cubicBezTo>
                  <a:pt x="378" y="855"/>
                  <a:pt x="189" y="858"/>
                  <a:pt x="0" y="861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3069" name="Freeform 1021"/>
          <p:cNvSpPr>
            <a:spLocks/>
          </p:cNvSpPr>
          <p:nvPr/>
        </p:nvSpPr>
        <p:spPr bwMode="auto">
          <a:xfrm>
            <a:off x="1998663" y="5922963"/>
            <a:ext cx="1570037" cy="260350"/>
          </a:xfrm>
          <a:custGeom>
            <a:avLst/>
            <a:gdLst>
              <a:gd name="T0" fmla="*/ 0 w 989"/>
              <a:gd name="T1" fmla="*/ 0 h 164"/>
              <a:gd name="T2" fmla="*/ 579 w 989"/>
              <a:gd name="T3" fmla="*/ 138 h 164"/>
              <a:gd name="T4" fmla="*/ 989 w 989"/>
              <a:gd name="T5" fmla="*/ 157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89" h="164">
                <a:moveTo>
                  <a:pt x="0" y="0"/>
                </a:moveTo>
                <a:cubicBezTo>
                  <a:pt x="207" y="56"/>
                  <a:pt x="414" y="112"/>
                  <a:pt x="579" y="138"/>
                </a:cubicBezTo>
                <a:cubicBezTo>
                  <a:pt x="744" y="164"/>
                  <a:pt x="866" y="160"/>
                  <a:pt x="989" y="157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5137" name="Oval 1041"/>
          <p:cNvSpPr>
            <a:spLocks noChangeArrowheads="1"/>
          </p:cNvSpPr>
          <p:nvPr/>
        </p:nvSpPr>
        <p:spPr bwMode="auto">
          <a:xfrm>
            <a:off x="5330825" y="6381750"/>
            <a:ext cx="685800" cy="314325"/>
          </a:xfrm>
          <a:prstGeom prst="ellipse">
            <a:avLst/>
          </a:prstGeom>
          <a:gradFill rotWithShape="1">
            <a:gsLst>
              <a:gs pos="0">
                <a:srgbClr val="38563E"/>
              </a:gs>
              <a:gs pos="50000">
                <a:srgbClr val="A4A788"/>
              </a:gs>
              <a:gs pos="100000">
                <a:srgbClr val="38563E"/>
              </a:gs>
            </a:gsLst>
            <a:lin ang="5400000" scaled="1"/>
          </a:gradFill>
          <a:ln w="9525">
            <a:solidFill>
              <a:srgbClr val="0099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solidFill>
                  <a:srgbClr val="D1D3C3"/>
                </a:solidFill>
              </a:rPr>
              <a:t>CDC25</a:t>
            </a:r>
          </a:p>
        </p:txBody>
      </p:sp>
      <p:sp>
        <p:nvSpPr>
          <p:cNvPr id="5138" name="Freeform 1042"/>
          <p:cNvSpPr>
            <a:spLocks/>
          </p:cNvSpPr>
          <p:nvPr/>
        </p:nvSpPr>
        <p:spPr bwMode="auto">
          <a:xfrm>
            <a:off x="4316413" y="6199188"/>
            <a:ext cx="1111250" cy="214312"/>
          </a:xfrm>
          <a:custGeom>
            <a:avLst/>
            <a:gdLst>
              <a:gd name="T0" fmla="*/ 700 w 700"/>
              <a:gd name="T1" fmla="*/ 135 h 135"/>
              <a:gd name="T2" fmla="*/ 572 w 700"/>
              <a:gd name="T3" fmla="*/ 36 h 135"/>
              <a:gd name="T4" fmla="*/ 0 w 700"/>
              <a:gd name="T5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00" h="135">
                <a:moveTo>
                  <a:pt x="700" y="135"/>
                </a:moveTo>
                <a:cubicBezTo>
                  <a:pt x="678" y="118"/>
                  <a:pt x="689" y="58"/>
                  <a:pt x="572" y="36"/>
                </a:cubicBezTo>
                <a:cubicBezTo>
                  <a:pt x="455" y="14"/>
                  <a:pt x="119" y="7"/>
                  <a:pt x="0" y="0"/>
                </a:cubicBezTo>
              </a:path>
            </a:pathLst>
          </a:custGeom>
          <a:noFill/>
          <a:ln w="1905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5139" name="Freeform 1043"/>
          <p:cNvSpPr>
            <a:spLocks/>
          </p:cNvSpPr>
          <p:nvPr/>
        </p:nvSpPr>
        <p:spPr bwMode="auto">
          <a:xfrm>
            <a:off x="5849938" y="5946775"/>
            <a:ext cx="166687" cy="441325"/>
          </a:xfrm>
          <a:custGeom>
            <a:avLst/>
            <a:gdLst>
              <a:gd name="T0" fmla="*/ 15 w 105"/>
              <a:gd name="T1" fmla="*/ 278 h 278"/>
              <a:gd name="T2" fmla="*/ 15 w 105"/>
              <a:gd name="T3" fmla="*/ 169 h 278"/>
              <a:gd name="T4" fmla="*/ 105 w 105"/>
              <a:gd name="T5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5" h="278">
                <a:moveTo>
                  <a:pt x="15" y="278"/>
                </a:moveTo>
                <a:cubicBezTo>
                  <a:pt x="7" y="246"/>
                  <a:pt x="0" y="215"/>
                  <a:pt x="15" y="169"/>
                </a:cubicBezTo>
                <a:cubicBezTo>
                  <a:pt x="30" y="123"/>
                  <a:pt x="67" y="61"/>
                  <a:pt x="105" y="0"/>
                </a:cubicBezTo>
              </a:path>
            </a:pathLst>
          </a:custGeom>
          <a:noFill/>
          <a:ln w="1905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5142" name="Text Box 1046"/>
          <p:cNvSpPr txBox="1">
            <a:spLocks noChangeArrowheads="1"/>
          </p:cNvSpPr>
          <p:nvPr/>
        </p:nvSpPr>
        <p:spPr bwMode="auto">
          <a:xfrm>
            <a:off x="189844" y="133350"/>
            <a:ext cx="212379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CC00"/>
                    </a:gs>
                    <a:gs pos="100000">
                      <a:srgbClr val="4E2E0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CC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400">
                <a:solidFill>
                  <a:schemeClr val="tx1"/>
                </a:solidFill>
              </a:rPr>
              <a:t>Cell Cycle  - </a:t>
            </a:r>
            <a:r>
              <a:rPr lang="en-US" sz="1400" b="0">
                <a:solidFill>
                  <a:schemeClr val="tx1"/>
                </a:solidFill>
              </a:rPr>
              <a:t>CdK regulation</a:t>
            </a:r>
          </a:p>
        </p:txBody>
      </p:sp>
    </p:spTree>
    <p:extLst>
      <p:ext uri="{BB962C8B-B14F-4D97-AF65-F5344CB8AC3E}">
        <p14:creationId xmlns:p14="http://schemas.microsoft.com/office/powerpoint/2010/main" val="6552891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6" grpId="0" animBg="1"/>
      <p:bldP spid="3031" grpId="0" animBg="1"/>
      <p:bldP spid="3035" grpId="0" animBg="1"/>
      <p:bldP spid="3040" grpId="0" animBg="1"/>
      <p:bldP spid="3043" grpId="0" animBg="1"/>
      <p:bldP spid="3044" grpId="0" animBg="1"/>
      <p:bldP spid="3045" grpId="0" animBg="1"/>
      <p:bldP spid="3046" grpId="0" animBg="1"/>
      <p:bldP spid="3052" grpId="0" animBg="1"/>
      <p:bldP spid="3053" grpId="0" animBg="1"/>
      <p:bldP spid="3054" grpId="0" animBg="1"/>
      <p:bldP spid="3055" grpId="0" animBg="1"/>
      <p:bldP spid="3056" grpId="0" animBg="1"/>
      <p:bldP spid="3057" grpId="0" animBg="1"/>
      <p:bldP spid="3058" grpId="0" animBg="1"/>
      <p:bldP spid="3063" grpId="0" animBg="1"/>
      <p:bldP spid="3064" grpId="0" animBg="1"/>
      <p:bldP spid="3069" grpId="0" animBg="1"/>
      <p:bldP spid="5137" grpId="0" animBg="1"/>
      <p:bldP spid="5138" grpId="0" animBg="1"/>
      <p:bldP spid="51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En síntesis…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1981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redondeado 3"/>
          <p:cNvSpPr/>
          <p:nvPr/>
        </p:nvSpPr>
        <p:spPr>
          <a:xfrm>
            <a:off x="1383746" y="3121509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Stess</a:t>
            </a:r>
            <a:r>
              <a:rPr lang="es-ES" dirty="0" smtClean="0"/>
              <a:t> Celular</a:t>
            </a:r>
            <a:endParaRPr lang="es-ES" dirty="0"/>
          </a:p>
        </p:txBody>
      </p:sp>
      <p:sp>
        <p:nvSpPr>
          <p:cNvPr id="5" name="Rectángulo redondeado 4"/>
          <p:cNvSpPr/>
          <p:nvPr/>
        </p:nvSpPr>
        <p:spPr>
          <a:xfrm>
            <a:off x="5802801" y="669594"/>
            <a:ext cx="1783519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Paro ciclo </a:t>
            </a:r>
            <a:r>
              <a:rPr lang="es-ES_tradnl" dirty="0" err="1" smtClean="0"/>
              <a:t>celuar</a:t>
            </a:r>
            <a:endParaRPr lang="es-ES" dirty="0"/>
          </a:p>
        </p:txBody>
      </p:sp>
      <p:sp>
        <p:nvSpPr>
          <p:cNvPr id="6" name="Rectángulo redondeado 5"/>
          <p:cNvSpPr/>
          <p:nvPr/>
        </p:nvSpPr>
        <p:spPr>
          <a:xfrm>
            <a:off x="5802801" y="5609805"/>
            <a:ext cx="1783519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Apoptosis</a:t>
            </a:r>
            <a:endParaRPr lang="es-ES" dirty="0"/>
          </a:p>
        </p:txBody>
      </p:sp>
      <p:sp>
        <p:nvSpPr>
          <p:cNvPr id="7" name="Elipse 6"/>
          <p:cNvSpPr/>
          <p:nvPr/>
        </p:nvSpPr>
        <p:spPr>
          <a:xfrm>
            <a:off x="3188233" y="2987542"/>
            <a:ext cx="1403770" cy="992182"/>
          </a:xfrm>
          <a:prstGeom prst="ellipse">
            <a:avLst/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000" dirty="0" smtClean="0"/>
              <a:t>p53</a:t>
            </a:r>
            <a:endParaRPr lang="es-ES" sz="4000" dirty="0"/>
          </a:p>
        </p:txBody>
      </p:sp>
      <p:sp>
        <p:nvSpPr>
          <p:cNvPr id="8" name="Text Box 438"/>
          <p:cNvSpPr txBox="1">
            <a:spLocks noChangeArrowheads="1"/>
          </p:cNvSpPr>
          <p:nvPr/>
        </p:nvSpPr>
        <p:spPr bwMode="auto">
          <a:xfrm>
            <a:off x="4465417" y="1736514"/>
            <a:ext cx="809454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>
                        <a:gamma/>
                        <a:shade val="63529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 i="1" dirty="0"/>
              <a:t>p21</a:t>
            </a:r>
            <a:br>
              <a:rPr lang="en-US" sz="1200" b="1" i="1" dirty="0"/>
            </a:br>
            <a:r>
              <a:rPr lang="en-US" sz="1200" b="1" i="1" dirty="0"/>
              <a:t>GADD45</a:t>
            </a:r>
            <a:br>
              <a:rPr lang="en-US" sz="1200" b="1" i="1" dirty="0"/>
            </a:br>
            <a:r>
              <a:rPr lang="en-US" sz="1200" b="1" i="1" dirty="0"/>
              <a:t>14-3-3</a:t>
            </a:r>
            <a:r>
              <a:rPr lang="el-GR" sz="1200" b="1" i="1" dirty="0"/>
              <a:t>σ</a:t>
            </a:r>
            <a:r>
              <a:rPr lang="en-US" sz="1200" b="1" i="1" dirty="0"/>
              <a:t/>
            </a:r>
            <a:br>
              <a:rPr lang="en-US" sz="1200" b="1" i="1" dirty="0"/>
            </a:br>
            <a:r>
              <a:rPr lang="en-US" sz="1200" b="1" i="1" dirty="0"/>
              <a:t>CyclinB1</a:t>
            </a:r>
            <a:br>
              <a:rPr lang="en-US" sz="1200" b="1" i="1" dirty="0"/>
            </a:br>
            <a:r>
              <a:rPr lang="en-US" sz="1200" b="1" i="1" dirty="0"/>
              <a:t>CyclinG1</a:t>
            </a:r>
            <a:br>
              <a:rPr lang="en-US" sz="1200" b="1" i="1" dirty="0"/>
            </a:br>
            <a:r>
              <a:rPr lang="en-US" sz="1200" b="1" i="1" dirty="0" smtClean="0"/>
              <a:t>REPRIMO</a:t>
            </a:r>
          </a:p>
          <a:p>
            <a:pPr algn="ctr">
              <a:spcBef>
                <a:spcPct val="50000"/>
              </a:spcBef>
            </a:pPr>
            <a:r>
              <a:rPr lang="en-US" sz="1200" b="1" i="1" dirty="0" smtClean="0"/>
              <a:t>mIR-34a</a:t>
            </a:r>
            <a:endParaRPr lang="en-US" sz="1200" b="1" i="1" dirty="0"/>
          </a:p>
        </p:txBody>
      </p:sp>
      <p:sp>
        <p:nvSpPr>
          <p:cNvPr id="9" name="Text Box 439"/>
          <p:cNvSpPr txBox="1">
            <a:spLocks noChangeArrowheads="1"/>
          </p:cNvSpPr>
          <p:nvPr/>
        </p:nvSpPr>
        <p:spPr bwMode="auto">
          <a:xfrm>
            <a:off x="4592003" y="3979723"/>
            <a:ext cx="567338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 i="1" dirty="0"/>
              <a:t>APAF1</a:t>
            </a:r>
            <a:br>
              <a:rPr lang="en-US" sz="1200" b="1" i="1" dirty="0"/>
            </a:br>
            <a:r>
              <a:rPr lang="en-US" sz="1200" b="1" i="1" dirty="0"/>
              <a:t>BAX</a:t>
            </a:r>
            <a:br>
              <a:rPr lang="en-US" sz="1200" b="1" i="1" dirty="0"/>
            </a:br>
            <a:r>
              <a:rPr lang="en-US" sz="1200" b="1" i="1" dirty="0"/>
              <a:t>DR5</a:t>
            </a:r>
            <a:br>
              <a:rPr lang="en-US" sz="1200" b="1" i="1" dirty="0"/>
            </a:br>
            <a:r>
              <a:rPr lang="en-US" sz="1200" b="1" i="1" dirty="0"/>
              <a:t>PUMA</a:t>
            </a:r>
            <a:br>
              <a:rPr lang="en-US" sz="1200" b="1" i="1" dirty="0"/>
            </a:br>
            <a:r>
              <a:rPr lang="en-US" sz="1200" b="1" i="1" dirty="0"/>
              <a:t>NOXA</a:t>
            </a:r>
            <a:br>
              <a:rPr lang="en-US" sz="1200" b="1" i="1" dirty="0"/>
            </a:br>
            <a:r>
              <a:rPr lang="en-US" sz="1200" b="1" i="1" dirty="0"/>
              <a:t>PERP</a:t>
            </a:r>
            <a:br>
              <a:rPr lang="en-US" sz="1200" b="1" i="1" dirty="0"/>
            </a:br>
            <a:r>
              <a:rPr lang="el-GR" sz="1200" b="1" i="1" dirty="0"/>
              <a:t>p53AIP1</a:t>
            </a:r>
          </a:p>
        </p:txBody>
      </p:sp>
      <p:cxnSp>
        <p:nvCxnSpPr>
          <p:cNvPr id="11" name="Conector curvado 10"/>
          <p:cNvCxnSpPr>
            <a:stCxn id="4" idx="3"/>
            <a:endCxn id="7" idx="2"/>
          </p:cNvCxnSpPr>
          <p:nvPr/>
        </p:nvCxnSpPr>
        <p:spPr>
          <a:xfrm>
            <a:off x="2374937" y="3482864"/>
            <a:ext cx="813296" cy="769"/>
          </a:xfrm>
          <a:prstGeom prst="curvedConnector3">
            <a:avLst/>
          </a:prstGeom>
          <a:ln w="508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curvado 13"/>
          <p:cNvCxnSpPr>
            <a:endCxn id="5" idx="1"/>
          </p:cNvCxnSpPr>
          <p:nvPr/>
        </p:nvCxnSpPr>
        <p:spPr>
          <a:xfrm rot="5400000" flipH="1" flipV="1">
            <a:off x="3872604" y="1057346"/>
            <a:ext cx="1956593" cy="1903801"/>
          </a:xfrm>
          <a:prstGeom prst="curvedConnector2">
            <a:avLst/>
          </a:prstGeom>
          <a:ln w="508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ector curvado 15"/>
          <p:cNvCxnSpPr>
            <a:stCxn id="7" idx="4"/>
            <a:endCxn id="6" idx="1"/>
          </p:cNvCxnSpPr>
          <p:nvPr/>
        </p:nvCxnSpPr>
        <p:spPr>
          <a:xfrm rot="16200000" flipH="1">
            <a:off x="3850741" y="4019100"/>
            <a:ext cx="1991436" cy="1912683"/>
          </a:xfrm>
          <a:prstGeom prst="curvedConnector2">
            <a:avLst/>
          </a:prstGeom>
          <a:ln w="508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8417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i="1" dirty="0" smtClean="0"/>
              <a:t>El efecto del p53 no es del TODO o NADA</a:t>
            </a:r>
            <a:endParaRPr lang="es-ES" i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2225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53_Batma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447800"/>
            <a:ext cx="8750300" cy="394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35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redondeado 4"/>
          <p:cNvSpPr/>
          <p:nvPr/>
        </p:nvSpPr>
        <p:spPr>
          <a:xfrm>
            <a:off x="2319954" y="1186493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E2F1</a:t>
            </a:r>
            <a:endParaRPr lang="es-ES" dirty="0"/>
          </a:p>
        </p:txBody>
      </p:sp>
      <p:sp>
        <p:nvSpPr>
          <p:cNvPr id="6" name="Rectángulo redondeado 5"/>
          <p:cNvSpPr/>
          <p:nvPr/>
        </p:nvSpPr>
        <p:spPr>
          <a:xfrm>
            <a:off x="1590036" y="2218945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De-CH3 DNA</a:t>
            </a:r>
            <a:endParaRPr lang="es-ES" dirty="0"/>
          </a:p>
        </p:txBody>
      </p:sp>
      <p:sp>
        <p:nvSpPr>
          <p:cNvPr id="7" name="Rectángulo redondeado 6"/>
          <p:cNvSpPr/>
          <p:nvPr/>
        </p:nvSpPr>
        <p:spPr>
          <a:xfrm>
            <a:off x="1094441" y="3087857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iNOS</a:t>
            </a:r>
            <a:endParaRPr lang="es-ES" dirty="0"/>
          </a:p>
        </p:txBody>
      </p:sp>
      <p:sp>
        <p:nvSpPr>
          <p:cNvPr id="8" name="Rectángulo redondeado 7"/>
          <p:cNvSpPr/>
          <p:nvPr/>
        </p:nvSpPr>
        <p:spPr>
          <a:xfrm>
            <a:off x="1590036" y="4023609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trike="sngStrike" dirty="0" smtClean="0"/>
              <a:t>Síntesis</a:t>
            </a:r>
            <a:r>
              <a:rPr lang="es-ES" dirty="0" smtClean="0"/>
              <a:t> RNA</a:t>
            </a:r>
            <a:endParaRPr lang="es-ES" dirty="0"/>
          </a:p>
        </p:txBody>
      </p:sp>
      <p:sp>
        <p:nvSpPr>
          <p:cNvPr id="9" name="Rectángulo redondeado 8"/>
          <p:cNvSpPr/>
          <p:nvPr/>
        </p:nvSpPr>
        <p:spPr>
          <a:xfrm>
            <a:off x="2319954" y="5011502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trike="sngStrike" dirty="0" smtClean="0"/>
              <a:t>Síntesis</a:t>
            </a:r>
            <a:r>
              <a:rPr lang="es-ES" dirty="0" smtClean="0"/>
              <a:t> DNA</a:t>
            </a:r>
            <a:endParaRPr lang="es-ES" dirty="0"/>
          </a:p>
        </p:txBody>
      </p:sp>
      <p:sp>
        <p:nvSpPr>
          <p:cNvPr id="10" name="Rectángulo redondeado 9"/>
          <p:cNvSpPr/>
          <p:nvPr/>
        </p:nvSpPr>
        <p:spPr>
          <a:xfrm>
            <a:off x="3697868" y="718617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err="1" smtClean="0"/>
              <a:t>Genotóxicos</a:t>
            </a:r>
            <a:endParaRPr lang="es-ES" dirty="0"/>
          </a:p>
        </p:txBody>
      </p:sp>
      <p:sp>
        <p:nvSpPr>
          <p:cNvPr id="11" name="Rectángulo redondeado 10"/>
          <p:cNvSpPr/>
          <p:nvPr/>
        </p:nvSpPr>
        <p:spPr>
          <a:xfrm>
            <a:off x="4979086" y="1187145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Hipoxia</a:t>
            </a:r>
            <a:endParaRPr lang="es-ES" dirty="0"/>
          </a:p>
        </p:txBody>
      </p:sp>
      <p:sp>
        <p:nvSpPr>
          <p:cNvPr id="12" name="Rectángulo redondeado 11"/>
          <p:cNvSpPr/>
          <p:nvPr/>
        </p:nvSpPr>
        <p:spPr>
          <a:xfrm>
            <a:off x="5833805" y="2230737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Daño </a:t>
            </a:r>
            <a:r>
              <a:rPr lang="es-ES" sz="1400" dirty="0" smtClean="0"/>
              <a:t>genómico</a:t>
            </a:r>
            <a:endParaRPr lang="es-ES" dirty="0"/>
          </a:p>
        </p:txBody>
      </p:sp>
      <p:sp>
        <p:nvSpPr>
          <p:cNvPr id="13" name="Rectángulo redondeado 12"/>
          <p:cNvSpPr/>
          <p:nvPr/>
        </p:nvSpPr>
        <p:spPr>
          <a:xfrm>
            <a:off x="6128872" y="3065577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200" dirty="0" err="1" smtClean="0"/>
              <a:t>Telómeros</a:t>
            </a:r>
            <a:r>
              <a:rPr lang="es-ES_tradnl" sz="1600" dirty="0" smtClean="0"/>
              <a:t> cortos</a:t>
            </a:r>
            <a:endParaRPr lang="es-ES" sz="1600" dirty="0"/>
          </a:p>
        </p:txBody>
      </p:sp>
      <p:sp>
        <p:nvSpPr>
          <p:cNvPr id="14" name="Rectángulo redondeado 13"/>
          <p:cNvSpPr/>
          <p:nvPr/>
        </p:nvSpPr>
        <p:spPr>
          <a:xfrm>
            <a:off x="5597593" y="4023609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 smtClean="0"/>
              <a:t>Imbalances</a:t>
            </a:r>
            <a:r>
              <a:rPr lang="es-ES" sz="1200" dirty="0" smtClean="0"/>
              <a:t> </a:t>
            </a:r>
            <a:r>
              <a:rPr lang="es-ES" sz="1200" dirty="0" err="1" smtClean="0"/>
              <a:t>señalizació</a:t>
            </a:r>
            <a:endParaRPr lang="es-ES" sz="1200" dirty="0"/>
          </a:p>
        </p:txBody>
      </p:sp>
      <p:sp>
        <p:nvSpPr>
          <p:cNvPr id="16" name="Rectángulo redondeado 15"/>
          <p:cNvSpPr/>
          <p:nvPr/>
        </p:nvSpPr>
        <p:spPr>
          <a:xfrm>
            <a:off x="4979086" y="5011502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solidFill>
                  <a:srgbClr val="FFFF00"/>
                </a:solidFill>
              </a:rPr>
              <a:t>Stress X</a:t>
            </a:r>
            <a:endParaRPr lang="es-ES" dirty="0">
              <a:solidFill>
                <a:srgbClr val="FFFF00"/>
              </a:solidFill>
            </a:endParaRPr>
          </a:p>
        </p:txBody>
      </p:sp>
      <p:sp>
        <p:nvSpPr>
          <p:cNvPr id="17" name="Rectángulo redondeado 16"/>
          <p:cNvSpPr/>
          <p:nvPr/>
        </p:nvSpPr>
        <p:spPr>
          <a:xfrm>
            <a:off x="3697867" y="5365143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solidFill>
                  <a:srgbClr val="FFFF00"/>
                </a:solidFill>
              </a:rPr>
              <a:t>Stress Y</a:t>
            </a:r>
            <a:endParaRPr lang="es-ES" dirty="0">
              <a:solidFill>
                <a:srgbClr val="FFFF00"/>
              </a:solidFill>
            </a:endParaRPr>
          </a:p>
        </p:txBody>
      </p:sp>
      <p:sp>
        <p:nvSpPr>
          <p:cNvPr id="28" name="Elipse 27"/>
          <p:cNvSpPr/>
          <p:nvPr/>
        </p:nvSpPr>
        <p:spPr>
          <a:xfrm>
            <a:off x="3489401" y="2929062"/>
            <a:ext cx="1403770" cy="992182"/>
          </a:xfrm>
          <a:prstGeom prst="ellipse">
            <a:avLst/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000" dirty="0" smtClean="0"/>
              <a:t>p53</a:t>
            </a:r>
            <a:endParaRPr lang="es-ES" sz="4000" dirty="0"/>
          </a:p>
        </p:txBody>
      </p:sp>
      <p:sp>
        <p:nvSpPr>
          <p:cNvPr id="2" name="CuadroTexto 1"/>
          <p:cNvSpPr txBox="1"/>
          <p:nvPr/>
        </p:nvSpPr>
        <p:spPr>
          <a:xfrm>
            <a:off x="4533259" y="3825697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0%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8126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redondeado 4"/>
          <p:cNvSpPr/>
          <p:nvPr/>
        </p:nvSpPr>
        <p:spPr>
          <a:xfrm>
            <a:off x="2319954" y="1197633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E2F1</a:t>
            </a:r>
            <a:endParaRPr lang="es-ES" dirty="0"/>
          </a:p>
        </p:txBody>
      </p:sp>
      <p:sp>
        <p:nvSpPr>
          <p:cNvPr id="6" name="Rectángulo redondeado 5"/>
          <p:cNvSpPr/>
          <p:nvPr/>
        </p:nvSpPr>
        <p:spPr>
          <a:xfrm>
            <a:off x="1590036" y="2218945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De-CH3 DNA</a:t>
            </a:r>
            <a:endParaRPr lang="es-ES" dirty="0"/>
          </a:p>
        </p:txBody>
      </p:sp>
      <p:sp>
        <p:nvSpPr>
          <p:cNvPr id="7" name="Rectángulo redondeado 6"/>
          <p:cNvSpPr/>
          <p:nvPr/>
        </p:nvSpPr>
        <p:spPr>
          <a:xfrm>
            <a:off x="1094441" y="3087857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iNOS</a:t>
            </a:r>
            <a:endParaRPr lang="es-ES" dirty="0"/>
          </a:p>
        </p:txBody>
      </p:sp>
      <p:sp>
        <p:nvSpPr>
          <p:cNvPr id="8" name="Rectángulo redondeado 7"/>
          <p:cNvSpPr/>
          <p:nvPr/>
        </p:nvSpPr>
        <p:spPr>
          <a:xfrm>
            <a:off x="1590036" y="4023609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trike="sngStrike" dirty="0" smtClean="0"/>
              <a:t>Síntesis</a:t>
            </a:r>
            <a:r>
              <a:rPr lang="es-ES" dirty="0" smtClean="0"/>
              <a:t> RNA</a:t>
            </a:r>
            <a:endParaRPr lang="es-ES" dirty="0"/>
          </a:p>
        </p:txBody>
      </p:sp>
      <p:sp>
        <p:nvSpPr>
          <p:cNvPr id="9" name="Rectángulo redondeado 8"/>
          <p:cNvSpPr/>
          <p:nvPr/>
        </p:nvSpPr>
        <p:spPr>
          <a:xfrm>
            <a:off x="2319954" y="5011502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trike="sngStrike" dirty="0" smtClean="0"/>
              <a:t>Síntesis</a:t>
            </a:r>
            <a:r>
              <a:rPr lang="es-ES" dirty="0" smtClean="0"/>
              <a:t> DNA</a:t>
            </a:r>
            <a:endParaRPr lang="es-ES" dirty="0"/>
          </a:p>
        </p:txBody>
      </p:sp>
      <p:sp>
        <p:nvSpPr>
          <p:cNvPr id="10" name="Rectángulo redondeado 9"/>
          <p:cNvSpPr/>
          <p:nvPr/>
        </p:nvSpPr>
        <p:spPr>
          <a:xfrm>
            <a:off x="3697868" y="729757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err="1" smtClean="0"/>
              <a:t>Genotóxicos</a:t>
            </a:r>
            <a:endParaRPr lang="es-ES" dirty="0"/>
          </a:p>
        </p:txBody>
      </p:sp>
      <p:sp>
        <p:nvSpPr>
          <p:cNvPr id="11" name="Rectángulo redondeado 10"/>
          <p:cNvSpPr/>
          <p:nvPr/>
        </p:nvSpPr>
        <p:spPr>
          <a:xfrm>
            <a:off x="4979086" y="1198285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Hipoxia</a:t>
            </a:r>
            <a:endParaRPr lang="es-ES" dirty="0"/>
          </a:p>
        </p:txBody>
      </p:sp>
      <p:sp>
        <p:nvSpPr>
          <p:cNvPr id="12" name="Rectángulo redondeado 11"/>
          <p:cNvSpPr/>
          <p:nvPr/>
        </p:nvSpPr>
        <p:spPr>
          <a:xfrm>
            <a:off x="5833805" y="2230737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Daño </a:t>
            </a:r>
            <a:r>
              <a:rPr lang="es-ES" sz="1400" dirty="0" smtClean="0"/>
              <a:t>genómico</a:t>
            </a:r>
            <a:endParaRPr lang="es-ES" dirty="0"/>
          </a:p>
        </p:txBody>
      </p:sp>
      <p:sp>
        <p:nvSpPr>
          <p:cNvPr id="13" name="Rectángulo redondeado 12"/>
          <p:cNvSpPr/>
          <p:nvPr/>
        </p:nvSpPr>
        <p:spPr>
          <a:xfrm>
            <a:off x="6128872" y="3065577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200" dirty="0" err="1" smtClean="0"/>
              <a:t>Telómeros</a:t>
            </a:r>
            <a:r>
              <a:rPr lang="es-ES_tradnl" sz="1600" dirty="0" smtClean="0"/>
              <a:t> cortos</a:t>
            </a:r>
            <a:endParaRPr lang="es-ES" sz="1600" dirty="0"/>
          </a:p>
        </p:txBody>
      </p:sp>
      <p:sp>
        <p:nvSpPr>
          <p:cNvPr id="14" name="Rectángulo redondeado 13"/>
          <p:cNvSpPr/>
          <p:nvPr/>
        </p:nvSpPr>
        <p:spPr>
          <a:xfrm>
            <a:off x="5597593" y="4023609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 smtClean="0"/>
              <a:t>Imbalances</a:t>
            </a:r>
            <a:r>
              <a:rPr lang="es-ES" sz="1200" dirty="0" smtClean="0"/>
              <a:t> </a:t>
            </a:r>
            <a:r>
              <a:rPr lang="es-ES" sz="1200" dirty="0" err="1" smtClean="0"/>
              <a:t>señalizació</a:t>
            </a:r>
            <a:endParaRPr lang="es-ES" sz="1200" dirty="0"/>
          </a:p>
        </p:txBody>
      </p:sp>
      <p:sp>
        <p:nvSpPr>
          <p:cNvPr id="16" name="Rectángulo redondeado 15"/>
          <p:cNvSpPr/>
          <p:nvPr/>
        </p:nvSpPr>
        <p:spPr>
          <a:xfrm>
            <a:off x="4979086" y="5011502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solidFill>
                  <a:srgbClr val="FFFF00"/>
                </a:solidFill>
              </a:rPr>
              <a:t>Stress X</a:t>
            </a:r>
            <a:endParaRPr lang="es-ES" dirty="0">
              <a:solidFill>
                <a:srgbClr val="FFFF00"/>
              </a:solidFill>
            </a:endParaRPr>
          </a:p>
        </p:txBody>
      </p:sp>
      <p:sp>
        <p:nvSpPr>
          <p:cNvPr id="17" name="Rectángulo redondeado 16"/>
          <p:cNvSpPr/>
          <p:nvPr/>
        </p:nvSpPr>
        <p:spPr>
          <a:xfrm>
            <a:off x="3697867" y="5365143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solidFill>
                  <a:srgbClr val="FFFF00"/>
                </a:solidFill>
              </a:rPr>
              <a:t>Stress Y</a:t>
            </a:r>
            <a:endParaRPr lang="es-ES" dirty="0">
              <a:solidFill>
                <a:srgbClr val="FFFF00"/>
              </a:solidFill>
            </a:endParaRPr>
          </a:p>
        </p:txBody>
      </p:sp>
      <p:cxnSp>
        <p:nvCxnSpPr>
          <p:cNvPr id="19" name="Conector curvado 18"/>
          <p:cNvCxnSpPr>
            <a:stCxn id="5" idx="2"/>
          </p:cNvCxnSpPr>
          <p:nvPr/>
        </p:nvCxnSpPr>
        <p:spPr>
          <a:xfrm rot="16200000" flipH="1">
            <a:off x="2672684" y="2063209"/>
            <a:ext cx="1165161" cy="879428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ector curvado 30"/>
          <p:cNvCxnSpPr/>
          <p:nvPr/>
        </p:nvCxnSpPr>
        <p:spPr>
          <a:xfrm rot="5400000">
            <a:off x="3449597" y="2196334"/>
            <a:ext cx="1487735" cy="12700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ector curvado 32"/>
          <p:cNvCxnSpPr>
            <a:stCxn id="11" idx="2"/>
          </p:cNvCxnSpPr>
          <p:nvPr/>
        </p:nvCxnSpPr>
        <p:spPr>
          <a:xfrm rot="5400000">
            <a:off x="4436058" y="1907927"/>
            <a:ext cx="1025557" cy="1051693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ector curvado 36"/>
          <p:cNvCxnSpPr>
            <a:stCxn id="13" idx="1"/>
          </p:cNvCxnSpPr>
          <p:nvPr/>
        </p:nvCxnSpPr>
        <p:spPr>
          <a:xfrm rot="10800000" flipV="1">
            <a:off x="4893172" y="3426931"/>
            <a:ext cx="1235701" cy="9361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Elipse 27"/>
          <p:cNvSpPr/>
          <p:nvPr/>
        </p:nvSpPr>
        <p:spPr>
          <a:xfrm>
            <a:off x="3489401" y="2940202"/>
            <a:ext cx="1403770" cy="992182"/>
          </a:xfrm>
          <a:prstGeom prst="ellipse">
            <a:avLst/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000" dirty="0" smtClean="0"/>
              <a:t>p53</a:t>
            </a:r>
            <a:endParaRPr lang="es-ES" sz="4000" dirty="0"/>
          </a:p>
        </p:txBody>
      </p:sp>
      <p:sp>
        <p:nvSpPr>
          <p:cNvPr id="30" name="CuadroTexto 29"/>
          <p:cNvSpPr txBox="1"/>
          <p:nvPr/>
        </p:nvSpPr>
        <p:spPr>
          <a:xfrm>
            <a:off x="4533259" y="3825697"/>
            <a:ext cx="583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12%</a:t>
            </a:r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3337997" y="4224242"/>
            <a:ext cx="16982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i="1" dirty="0" smtClean="0"/>
              <a:t>Paro ciclo celular: senescencia</a:t>
            </a:r>
            <a:endParaRPr lang="es-ES" i="1" dirty="0"/>
          </a:p>
        </p:txBody>
      </p:sp>
    </p:spTree>
    <p:extLst>
      <p:ext uri="{BB962C8B-B14F-4D97-AF65-F5344CB8AC3E}">
        <p14:creationId xmlns:p14="http://schemas.microsoft.com/office/powerpoint/2010/main" val="5146889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redondeado 4"/>
          <p:cNvSpPr/>
          <p:nvPr/>
        </p:nvSpPr>
        <p:spPr>
          <a:xfrm>
            <a:off x="2319954" y="1197633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E2F1</a:t>
            </a:r>
            <a:endParaRPr lang="es-ES" dirty="0"/>
          </a:p>
        </p:txBody>
      </p:sp>
      <p:sp>
        <p:nvSpPr>
          <p:cNvPr id="6" name="Rectángulo redondeado 5"/>
          <p:cNvSpPr/>
          <p:nvPr/>
        </p:nvSpPr>
        <p:spPr>
          <a:xfrm>
            <a:off x="1590036" y="2218945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De-CH3 DNA</a:t>
            </a:r>
            <a:endParaRPr lang="es-ES" dirty="0"/>
          </a:p>
        </p:txBody>
      </p:sp>
      <p:sp>
        <p:nvSpPr>
          <p:cNvPr id="7" name="Rectángulo redondeado 6"/>
          <p:cNvSpPr/>
          <p:nvPr/>
        </p:nvSpPr>
        <p:spPr>
          <a:xfrm>
            <a:off x="1094441" y="3087857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iNOS</a:t>
            </a:r>
            <a:endParaRPr lang="es-ES" dirty="0"/>
          </a:p>
        </p:txBody>
      </p:sp>
      <p:sp>
        <p:nvSpPr>
          <p:cNvPr id="8" name="Rectángulo redondeado 7"/>
          <p:cNvSpPr/>
          <p:nvPr/>
        </p:nvSpPr>
        <p:spPr>
          <a:xfrm>
            <a:off x="1590036" y="4023609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trike="sngStrike" dirty="0" smtClean="0"/>
              <a:t>Síntesis</a:t>
            </a:r>
            <a:r>
              <a:rPr lang="es-ES" dirty="0" smtClean="0"/>
              <a:t> RNA</a:t>
            </a:r>
            <a:endParaRPr lang="es-ES" dirty="0"/>
          </a:p>
        </p:txBody>
      </p:sp>
      <p:sp>
        <p:nvSpPr>
          <p:cNvPr id="9" name="Rectángulo redondeado 8"/>
          <p:cNvSpPr/>
          <p:nvPr/>
        </p:nvSpPr>
        <p:spPr>
          <a:xfrm>
            <a:off x="2319954" y="5011502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trike="sngStrike" dirty="0" smtClean="0"/>
              <a:t>Síntesis</a:t>
            </a:r>
            <a:r>
              <a:rPr lang="es-ES" dirty="0" smtClean="0"/>
              <a:t> DNA</a:t>
            </a:r>
            <a:endParaRPr lang="es-ES" dirty="0"/>
          </a:p>
        </p:txBody>
      </p:sp>
      <p:sp>
        <p:nvSpPr>
          <p:cNvPr id="10" name="Rectángulo redondeado 9"/>
          <p:cNvSpPr/>
          <p:nvPr/>
        </p:nvSpPr>
        <p:spPr>
          <a:xfrm>
            <a:off x="3697868" y="729757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err="1" smtClean="0"/>
              <a:t>Genotóxicos</a:t>
            </a:r>
            <a:endParaRPr lang="es-ES" dirty="0"/>
          </a:p>
        </p:txBody>
      </p:sp>
      <p:sp>
        <p:nvSpPr>
          <p:cNvPr id="11" name="Rectángulo redondeado 10"/>
          <p:cNvSpPr/>
          <p:nvPr/>
        </p:nvSpPr>
        <p:spPr>
          <a:xfrm>
            <a:off x="4979086" y="1198285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Hipoxia</a:t>
            </a:r>
            <a:endParaRPr lang="es-ES" dirty="0"/>
          </a:p>
        </p:txBody>
      </p:sp>
      <p:sp>
        <p:nvSpPr>
          <p:cNvPr id="12" name="Rectángulo redondeado 11"/>
          <p:cNvSpPr/>
          <p:nvPr/>
        </p:nvSpPr>
        <p:spPr>
          <a:xfrm>
            <a:off x="5833805" y="2230737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Daño </a:t>
            </a:r>
            <a:r>
              <a:rPr lang="es-ES" sz="1400" dirty="0" smtClean="0"/>
              <a:t>genómico</a:t>
            </a:r>
            <a:endParaRPr lang="es-ES" dirty="0"/>
          </a:p>
        </p:txBody>
      </p:sp>
      <p:sp>
        <p:nvSpPr>
          <p:cNvPr id="13" name="Rectángulo redondeado 12"/>
          <p:cNvSpPr/>
          <p:nvPr/>
        </p:nvSpPr>
        <p:spPr>
          <a:xfrm>
            <a:off x="6128872" y="3065577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200" dirty="0" err="1" smtClean="0"/>
              <a:t>Telómeros</a:t>
            </a:r>
            <a:r>
              <a:rPr lang="es-ES_tradnl" sz="1600" dirty="0" smtClean="0"/>
              <a:t> cortos</a:t>
            </a:r>
            <a:endParaRPr lang="es-ES" sz="1600" dirty="0"/>
          </a:p>
        </p:txBody>
      </p:sp>
      <p:sp>
        <p:nvSpPr>
          <p:cNvPr id="14" name="Rectángulo redondeado 13"/>
          <p:cNvSpPr/>
          <p:nvPr/>
        </p:nvSpPr>
        <p:spPr>
          <a:xfrm>
            <a:off x="5597593" y="4023609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 smtClean="0"/>
              <a:t>Imbalances</a:t>
            </a:r>
            <a:r>
              <a:rPr lang="es-ES" sz="1200" dirty="0" smtClean="0"/>
              <a:t> </a:t>
            </a:r>
            <a:r>
              <a:rPr lang="es-ES" sz="1200" dirty="0" err="1" smtClean="0"/>
              <a:t>señalizació</a:t>
            </a:r>
            <a:endParaRPr lang="es-ES" sz="1200" dirty="0"/>
          </a:p>
        </p:txBody>
      </p:sp>
      <p:sp>
        <p:nvSpPr>
          <p:cNvPr id="16" name="Rectángulo redondeado 15"/>
          <p:cNvSpPr/>
          <p:nvPr/>
        </p:nvSpPr>
        <p:spPr>
          <a:xfrm>
            <a:off x="4979086" y="5011502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solidFill>
                  <a:srgbClr val="FFFF00"/>
                </a:solidFill>
              </a:rPr>
              <a:t>Stress X</a:t>
            </a:r>
            <a:endParaRPr lang="es-ES" dirty="0">
              <a:solidFill>
                <a:srgbClr val="FFFF00"/>
              </a:solidFill>
            </a:endParaRPr>
          </a:p>
        </p:txBody>
      </p:sp>
      <p:sp>
        <p:nvSpPr>
          <p:cNvPr id="17" name="Rectángulo redondeado 16"/>
          <p:cNvSpPr/>
          <p:nvPr/>
        </p:nvSpPr>
        <p:spPr>
          <a:xfrm>
            <a:off x="3697867" y="5365143"/>
            <a:ext cx="991191" cy="72271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solidFill>
                  <a:srgbClr val="FFFF00"/>
                </a:solidFill>
              </a:rPr>
              <a:t>Stress Y</a:t>
            </a:r>
            <a:endParaRPr lang="es-ES" dirty="0">
              <a:solidFill>
                <a:srgbClr val="FFFF00"/>
              </a:solidFill>
            </a:endParaRPr>
          </a:p>
        </p:txBody>
      </p:sp>
      <p:cxnSp>
        <p:nvCxnSpPr>
          <p:cNvPr id="19" name="Conector curvado 18"/>
          <p:cNvCxnSpPr>
            <a:stCxn id="5" idx="2"/>
          </p:cNvCxnSpPr>
          <p:nvPr/>
        </p:nvCxnSpPr>
        <p:spPr>
          <a:xfrm rot="16200000" flipH="1">
            <a:off x="2672684" y="2063209"/>
            <a:ext cx="1165161" cy="879428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ector curvado 30"/>
          <p:cNvCxnSpPr/>
          <p:nvPr/>
        </p:nvCxnSpPr>
        <p:spPr>
          <a:xfrm rot="5400000">
            <a:off x="3449597" y="2196334"/>
            <a:ext cx="1487735" cy="12700"/>
          </a:xfrm>
          <a:prstGeom prst="curvedConnector3">
            <a:avLst/>
          </a:prstGeom>
          <a:ln w="825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ector curvado 32"/>
          <p:cNvCxnSpPr>
            <a:stCxn id="11" idx="2"/>
          </p:cNvCxnSpPr>
          <p:nvPr/>
        </p:nvCxnSpPr>
        <p:spPr>
          <a:xfrm rot="5400000">
            <a:off x="4436058" y="1907927"/>
            <a:ext cx="1025557" cy="1051693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ector curvado 36"/>
          <p:cNvCxnSpPr>
            <a:stCxn id="13" idx="1"/>
          </p:cNvCxnSpPr>
          <p:nvPr/>
        </p:nvCxnSpPr>
        <p:spPr>
          <a:xfrm rot="10800000" flipV="1">
            <a:off x="4893172" y="3426931"/>
            <a:ext cx="1235701" cy="9361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Elipse 27"/>
          <p:cNvSpPr/>
          <p:nvPr/>
        </p:nvSpPr>
        <p:spPr>
          <a:xfrm>
            <a:off x="3489401" y="2940202"/>
            <a:ext cx="1403770" cy="992182"/>
          </a:xfrm>
          <a:prstGeom prst="ellipse">
            <a:avLst/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000" dirty="0" smtClean="0"/>
              <a:t>p53</a:t>
            </a:r>
            <a:endParaRPr lang="es-ES" sz="4000" dirty="0"/>
          </a:p>
        </p:txBody>
      </p:sp>
      <p:sp>
        <p:nvSpPr>
          <p:cNvPr id="30" name="CuadroTexto 29"/>
          <p:cNvSpPr txBox="1"/>
          <p:nvPr/>
        </p:nvSpPr>
        <p:spPr>
          <a:xfrm>
            <a:off x="4533259" y="3825697"/>
            <a:ext cx="583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70%</a:t>
            </a:r>
            <a:endParaRPr lang="es-ES" dirty="0"/>
          </a:p>
        </p:txBody>
      </p:sp>
      <p:sp>
        <p:nvSpPr>
          <p:cNvPr id="20" name="CuadroTexto 19"/>
          <p:cNvSpPr txBox="1"/>
          <p:nvPr/>
        </p:nvSpPr>
        <p:spPr>
          <a:xfrm>
            <a:off x="3337997" y="4224242"/>
            <a:ext cx="169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i="1" dirty="0" smtClean="0"/>
              <a:t>Apoptosis</a:t>
            </a:r>
            <a:endParaRPr lang="es-ES" i="1" dirty="0"/>
          </a:p>
        </p:txBody>
      </p:sp>
    </p:spTree>
    <p:extLst>
      <p:ext uri="{BB962C8B-B14F-4D97-AF65-F5344CB8AC3E}">
        <p14:creationId xmlns:p14="http://schemas.microsoft.com/office/powerpoint/2010/main" val="28105102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El p53 está mutado en más de la mitad de los cánceres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754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AutoShape 4"/>
          <p:cNvSpPr>
            <a:spLocks noChangeArrowheads="1"/>
          </p:cNvSpPr>
          <p:nvPr/>
        </p:nvSpPr>
        <p:spPr bwMode="auto">
          <a:xfrm flipV="1">
            <a:off x="1128713" y="1960563"/>
            <a:ext cx="6794500" cy="2616200"/>
          </a:xfrm>
          <a:custGeom>
            <a:avLst/>
            <a:gdLst>
              <a:gd name="G0" fmla="+- 7968 0 0"/>
              <a:gd name="G1" fmla="+- 21600 0 7968"/>
              <a:gd name="G2" fmla="*/ 7968 1 2"/>
              <a:gd name="G3" fmla="+- 21600 0 G2"/>
              <a:gd name="G4" fmla="+/ 7968 21600 2"/>
              <a:gd name="G5" fmla="+/ G1 0 2"/>
              <a:gd name="G6" fmla="*/ 21600 21600 7968"/>
              <a:gd name="G7" fmla="*/ G6 1 2"/>
              <a:gd name="G8" fmla="+- 21600 0 G7"/>
              <a:gd name="G9" fmla="*/ 21600 1 2"/>
              <a:gd name="G10" fmla="+- 7968 0 G9"/>
              <a:gd name="G11" fmla="?: G10 G8 0"/>
              <a:gd name="G12" fmla="?: G10 G7 21600"/>
              <a:gd name="T0" fmla="*/ 17616 w 21600"/>
              <a:gd name="T1" fmla="*/ 10800 h 21600"/>
              <a:gd name="T2" fmla="*/ 10800 w 21600"/>
              <a:gd name="T3" fmla="*/ 21600 h 21600"/>
              <a:gd name="T4" fmla="*/ 3984 w 21600"/>
              <a:gd name="T5" fmla="*/ 10800 h 21600"/>
              <a:gd name="T6" fmla="*/ 10800 w 21600"/>
              <a:gd name="T7" fmla="*/ 0 h 21600"/>
              <a:gd name="T8" fmla="*/ 5784 w 21600"/>
              <a:gd name="T9" fmla="*/ 5784 h 21600"/>
              <a:gd name="T10" fmla="*/ 15816 w 21600"/>
              <a:gd name="T11" fmla="*/ 1581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7968" y="21600"/>
                </a:lnTo>
                <a:lnTo>
                  <a:pt x="13632" y="21600"/>
                </a:lnTo>
                <a:lnTo>
                  <a:pt x="21600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endParaRPr lang="es-ES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404813" y="1617663"/>
            <a:ext cx="8320087" cy="2778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24F3B">
                  <a:gamma/>
                  <a:shade val="46275"/>
                  <a:invGamma/>
                </a:srgbClr>
              </a:gs>
              <a:gs pos="50000">
                <a:srgbClr val="D24F3B"/>
              </a:gs>
              <a:gs pos="100000">
                <a:srgbClr val="D24F3B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3584575" y="1550988"/>
            <a:ext cx="1878013" cy="4111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 b="1">
                <a:sym typeface="Symbol" charset="0"/>
              </a:rPr>
              <a:t>DBD</a:t>
            </a:r>
            <a:r>
              <a:rPr lang="en-US" sz="1000" b="1">
                <a:sym typeface="Symbol" charset="0"/>
              </a:rPr>
              <a:t/>
            </a:r>
            <a:br>
              <a:rPr lang="en-US" sz="1000" b="1">
                <a:sym typeface="Symbol" charset="0"/>
              </a:rPr>
            </a:br>
            <a:r>
              <a:rPr lang="en-US" sz="800" b="1">
                <a:sym typeface="Symbol" charset="0"/>
              </a:rPr>
              <a:t>100-300</a:t>
            </a: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455613" y="1550988"/>
            <a:ext cx="1347787" cy="4111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 b="1">
                <a:sym typeface="Symbol" charset="0"/>
              </a:rPr>
              <a:t>TAD 1</a:t>
            </a:r>
            <a:br>
              <a:rPr lang="en-US" sz="1200" b="1">
                <a:sym typeface="Symbol" charset="0"/>
              </a:rPr>
            </a:br>
            <a:r>
              <a:rPr lang="en-US" sz="800" b="1">
                <a:sym typeface="Symbol" charset="0"/>
              </a:rPr>
              <a:t>1-43</a:t>
            </a: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5605463" y="1555750"/>
            <a:ext cx="1201737" cy="4111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00584" anchor="ctr"/>
          <a:lstStyle/>
          <a:p>
            <a:pPr algn="ctr"/>
            <a:r>
              <a:rPr lang="en-US" sz="1200" b="1">
                <a:sym typeface="Symbol" charset="0"/>
              </a:rPr>
              <a:t>4D</a:t>
            </a:r>
            <a:r>
              <a:rPr lang="en-US" sz="800" b="1">
                <a:sym typeface="Symbol" charset="0"/>
              </a:rPr>
              <a:t/>
            </a:r>
            <a:br>
              <a:rPr lang="en-US" sz="800" b="1">
                <a:sym typeface="Symbol" charset="0"/>
              </a:rPr>
            </a:br>
            <a:r>
              <a:rPr lang="en-US" sz="800" b="1">
                <a:sym typeface="Symbol" charset="0"/>
              </a:rPr>
              <a:t>307-355</a:t>
            </a: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730500" y="1550988"/>
            <a:ext cx="795338" cy="4111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 b="1">
                <a:sym typeface="Symbol" charset="0"/>
              </a:rPr>
              <a:t>PRD</a:t>
            </a:r>
            <a:r>
              <a:rPr lang="en-US" sz="800" b="1">
                <a:sym typeface="Symbol" charset="0"/>
              </a:rPr>
              <a:t/>
            </a:r>
            <a:br>
              <a:rPr lang="en-US" sz="800" b="1">
                <a:sym typeface="Symbol" charset="0"/>
              </a:rPr>
            </a:br>
            <a:r>
              <a:rPr lang="en-US" sz="800" b="1">
                <a:sym typeface="Symbol" charset="0"/>
              </a:rPr>
              <a:t>40-92</a:t>
            </a:r>
          </a:p>
        </p:txBody>
      </p:sp>
      <p:sp>
        <p:nvSpPr>
          <p:cNvPr id="2058" name="AutoShape 10"/>
          <p:cNvSpPr>
            <a:spLocks noChangeArrowheads="1"/>
          </p:cNvSpPr>
          <p:nvPr/>
        </p:nvSpPr>
        <p:spPr bwMode="auto">
          <a:xfrm>
            <a:off x="6873875" y="1562100"/>
            <a:ext cx="1801813" cy="4111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pPr algn="ctr"/>
            <a:r>
              <a:rPr lang="en-US" sz="1200" b="1">
                <a:sym typeface="Symbol" charset="0"/>
              </a:rPr>
              <a:t>CRD</a:t>
            </a:r>
            <a:r>
              <a:rPr lang="en-US" sz="800" b="1">
                <a:sym typeface="Symbol" charset="0"/>
              </a:rPr>
              <a:t/>
            </a:r>
            <a:br>
              <a:rPr lang="en-US" sz="800" b="1">
                <a:sym typeface="Symbol" charset="0"/>
              </a:rPr>
            </a:br>
            <a:r>
              <a:rPr lang="en-US" sz="800" b="1">
                <a:sym typeface="Symbol" charset="0"/>
              </a:rPr>
              <a:t>356-393</a:t>
            </a:r>
          </a:p>
        </p:txBody>
      </p:sp>
      <p:sp>
        <p:nvSpPr>
          <p:cNvPr id="2059" name="AutoShape 11"/>
          <p:cNvSpPr>
            <a:spLocks noChangeArrowheads="1"/>
          </p:cNvSpPr>
          <p:nvPr/>
        </p:nvSpPr>
        <p:spPr bwMode="auto">
          <a:xfrm>
            <a:off x="1870075" y="1550988"/>
            <a:ext cx="798513" cy="4111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 b="1">
                <a:sym typeface="Symbol" charset="0"/>
              </a:rPr>
              <a:t>TAD 2</a:t>
            </a:r>
            <a:r>
              <a:rPr lang="en-US" sz="800" b="1">
                <a:sym typeface="Symbol" charset="0"/>
              </a:rPr>
              <a:t/>
            </a:r>
            <a:br>
              <a:rPr lang="en-US" sz="800" b="1">
                <a:sym typeface="Symbol" charset="0"/>
              </a:rPr>
            </a:br>
            <a:r>
              <a:rPr lang="en-US" sz="800" b="1">
                <a:sym typeface="Symbol" charset="0"/>
              </a:rPr>
              <a:t>44-60</a:t>
            </a:r>
          </a:p>
        </p:txBody>
      </p:sp>
      <p:sp>
        <p:nvSpPr>
          <p:cNvPr id="2060" name="AutoShape 12"/>
          <p:cNvSpPr>
            <a:spLocks noChangeArrowheads="1"/>
          </p:cNvSpPr>
          <p:nvPr/>
        </p:nvSpPr>
        <p:spPr bwMode="auto">
          <a:xfrm>
            <a:off x="488950" y="1647825"/>
            <a:ext cx="387350" cy="2159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>
              <a:lnSpc>
                <a:spcPct val="87000"/>
              </a:lnSpc>
            </a:pPr>
            <a:r>
              <a:rPr lang="en-US" sz="800" b="1"/>
              <a:t>NES</a:t>
            </a:r>
            <a:br>
              <a:rPr lang="en-US" sz="800" b="1"/>
            </a:br>
            <a:r>
              <a:rPr lang="en-US" sz="600" b="1"/>
              <a:t>11-27</a:t>
            </a:r>
          </a:p>
        </p:txBody>
      </p:sp>
      <p:sp>
        <p:nvSpPr>
          <p:cNvPr id="2061" name="AutoShape 13"/>
          <p:cNvSpPr>
            <a:spLocks noChangeArrowheads="1"/>
          </p:cNvSpPr>
          <p:nvPr/>
        </p:nvSpPr>
        <p:spPr bwMode="auto">
          <a:xfrm>
            <a:off x="7032625" y="1649413"/>
            <a:ext cx="320675" cy="2159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33CC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>
              <a:lnSpc>
                <a:spcPct val="87000"/>
              </a:lnSpc>
            </a:pPr>
            <a:r>
              <a:rPr lang="en-US" sz="800" b="1"/>
              <a:t>NLS</a:t>
            </a:r>
            <a:r>
              <a:rPr lang="en-US" sz="700" b="1"/>
              <a:t/>
            </a:r>
            <a:br>
              <a:rPr lang="en-US" sz="700" b="1"/>
            </a:br>
            <a:r>
              <a:rPr lang="en-US" sz="600" b="1"/>
              <a:t>369-375</a:t>
            </a:r>
          </a:p>
        </p:txBody>
      </p:sp>
      <p:sp>
        <p:nvSpPr>
          <p:cNvPr id="2062" name="AutoShape 14"/>
          <p:cNvSpPr>
            <a:spLocks noChangeArrowheads="1"/>
          </p:cNvSpPr>
          <p:nvPr/>
        </p:nvSpPr>
        <p:spPr bwMode="auto">
          <a:xfrm>
            <a:off x="8137525" y="1649413"/>
            <a:ext cx="319088" cy="2159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33CC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>
              <a:lnSpc>
                <a:spcPct val="87000"/>
              </a:lnSpc>
            </a:pPr>
            <a:r>
              <a:rPr lang="en-US" sz="800" b="1"/>
              <a:t>NLS</a:t>
            </a:r>
            <a:r>
              <a:rPr lang="en-US" sz="700" b="1"/>
              <a:t/>
            </a:r>
            <a:br>
              <a:rPr lang="en-US" sz="700" b="1"/>
            </a:br>
            <a:r>
              <a:rPr lang="en-US" sz="600" b="1"/>
              <a:t>379-384</a:t>
            </a:r>
          </a:p>
        </p:txBody>
      </p:sp>
      <p:sp>
        <p:nvSpPr>
          <p:cNvPr id="2063" name="AutoShape 15"/>
          <p:cNvSpPr>
            <a:spLocks noChangeArrowheads="1"/>
          </p:cNvSpPr>
          <p:nvPr/>
        </p:nvSpPr>
        <p:spPr bwMode="auto">
          <a:xfrm>
            <a:off x="1120775" y="4514850"/>
            <a:ext cx="6811963" cy="4111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400" b="1">
                <a:solidFill>
                  <a:srgbClr val="000000"/>
                </a:solidFill>
                <a:sym typeface="Symbol" charset="0"/>
              </a:rPr>
              <a:t>DBD</a:t>
            </a:r>
          </a:p>
        </p:txBody>
      </p:sp>
      <p:sp>
        <p:nvSpPr>
          <p:cNvPr id="2064" name="AutoShape 16"/>
          <p:cNvSpPr>
            <a:spLocks noChangeArrowheads="1"/>
          </p:cNvSpPr>
          <p:nvPr/>
        </p:nvSpPr>
        <p:spPr bwMode="auto">
          <a:xfrm>
            <a:off x="7902575" y="4497388"/>
            <a:ext cx="260350" cy="20955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>
                        <a:gamma/>
                        <a:shade val="46275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000000"/>
                </a:solidFill>
              </a:rPr>
              <a:t>300</a:t>
            </a:r>
          </a:p>
        </p:txBody>
      </p:sp>
      <p:sp>
        <p:nvSpPr>
          <p:cNvPr id="2065" name="AutoShape 17"/>
          <p:cNvSpPr>
            <a:spLocks noChangeArrowheads="1"/>
          </p:cNvSpPr>
          <p:nvPr/>
        </p:nvSpPr>
        <p:spPr bwMode="auto">
          <a:xfrm>
            <a:off x="884238" y="4497388"/>
            <a:ext cx="260350" cy="20955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>
                        <a:gamma/>
                        <a:shade val="46275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000000"/>
                </a:solidFill>
              </a:rPr>
              <a:t>100</a:t>
            </a:r>
          </a:p>
        </p:txBody>
      </p:sp>
      <p:sp>
        <p:nvSpPr>
          <p:cNvPr id="2066" name="Line 18"/>
          <p:cNvSpPr>
            <a:spLocks noChangeShapeType="1"/>
          </p:cNvSpPr>
          <p:nvPr/>
        </p:nvSpPr>
        <p:spPr bwMode="auto">
          <a:xfrm>
            <a:off x="7629525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67" name="Line 19"/>
          <p:cNvSpPr>
            <a:spLocks noChangeShapeType="1"/>
          </p:cNvSpPr>
          <p:nvPr/>
        </p:nvSpPr>
        <p:spPr bwMode="auto">
          <a:xfrm>
            <a:off x="7500938" y="4519613"/>
            <a:ext cx="0" cy="40005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68" name="Line 20"/>
          <p:cNvSpPr>
            <a:spLocks noChangeShapeType="1"/>
          </p:cNvSpPr>
          <p:nvPr/>
        </p:nvSpPr>
        <p:spPr bwMode="auto">
          <a:xfrm>
            <a:off x="7694613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69" name="Line 21"/>
          <p:cNvSpPr>
            <a:spLocks noChangeShapeType="1"/>
          </p:cNvSpPr>
          <p:nvPr/>
        </p:nvSpPr>
        <p:spPr bwMode="auto">
          <a:xfrm>
            <a:off x="7564438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70" name="Line 22"/>
          <p:cNvSpPr>
            <a:spLocks noChangeShapeType="1"/>
          </p:cNvSpPr>
          <p:nvPr/>
        </p:nvSpPr>
        <p:spPr bwMode="auto">
          <a:xfrm>
            <a:off x="7435850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71" name="Line 23"/>
          <p:cNvSpPr>
            <a:spLocks noChangeShapeType="1"/>
          </p:cNvSpPr>
          <p:nvPr/>
        </p:nvSpPr>
        <p:spPr bwMode="auto">
          <a:xfrm>
            <a:off x="7372350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72" name="Line 24"/>
          <p:cNvSpPr>
            <a:spLocks noChangeShapeType="1"/>
          </p:cNvSpPr>
          <p:nvPr/>
        </p:nvSpPr>
        <p:spPr bwMode="auto">
          <a:xfrm>
            <a:off x="7218363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73" name="Line 25"/>
          <p:cNvSpPr>
            <a:spLocks noChangeShapeType="1"/>
          </p:cNvSpPr>
          <p:nvPr/>
        </p:nvSpPr>
        <p:spPr bwMode="auto">
          <a:xfrm>
            <a:off x="7156450" y="4519613"/>
            <a:ext cx="0" cy="40005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74" name="Line 26"/>
          <p:cNvSpPr>
            <a:spLocks noChangeShapeType="1"/>
          </p:cNvSpPr>
          <p:nvPr/>
        </p:nvSpPr>
        <p:spPr bwMode="auto">
          <a:xfrm>
            <a:off x="7094538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75" name="Line 27"/>
          <p:cNvSpPr>
            <a:spLocks noChangeShapeType="1"/>
          </p:cNvSpPr>
          <p:nvPr/>
        </p:nvSpPr>
        <p:spPr bwMode="auto">
          <a:xfrm>
            <a:off x="7032625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76" name="AutoShape 28"/>
          <p:cNvSpPr>
            <a:spLocks noChangeArrowheads="1"/>
          </p:cNvSpPr>
          <p:nvPr/>
        </p:nvSpPr>
        <p:spPr bwMode="auto">
          <a:xfrm flipV="1">
            <a:off x="8474075" y="3716338"/>
            <a:ext cx="407988" cy="622300"/>
          </a:xfrm>
          <a:prstGeom prst="wedgeRectCallout">
            <a:avLst>
              <a:gd name="adj1" fmla="val -246111"/>
              <a:gd name="adj2" fmla="val -107398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E285K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ureter,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bladder,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eyes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E285ins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palate</a:t>
            </a:r>
          </a:p>
        </p:txBody>
      </p:sp>
      <p:sp>
        <p:nvSpPr>
          <p:cNvPr id="2077" name="AutoShape 29"/>
          <p:cNvSpPr>
            <a:spLocks noChangeArrowheads="1"/>
          </p:cNvSpPr>
          <p:nvPr/>
        </p:nvSpPr>
        <p:spPr bwMode="auto">
          <a:xfrm flipV="1">
            <a:off x="8483600" y="4406900"/>
            <a:ext cx="398463" cy="438150"/>
          </a:xfrm>
          <a:prstGeom prst="wedgeRectCallout">
            <a:avLst>
              <a:gd name="adj1" fmla="val -270718"/>
              <a:gd name="adj2" fmla="val -38051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R283P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gum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R283del</a:t>
            </a:r>
            <a:r>
              <a:rPr lang="en-US" sz="500" b="1">
                <a:solidFill>
                  <a:srgbClr val="000000"/>
                </a:solidFill>
              </a:rPr>
              <a:t/>
            </a:r>
            <a:br>
              <a:rPr lang="en-US" sz="5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bones</a:t>
            </a:r>
          </a:p>
        </p:txBody>
      </p:sp>
      <p:sp>
        <p:nvSpPr>
          <p:cNvPr id="2078" name="Line 30"/>
          <p:cNvSpPr>
            <a:spLocks noChangeShapeType="1"/>
          </p:cNvSpPr>
          <p:nvPr/>
        </p:nvSpPr>
        <p:spPr bwMode="auto">
          <a:xfrm>
            <a:off x="6937375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79" name="Line 31"/>
          <p:cNvSpPr>
            <a:spLocks noChangeShapeType="1"/>
          </p:cNvSpPr>
          <p:nvPr/>
        </p:nvSpPr>
        <p:spPr bwMode="auto">
          <a:xfrm>
            <a:off x="6856413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80" name="Line 32"/>
          <p:cNvSpPr>
            <a:spLocks noChangeShapeType="1"/>
          </p:cNvSpPr>
          <p:nvPr/>
        </p:nvSpPr>
        <p:spPr bwMode="auto">
          <a:xfrm>
            <a:off x="6778625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81" name="Line 33"/>
          <p:cNvSpPr>
            <a:spLocks noChangeShapeType="1"/>
          </p:cNvSpPr>
          <p:nvPr/>
        </p:nvSpPr>
        <p:spPr bwMode="auto">
          <a:xfrm>
            <a:off x="6492875" y="4519613"/>
            <a:ext cx="0" cy="40005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82" name="Line 34"/>
          <p:cNvSpPr>
            <a:spLocks noChangeShapeType="1"/>
          </p:cNvSpPr>
          <p:nvPr/>
        </p:nvSpPr>
        <p:spPr bwMode="auto">
          <a:xfrm>
            <a:off x="6332538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83" name="Line 35"/>
          <p:cNvSpPr>
            <a:spLocks noChangeShapeType="1"/>
          </p:cNvSpPr>
          <p:nvPr/>
        </p:nvSpPr>
        <p:spPr bwMode="auto">
          <a:xfrm>
            <a:off x="6562725" y="4519613"/>
            <a:ext cx="0" cy="40005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84" name="Line 36"/>
          <p:cNvSpPr>
            <a:spLocks noChangeShapeType="1"/>
          </p:cNvSpPr>
          <p:nvPr/>
        </p:nvSpPr>
        <p:spPr bwMode="auto">
          <a:xfrm>
            <a:off x="6400800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85" name="Line 37"/>
          <p:cNvSpPr>
            <a:spLocks noChangeShapeType="1"/>
          </p:cNvSpPr>
          <p:nvPr/>
        </p:nvSpPr>
        <p:spPr bwMode="auto">
          <a:xfrm>
            <a:off x="6262688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86" name="Line 38"/>
          <p:cNvSpPr>
            <a:spLocks noChangeShapeType="1"/>
          </p:cNvSpPr>
          <p:nvPr/>
        </p:nvSpPr>
        <p:spPr bwMode="auto">
          <a:xfrm>
            <a:off x="6102350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87" name="Line 39"/>
          <p:cNvSpPr>
            <a:spLocks noChangeShapeType="1"/>
          </p:cNvSpPr>
          <p:nvPr/>
        </p:nvSpPr>
        <p:spPr bwMode="auto">
          <a:xfrm>
            <a:off x="5946775" y="4519613"/>
            <a:ext cx="0" cy="398462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88" name="Line 40"/>
          <p:cNvSpPr>
            <a:spLocks noChangeShapeType="1"/>
          </p:cNvSpPr>
          <p:nvPr/>
        </p:nvSpPr>
        <p:spPr bwMode="auto">
          <a:xfrm>
            <a:off x="5783263" y="4519613"/>
            <a:ext cx="0" cy="398462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89" name="Line 41"/>
          <p:cNvSpPr>
            <a:spLocks noChangeShapeType="1"/>
          </p:cNvSpPr>
          <p:nvPr/>
        </p:nvSpPr>
        <p:spPr bwMode="auto">
          <a:xfrm>
            <a:off x="5703888" y="4519613"/>
            <a:ext cx="0" cy="401637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90" name="Line 42"/>
          <p:cNvSpPr>
            <a:spLocks noChangeShapeType="1"/>
          </p:cNvSpPr>
          <p:nvPr/>
        </p:nvSpPr>
        <p:spPr bwMode="auto">
          <a:xfrm flipH="1">
            <a:off x="5622925" y="4519613"/>
            <a:ext cx="1588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91" name="Line 43"/>
          <p:cNvSpPr>
            <a:spLocks noChangeShapeType="1"/>
          </p:cNvSpPr>
          <p:nvPr/>
        </p:nvSpPr>
        <p:spPr bwMode="auto">
          <a:xfrm>
            <a:off x="5208588" y="4519613"/>
            <a:ext cx="0" cy="398462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92" name="Line 44"/>
          <p:cNvSpPr>
            <a:spLocks noChangeShapeType="1"/>
          </p:cNvSpPr>
          <p:nvPr/>
        </p:nvSpPr>
        <p:spPr bwMode="auto">
          <a:xfrm>
            <a:off x="5864225" y="4519613"/>
            <a:ext cx="0" cy="401637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93" name="Line 45"/>
          <p:cNvSpPr>
            <a:spLocks noChangeShapeType="1"/>
          </p:cNvSpPr>
          <p:nvPr/>
        </p:nvSpPr>
        <p:spPr bwMode="auto">
          <a:xfrm>
            <a:off x="7280275" y="4519613"/>
            <a:ext cx="0" cy="396875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94" name="Line 46"/>
          <p:cNvSpPr>
            <a:spLocks noChangeShapeType="1"/>
          </p:cNvSpPr>
          <p:nvPr/>
        </p:nvSpPr>
        <p:spPr bwMode="auto">
          <a:xfrm>
            <a:off x="6170613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95" name="Line 47"/>
          <p:cNvSpPr>
            <a:spLocks noChangeShapeType="1"/>
          </p:cNvSpPr>
          <p:nvPr/>
        </p:nvSpPr>
        <p:spPr bwMode="auto">
          <a:xfrm>
            <a:off x="5108575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96" name="Line 48"/>
          <p:cNvSpPr>
            <a:spLocks noChangeShapeType="1"/>
          </p:cNvSpPr>
          <p:nvPr/>
        </p:nvSpPr>
        <p:spPr bwMode="auto">
          <a:xfrm>
            <a:off x="5010150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97" name="Line 49"/>
          <p:cNvSpPr>
            <a:spLocks noChangeShapeType="1"/>
          </p:cNvSpPr>
          <p:nvPr/>
        </p:nvSpPr>
        <p:spPr bwMode="auto">
          <a:xfrm>
            <a:off x="4746625" y="4519613"/>
            <a:ext cx="1588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98" name="Line 50"/>
          <p:cNvSpPr>
            <a:spLocks noChangeShapeType="1"/>
          </p:cNvSpPr>
          <p:nvPr/>
        </p:nvSpPr>
        <p:spPr bwMode="auto">
          <a:xfrm>
            <a:off x="4310063" y="4519613"/>
            <a:ext cx="0" cy="401637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099" name="Line 51"/>
          <p:cNvSpPr>
            <a:spLocks noChangeShapeType="1"/>
          </p:cNvSpPr>
          <p:nvPr/>
        </p:nvSpPr>
        <p:spPr bwMode="auto">
          <a:xfrm>
            <a:off x="4232275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00" name="Line 52"/>
          <p:cNvSpPr>
            <a:spLocks noChangeShapeType="1"/>
          </p:cNvSpPr>
          <p:nvPr/>
        </p:nvSpPr>
        <p:spPr bwMode="auto">
          <a:xfrm>
            <a:off x="4156075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01" name="Line 53"/>
          <p:cNvSpPr>
            <a:spLocks noChangeShapeType="1"/>
          </p:cNvSpPr>
          <p:nvPr/>
        </p:nvSpPr>
        <p:spPr bwMode="auto">
          <a:xfrm>
            <a:off x="4079875" y="4519613"/>
            <a:ext cx="0" cy="401637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02" name="Line 54"/>
          <p:cNvSpPr>
            <a:spLocks noChangeShapeType="1"/>
          </p:cNvSpPr>
          <p:nvPr/>
        </p:nvSpPr>
        <p:spPr bwMode="auto">
          <a:xfrm>
            <a:off x="4003675" y="4519613"/>
            <a:ext cx="0" cy="401637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03" name="Line 55"/>
          <p:cNvSpPr>
            <a:spLocks noChangeShapeType="1"/>
          </p:cNvSpPr>
          <p:nvPr/>
        </p:nvSpPr>
        <p:spPr bwMode="auto">
          <a:xfrm flipH="1">
            <a:off x="3736975" y="4519613"/>
            <a:ext cx="1588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04" name="Line 56"/>
          <p:cNvSpPr>
            <a:spLocks noChangeShapeType="1"/>
          </p:cNvSpPr>
          <p:nvPr/>
        </p:nvSpPr>
        <p:spPr bwMode="auto">
          <a:xfrm>
            <a:off x="3649663" y="4519613"/>
            <a:ext cx="0" cy="398462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05" name="Line 57"/>
          <p:cNvSpPr>
            <a:spLocks noChangeShapeType="1"/>
          </p:cNvSpPr>
          <p:nvPr/>
        </p:nvSpPr>
        <p:spPr bwMode="auto">
          <a:xfrm>
            <a:off x="3562350" y="4519613"/>
            <a:ext cx="0" cy="401637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06" name="Line 58"/>
          <p:cNvSpPr>
            <a:spLocks noChangeShapeType="1"/>
          </p:cNvSpPr>
          <p:nvPr/>
        </p:nvSpPr>
        <p:spPr bwMode="auto">
          <a:xfrm>
            <a:off x="3475038" y="4519613"/>
            <a:ext cx="0" cy="40005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07" name="Line 59"/>
          <p:cNvSpPr>
            <a:spLocks noChangeShapeType="1"/>
          </p:cNvSpPr>
          <p:nvPr/>
        </p:nvSpPr>
        <p:spPr bwMode="auto">
          <a:xfrm>
            <a:off x="3387725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08" name="Line 60"/>
          <p:cNvSpPr>
            <a:spLocks noChangeShapeType="1"/>
          </p:cNvSpPr>
          <p:nvPr/>
        </p:nvSpPr>
        <p:spPr bwMode="auto">
          <a:xfrm>
            <a:off x="3092450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09" name="Line 61"/>
          <p:cNvSpPr>
            <a:spLocks noChangeShapeType="1"/>
          </p:cNvSpPr>
          <p:nvPr/>
        </p:nvSpPr>
        <p:spPr bwMode="auto">
          <a:xfrm>
            <a:off x="3016250" y="4519613"/>
            <a:ext cx="0" cy="398462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10" name="Line 62"/>
          <p:cNvSpPr>
            <a:spLocks noChangeShapeType="1"/>
          </p:cNvSpPr>
          <p:nvPr/>
        </p:nvSpPr>
        <p:spPr bwMode="auto">
          <a:xfrm>
            <a:off x="2836863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11" name="Line 63"/>
          <p:cNvSpPr>
            <a:spLocks noChangeShapeType="1"/>
          </p:cNvSpPr>
          <p:nvPr/>
        </p:nvSpPr>
        <p:spPr bwMode="auto">
          <a:xfrm>
            <a:off x="2752725" y="4519613"/>
            <a:ext cx="0" cy="398462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12" name="Line 64"/>
          <p:cNvSpPr>
            <a:spLocks noChangeShapeType="1"/>
          </p:cNvSpPr>
          <p:nvPr/>
        </p:nvSpPr>
        <p:spPr bwMode="auto">
          <a:xfrm>
            <a:off x="2670175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13" name="Line 65"/>
          <p:cNvSpPr>
            <a:spLocks noChangeShapeType="1"/>
          </p:cNvSpPr>
          <p:nvPr/>
        </p:nvSpPr>
        <p:spPr bwMode="auto">
          <a:xfrm>
            <a:off x="2587625" y="4519613"/>
            <a:ext cx="0" cy="398462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14" name="Line 66"/>
          <p:cNvSpPr>
            <a:spLocks noChangeShapeType="1"/>
          </p:cNvSpPr>
          <p:nvPr/>
        </p:nvSpPr>
        <p:spPr bwMode="auto">
          <a:xfrm>
            <a:off x="2505075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15" name="Line 67"/>
          <p:cNvSpPr>
            <a:spLocks noChangeShapeType="1"/>
          </p:cNvSpPr>
          <p:nvPr/>
        </p:nvSpPr>
        <p:spPr bwMode="auto">
          <a:xfrm>
            <a:off x="2422525" y="4519613"/>
            <a:ext cx="1588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16" name="Line 68"/>
          <p:cNvSpPr>
            <a:spLocks noChangeShapeType="1"/>
          </p:cNvSpPr>
          <p:nvPr/>
        </p:nvSpPr>
        <p:spPr bwMode="auto">
          <a:xfrm>
            <a:off x="2339975" y="4519613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17" name="Line 69"/>
          <p:cNvSpPr>
            <a:spLocks noChangeShapeType="1"/>
          </p:cNvSpPr>
          <p:nvPr/>
        </p:nvSpPr>
        <p:spPr bwMode="auto">
          <a:xfrm>
            <a:off x="2257425" y="4519613"/>
            <a:ext cx="0" cy="401637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18" name="Line 70"/>
          <p:cNvSpPr>
            <a:spLocks noChangeShapeType="1"/>
          </p:cNvSpPr>
          <p:nvPr/>
        </p:nvSpPr>
        <p:spPr bwMode="auto">
          <a:xfrm>
            <a:off x="1666875" y="4521200"/>
            <a:ext cx="0" cy="398463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19" name="Line 71"/>
          <p:cNvSpPr>
            <a:spLocks noChangeShapeType="1"/>
          </p:cNvSpPr>
          <p:nvPr/>
        </p:nvSpPr>
        <p:spPr bwMode="auto">
          <a:xfrm>
            <a:off x="1757363" y="4521200"/>
            <a:ext cx="0" cy="396875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20" name="Line 72"/>
          <p:cNvSpPr>
            <a:spLocks noChangeShapeType="1"/>
          </p:cNvSpPr>
          <p:nvPr/>
        </p:nvSpPr>
        <p:spPr bwMode="auto">
          <a:xfrm>
            <a:off x="1847850" y="4521200"/>
            <a:ext cx="0" cy="400050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21" name="Line 73"/>
          <p:cNvSpPr>
            <a:spLocks noChangeShapeType="1"/>
          </p:cNvSpPr>
          <p:nvPr/>
        </p:nvSpPr>
        <p:spPr bwMode="auto">
          <a:xfrm>
            <a:off x="2016125" y="4521200"/>
            <a:ext cx="0" cy="398463"/>
          </a:xfrm>
          <a:prstGeom prst="line">
            <a:avLst/>
          </a:prstGeom>
          <a:noFill/>
          <a:ln w="38100">
            <a:solidFill>
              <a:srgbClr val="45454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2122" name="Line 74"/>
          <p:cNvSpPr>
            <a:spLocks noChangeShapeType="1"/>
          </p:cNvSpPr>
          <p:nvPr/>
        </p:nvSpPr>
        <p:spPr bwMode="auto">
          <a:xfrm>
            <a:off x="6334125" y="1563688"/>
            <a:ext cx="0" cy="398462"/>
          </a:xfrm>
          <a:prstGeom prst="line">
            <a:avLst/>
          </a:prstGeom>
          <a:noFill/>
          <a:ln w="12700">
            <a:solidFill>
              <a:srgbClr val="256E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123" name="Line 75"/>
          <p:cNvSpPr>
            <a:spLocks noChangeShapeType="1"/>
          </p:cNvSpPr>
          <p:nvPr/>
        </p:nvSpPr>
        <p:spPr bwMode="auto">
          <a:xfrm>
            <a:off x="6426200" y="1563688"/>
            <a:ext cx="0" cy="398462"/>
          </a:xfrm>
          <a:prstGeom prst="line">
            <a:avLst/>
          </a:prstGeom>
          <a:noFill/>
          <a:ln w="12700">
            <a:solidFill>
              <a:srgbClr val="256E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124" name="Line 76"/>
          <p:cNvSpPr>
            <a:spLocks noChangeShapeType="1"/>
          </p:cNvSpPr>
          <p:nvPr/>
        </p:nvSpPr>
        <p:spPr bwMode="auto">
          <a:xfrm>
            <a:off x="6542088" y="1562100"/>
            <a:ext cx="0" cy="398463"/>
          </a:xfrm>
          <a:prstGeom prst="line">
            <a:avLst/>
          </a:prstGeom>
          <a:noFill/>
          <a:ln w="12700">
            <a:solidFill>
              <a:srgbClr val="256E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125" name="AutoShape 77"/>
          <p:cNvSpPr>
            <a:spLocks noChangeArrowheads="1"/>
          </p:cNvSpPr>
          <p:nvPr/>
        </p:nvSpPr>
        <p:spPr bwMode="auto">
          <a:xfrm>
            <a:off x="6465888" y="1649413"/>
            <a:ext cx="312737" cy="2159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>
              <a:lnSpc>
                <a:spcPct val="87000"/>
              </a:lnSpc>
            </a:pPr>
            <a:r>
              <a:rPr lang="en-US" sz="800" b="1"/>
              <a:t>NES</a:t>
            </a:r>
            <a:br>
              <a:rPr lang="en-US" sz="800" b="1"/>
            </a:br>
            <a:r>
              <a:rPr lang="en-US" sz="600" b="1"/>
              <a:t>340-351</a:t>
            </a:r>
          </a:p>
        </p:txBody>
      </p:sp>
      <p:sp>
        <p:nvSpPr>
          <p:cNvPr id="2126" name="Line 78"/>
          <p:cNvSpPr>
            <a:spLocks noChangeShapeType="1"/>
          </p:cNvSpPr>
          <p:nvPr/>
        </p:nvSpPr>
        <p:spPr bwMode="auto">
          <a:xfrm>
            <a:off x="5894388" y="1563688"/>
            <a:ext cx="0" cy="398462"/>
          </a:xfrm>
          <a:prstGeom prst="line">
            <a:avLst/>
          </a:prstGeom>
          <a:noFill/>
          <a:ln w="12700">
            <a:solidFill>
              <a:srgbClr val="256E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127" name="AutoShape 79"/>
          <p:cNvSpPr>
            <a:spLocks noChangeArrowheads="1"/>
          </p:cNvSpPr>
          <p:nvPr/>
        </p:nvSpPr>
        <p:spPr bwMode="auto">
          <a:xfrm flipV="1">
            <a:off x="7286617" y="938491"/>
            <a:ext cx="434991" cy="520142"/>
          </a:xfrm>
          <a:prstGeom prst="wedgeRectCallout">
            <a:avLst>
              <a:gd name="adj1" fmla="val -188889"/>
              <a:gd name="adj2" fmla="val -77546"/>
            </a:avLst>
          </a:prstGeom>
          <a:solidFill>
            <a:srgbClr val="EAEAEA"/>
          </a:solidFill>
          <a:ln w="12700">
            <a:solidFill>
              <a:srgbClr val="75A3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R342X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peritoneum,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kidney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R342L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nerves</a:t>
            </a:r>
          </a:p>
        </p:txBody>
      </p:sp>
      <p:sp>
        <p:nvSpPr>
          <p:cNvPr id="2128" name="AutoShape 80"/>
          <p:cNvSpPr>
            <a:spLocks noChangeArrowheads="1"/>
          </p:cNvSpPr>
          <p:nvPr/>
        </p:nvSpPr>
        <p:spPr bwMode="auto">
          <a:xfrm flipV="1">
            <a:off x="6724642" y="794708"/>
            <a:ext cx="434991" cy="412421"/>
          </a:xfrm>
          <a:prstGeom prst="wedgeRectCallout">
            <a:avLst>
              <a:gd name="adj1" fmla="val -99676"/>
              <a:gd name="adj2" fmla="val -141389"/>
            </a:avLst>
          </a:prstGeom>
          <a:solidFill>
            <a:srgbClr val="EAEAEA"/>
          </a:solidFill>
          <a:ln w="12700">
            <a:solidFill>
              <a:srgbClr val="75A3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R337C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peritoneum,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kidney,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bones</a:t>
            </a:r>
          </a:p>
        </p:txBody>
      </p:sp>
      <p:sp>
        <p:nvSpPr>
          <p:cNvPr id="2129" name="AutoShape 81"/>
          <p:cNvSpPr>
            <a:spLocks noChangeArrowheads="1"/>
          </p:cNvSpPr>
          <p:nvPr/>
        </p:nvSpPr>
        <p:spPr bwMode="auto">
          <a:xfrm flipV="1">
            <a:off x="6268132" y="778283"/>
            <a:ext cx="344710" cy="427809"/>
          </a:xfrm>
          <a:prstGeom prst="wedgeRectCallout">
            <a:avLst>
              <a:gd name="adj1" fmla="val -25204"/>
              <a:gd name="adj2" fmla="val -138407"/>
            </a:avLst>
          </a:prstGeom>
          <a:solidFill>
            <a:srgbClr val="EAEAEA"/>
          </a:solidFill>
          <a:ln w="12700">
            <a:solidFill>
              <a:srgbClr val="75A3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Q331X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pharynx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Q331ins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bones</a:t>
            </a:r>
          </a:p>
        </p:txBody>
      </p:sp>
      <p:sp>
        <p:nvSpPr>
          <p:cNvPr id="2130" name="AutoShape 82"/>
          <p:cNvSpPr>
            <a:spLocks noChangeArrowheads="1"/>
          </p:cNvSpPr>
          <p:nvPr/>
        </p:nvSpPr>
        <p:spPr bwMode="auto">
          <a:xfrm flipV="1">
            <a:off x="5853187" y="785183"/>
            <a:ext cx="306238" cy="412421"/>
          </a:xfrm>
          <a:prstGeom prst="wedgeRectCallout">
            <a:avLst>
              <a:gd name="adj1" fmla="val -30824"/>
              <a:gd name="adj2" fmla="val -136894"/>
            </a:avLst>
          </a:prstGeom>
          <a:solidFill>
            <a:srgbClr val="EAEAEA"/>
          </a:solidFill>
          <a:ln w="12700">
            <a:solidFill>
              <a:srgbClr val="75A3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Q317X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colon,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tonge,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pharynx</a:t>
            </a:r>
          </a:p>
        </p:txBody>
      </p:sp>
      <p:sp>
        <p:nvSpPr>
          <p:cNvPr id="2131" name="Line 83"/>
          <p:cNvSpPr>
            <a:spLocks noChangeShapeType="1"/>
          </p:cNvSpPr>
          <p:nvPr/>
        </p:nvSpPr>
        <p:spPr bwMode="auto">
          <a:xfrm>
            <a:off x="5576888" y="1619250"/>
            <a:ext cx="0" cy="271463"/>
          </a:xfrm>
          <a:prstGeom prst="line">
            <a:avLst/>
          </a:prstGeom>
          <a:noFill/>
          <a:ln w="12700">
            <a:solidFill>
              <a:srgbClr val="256E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132" name="AutoShape 84"/>
          <p:cNvSpPr>
            <a:spLocks noChangeArrowheads="1"/>
          </p:cNvSpPr>
          <p:nvPr/>
        </p:nvSpPr>
        <p:spPr bwMode="auto">
          <a:xfrm flipV="1">
            <a:off x="5447643" y="784504"/>
            <a:ext cx="293414" cy="520142"/>
          </a:xfrm>
          <a:prstGeom prst="wedgeRectCallout">
            <a:avLst>
              <a:gd name="adj1" fmla="val -5806"/>
              <a:gd name="adj2" fmla="val -107190"/>
            </a:avLst>
          </a:prstGeom>
          <a:solidFill>
            <a:srgbClr val="EAEAEA"/>
          </a:solidFill>
          <a:ln w="12700">
            <a:solidFill>
              <a:srgbClr val="75A3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K305X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sinuses,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mouth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K305R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lips</a:t>
            </a:r>
          </a:p>
        </p:txBody>
      </p:sp>
      <p:sp>
        <p:nvSpPr>
          <p:cNvPr id="2133" name="Line 85"/>
          <p:cNvSpPr>
            <a:spLocks noChangeShapeType="1"/>
          </p:cNvSpPr>
          <p:nvPr/>
        </p:nvSpPr>
        <p:spPr bwMode="auto">
          <a:xfrm>
            <a:off x="5500688" y="1619250"/>
            <a:ext cx="0" cy="271463"/>
          </a:xfrm>
          <a:prstGeom prst="line">
            <a:avLst/>
          </a:prstGeom>
          <a:noFill/>
          <a:ln w="12700">
            <a:solidFill>
              <a:srgbClr val="256E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134" name="AutoShape 86"/>
          <p:cNvSpPr>
            <a:spLocks noChangeArrowheads="1"/>
          </p:cNvSpPr>
          <p:nvPr/>
        </p:nvSpPr>
        <p:spPr bwMode="auto">
          <a:xfrm flipV="1">
            <a:off x="4987814" y="983750"/>
            <a:ext cx="344710" cy="320088"/>
          </a:xfrm>
          <a:prstGeom prst="wedgeRectCallout">
            <a:avLst>
              <a:gd name="adj1" fmla="val 80861"/>
              <a:gd name="adj2" fmla="val -143782"/>
            </a:avLst>
          </a:prstGeom>
          <a:solidFill>
            <a:srgbClr val="EAEAEA"/>
          </a:solidFill>
          <a:ln w="12700">
            <a:solidFill>
              <a:srgbClr val="75A3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P301del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adrenal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gland</a:t>
            </a:r>
          </a:p>
        </p:txBody>
      </p:sp>
      <p:sp>
        <p:nvSpPr>
          <p:cNvPr id="2135" name="AutoShape 87"/>
          <p:cNvSpPr>
            <a:spLocks noChangeArrowheads="1"/>
          </p:cNvSpPr>
          <p:nvPr/>
        </p:nvSpPr>
        <p:spPr bwMode="auto">
          <a:xfrm>
            <a:off x="5532438" y="1646238"/>
            <a:ext cx="428625" cy="2159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33CC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>
              <a:lnSpc>
                <a:spcPct val="87000"/>
              </a:lnSpc>
            </a:pPr>
            <a:r>
              <a:rPr lang="en-US" sz="800" b="1"/>
              <a:t>NLS</a:t>
            </a:r>
            <a:r>
              <a:rPr lang="en-US" sz="700" b="1"/>
              <a:t/>
            </a:r>
            <a:br>
              <a:rPr lang="en-US" sz="700" b="1"/>
            </a:br>
            <a:r>
              <a:rPr lang="en-US" sz="600" b="1"/>
              <a:t>303-323</a:t>
            </a:r>
          </a:p>
        </p:txBody>
      </p:sp>
      <p:sp>
        <p:nvSpPr>
          <p:cNvPr id="2136" name="Line 88"/>
          <p:cNvSpPr>
            <a:spLocks noChangeShapeType="1"/>
          </p:cNvSpPr>
          <p:nvPr/>
        </p:nvSpPr>
        <p:spPr bwMode="auto">
          <a:xfrm>
            <a:off x="3473450" y="1557338"/>
            <a:ext cx="0" cy="398462"/>
          </a:xfrm>
          <a:prstGeom prst="line">
            <a:avLst/>
          </a:prstGeom>
          <a:noFill/>
          <a:ln w="12700">
            <a:solidFill>
              <a:srgbClr val="256E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137" name="Line 89"/>
          <p:cNvSpPr>
            <a:spLocks noChangeShapeType="1"/>
          </p:cNvSpPr>
          <p:nvPr/>
        </p:nvSpPr>
        <p:spPr bwMode="auto">
          <a:xfrm>
            <a:off x="3405188" y="1557338"/>
            <a:ext cx="0" cy="398462"/>
          </a:xfrm>
          <a:prstGeom prst="line">
            <a:avLst/>
          </a:prstGeom>
          <a:noFill/>
          <a:ln w="12700">
            <a:solidFill>
              <a:srgbClr val="256E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138" name="AutoShape 90"/>
          <p:cNvSpPr>
            <a:spLocks noChangeArrowheads="1"/>
          </p:cNvSpPr>
          <p:nvPr/>
        </p:nvSpPr>
        <p:spPr bwMode="auto">
          <a:xfrm flipV="1">
            <a:off x="3483285" y="595591"/>
            <a:ext cx="421654" cy="520142"/>
          </a:xfrm>
          <a:prstGeom prst="wedgeRectCallout">
            <a:avLst>
              <a:gd name="adj1" fmla="val -56625"/>
              <a:gd name="adj2" fmla="val -134134"/>
            </a:avLst>
          </a:prstGeom>
          <a:solidFill>
            <a:srgbClr val="EAEAEA"/>
          </a:solidFill>
          <a:ln w="12700">
            <a:solidFill>
              <a:srgbClr val="75A3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P89del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head&amp;neck,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larynx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P89S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bladder</a:t>
            </a:r>
          </a:p>
        </p:txBody>
      </p:sp>
      <p:sp>
        <p:nvSpPr>
          <p:cNvPr id="2139" name="Line 91"/>
          <p:cNvSpPr>
            <a:spLocks noChangeShapeType="1"/>
          </p:cNvSpPr>
          <p:nvPr/>
        </p:nvSpPr>
        <p:spPr bwMode="auto">
          <a:xfrm>
            <a:off x="3330575" y="1557338"/>
            <a:ext cx="0" cy="398462"/>
          </a:xfrm>
          <a:prstGeom prst="line">
            <a:avLst/>
          </a:prstGeom>
          <a:noFill/>
          <a:ln w="12700">
            <a:solidFill>
              <a:srgbClr val="256E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140" name="AutoShape 92"/>
          <p:cNvSpPr>
            <a:spLocks noChangeArrowheads="1"/>
          </p:cNvSpPr>
          <p:nvPr/>
        </p:nvSpPr>
        <p:spPr bwMode="auto">
          <a:xfrm flipV="1">
            <a:off x="3079825" y="593875"/>
            <a:ext cx="306238" cy="612475"/>
          </a:xfrm>
          <a:prstGeom prst="wedgeRectCallout">
            <a:avLst>
              <a:gd name="adj1" fmla="val 27167"/>
              <a:gd name="adj2" fmla="val -107144"/>
            </a:avLst>
          </a:prstGeom>
          <a:solidFill>
            <a:srgbClr val="EAEAEA"/>
          </a:solidFill>
          <a:ln w="12700">
            <a:solidFill>
              <a:srgbClr val="75A3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A84G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lips,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pharynx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A84V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mouth,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brain</a:t>
            </a:r>
          </a:p>
        </p:txBody>
      </p:sp>
      <p:sp>
        <p:nvSpPr>
          <p:cNvPr id="2141" name="Line 93"/>
          <p:cNvSpPr>
            <a:spLocks noChangeShapeType="1"/>
          </p:cNvSpPr>
          <p:nvPr/>
        </p:nvSpPr>
        <p:spPr bwMode="auto">
          <a:xfrm>
            <a:off x="2943225" y="1557338"/>
            <a:ext cx="0" cy="398462"/>
          </a:xfrm>
          <a:prstGeom prst="line">
            <a:avLst/>
          </a:prstGeom>
          <a:noFill/>
          <a:ln w="12700">
            <a:solidFill>
              <a:srgbClr val="256E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142" name="Line 94"/>
          <p:cNvSpPr>
            <a:spLocks noChangeShapeType="1"/>
          </p:cNvSpPr>
          <p:nvPr/>
        </p:nvSpPr>
        <p:spPr bwMode="auto">
          <a:xfrm>
            <a:off x="2870200" y="1557338"/>
            <a:ext cx="0" cy="398462"/>
          </a:xfrm>
          <a:prstGeom prst="line">
            <a:avLst/>
          </a:prstGeom>
          <a:noFill/>
          <a:ln w="12700">
            <a:solidFill>
              <a:srgbClr val="256E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143" name="AutoShape 95"/>
          <p:cNvSpPr>
            <a:spLocks noChangeArrowheads="1"/>
          </p:cNvSpPr>
          <p:nvPr/>
        </p:nvSpPr>
        <p:spPr bwMode="auto">
          <a:xfrm flipV="1">
            <a:off x="2331567" y="1002120"/>
            <a:ext cx="254942" cy="427809"/>
          </a:xfrm>
          <a:prstGeom prst="wedgeRectCallout">
            <a:avLst>
              <a:gd name="adj1" fmla="val 128259"/>
              <a:gd name="adj2" fmla="val -81162"/>
            </a:avLst>
          </a:prstGeom>
          <a:solidFill>
            <a:srgbClr val="EAEAEA"/>
          </a:solidFill>
          <a:ln w="12700">
            <a:solidFill>
              <a:srgbClr val="75A3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E68X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liver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E68G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kidney</a:t>
            </a:r>
          </a:p>
        </p:txBody>
      </p:sp>
      <p:sp>
        <p:nvSpPr>
          <p:cNvPr id="2144" name="AutoShape 96"/>
          <p:cNvSpPr>
            <a:spLocks noChangeArrowheads="1"/>
          </p:cNvSpPr>
          <p:nvPr/>
        </p:nvSpPr>
        <p:spPr bwMode="auto">
          <a:xfrm flipV="1">
            <a:off x="2679775" y="794708"/>
            <a:ext cx="306238" cy="412421"/>
          </a:xfrm>
          <a:prstGeom prst="wedgeRectCallout">
            <a:avLst>
              <a:gd name="adj1" fmla="val 29907"/>
              <a:gd name="adj2" fmla="val -132398"/>
            </a:avLst>
          </a:prstGeom>
          <a:solidFill>
            <a:srgbClr val="EAEAEA"/>
          </a:solidFill>
          <a:ln w="12700">
            <a:solidFill>
              <a:srgbClr val="75A3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A76del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nasal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cavity,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pharynx</a:t>
            </a:r>
          </a:p>
        </p:txBody>
      </p:sp>
      <p:sp>
        <p:nvSpPr>
          <p:cNvPr id="2145" name="Line 97"/>
          <p:cNvSpPr>
            <a:spLocks noChangeShapeType="1"/>
          </p:cNvSpPr>
          <p:nvPr/>
        </p:nvSpPr>
        <p:spPr bwMode="auto">
          <a:xfrm>
            <a:off x="1981200" y="1557338"/>
            <a:ext cx="0" cy="398462"/>
          </a:xfrm>
          <a:prstGeom prst="line">
            <a:avLst/>
          </a:prstGeom>
          <a:noFill/>
          <a:ln w="12700">
            <a:solidFill>
              <a:srgbClr val="256E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146" name="Line 98"/>
          <p:cNvSpPr>
            <a:spLocks noChangeShapeType="1"/>
          </p:cNvSpPr>
          <p:nvPr/>
        </p:nvSpPr>
        <p:spPr bwMode="auto">
          <a:xfrm>
            <a:off x="1927225" y="1558925"/>
            <a:ext cx="0" cy="398463"/>
          </a:xfrm>
          <a:prstGeom prst="line">
            <a:avLst/>
          </a:prstGeom>
          <a:noFill/>
          <a:ln w="12700">
            <a:solidFill>
              <a:srgbClr val="256E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147" name="Line 99"/>
          <p:cNvSpPr>
            <a:spLocks noChangeShapeType="1"/>
          </p:cNvSpPr>
          <p:nvPr/>
        </p:nvSpPr>
        <p:spPr bwMode="auto">
          <a:xfrm>
            <a:off x="2038350" y="1557338"/>
            <a:ext cx="0" cy="398462"/>
          </a:xfrm>
          <a:prstGeom prst="line">
            <a:avLst/>
          </a:prstGeom>
          <a:noFill/>
          <a:ln w="12700">
            <a:solidFill>
              <a:srgbClr val="256E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148" name="AutoShape 100"/>
          <p:cNvSpPr>
            <a:spLocks noChangeArrowheads="1"/>
          </p:cNvSpPr>
          <p:nvPr/>
        </p:nvSpPr>
        <p:spPr bwMode="auto">
          <a:xfrm flipV="1">
            <a:off x="1753619" y="637546"/>
            <a:ext cx="399600" cy="412421"/>
          </a:xfrm>
          <a:prstGeom prst="wedgeRectCallout">
            <a:avLst>
              <a:gd name="adj1" fmla="val 18509"/>
              <a:gd name="adj2" fmla="val -170977"/>
            </a:avLst>
          </a:prstGeom>
          <a:solidFill>
            <a:srgbClr val="EAEAEA"/>
          </a:solidFill>
          <a:ln w="12700">
            <a:solidFill>
              <a:srgbClr val="75A3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W53X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head&amp;neck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pharynx,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brain</a:t>
            </a:r>
          </a:p>
        </p:txBody>
      </p:sp>
      <p:sp>
        <p:nvSpPr>
          <p:cNvPr id="2149" name="AutoShape 101"/>
          <p:cNvSpPr>
            <a:spLocks noChangeArrowheads="1"/>
          </p:cNvSpPr>
          <p:nvPr/>
        </p:nvSpPr>
        <p:spPr bwMode="auto">
          <a:xfrm flipV="1">
            <a:off x="1406054" y="828046"/>
            <a:ext cx="254942" cy="412421"/>
          </a:xfrm>
          <a:prstGeom prst="wedgeRectCallout">
            <a:avLst>
              <a:gd name="adj1" fmla="val 145051"/>
              <a:gd name="adj2" fmla="val -125657"/>
            </a:avLst>
          </a:prstGeom>
          <a:solidFill>
            <a:srgbClr val="EAEAEA"/>
          </a:solidFill>
          <a:ln w="12700">
            <a:solidFill>
              <a:srgbClr val="75A3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P47L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nasal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cavity,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bones</a:t>
            </a:r>
          </a:p>
        </p:txBody>
      </p:sp>
      <p:sp>
        <p:nvSpPr>
          <p:cNvPr id="2150" name="AutoShape 102"/>
          <p:cNvSpPr>
            <a:spLocks noChangeArrowheads="1"/>
          </p:cNvSpPr>
          <p:nvPr/>
        </p:nvSpPr>
        <p:spPr bwMode="auto">
          <a:xfrm flipV="1">
            <a:off x="1028043" y="1141041"/>
            <a:ext cx="293414" cy="227755"/>
          </a:xfrm>
          <a:prstGeom prst="wedgeRectCallout">
            <a:avLst>
              <a:gd name="adj1" fmla="val 209903"/>
              <a:gd name="adj2" fmla="val -142056"/>
            </a:avLst>
          </a:prstGeom>
          <a:solidFill>
            <a:srgbClr val="EAEAEA"/>
          </a:solidFill>
          <a:ln w="12700">
            <a:solidFill>
              <a:srgbClr val="75A3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 dirty="0">
                <a:solidFill>
                  <a:srgbClr val="000000"/>
                </a:solidFill>
              </a:rPr>
              <a:t>S46del</a:t>
            </a:r>
            <a:br>
              <a:rPr lang="en-US" sz="700" b="1" dirty="0">
                <a:solidFill>
                  <a:srgbClr val="000000"/>
                </a:solidFill>
              </a:rPr>
            </a:br>
            <a:r>
              <a:rPr lang="en-US" sz="600" b="1" dirty="0">
                <a:solidFill>
                  <a:srgbClr val="000000"/>
                </a:solidFill>
              </a:rPr>
              <a:t>bones</a:t>
            </a:r>
          </a:p>
        </p:txBody>
      </p:sp>
      <p:sp>
        <p:nvSpPr>
          <p:cNvPr id="2151" name="AutoShape 103"/>
          <p:cNvSpPr>
            <a:spLocks noChangeAspect="1" noChangeArrowheads="1"/>
          </p:cNvSpPr>
          <p:nvPr/>
        </p:nvSpPr>
        <p:spPr bwMode="auto">
          <a:xfrm flipV="1">
            <a:off x="8636000" y="269875"/>
            <a:ext cx="338138" cy="238125"/>
          </a:xfrm>
          <a:prstGeom prst="wedgeRectCallout">
            <a:avLst>
              <a:gd name="adj1" fmla="val -96014"/>
              <a:gd name="adj2" fmla="val 8000"/>
            </a:avLst>
          </a:prstGeom>
          <a:solidFill>
            <a:srgbClr val="A50021"/>
          </a:solidFill>
          <a:ln w="127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/>
          <a:lstStyle/>
          <a:p>
            <a:pPr algn="ctr"/>
            <a:r>
              <a:rPr lang="en-US" sz="600" b="1">
                <a:solidFill>
                  <a:srgbClr val="EAEAEA"/>
                </a:solidFill>
              </a:rPr>
              <a:t>R175H</a:t>
            </a:r>
          </a:p>
          <a:p>
            <a:pPr algn="ctr"/>
            <a:r>
              <a:rPr lang="en-US" sz="500" b="1">
                <a:solidFill>
                  <a:srgbClr val="EAEAEA"/>
                </a:solidFill>
              </a:rPr>
              <a:t>colon</a:t>
            </a:r>
          </a:p>
        </p:txBody>
      </p:sp>
      <p:sp>
        <p:nvSpPr>
          <p:cNvPr id="2152" name="AutoShape 104"/>
          <p:cNvSpPr>
            <a:spLocks noChangeAspect="1" noChangeArrowheads="1"/>
          </p:cNvSpPr>
          <p:nvPr/>
        </p:nvSpPr>
        <p:spPr bwMode="auto">
          <a:xfrm flipV="1">
            <a:off x="8636000" y="608013"/>
            <a:ext cx="339725" cy="238125"/>
          </a:xfrm>
          <a:prstGeom prst="wedgeRectCallout">
            <a:avLst>
              <a:gd name="adj1" fmla="val -96731"/>
              <a:gd name="adj2" fmla="val 9333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/>
          <a:lstStyle/>
          <a:p>
            <a:pPr algn="ctr"/>
            <a:r>
              <a:rPr lang="en-US" sz="600" b="1">
                <a:solidFill>
                  <a:srgbClr val="FF0000"/>
                </a:solidFill>
              </a:rPr>
              <a:t>G154V</a:t>
            </a:r>
          </a:p>
          <a:p>
            <a:pPr algn="ctr"/>
            <a:r>
              <a:rPr lang="en-US" sz="500" b="1"/>
              <a:t>mouth</a:t>
            </a:r>
          </a:p>
        </p:txBody>
      </p:sp>
      <p:sp>
        <p:nvSpPr>
          <p:cNvPr id="2153" name="AutoShape 105"/>
          <p:cNvSpPr>
            <a:spLocks noChangeAspect="1" noChangeArrowheads="1"/>
          </p:cNvSpPr>
          <p:nvPr/>
        </p:nvSpPr>
        <p:spPr bwMode="auto">
          <a:xfrm flipV="1">
            <a:off x="8636000" y="954088"/>
            <a:ext cx="339725" cy="238125"/>
          </a:xfrm>
          <a:prstGeom prst="wedgeRectCallout">
            <a:avLst>
              <a:gd name="adj1" fmla="val -94861"/>
              <a:gd name="adj2" fmla="val 8667"/>
            </a:avLst>
          </a:prstGeom>
          <a:solidFill>
            <a:srgbClr val="EAEAEA"/>
          </a:solidFill>
          <a:ln w="12700">
            <a:solidFill>
              <a:srgbClr val="75A3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/>
          <a:lstStyle/>
          <a:p>
            <a:pPr algn="ctr"/>
            <a:r>
              <a:rPr lang="en-US" sz="600" b="1">
                <a:solidFill>
                  <a:srgbClr val="FF0000"/>
                </a:solidFill>
              </a:rPr>
              <a:t>S46del</a:t>
            </a:r>
            <a:br>
              <a:rPr lang="en-US" sz="600" b="1">
                <a:solidFill>
                  <a:srgbClr val="FF0000"/>
                </a:solidFill>
              </a:rPr>
            </a:br>
            <a:r>
              <a:rPr lang="en-US" sz="500" b="1"/>
              <a:t>bones</a:t>
            </a:r>
          </a:p>
        </p:txBody>
      </p:sp>
      <p:sp>
        <p:nvSpPr>
          <p:cNvPr id="2154" name="AutoShape 106"/>
          <p:cNvSpPr>
            <a:spLocks noChangeArrowheads="1"/>
          </p:cNvSpPr>
          <p:nvPr/>
        </p:nvSpPr>
        <p:spPr bwMode="auto">
          <a:xfrm flipV="1">
            <a:off x="4015098" y="797075"/>
            <a:ext cx="421654" cy="612475"/>
          </a:xfrm>
          <a:prstGeom prst="wedgeRectCallout">
            <a:avLst>
              <a:gd name="adj1" fmla="val -149338"/>
              <a:gd name="adj2" fmla="val -77810"/>
            </a:avLst>
          </a:prstGeom>
          <a:solidFill>
            <a:srgbClr val="EAEAEA"/>
          </a:solidFill>
          <a:ln w="12700">
            <a:solidFill>
              <a:srgbClr val="75A3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W91X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head&amp;neck,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soft tissue,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bladder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W91C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bladder</a:t>
            </a:r>
          </a:p>
        </p:txBody>
      </p:sp>
      <p:sp>
        <p:nvSpPr>
          <p:cNvPr id="2155" name="AutoShape 107"/>
          <p:cNvSpPr>
            <a:spLocks noChangeArrowheads="1"/>
          </p:cNvSpPr>
          <p:nvPr/>
        </p:nvSpPr>
        <p:spPr bwMode="auto">
          <a:xfrm flipV="1">
            <a:off x="302853" y="5229375"/>
            <a:ext cx="396006" cy="612475"/>
          </a:xfrm>
          <a:prstGeom prst="wedgeRectCallout">
            <a:avLst>
              <a:gd name="adj1" fmla="val 251778"/>
              <a:gd name="adj2" fmla="val 109435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K132R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respitatory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system,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palate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K132N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kidney</a:t>
            </a:r>
          </a:p>
        </p:txBody>
      </p:sp>
      <p:sp>
        <p:nvSpPr>
          <p:cNvPr id="2156" name="AutoShape 108"/>
          <p:cNvSpPr>
            <a:spLocks noChangeArrowheads="1"/>
          </p:cNvSpPr>
          <p:nvPr/>
        </p:nvSpPr>
        <p:spPr bwMode="auto">
          <a:xfrm flipV="1">
            <a:off x="810970" y="5548462"/>
            <a:ext cx="344973" cy="612475"/>
          </a:xfrm>
          <a:prstGeom prst="wedgeRectCallout">
            <a:avLst>
              <a:gd name="adj1" fmla="val 192102"/>
              <a:gd name="adj2" fmla="val 159181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C135Y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neuronal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C135F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neuronal,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eyes,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sinuses</a:t>
            </a:r>
          </a:p>
        </p:txBody>
      </p:sp>
      <p:sp>
        <p:nvSpPr>
          <p:cNvPr id="2157" name="AutoShape 109"/>
          <p:cNvSpPr>
            <a:spLocks noChangeArrowheads="1"/>
          </p:cNvSpPr>
          <p:nvPr/>
        </p:nvSpPr>
        <p:spPr bwMode="auto">
          <a:xfrm flipV="1">
            <a:off x="1277032" y="5802462"/>
            <a:ext cx="344710" cy="612475"/>
          </a:xfrm>
          <a:prstGeom prst="wedgeRectCallout">
            <a:avLst>
              <a:gd name="adj1" fmla="val 97963"/>
              <a:gd name="adj2" fmla="val 196935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A138del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palate,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ovary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A138V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lymph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nodes</a:t>
            </a:r>
          </a:p>
        </p:txBody>
      </p:sp>
      <p:sp>
        <p:nvSpPr>
          <p:cNvPr id="2158" name="AutoShape 110"/>
          <p:cNvSpPr>
            <a:spLocks noChangeArrowheads="1"/>
          </p:cNvSpPr>
          <p:nvPr/>
        </p:nvSpPr>
        <p:spPr bwMode="auto">
          <a:xfrm flipV="1">
            <a:off x="1935473" y="6079496"/>
            <a:ext cx="421654" cy="412421"/>
          </a:xfrm>
          <a:prstGeom prst="wedgeRectCallout">
            <a:avLst>
              <a:gd name="adj1" fmla="val -26667"/>
              <a:gd name="adj2" fmla="val 331644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W146X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gallbladder,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pharynx,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bones</a:t>
            </a:r>
          </a:p>
        </p:txBody>
      </p:sp>
      <p:sp>
        <p:nvSpPr>
          <p:cNvPr id="2159" name="AutoShape 111"/>
          <p:cNvSpPr>
            <a:spLocks noChangeArrowheads="1"/>
          </p:cNvSpPr>
          <p:nvPr/>
        </p:nvSpPr>
        <p:spPr bwMode="auto">
          <a:xfrm flipV="1">
            <a:off x="276225" y="3581400"/>
            <a:ext cx="415925" cy="714375"/>
          </a:xfrm>
          <a:prstGeom prst="wedgeRectCallout">
            <a:avLst>
              <a:gd name="adj1" fmla="val 413736"/>
              <a:gd name="adj2" fmla="val -92222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P151S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endocrine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glands,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tonsils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P151H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palate,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vulva</a:t>
            </a:r>
          </a:p>
        </p:txBody>
      </p:sp>
      <p:sp>
        <p:nvSpPr>
          <p:cNvPr id="2160" name="AutoShape 112"/>
          <p:cNvSpPr>
            <a:spLocks noChangeArrowheads="1"/>
          </p:cNvSpPr>
          <p:nvPr/>
        </p:nvSpPr>
        <p:spPr bwMode="auto">
          <a:xfrm flipV="1">
            <a:off x="754063" y="3303588"/>
            <a:ext cx="366712" cy="622300"/>
          </a:xfrm>
          <a:prstGeom prst="wedgeRectCallout">
            <a:avLst>
              <a:gd name="adj1" fmla="val 373375"/>
              <a:gd name="adj2" fmla="val -155870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P152L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gum,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vulva,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tongue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P152S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kidney</a:t>
            </a:r>
          </a:p>
        </p:txBody>
      </p:sp>
      <p:sp>
        <p:nvSpPr>
          <p:cNvPr id="2161" name="AutoShape 113"/>
          <p:cNvSpPr>
            <a:spLocks noChangeArrowheads="1"/>
          </p:cNvSpPr>
          <p:nvPr/>
        </p:nvSpPr>
        <p:spPr bwMode="auto">
          <a:xfrm flipV="1">
            <a:off x="1202758" y="3388941"/>
            <a:ext cx="283708" cy="227755"/>
          </a:xfrm>
          <a:prstGeom prst="wedgeRectCallout">
            <a:avLst>
              <a:gd name="adj1" fmla="val 317472"/>
              <a:gd name="adj2" fmla="val -448676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G154V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mouth</a:t>
            </a:r>
          </a:p>
        </p:txBody>
      </p:sp>
      <p:sp>
        <p:nvSpPr>
          <p:cNvPr id="2162" name="AutoShape 114"/>
          <p:cNvSpPr>
            <a:spLocks noChangeArrowheads="1"/>
          </p:cNvSpPr>
          <p:nvPr/>
        </p:nvSpPr>
        <p:spPr bwMode="auto">
          <a:xfrm flipV="1">
            <a:off x="1336675" y="2987675"/>
            <a:ext cx="366713" cy="331788"/>
          </a:xfrm>
          <a:prstGeom prst="wedgeRectCallout">
            <a:avLst>
              <a:gd name="adj1" fmla="val 262551"/>
              <a:gd name="adj2" fmla="val -427514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T155N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palate,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pharynx</a:t>
            </a:r>
          </a:p>
        </p:txBody>
      </p:sp>
      <p:sp>
        <p:nvSpPr>
          <p:cNvPr id="2163" name="AutoShape 115"/>
          <p:cNvSpPr>
            <a:spLocks noChangeArrowheads="1"/>
          </p:cNvSpPr>
          <p:nvPr/>
        </p:nvSpPr>
        <p:spPr bwMode="auto">
          <a:xfrm flipV="1">
            <a:off x="1471613" y="2484438"/>
            <a:ext cx="425450" cy="438150"/>
          </a:xfrm>
          <a:prstGeom prst="wedgeRectCallout">
            <a:avLst>
              <a:gd name="adj1" fmla="val 207458"/>
              <a:gd name="adj2" fmla="val -426088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R156P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bones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R156H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testis, lips</a:t>
            </a:r>
          </a:p>
        </p:txBody>
      </p:sp>
      <p:sp>
        <p:nvSpPr>
          <p:cNvPr id="2164" name="AutoShape 116"/>
          <p:cNvSpPr>
            <a:spLocks noChangeArrowheads="1"/>
          </p:cNvSpPr>
          <p:nvPr/>
        </p:nvSpPr>
        <p:spPr bwMode="auto">
          <a:xfrm flipV="1">
            <a:off x="1958975" y="2682875"/>
            <a:ext cx="358775" cy="423863"/>
          </a:xfrm>
          <a:prstGeom prst="wedgeRectCallout">
            <a:avLst>
              <a:gd name="adj1" fmla="val 144245"/>
              <a:gd name="adj2" fmla="val -393824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V157F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thymus,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larynx,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lung</a:t>
            </a:r>
          </a:p>
        </p:txBody>
      </p:sp>
      <p:sp>
        <p:nvSpPr>
          <p:cNvPr id="2165" name="AutoShape 117"/>
          <p:cNvSpPr>
            <a:spLocks noChangeArrowheads="1"/>
          </p:cNvSpPr>
          <p:nvPr/>
        </p:nvSpPr>
        <p:spPr bwMode="auto">
          <a:xfrm flipV="1">
            <a:off x="2382838" y="2897467"/>
            <a:ext cx="508000" cy="520142"/>
          </a:xfrm>
          <a:prstGeom prst="wedgeRectCallout">
            <a:avLst>
              <a:gd name="adj1" fmla="val 22185"/>
              <a:gd name="adj2" fmla="val -226023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R158H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gallbladder,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lung 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R158L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thymus, lung</a:t>
            </a:r>
          </a:p>
        </p:txBody>
      </p:sp>
      <p:sp>
        <p:nvSpPr>
          <p:cNvPr id="2166" name="AutoShape 118"/>
          <p:cNvSpPr>
            <a:spLocks noChangeArrowheads="1"/>
          </p:cNvSpPr>
          <p:nvPr/>
        </p:nvSpPr>
        <p:spPr bwMode="auto">
          <a:xfrm flipV="1">
            <a:off x="2573338" y="3600079"/>
            <a:ext cx="363537" cy="227755"/>
          </a:xfrm>
          <a:prstGeom prst="wedgeRectCallout">
            <a:avLst>
              <a:gd name="adj1" fmla="val 20306"/>
              <a:gd name="adj2" fmla="val -356625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A159P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thyroid </a:t>
            </a:r>
          </a:p>
        </p:txBody>
      </p:sp>
      <p:sp>
        <p:nvSpPr>
          <p:cNvPr id="2167" name="AutoShape 119"/>
          <p:cNvSpPr>
            <a:spLocks noChangeArrowheads="1"/>
          </p:cNvSpPr>
          <p:nvPr/>
        </p:nvSpPr>
        <p:spPr bwMode="auto">
          <a:xfrm flipV="1">
            <a:off x="3054350" y="2551113"/>
            <a:ext cx="498475" cy="331787"/>
          </a:xfrm>
          <a:prstGeom prst="wedgeRectCallout">
            <a:avLst>
              <a:gd name="adj1" fmla="val -57644"/>
              <a:gd name="adj2" fmla="val -558134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A161T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spinal cord,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meninges</a:t>
            </a:r>
          </a:p>
        </p:txBody>
      </p:sp>
      <p:sp>
        <p:nvSpPr>
          <p:cNvPr id="2168" name="AutoShape 120"/>
          <p:cNvSpPr>
            <a:spLocks noChangeArrowheads="1"/>
          </p:cNvSpPr>
          <p:nvPr/>
        </p:nvSpPr>
        <p:spPr bwMode="auto">
          <a:xfrm flipV="1">
            <a:off x="3326707" y="2947487"/>
            <a:ext cx="271260" cy="320088"/>
          </a:xfrm>
          <a:prstGeom prst="wedgeRectCallout">
            <a:avLst>
              <a:gd name="adj1" fmla="val -111884"/>
              <a:gd name="adj2" fmla="val -441389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Y163C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parotid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gland</a:t>
            </a:r>
          </a:p>
        </p:txBody>
      </p:sp>
      <p:sp>
        <p:nvSpPr>
          <p:cNvPr id="2169" name="AutoShape 121"/>
          <p:cNvSpPr>
            <a:spLocks noChangeArrowheads="1"/>
          </p:cNvSpPr>
          <p:nvPr/>
        </p:nvSpPr>
        <p:spPr bwMode="auto">
          <a:xfrm flipV="1">
            <a:off x="2462213" y="5111900"/>
            <a:ext cx="450850" cy="612475"/>
          </a:xfrm>
          <a:prstGeom prst="wedgeRectCallout">
            <a:avLst>
              <a:gd name="adj1" fmla="val 147181"/>
              <a:gd name="adj2" fmla="val 78000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V173L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vulva,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thyroid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 </a:t>
            </a:r>
            <a:r>
              <a:rPr lang="en-US" sz="700" b="1">
                <a:solidFill>
                  <a:srgbClr val="000000"/>
                </a:solidFill>
              </a:rPr>
              <a:t>V173M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salivary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glands, lips</a:t>
            </a:r>
          </a:p>
        </p:txBody>
      </p:sp>
      <p:sp>
        <p:nvSpPr>
          <p:cNvPr id="2170" name="AutoShape 122"/>
          <p:cNvSpPr>
            <a:spLocks noChangeArrowheads="1"/>
          </p:cNvSpPr>
          <p:nvPr/>
        </p:nvSpPr>
        <p:spPr bwMode="auto">
          <a:xfrm flipV="1">
            <a:off x="2636838" y="5840413"/>
            <a:ext cx="519112" cy="838200"/>
          </a:xfrm>
          <a:prstGeom prst="wedgeRectCallout">
            <a:avLst>
              <a:gd name="adj1" fmla="val 107796"/>
              <a:gd name="adj2" fmla="val 165148"/>
            </a:avLst>
          </a:prstGeom>
          <a:solidFill>
            <a:srgbClr val="A50021"/>
          </a:solidFill>
          <a:ln w="127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1000" b="1">
                <a:solidFill>
                  <a:srgbClr val="000000"/>
                </a:solidFill>
              </a:rPr>
              <a:t>R175H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colon,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breast,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stomach,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head&amp;neck,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heart,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respiratory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system</a:t>
            </a:r>
          </a:p>
        </p:txBody>
      </p:sp>
      <p:sp>
        <p:nvSpPr>
          <p:cNvPr id="2171" name="AutoShape 123"/>
          <p:cNvSpPr>
            <a:spLocks noChangeArrowheads="1"/>
          </p:cNvSpPr>
          <p:nvPr/>
        </p:nvSpPr>
        <p:spPr bwMode="auto">
          <a:xfrm flipV="1">
            <a:off x="3244207" y="6156604"/>
            <a:ext cx="325136" cy="520142"/>
          </a:xfrm>
          <a:prstGeom prst="wedgeRectCallout">
            <a:avLst>
              <a:gd name="adj1" fmla="val 40597"/>
              <a:gd name="adj2" fmla="val 290417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C176F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sinuses,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neuronal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C176Y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testis</a:t>
            </a:r>
          </a:p>
        </p:txBody>
      </p:sp>
      <p:sp>
        <p:nvSpPr>
          <p:cNvPr id="2172" name="AutoShape 124"/>
          <p:cNvSpPr>
            <a:spLocks noChangeArrowheads="1"/>
          </p:cNvSpPr>
          <p:nvPr/>
        </p:nvSpPr>
        <p:spPr bwMode="auto">
          <a:xfrm flipV="1">
            <a:off x="3672818" y="6357437"/>
            <a:ext cx="293414" cy="320088"/>
          </a:xfrm>
          <a:prstGeom prst="wedgeRectCallout">
            <a:avLst>
              <a:gd name="adj1" fmla="val -52944"/>
              <a:gd name="adj2" fmla="val 494495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P177L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tongue,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skin</a:t>
            </a:r>
          </a:p>
        </p:txBody>
      </p:sp>
      <p:sp>
        <p:nvSpPr>
          <p:cNvPr id="2173" name="AutoShape 125"/>
          <p:cNvSpPr>
            <a:spLocks noChangeArrowheads="1"/>
          </p:cNvSpPr>
          <p:nvPr/>
        </p:nvSpPr>
        <p:spPr bwMode="auto">
          <a:xfrm flipV="1">
            <a:off x="3876985" y="5761316"/>
            <a:ext cx="421654" cy="520142"/>
          </a:xfrm>
          <a:prstGeom prst="wedgeRectCallout">
            <a:avLst>
              <a:gd name="adj1" fmla="val -71194"/>
              <a:gd name="adj2" fmla="val 216463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H179R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vagina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 </a:t>
            </a:r>
            <a:r>
              <a:rPr lang="en-US" sz="700" b="1">
                <a:solidFill>
                  <a:srgbClr val="000000"/>
                </a:solidFill>
              </a:rPr>
              <a:t>H179Y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head&amp;neck,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testis</a:t>
            </a:r>
          </a:p>
        </p:txBody>
      </p:sp>
      <p:sp>
        <p:nvSpPr>
          <p:cNvPr id="2174" name="AutoShape 126"/>
          <p:cNvSpPr>
            <a:spLocks noChangeArrowheads="1"/>
          </p:cNvSpPr>
          <p:nvPr/>
        </p:nvSpPr>
        <p:spPr bwMode="auto">
          <a:xfrm flipV="1">
            <a:off x="3572524" y="3958725"/>
            <a:ext cx="284453" cy="320088"/>
          </a:xfrm>
          <a:prstGeom prst="wedgeRectCallout">
            <a:avLst>
              <a:gd name="adj1" fmla="val 78153"/>
              <a:gd name="adj2" fmla="val -138042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Q192X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ureter,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eyes</a:t>
            </a:r>
          </a:p>
        </p:txBody>
      </p:sp>
      <p:sp>
        <p:nvSpPr>
          <p:cNvPr id="2175" name="AutoShape 127"/>
          <p:cNvSpPr>
            <a:spLocks noChangeArrowheads="1"/>
          </p:cNvSpPr>
          <p:nvPr/>
        </p:nvSpPr>
        <p:spPr bwMode="auto">
          <a:xfrm flipV="1">
            <a:off x="3717938" y="3243412"/>
            <a:ext cx="319062" cy="612475"/>
          </a:xfrm>
          <a:prstGeom prst="wedgeRectCallout">
            <a:avLst>
              <a:gd name="adj1" fmla="val 53523"/>
              <a:gd name="adj2" fmla="val -163778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H193R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kidney,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uterus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H193L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pyriform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sinus</a:t>
            </a:r>
          </a:p>
        </p:txBody>
      </p:sp>
      <p:sp>
        <p:nvSpPr>
          <p:cNvPr id="2176" name="AutoShape 128"/>
          <p:cNvSpPr>
            <a:spLocks noChangeArrowheads="1"/>
          </p:cNvSpPr>
          <p:nvPr/>
        </p:nvSpPr>
        <p:spPr bwMode="auto">
          <a:xfrm flipV="1">
            <a:off x="4097598" y="2631317"/>
            <a:ext cx="267766" cy="504754"/>
          </a:xfrm>
          <a:prstGeom prst="wedgeRectCallout">
            <a:avLst>
              <a:gd name="adj1" fmla="val -24875"/>
              <a:gd name="adj2" fmla="val -326926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L194R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uterus,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gum,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lymph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nodes</a:t>
            </a:r>
          </a:p>
        </p:txBody>
      </p:sp>
      <p:sp>
        <p:nvSpPr>
          <p:cNvPr id="2177" name="AutoShape 129"/>
          <p:cNvSpPr>
            <a:spLocks noChangeArrowheads="1"/>
          </p:cNvSpPr>
          <p:nvPr/>
        </p:nvSpPr>
        <p:spPr bwMode="auto">
          <a:xfrm flipV="1">
            <a:off x="4268255" y="3207837"/>
            <a:ext cx="267766" cy="320088"/>
          </a:xfrm>
          <a:prstGeom prst="wedgeRectCallout">
            <a:avLst>
              <a:gd name="adj1" fmla="val -56250"/>
              <a:gd name="adj2" fmla="val -362921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I195T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uterus,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palate</a:t>
            </a:r>
          </a:p>
        </p:txBody>
      </p:sp>
      <p:sp>
        <p:nvSpPr>
          <p:cNvPr id="2178" name="AutoShape 130"/>
          <p:cNvSpPr>
            <a:spLocks noChangeArrowheads="1"/>
          </p:cNvSpPr>
          <p:nvPr/>
        </p:nvSpPr>
        <p:spPr bwMode="auto">
          <a:xfrm flipV="1">
            <a:off x="4418013" y="3589338"/>
            <a:ext cx="371475" cy="331787"/>
          </a:xfrm>
          <a:prstGeom prst="wedgeRectCallout">
            <a:avLst>
              <a:gd name="adj1" fmla="val -76069"/>
              <a:gd name="adj2" fmla="val -244259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R196X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tongue,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colon</a:t>
            </a:r>
          </a:p>
        </p:txBody>
      </p:sp>
      <p:sp>
        <p:nvSpPr>
          <p:cNvPr id="2179" name="AutoShape 131"/>
          <p:cNvSpPr>
            <a:spLocks noChangeArrowheads="1"/>
          </p:cNvSpPr>
          <p:nvPr/>
        </p:nvSpPr>
        <p:spPr bwMode="auto">
          <a:xfrm flipV="1">
            <a:off x="5335588" y="2306638"/>
            <a:ext cx="379412" cy="530225"/>
          </a:xfrm>
          <a:prstGeom prst="wedgeRectCallout">
            <a:avLst>
              <a:gd name="adj1" fmla="val -134102"/>
              <a:gd name="adj2" fmla="val -377250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R213X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tonsils,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bones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R213P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eyes</a:t>
            </a:r>
          </a:p>
        </p:txBody>
      </p:sp>
      <p:sp>
        <p:nvSpPr>
          <p:cNvPr id="2180" name="AutoShape 132"/>
          <p:cNvSpPr>
            <a:spLocks noChangeArrowheads="1"/>
          </p:cNvSpPr>
          <p:nvPr/>
        </p:nvSpPr>
        <p:spPr bwMode="auto">
          <a:xfrm flipV="1">
            <a:off x="5540375" y="2889250"/>
            <a:ext cx="485775" cy="622300"/>
          </a:xfrm>
          <a:prstGeom prst="wedgeRectCallout">
            <a:avLst>
              <a:gd name="adj1" fmla="val -134968"/>
              <a:gd name="adj2" fmla="val -220921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V216M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peritoneum,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sinuses,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pharynx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V216A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ureter</a:t>
            </a:r>
          </a:p>
        </p:txBody>
      </p:sp>
      <p:sp>
        <p:nvSpPr>
          <p:cNvPr id="2181" name="AutoShape 133"/>
          <p:cNvSpPr>
            <a:spLocks noChangeArrowheads="1"/>
          </p:cNvSpPr>
          <p:nvPr/>
        </p:nvSpPr>
        <p:spPr bwMode="auto">
          <a:xfrm flipV="1">
            <a:off x="5391150" y="3689350"/>
            <a:ext cx="584200" cy="423863"/>
          </a:xfrm>
          <a:prstGeom prst="wedgeRectCallout">
            <a:avLst>
              <a:gd name="adj1" fmla="val -76634"/>
              <a:gd name="adj2" fmla="val -158241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Y220C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head&amp;neck, heart,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small intestine</a:t>
            </a:r>
          </a:p>
        </p:txBody>
      </p:sp>
      <p:sp>
        <p:nvSpPr>
          <p:cNvPr id="2182" name="AutoShape 134"/>
          <p:cNvSpPr>
            <a:spLocks noChangeArrowheads="1"/>
          </p:cNvSpPr>
          <p:nvPr/>
        </p:nvSpPr>
        <p:spPr bwMode="auto">
          <a:xfrm flipV="1">
            <a:off x="4211638" y="5024438"/>
            <a:ext cx="381000" cy="530225"/>
          </a:xfrm>
          <a:prstGeom prst="wedgeRectCallout">
            <a:avLst>
              <a:gd name="adj1" fmla="val 308333"/>
              <a:gd name="adj2" fmla="val 82764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Y234C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tonsils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Y234N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bones, eyes</a:t>
            </a:r>
          </a:p>
        </p:txBody>
      </p:sp>
      <p:sp>
        <p:nvSpPr>
          <p:cNvPr id="2183" name="AutoShape 135"/>
          <p:cNvSpPr>
            <a:spLocks noChangeArrowheads="1"/>
          </p:cNvSpPr>
          <p:nvPr/>
        </p:nvSpPr>
        <p:spPr bwMode="auto">
          <a:xfrm flipV="1">
            <a:off x="4635500" y="5280025"/>
            <a:ext cx="369888" cy="438150"/>
          </a:xfrm>
          <a:prstGeom prst="wedgeRectCallout">
            <a:avLst>
              <a:gd name="adj1" fmla="val 229398"/>
              <a:gd name="adj2" fmla="val 145287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Y236C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lips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Y234H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eyes</a:t>
            </a:r>
          </a:p>
        </p:txBody>
      </p:sp>
      <p:sp>
        <p:nvSpPr>
          <p:cNvPr id="2184" name="AutoShape 136"/>
          <p:cNvSpPr>
            <a:spLocks noChangeArrowheads="1"/>
          </p:cNvSpPr>
          <p:nvPr/>
        </p:nvSpPr>
        <p:spPr bwMode="auto">
          <a:xfrm flipV="1">
            <a:off x="4635500" y="5762625"/>
            <a:ext cx="339725" cy="423863"/>
          </a:xfrm>
          <a:prstGeom prst="wedgeRectCallout">
            <a:avLst>
              <a:gd name="adj1" fmla="val 281773"/>
              <a:gd name="adj2" fmla="val 260861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M237I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palate,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testis,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bones</a:t>
            </a:r>
          </a:p>
        </p:txBody>
      </p:sp>
      <p:sp>
        <p:nvSpPr>
          <p:cNvPr id="2185" name="AutoShape 137"/>
          <p:cNvSpPr>
            <a:spLocks noChangeArrowheads="1"/>
          </p:cNvSpPr>
          <p:nvPr/>
        </p:nvSpPr>
        <p:spPr bwMode="auto">
          <a:xfrm flipV="1">
            <a:off x="4727575" y="6243638"/>
            <a:ext cx="466725" cy="438150"/>
          </a:xfrm>
          <a:prstGeom prst="wedgeRectCallout">
            <a:avLst>
              <a:gd name="adj1" fmla="val 206120"/>
              <a:gd name="adj2" fmla="val 362681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N239D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gallbladder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N293S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uterus</a:t>
            </a:r>
          </a:p>
        </p:txBody>
      </p:sp>
      <p:sp>
        <p:nvSpPr>
          <p:cNvPr id="2186" name="AutoShape 138"/>
          <p:cNvSpPr>
            <a:spLocks noChangeArrowheads="1"/>
          </p:cNvSpPr>
          <p:nvPr/>
        </p:nvSpPr>
        <p:spPr bwMode="auto">
          <a:xfrm flipV="1">
            <a:off x="5097463" y="5600329"/>
            <a:ext cx="377825" cy="227755"/>
          </a:xfrm>
          <a:prstGeom prst="wedgeRectCallout">
            <a:avLst>
              <a:gd name="adj1" fmla="val 147898"/>
              <a:gd name="adj2" fmla="val 350662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C238Y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neuronal</a:t>
            </a:r>
          </a:p>
        </p:txBody>
      </p:sp>
      <p:sp>
        <p:nvSpPr>
          <p:cNvPr id="2187" name="AutoShape 139"/>
          <p:cNvSpPr>
            <a:spLocks noChangeArrowheads="1"/>
          </p:cNvSpPr>
          <p:nvPr/>
        </p:nvSpPr>
        <p:spPr bwMode="auto">
          <a:xfrm flipV="1">
            <a:off x="5302246" y="6064400"/>
            <a:ext cx="269882" cy="612475"/>
          </a:xfrm>
          <a:prstGeom prst="wedgeRectCallout">
            <a:avLst>
              <a:gd name="adj1" fmla="val 202472"/>
              <a:gd name="adj2" fmla="val 240306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S241F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eyes,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lips,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bones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S241C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uterus</a:t>
            </a:r>
          </a:p>
        </p:txBody>
      </p:sp>
      <p:sp>
        <p:nvSpPr>
          <p:cNvPr id="2188" name="AutoShape 140"/>
          <p:cNvSpPr>
            <a:spLocks noChangeArrowheads="1"/>
          </p:cNvSpPr>
          <p:nvPr/>
        </p:nvSpPr>
        <p:spPr bwMode="auto">
          <a:xfrm flipV="1">
            <a:off x="5693520" y="6051149"/>
            <a:ext cx="331886" cy="627864"/>
          </a:xfrm>
          <a:prstGeom prst="wedgeRectCallout">
            <a:avLst>
              <a:gd name="adj1" fmla="val 77417"/>
              <a:gd name="adj2" fmla="val 233042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C242F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eyes, lips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C242Y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bone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C242S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tonsils</a:t>
            </a:r>
          </a:p>
        </p:txBody>
      </p:sp>
      <p:sp>
        <p:nvSpPr>
          <p:cNvPr id="2189" name="AutoShape 141"/>
          <p:cNvSpPr>
            <a:spLocks noChangeArrowheads="1"/>
          </p:cNvSpPr>
          <p:nvPr/>
        </p:nvSpPr>
        <p:spPr bwMode="auto">
          <a:xfrm flipV="1">
            <a:off x="6124575" y="5954713"/>
            <a:ext cx="579438" cy="728662"/>
          </a:xfrm>
          <a:prstGeom prst="wedgeRectCallout">
            <a:avLst>
              <a:gd name="adj1" fmla="val -14662"/>
              <a:gd name="adj2" fmla="val 197491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G245S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heart, vulva,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rectum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G245D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tonsils, mouth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G245V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small intestine</a:t>
            </a:r>
          </a:p>
        </p:txBody>
      </p:sp>
      <p:sp>
        <p:nvSpPr>
          <p:cNvPr id="2190" name="AutoShape 142"/>
          <p:cNvSpPr>
            <a:spLocks noChangeArrowheads="1"/>
          </p:cNvSpPr>
          <p:nvPr/>
        </p:nvSpPr>
        <p:spPr bwMode="auto">
          <a:xfrm flipV="1">
            <a:off x="6319838" y="5435600"/>
            <a:ext cx="377825" cy="438150"/>
          </a:xfrm>
          <a:prstGeom prst="wedgeRectCallout">
            <a:avLst>
              <a:gd name="adj1" fmla="val -28995"/>
              <a:gd name="adj2" fmla="val 176810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M246V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sinuses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M246I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lips</a:t>
            </a:r>
          </a:p>
        </p:txBody>
      </p:sp>
      <p:sp>
        <p:nvSpPr>
          <p:cNvPr id="2191" name="AutoShape 143"/>
          <p:cNvSpPr>
            <a:spLocks noChangeArrowheads="1"/>
          </p:cNvSpPr>
          <p:nvPr/>
        </p:nvSpPr>
        <p:spPr bwMode="auto">
          <a:xfrm flipV="1">
            <a:off x="5828928" y="5276449"/>
            <a:ext cx="396031" cy="627864"/>
          </a:xfrm>
          <a:prstGeom prst="wedgeRectCallout">
            <a:avLst>
              <a:gd name="adj1" fmla="val 48954"/>
              <a:gd name="adj2" fmla="val 112343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G244S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gallbladder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G244C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kidney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G244D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uterus</a:t>
            </a:r>
          </a:p>
        </p:txBody>
      </p:sp>
      <p:sp>
        <p:nvSpPr>
          <p:cNvPr id="2192" name="AutoShape 144"/>
          <p:cNvSpPr>
            <a:spLocks noChangeArrowheads="1"/>
          </p:cNvSpPr>
          <p:nvPr/>
        </p:nvSpPr>
        <p:spPr bwMode="auto">
          <a:xfrm flipV="1">
            <a:off x="6797105" y="5815877"/>
            <a:ext cx="767903" cy="858697"/>
          </a:xfrm>
          <a:prstGeom prst="wedgeRectCallout">
            <a:avLst>
              <a:gd name="adj1" fmla="val -77542"/>
              <a:gd name="adj2" fmla="val 158056"/>
            </a:avLst>
          </a:prstGeom>
          <a:solidFill>
            <a:srgbClr val="A50021"/>
          </a:solidFill>
          <a:ln w="127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1000" b="1">
                <a:solidFill>
                  <a:srgbClr val="000000"/>
                </a:solidFill>
              </a:rPr>
              <a:t>R248Q</a:t>
            </a:r>
            <a:r>
              <a:rPr lang="en-US" sz="600" b="1">
                <a:solidFill>
                  <a:srgbClr val="000000"/>
                </a:solidFill>
              </a:rPr>
              <a:t> 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ureter, small intestine,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heart, uterus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1000" b="1">
                <a:solidFill>
                  <a:srgbClr val="000000"/>
                </a:solidFill>
              </a:rPr>
              <a:t>R248W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uterus, tongue, skin</a:t>
            </a:r>
          </a:p>
          <a:p>
            <a:pPr algn="ctr"/>
            <a:r>
              <a:rPr lang="en-US" sz="1000" b="1">
                <a:solidFill>
                  <a:srgbClr val="000000"/>
                </a:solidFill>
              </a:rPr>
              <a:t>R248L</a:t>
            </a:r>
            <a:br>
              <a:rPr lang="en-US" sz="10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lung, larynx, tonsils</a:t>
            </a:r>
          </a:p>
        </p:txBody>
      </p:sp>
      <p:sp>
        <p:nvSpPr>
          <p:cNvPr id="2193" name="AutoShape 145"/>
          <p:cNvSpPr>
            <a:spLocks noChangeArrowheads="1"/>
          </p:cNvSpPr>
          <p:nvPr/>
        </p:nvSpPr>
        <p:spPr bwMode="auto">
          <a:xfrm flipV="1">
            <a:off x="6800850" y="2162175"/>
            <a:ext cx="579438" cy="438150"/>
          </a:xfrm>
          <a:prstGeom prst="wedgeRectCallout">
            <a:avLst>
              <a:gd name="adj1" fmla="val 407"/>
              <a:gd name="adj2" fmla="val -500366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V272M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small intestine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V272del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testis</a:t>
            </a:r>
          </a:p>
        </p:txBody>
      </p:sp>
      <p:sp>
        <p:nvSpPr>
          <p:cNvPr id="2194" name="AutoShape 146"/>
          <p:cNvSpPr>
            <a:spLocks noChangeArrowheads="1"/>
          </p:cNvSpPr>
          <p:nvPr/>
        </p:nvSpPr>
        <p:spPr bwMode="auto">
          <a:xfrm flipV="1">
            <a:off x="7419975" y="2155825"/>
            <a:ext cx="577850" cy="1235075"/>
          </a:xfrm>
          <a:prstGeom prst="wedgeRectCallout">
            <a:avLst>
              <a:gd name="adj1" fmla="val -92583"/>
              <a:gd name="adj2" fmla="val -146148"/>
            </a:avLst>
          </a:prstGeom>
          <a:solidFill>
            <a:srgbClr val="A50021"/>
          </a:solidFill>
          <a:ln w="127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1000" b="1">
                <a:solidFill>
                  <a:srgbClr val="000000"/>
                </a:solidFill>
              </a:rPr>
              <a:t>R273H</a:t>
            </a:r>
            <a:br>
              <a:rPr lang="en-US" sz="10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nasopharynx,</a:t>
            </a:r>
            <a:r>
              <a:rPr lang="en-US" sz="1000" b="1">
                <a:solidFill>
                  <a:srgbClr val="000000"/>
                </a:solidFill>
              </a:rPr>
              <a:t/>
            </a:r>
            <a:br>
              <a:rPr lang="en-US" sz="10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ovary,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thyroid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1000" b="1">
                <a:solidFill>
                  <a:srgbClr val="000000"/>
                </a:solidFill>
              </a:rPr>
              <a:t>R273C</a:t>
            </a:r>
            <a:r>
              <a:rPr lang="en-US" sz="800" b="1">
                <a:solidFill>
                  <a:srgbClr val="000000"/>
                </a:solidFill>
              </a:rPr>
              <a:t/>
            </a:r>
            <a:br>
              <a:rPr lang="en-US" sz="8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brain,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prostate,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cervix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1000" b="1">
                <a:solidFill>
                  <a:srgbClr val="000000"/>
                </a:solidFill>
              </a:rPr>
              <a:t>R273L</a:t>
            </a:r>
            <a:r>
              <a:rPr lang="en-US" sz="800" b="1">
                <a:solidFill>
                  <a:srgbClr val="000000"/>
                </a:solidFill>
              </a:rPr>
              <a:t/>
            </a:r>
            <a:br>
              <a:rPr lang="en-US" sz="8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heart,</a:t>
            </a:r>
            <a:r>
              <a:rPr lang="en-US" sz="800" b="1">
                <a:solidFill>
                  <a:srgbClr val="000000"/>
                </a:solidFill>
              </a:rPr>
              <a:t/>
            </a:r>
            <a:br>
              <a:rPr lang="en-US" sz="8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brain,lung</a:t>
            </a:r>
          </a:p>
        </p:txBody>
      </p:sp>
      <p:sp>
        <p:nvSpPr>
          <p:cNvPr id="2195" name="AutoShape 147"/>
          <p:cNvSpPr>
            <a:spLocks noChangeArrowheads="1"/>
          </p:cNvSpPr>
          <p:nvPr/>
        </p:nvSpPr>
        <p:spPr bwMode="auto">
          <a:xfrm flipV="1">
            <a:off x="8065554" y="2160995"/>
            <a:ext cx="267766" cy="427809"/>
          </a:xfrm>
          <a:prstGeom prst="wedgeRectCallout">
            <a:avLst>
              <a:gd name="adj1" fmla="val -299509"/>
              <a:gd name="adj2" fmla="val -502537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C275Y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bones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C275F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tongue</a:t>
            </a:r>
          </a:p>
        </p:txBody>
      </p:sp>
      <p:sp>
        <p:nvSpPr>
          <p:cNvPr id="2196" name="AutoShape 148"/>
          <p:cNvSpPr>
            <a:spLocks noChangeArrowheads="1"/>
          </p:cNvSpPr>
          <p:nvPr/>
        </p:nvSpPr>
        <p:spPr bwMode="auto">
          <a:xfrm flipV="1">
            <a:off x="8225036" y="2646383"/>
            <a:ext cx="280590" cy="704808"/>
          </a:xfrm>
          <a:prstGeom prst="wedgeRectCallout">
            <a:avLst>
              <a:gd name="adj1" fmla="val -336435"/>
              <a:gd name="adj2" fmla="val -221778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P278L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kidney,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lip,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skin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P278S</a:t>
            </a:r>
            <a:r>
              <a:rPr lang="en-US" sz="500" b="1">
                <a:solidFill>
                  <a:srgbClr val="000000"/>
                </a:solidFill>
              </a:rPr>
              <a:t/>
            </a:r>
            <a:br>
              <a:rPr lang="en-US" sz="5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eyes,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skin</a:t>
            </a:r>
          </a:p>
        </p:txBody>
      </p:sp>
      <p:sp>
        <p:nvSpPr>
          <p:cNvPr id="2197" name="AutoShape 149"/>
          <p:cNvSpPr>
            <a:spLocks noChangeArrowheads="1"/>
          </p:cNvSpPr>
          <p:nvPr/>
        </p:nvSpPr>
        <p:spPr bwMode="auto">
          <a:xfrm flipV="1">
            <a:off x="6892925" y="4995863"/>
            <a:ext cx="604838" cy="758825"/>
          </a:xfrm>
          <a:prstGeom prst="wedgeRectCallout">
            <a:avLst>
              <a:gd name="adj1" fmla="val -99347"/>
              <a:gd name="adj2" fmla="val 66944"/>
            </a:avLst>
          </a:prstGeom>
          <a:solidFill>
            <a:srgbClr val="A50021"/>
          </a:solidFill>
          <a:ln w="127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1000" b="1">
                <a:solidFill>
                  <a:srgbClr val="000000"/>
                </a:solidFill>
              </a:rPr>
              <a:t>R249S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lung, liver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 </a:t>
            </a:r>
            <a:r>
              <a:rPr lang="en-US" sz="900" b="1">
                <a:solidFill>
                  <a:srgbClr val="000000"/>
                </a:solidFill>
              </a:rPr>
              <a:t>R249M</a:t>
            </a:r>
            <a:br>
              <a:rPr lang="en-US" sz="9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lung, palate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1000" b="1">
                <a:solidFill>
                  <a:srgbClr val="000000"/>
                </a:solidFill>
              </a:rPr>
              <a:t>R249G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bones, sinuses</a:t>
            </a:r>
          </a:p>
        </p:txBody>
      </p:sp>
      <p:sp>
        <p:nvSpPr>
          <p:cNvPr id="2198" name="AutoShape 150"/>
          <p:cNvSpPr>
            <a:spLocks noChangeArrowheads="1"/>
          </p:cNvSpPr>
          <p:nvPr/>
        </p:nvSpPr>
        <p:spPr bwMode="auto">
          <a:xfrm flipV="1">
            <a:off x="8472488" y="5711825"/>
            <a:ext cx="415925" cy="806450"/>
          </a:xfrm>
          <a:prstGeom prst="wedgeRectCallout">
            <a:avLst>
              <a:gd name="adj1" fmla="val -293134"/>
              <a:gd name="adj2" fmla="val 154523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D281E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pharynx,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uterus,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tongue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D281H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kidney,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bones,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gum</a:t>
            </a:r>
          </a:p>
        </p:txBody>
      </p:sp>
      <p:sp>
        <p:nvSpPr>
          <p:cNvPr id="2199" name="AutoShape 151"/>
          <p:cNvSpPr>
            <a:spLocks noChangeArrowheads="1"/>
          </p:cNvSpPr>
          <p:nvPr/>
        </p:nvSpPr>
        <p:spPr bwMode="auto">
          <a:xfrm flipV="1">
            <a:off x="8353425" y="4902200"/>
            <a:ext cx="534988" cy="746125"/>
          </a:xfrm>
          <a:prstGeom prst="wedgeRectCallout">
            <a:avLst>
              <a:gd name="adj1" fmla="val -200745"/>
              <a:gd name="adj2" fmla="val 57019"/>
            </a:avLst>
          </a:prstGeom>
          <a:solidFill>
            <a:srgbClr val="A50021"/>
          </a:solidFill>
          <a:ln w="127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1000" b="1">
                <a:solidFill>
                  <a:srgbClr val="000000"/>
                </a:solidFill>
              </a:rPr>
              <a:t>R282W</a:t>
            </a:r>
            <a:br>
              <a:rPr lang="en-US" sz="10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stomach,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colon,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esophagus,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head&amp;neck,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tongue,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bones</a:t>
            </a:r>
          </a:p>
        </p:txBody>
      </p:sp>
      <p:sp>
        <p:nvSpPr>
          <p:cNvPr id="2200" name="AutoShape 152"/>
          <p:cNvSpPr>
            <a:spLocks noChangeArrowheads="1"/>
          </p:cNvSpPr>
          <p:nvPr/>
        </p:nvSpPr>
        <p:spPr bwMode="auto">
          <a:xfrm flipV="1">
            <a:off x="8034095" y="3722187"/>
            <a:ext cx="344973" cy="320088"/>
          </a:xfrm>
          <a:prstGeom prst="wedgeRectCallout">
            <a:avLst>
              <a:gd name="adj1" fmla="val -122875"/>
              <a:gd name="adj2" fmla="val -211245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E286K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neuronal,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skin</a:t>
            </a:r>
          </a:p>
        </p:txBody>
      </p:sp>
      <p:sp>
        <p:nvSpPr>
          <p:cNvPr id="2201" name="Text Box 153"/>
          <p:cNvSpPr txBox="1">
            <a:spLocks noChangeArrowheads="1"/>
          </p:cNvSpPr>
          <p:nvPr/>
        </p:nvSpPr>
        <p:spPr bwMode="auto">
          <a:xfrm>
            <a:off x="7862888" y="111125"/>
            <a:ext cx="1130300" cy="12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24731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" b="1"/>
              <a:t>Frequency of mutation:</a:t>
            </a:r>
          </a:p>
        </p:txBody>
      </p:sp>
      <p:sp>
        <p:nvSpPr>
          <p:cNvPr id="2202" name="Text Box 154"/>
          <p:cNvSpPr txBox="1">
            <a:spLocks noChangeArrowheads="1"/>
          </p:cNvSpPr>
          <p:nvPr/>
        </p:nvSpPr>
        <p:spPr bwMode="auto">
          <a:xfrm>
            <a:off x="8369300" y="398463"/>
            <a:ext cx="230188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24731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" b="1"/>
              <a:t>&gt;600</a:t>
            </a:r>
          </a:p>
        </p:txBody>
      </p:sp>
      <p:sp>
        <p:nvSpPr>
          <p:cNvPr id="2203" name="Text Box 155"/>
          <p:cNvSpPr txBox="1">
            <a:spLocks noChangeArrowheads="1"/>
          </p:cNvSpPr>
          <p:nvPr/>
        </p:nvSpPr>
        <p:spPr bwMode="auto">
          <a:xfrm>
            <a:off x="8296275" y="733425"/>
            <a:ext cx="319088" cy="12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24731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" b="1"/>
              <a:t>60-600</a:t>
            </a:r>
          </a:p>
        </p:txBody>
      </p:sp>
      <p:sp>
        <p:nvSpPr>
          <p:cNvPr id="2204" name="Text Box 156"/>
          <p:cNvSpPr txBox="1">
            <a:spLocks noChangeArrowheads="1"/>
          </p:cNvSpPr>
          <p:nvPr/>
        </p:nvSpPr>
        <p:spPr bwMode="auto">
          <a:xfrm>
            <a:off x="8426450" y="1082675"/>
            <a:ext cx="173038" cy="12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24731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" b="1"/>
              <a:t>&lt;60</a:t>
            </a:r>
          </a:p>
        </p:txBody>
      </p:sp>
      <p:sp>
        <p:nvSpPr>
          <p:cNvPr id="2205" name="AutoShape 157"/>
          <p:cNvSpPr>
            <a:spLocks noChangeArrowheads="1"/>
          </p:cNvSpPr>
          <p:nvPr/>
        </p:nvSpPr>
        <p:spPr bwMode="auto">
          <a:xfrm flipV="1">
            <a:off x="7758113" y="5813425"/>
            <a:ext cx="612775" cy="806450"/>
          </a:xfrm>
          <a:prstGeom prst="wedgeRectCallout">
            <a:avLst>
              <a:gd name="adj1" fmla="val -110106"/>
              <a:gd name="adj2" fmla="val 165745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R280K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ureter,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gallbladder,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bladder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R280T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small intestine,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ureter,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bladder</a:t>
            </a:r>
          </a:p>
        </p:txBody>
      </p:sp>
      <p:sp>
        <p:nvSpPr>
          <p:cNvPr id="2206" name="AutoShape 158"/>
          <p:cNvSpPr>
            <a:spLocks noChangeArrowheads="1"/>
          </p:cNvSpPr>
          <p:nvPr/>
        </p:nvSpPr>
        <p:spPr bwMode="auto">
          <a:xfrm flipV="1">
            <a:off x="6729723" y="2653800"/>
            <a:ext cx="421654" cy="320088"/>
          </a:xfrm>
          <a:prstGeom prst="wedgeRectCallout">
            <a:avLst>
              <a:gd name="adj1" fmla="val 19667"/>
              <a:gd name="adj2" fmla="val -529907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F270L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gallbladder,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stomach</a:t>
            </a:r>
          </a:p>
        </p:txBody>
      </p:sp>
      <p:sp>
        <p:nvSpPr>
          <p:cNvPr id="2207" name="AutoShape 159"/>
          <p:cNvSpPr>
            <a:spLocks noChangeArrowheads="1"/>
          </p:cNvSpPr>
          <p:nvPr/>
        </p:nvSpPr>
        <p:spPr bwMode="auto">
          <a:xfrm flipV="1">
            <a:off x="6576529" y="3035708"/>
            <a:ext cx="421654" cy="427809"/>
          </a:xfrm>
          <a:prstGeom prst="wedgeRectCallout">
            <a:avLst>
              <a:gd name="adj1" fmla="val 31569"/>
              <a:gd name="adj2" fmla="val -301815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G266E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ureter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G266R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peritoneum</a:t>
            </a:r>
          </a:p>
        </p:txBody>
      </p:sp>
      <p:sp>
        <p:nvSpPr>
          <p:cNvPr id="2208" name="AutoShape 160"/>
          <p:cNvSpPr>
            <a:spLocks noChangeArrowheads="1"/>
          </p:cNvSpPr>
          <p:nvPr/>
        </p:nvSpPr>
        <p:spPr bwMode="auto">
          <a:xfrm flipV="1">
            <a:off x="6420954" y="3515812"/>
            <a:ext cx="421654" cy="320088"/>
          </a:xfrm>
          <a:prstGeom prst="wedgeRectCallout">
            <a:avLst>
              <a:gd name="adj1" fmla="val 45903"/>
              <a:gd name="adj2" fmla="val -268662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E258K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ureter, lips,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peritoneum</a:t>
            </a:r>
          </a:p>
        </p:txBody>
      </p:sp>
      <p:sp>
        <p:nvSpPr>
          <p:cNvPr id="2209" name="AutoShape 161"/>
          <p:cNvSpPr>
            <a:spLocks noChangeArrowheads="1"/>
          </p:cNvSpPr>
          <p:nvPr/>
        </p:nvSpPr>
        <p:spPr bwMode="auto">
          <a:xfrm flipV="1">
            <a:off x="6138863" y="3881438"/>
            <a:ext cx="566737" cy="530225"/>
          </a:xfrm>
          <a:prstGeom prst="wedgeRectCallout">
            <a:avLst>
              <a:gd name="adj1" fmla="val 58403"/>
              <a:gd name="adj2" fmla="val -84134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P250L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colon, tongue,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bones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P250del</a:t>
            </a:r>
            <a:r>
              <a:rPr lang="en-US" sz="600" b="1">
                <a:solidFill>
                  <a:srgbClr val="000000"/>
                </a:solidFill>
              </a:rPr>
              <a:t/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bones</a:t>
            </a:r>
          </a:p>
        </p:txBody>
      </p:sp>
      <p:sp>
        <p:nvSpPr>
          <p:cNvPr id="2210" name="AutoShape 162"/>
          <p:cNvSpPr>
            <a:spLocks noChangeArrowheads="1"/>
          </p:cNvSpPr>
          <p:nvPr/>
        </p:nvSpPr>
        <p:spPr bwMode="auto">
          <a:xfrm flipV="1">
            <a:off x="4921250" y="2884488"/>
            <a:ext cx="369888" cy="530225"/>
          </a:xfrm>
          <a:prstGeom prst="wedgeRectCallout">
            <a:avLst>
              <a:gd name="adj1" fmla="val -94639"/>
              <a:gd name="adj2" fmla="val -268264"/>
            </a:avLst>
          </a:prstGeom>
          <a:solidFill>
            <a:srgbClr val="EAEAEA"/>
          </a:solidFill>
          <a:ln w="12700">
            <a:solidFill>
              <a:srgbClr val="77777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lIns="18288" tIns="9144" rIns="18288" bIns="18288" anchor="ctr" anchorCtr="1">
            <a:spAutoFit/>
          </a:bodyPr>
          <a:lstStyle/>
          <a:p>
            <a:pPr algn="ctr"/>
            <a:r>
              <a:rPr lang="en-US" sz="700" b="1">
                <a:solidFill>
                  <a:srgbClr val="000000"/>
                </a:solidFill>
              </a:rPr>
              <a:t>Y205C</a:t>
            </a:r>
          </a:p>
          <a:p>
            <a:pPr algn="ctr"/>
            <a:r>
              <a:rPr lang="en-US" sz="600" b="1">
                <a:solidFill>
                  <a:srgbClr val="000000"/>
                </a:solidFill>
              </a:rPr>
              <a:t>uterus,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pharynx</a:t>
            </a:r>
            <a:br>
              <a:rPr lang="en-US" sz="600" b="1">
                <a:solidFill>
                  <a:srgbClr val="000000"/>
                </a:solidFill>
              </a:rPr>
            </a:br>
            <a:r>
              <a:rPr lang="en-US" sz="700" b="1">
                <a:solidFill>
                  <a:srgbClr val="000000"/>
                </a:solidFill>
              </a:rPr>
              <a:t>Y205H</a:t>
            </a:r>
            <a:br>
              <a:rPr lang="en-US" sz="700" b="1">
                <a:solidFill>
                  <a:srgbClr val="000000"/>
                </a:solidFill>
              </a:rPr>
            </a:br>
            <a:r>
              <a:rPr lang="en-US" sz="600" b="1">
                <a:solidFill>
                  <a:srgbClr val="000000"/>
                </a:solidFill>
              </a:rPr>
              <a:t>tonsils</a:t>
            </a:r>
          </a:p>
        </p:txBody>
      </p:sp>
      <p:sp>
        <p:nvSpPr>
          <p:cNvPr id="2211" name="Oval 163"/>
          <p:cNvSpPr>
            <a:spLocks noChangeArrowheads="1"/>
          </p:cNvSpPr>
          <p:nvPr/>
        </p:nvSpPr>
        <p:spPr bwMode="auto">
          <a:xfrm>
            <a:off x="146050" y="69850"/>
            <a:ext cx="4508500" cy="527050"/>
          </a:xfrm>
          <a:prstGeom prst="ellipse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/>
          <a:p>
            <a:pPr algn="ctr"/>
            <a:r>
              <a:rPr lang="en-US" sz="1600" b="1"/>
              <a:t>p53 mutations in human cancer</a:t>
            </a:r>
          </a:p>
        </p:txBody>
      </p:sp>
    </p:spTree>
    <p:extLst>
      <p:ext uri="{BB962C8B-B14F-4D97-AF65-F5344CB8AC3E}">
        <p14:creationId xmlns:p14="http://schemas.microsoft.com/office/powerpoint/2010/main" val="3474307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/>
              <a:t>http://cgap.nci.nih.gov/Genes/GeneFinder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Buscar el gen: TP53</a:t>
            </a:r>
            <a:endParaRPr lang="es-ES" dirty="0"/>
          </a:p>
        </p:txBody>
      </p:sp>
      <p:sp>
        <p:nvSpPr>
          <p:cNvPr id="4" name="CuadroTexto 3"/>
          <p:cNvSpPr txBox="1"/>
          <p:nvPr/>
        </p:nvSpPr>
        <p:spPr>
          <a:xfrm>
            <a:off x="6597814" y="6233631"/>
            <a:ext cx="2349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Mauricio Lema Medina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11022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Back-up </a:t>
            </a:r>
            <a:r>
              <a:rPr lang="es-ES" dirty="0" err="1" smtClean="0"/>
              <a:t>slides</a:t>
            </a:r>
            <a:endParaRPr lang="es-ES" dirty="0"/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045720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139700" y="495300"/>
            <a:ext cx="2166938" cy="3108325"/>
          </a:xfrm>
          <a:prstGeom prst="roundRect">
            <a:avLst>
              <a:gd name="adj" fmla="val 5731"/>
            </a:avLst>
          </a:prstGeom>
          <a:solidFill>
            <a:schemeClr val="bg1"/>
          </a:solidFill>
          <a:ln w="12700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1338263" y="2776538"/>
            <a:ext cx="950912" cy="3841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gamma/>
                  <a:shade val="63529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63529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400" b="1">
                <a:solidFill>
                  <a:srgbClr val="D60093"/>
                </a:solidFill>
              </a:rPr>
              <a:t>CBP          </a:t>
            </a:r>
          </a:p>
          <a:p>
            <a:pPr algn="ctr"/>
            <a:endParaRPr lang="en-US" sz="1400" b="1">
              <a:solidFill>
                <a:srgbClr val="D60093"/>
              </a:solidFill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6858000" y="506413"/>
            <a:ext cx="2166938" cy="3108325"/>
          </a:xfrm>
          <a:prstGeom prst="roundRect">
            <a:avLst>
              <a:gd name="adj" fmla="val 5731"/>
            </a:avLst>
          </a:prstGeom>
          <a:solidFill>
            <a:schemeClr val="bg1"/>
          </a:solidFill>
          <a:ln w="12700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8005763" y="2713038"/>
            <a:ext cx="950912" cy="3841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gamma/>
                  <a:shade val="63529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63529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400" b="1">
                <a:solidFill>
                  <a:srgbClr val="D60093"/>
                </a:solidFill>
              </a:rPr>
              <a:t>CBP          </a:t>
            </a:r>
          </a:p>
          <a:p>
            <a:pPr algn="ctr"/>
            <a:endParaRPr lang="en-US" sz="1400" b="1">
              <a:solidFill>
                <a:srgbClr val="D60093"/>
              </a:solidFill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379663" y="506413"/>
            <a:ext cx="2166937" cy="3108325"/>
          </a:xfrm>
          <a:prstGeom prst="roundRect">
            <a:avLst>
              <a:gd name="adj" fmla="val 5731"/>
            </a:avLst>
          </a:prstGeom>
          <a:solidFill>
            <a:schemeClr val="bg1"/>
          </a:solidFill>
          <a:ln w="12700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3479800" y="2741613"/>
            <a:ext cx="950913" cy="3841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gamma/>
                  <a:shade val="63529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63529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400" b="1">
                <a:solidFill>
                  <a:srgbClr val="D60093"/>
                </a:solidFill>
              </a:rPr>
              <a:t>CBP          </a:t>
            </a:r>
          </a:p>
          <a:p>
            <a:pPr algn="ctr"/>
            <a:endParaRPr lang="en-US" sz="1400" b="1">
              <a:solidFill>
                <a:srgbClr val="D60093"/>
              </a:solidFill>
            </a:endParaRPr>
          </a:p>
        </p:txBody>
      </p:sp>
      <p:sp>
        <p:nvSpPr>
          <p:cNvPr id="2058" name="AutoShape 10"/>
          <p:cNvSpPr>
            <a:spLocks noChangeArrowheads="1"/>
          </p:cNvSpPr>
          <p:nvPr/>
        </p:nvSpPr>
        <p:spPr bwMode="auto">
          <a:xfrm>
            <a:off x="4618038" y="506413"/>
            <a:ext cx="2166937" cy="3108325"/>
          </a:xfrm>
          <a:prstGeom prst="roundRect">
            <a:avLst>
              <a:gd name="adj" fmla="val 5731"/>
            </a:avLst>
          </a:prstGeom>
          <a:solidFill>
            <a:schemeClr val="bg1"/>
          </a:solidFill>
          <a:ln w="12700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9" name="AutoShape 11"/>
          <p:cNvSpPr>
            <a:spLocks noChangeArrowheads="1"/>
          </p:cNvSpPr>
          <p:nvPr/>
        </p:nvSpPr>
        <p:spPr bwMode="auto">
          <a:xfrm>
            <a:off x="6858000" y="3679825"/>
            <a:ext cx="2166938" cy="3108325"/>
          </a:xfrm>
          <a:prstGeom prst="roundRect">
            <a:avLst>
              <a:gd name="adj" fmla="val 5731"/>
            </a:avLst>
          </a:prstGeom>
          <a:solidFill>
            <a:schemeClr val="bg1"/>
          </a:solidFill>
          <a:ln w="12700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060" name="Group 12"/>
          <p:cNvGrpSpPr>
            <a:grpSpLocks/>
          </p:cNvGrpSpPr>
          <p:nvPr/>
        </p:nvGrpSpPr>
        <p:grpSpPr bwMode="auto">
          <a:xfrm>
            <a:off x="2428875" y="3106738"/>
            <a:ext cx="2068513" cy="192087"/>
            <a:chOff x="110" y="2454"/>
            <a:chExt cx="1303" cy="121"/>
          </a:xfrm>
        </p:grpSpPr>
        <p:sp>
          <p:nvSpPr>
            <p:cNvPr id="2061" name="Freeform 13"/>
            <p:cNvSpPr>
              <a:spLocks noChangeAspect="1"/>
            </p:cNvSpPr>
            <p:nvPr/>
          </p:nvSpPr>
          <p:spPr bwMode="auto">
            <a:xfrm>
              <a:off x="3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2" name="Freeform 14"/>
            <p:cNvSpPr>
              <a:spLocks noChangeAspect="1"/>
            </p:cNvSpPr>
            <p:nvPr/>
          </p:nvSpPr>
          <p:spPr bwMode="auto">
            <a:xfrm>
              <a:off x="287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3" name="Freeform 15"/>
            <p:cNvSpPr>
              <a:spLocks noChangeAspect="1"/>
            </p:cNvSpPr>
            <p:nvPr/>
          </p:nvSpPr>
          <p:spPr bwMode="auto">
            <a:xfrm>
              <a:off x="607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4" name="Freeform 16"/>
            <p:cNvSpPr>
              <a:spLocks noChangeAspect="1"/>
            </p:cNvSpPr>
            <p:nvPr/>
          </p:nvSpPr>
          <p:spPr bwMode="auto">
            <a:xfrm>
              <a:off x="535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5" name="Freeform 17"/>
            <p:cNvSpPr>
              <a:spLocks noChangeAspect="1"/>
            </p:cNvSpPr>
            <p:nvPr/>
          </p:nvSpPr>
          <p:spPr bwMode="auto">
            <a:xfrm>
              <a:off x="856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6" name="Freeform 18"/>
            <p:cNvSpPr>
              <a:spLocks noChangeAspect="1"/>
            </p:cNvSpPr>
            <p:nvPr/>
          </p:nvSpPr>
          <p:spPr bwMode="auto">
            <a:xfrm>
              <a:off x="785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7" name="Freeform 19"/>
            <p:cNvSpPr>
              <a:spLocks noChangeAspect="1"/>
            </p:cNvSpPr>
            <p:nvPr/>
          </p:nvSpPr>
          <p:spPr bwMode="auto">
            <a:xfrm>
              <a:off x="1106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8" name="Freeform 20"/>
            <p:cNvSpPr>
              <a:spLocks noChangeAspect="1"/>
            </p:cNvSpPr>
            <p:nvPr/>
          </p:nvSpPr>
          <p:spPr bwMode="auto">
            <a:xfrm>
              <a:off x="1032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9" name="Freeform 21"/>
            <p:cNvSpPr>
              <a:spLocks noChangeAspect="1"/>
            </p:cNvSpPr>
            <p:nvPr/>
          </p:nvSpPr>
          <p:spPr bwMode="auto">
            <a:xfrm>
              <a:off x="1283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70" name="Freeform 22"/>
            <p:cNvSpPr>
              <a:spLocks noChangeAspect="1"/>
            </p:cNvSpPr>
            <p:nvPr/>
          </p:nvSpPr>
          <p:spPr bwMode="auto">
            <a:xfrm>
              <a:off x="110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2071" name="Group 23"/>
            <p:cNvGrpSpPr>
              <a:grpSpLocks noChangeAspect="1"/>
            </p:cNvGrpSpPr>
            <p:nvPr/>
          </p:nvGrpSpPr>
          <p:grpSpPr bwMode="auto">
            <a:xfrm>
              <a:off x="232" y="2455"/>
              <a:ext cx="11" cy="79"/>
              <a:chOff x="1015" y="2428"/>
              <a:chExt cx="46" cy="372"/>
            </a:xfrm>
          </p:grpSpPr>
          <p:sp>
            <p:nvSpPr>
              <p:cNvPr id="2072" name="AutoShape 24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73" name="AutoShape 25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74" name="Group 26"/>
            <p:cNvGrpSpPr>
              <a:grpSpLocks noChangeAspect="1"/>
            </p:cNvGrpSpPr>
            <p:nvPr/>
          </p:nvGrpSpPr>
          <p:grpSpPr bwMode="auto">
            <a:xfrm>
              <a:off x="385" y="2469"/>
              <a:ext cx="8" cy="95"/>
              <a:chOff x="1790" y="2461"/>
              <a:chExt cx="40" cy="447"/>
            </a:xfrm>
          </p:grpSpPr>
          <p:sp>
            <p:nvSpPr>
              <p:cNvPr id="2075" name="AutoShape 27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76" name="AutoShape 28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77" name="Group 29"/>
            <p:cNvGrpSpPr>
              <a:grpSpLocks noChangeAspect="1"/>
            </p:cNvGrpSpPr>
            <p:nvPr/>
          </p:nvGrpSpPr>
          <p:grpSpPr bwMode="auto">
            <a:xfrm>
              <a:off x="261" y="2466"/>
              <a:ext cx="8" cy="98"/>
              <a:chOff x="1151" y="2490"/>
              <a:chExt cx="40" cy="455"/>
            </a:xfrm>
          </p:grpSpPr>
          <p:sp>
            <p:nvSpPr>
              <p:cNvPr id="2078" name="AutoShape 30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79" name="AutoShape 31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80" name="Group 32"/>
            <p:cNvGrpSpPr>
              <a:grpSpLocks noChangeAspect="1"/>
            </p:cNvGrpSpPr>
            <p:nvPr/>
          </p:nvGrpSpPr>
          <p:grpSpPr bwMode="auto">
            <a:xfrm>
              <a:off x="411" y="2458"/>
              <a:ext cx="8" cy="68"/>
              <a:chOff x="1914" y="2425"/>
              <a:chExt cx="40" cy="326"/>
            </a:xfrm>
          </p:grpSpPr>
          <p:sp>
            <p:nvSpPr>
              <p:cNvPr id="2081" name="AutoShape 33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82" name="AutoShape 34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83" name="Group 35"/>
            <p:cNvGrpSpPr>
              <a:grpSpLocks noChangeAspect="1"/>
            </p:cNvGrpSpPr>
            <p:nvPr/>
          </p:nvGrpSpPr>
          <p:grpSpPr bwMode="auto">
            <a:xfrm>
              <a:off x="288" y="2500"/>
              <a:ext cx="8" cy="71"/>
              <a:chOff x="1284" y="2652"/>
              <a:chExt cx="40" cy="337"/>
            </a:xfrm>
          </p:grpSpPr>
          <p:sp>
            <p:nvSpPr>
              <p:cNvPr id="2084" name="AutoShape 36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85" name="AutoShape 37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86" name="Group 38"/>
            <p:cNvGrpSpPr>
              <a:grpSpLocks noChangeAspect="1"/>
            </p:cNvGrpSpPr>
            <p:nvPr/>
          </p:nvGrpSpPr>
          <p:grpSpPr bwMode="auto">
            <a:xfrm>
              <a:off x="355" y="2500"/>
              <a:ext cx="9" cy="75"/>
              <a:chOff x="1658" y="2628"/>
              <a:chExt cx="40" cy="355"/>
            </a:xfrm>
          </p:grpSpPr>
          <p:sp>
            <p:nvSpPr>
              <p:cNvPr id="2087" name="AutoShape 39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88" name="AutoShape 40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89" name="Group 41"/>
            <p:cNvGrpSpPr>
              <a:grpSpLocks noChangeAspect="1"/>
            </p:cNvGrpSpPr>
            <p:nvPr/>
          </p:nvGrpSpPr>
          <p:grpSpPr bwMode="auto">
            <a:xfrm>
              <a:off x="328" y="2538"/>
              <a:ext cx="9" cy="26"/>
              <a:chOff x="1516" y="2835"/>
              <a:chExt cx="42" cy="123"/>
            </a:xfrm>
          </p:grpSpPr>
          <p:sp>
            <p:nvSpPr>
              <p:cNvPr id="2090" name="AutoShape 42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91" name="AutoShape 43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92" name="Group 44"/>
            <p:cNvGrpSpPr>
              <a:grpSpLocks noChangeAspect="1"/>
            </p:cNvGrpSpPr>
            <p:nvPr/>
          </p:nvGrpSpPr>
          <p:grpSpPr bwMode="auto">
            <a:xfrm>
              <a:off x="499" y="2461"/>
              <a:ext cx="9" cy="94"/>
              <a:chOff x="2195" y="2463"/>
              <a:chExt cx="40" cy="442"/>
            </a:xfrm>
          </p:grpSpPr>
          <p:sp>
            <p:nvSpPr>
              <p:cNvPr id="2093" name="AutoShape 45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94" name="AutoShape 46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95" name="Group 47"/>
            <p:cNvGrpSpPr>
              <a:grpSpLocks noChangeAspect="1"/>
            </p:cNvGrpSpPr>
            <p:nvPr/>
          </p:nvGrpSpPr>
          <p:grpSpPr bwMode="auto">
            <a:xfrm>
              <a:off x="529" y="2491"/>
              <a:ext cx="9" cy="82"/>
              <a:chOff x="2329" y="2599"/>
              <a:chExt cx="43" cy="386"/>
            </a:xfrm>
          </p:grpSpPr>
          <p:sp>
            <p:nvSpPr>
              <p:cNvPr id="2096" name="AutoShape 48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97" name="AutoShape 49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98" name="Group 50"/>
            <p:cNvGrpSpPr>
              <a:grpSpLocks noChangeAspect="1"/>
            </p:cNvGrpSpPr>
            <p:nvPr/>
          </p:nvGrpSpPr>
          <p:grpSpPr bwMode="auto">
            <a:xfrm>
              <a:off x="434" y="2462"/>
              <a:ext cx="9" cy="34"/>
              <a:chOff x="2478" y="2807"/>
              <a:chExt cx="43" cy="178"/>
            </a:xfrm>
          </p:grpSpPr>
          <p:sp>
            <p:nvSpPr>
              <p:cNvPr id="2099" name="AutoShape 51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00" name="AutoShape 52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01" name="Group 53"/>
            <p:cNvGrpSpPr>
              <a:grpSpLocks noChangeAspect="1"/>
            </p:cNvGrpSpPr>
            <p:nvPr/>
          </p:nvGrpSpPr>
          <p:grpSpPr bwMode="auto">
            <a:xfrm>
              <a:off x="471" y="2458"/>
              <a:ext cx="8" cy="57"/>
              <a:chOff x="2065" y="2441"/>
              <a:chExt cx="40" cy="272"/>
            </a:xfrm>
          </p:grpSpPr>
          <p:sp>
            <p:nvSpPr>
              <p:cNvPr id="2102" name="AutoShape 54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03" name="AutoShape 55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04" name="Group 56"/>
            <p:cNvGrpSpPr>
              <a:grpSpLocks noChangeAspect="1"/>
            </p:cNvGrpSpPr>
            <p:nvPr/>
          </p:nvGrpSpPr>
          <p:grpSpPr bwMode="auto">
            <a:xfrm>
              <a:off x="557" y="2533"/>
              <a:ext cx="9" cy="34"/>
              <a:chOff x="2478" y="2807"/>
              <a:chExt cx="43" cy="178"/>
            </a:xfrm>
          </p:grpSpPr>
          <p:sp>
            <p:nvSpPr>
              <p:cNvPr id="2105" name="AutoShape 57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06" name="AutoShape 58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07" name="Group 59"/>
            <p:cNvGrpSpPr>
              <a:grpSpLocks noChangeAspect="1"/>
            </p:cNvGrpSpPr>
            <p:nvPr/>
          </p:nvGrpSpPr>
          <p:grpSpPr bwMode="auto">
            <a:xfrm>
              <a:off x="673" y="2458"/>
              <a:ext cx="10" cy="47"/>
              <a:chOff x="3094" y="2443"/>
              <a:chExt cx="40" cy="183"/>
            </a:xfrm>
          </p:grpSpPr>
          <p:sp>
            <p:nvSpPr>
              <p:cNvPr id="2108" name="AutoShape 60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09" name="AutoShape 61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10" name="Group 62"/>
            <p:cNvGrpSpPr>
              <a:grpSpLocks noChangeAspect="1"/>
            </p:cNvGrpSpPr>
            <p:nvPr/>
          </p:nvGrpSpPr>
          <p:grpSpPr bwMode="auto">
            <a:xfrm>
              <a:off x="647" y="2458"/>
              <a:ext cx="11" cy="87"/>
              <a:chOff x="2978" y="2432"/>
              <a:chExt cx="46" cy="375"/>
            </a:xfrm>
          </p:grpSpPr>
          <p:sp>
            <p:nvSpPr>
              <p:cNvPr id="2111" name="AutoShape 63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12" name="AutoShape 64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13" name="Group 65"/>
            <p:cNvGrpSpPr>
              <a:grpSpLocks noChangeAspect="1"/>
            </p:cNvGrpSpPr>
            <p:nvPr/>
          </p:nvGrpSpPr>
          <p:grpSpPr bwMode="auto">
            <a:xfrm>
              <a:off x="619" y="2477"/>
              <a:ext cx="9" cy="93"/>
              <a:chOff x="2832" y="2516"/>
              <a:chExt cx="43" cy="436"/>
            </a:xfrm>
          </p:grpSpPr>
          <p:sp>
            <p:nvSpPr>
              <p:cNvPr id="2114" name="AutoShape 66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15" name="AutoShape 67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16" name="Group 68"/>
            <p:cNvGrpSpPr>
              <a:grpSpLocks noChangeAspect="1"/>
            </p:cNvGrpSpPr>
            <p:nvPr/>
          </p:nvGrpSpPr>
          <p:grpSpPr bwMode="auto">
            <a:xfrm>
              <a:off x="589" y="2523"/>
              <a:ext cx="8" cy="46"/>
              <a:chOff x="2668" y="2761"/>
              <a:chExt cx="40" cy="217"/>
            </a:xfrm>
          </p:grpSpPr>
          <p:sp>
            <p:nvSpPr>
              <p:cNvPr id="2117" name="AutoShape 69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18" name="AutoShape 70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19" name="Group 71"/>
            <p:cNvGrpSpPr>
              <a:grpSpLocks noChangeAspect="1"/>
            </p:cNvGrpSpPr>
            <p:nvPr/>
          </p:nvGrpSpPr>
          <p:grpSpPr bwMode="auto">
            <a:xfrm flipV="1">
              <a:off x="770" y="2479"/>
              <a:ext cx="8" cy="93"/>
              <a:chOff x="3217" y="3037"/>
              <a:chExt cx="46" cy="372"/>
            </a:xfrm>
          </p:grpSpPr>
          <p:sp>
            <p:nvSpPr>
              <p:cNvPr id="2120" name="AutoShape 72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21" name="AutoShape 73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22" name="Group 74"/>
            <p:cNvGrpSpPr>
              <a:grpSpLocks noChangeAspect="1"/>
            </p:cNvGrpSpPr>
            <p:nvPr/>
          </p:nvGrpSpPr>
          <p:grpSpPr bwMode="auto">
            <a:xfrm>
              <a:off x="739" y="2455"/>
              <a:ext cx="10" cy="93"/>
              <a:chOff x="3353" y="3099"/>
              <a:chExt cx="40" cy="455"/>
            </a:xfrm>
          </p:grpSpPr>
          <p:sp>
            <p:nvSpPr>
              <p:cNvPr id="2123" name="AutoShape 75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24" name="AutoShape 76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25" name="Group 77"/>
            <p:cNvGrpSpPr>
              <a:grpSpLocks noChangeAspect="1"/>
            </p:cNvGrpSpPr>
            <p:nvPr/>
          </p:nvGrpSpPr>
          <p:grpSpPr bwMode="auto">
            <a:xfrm>
              <a:off x="714" y="2457"/>
              <a:ext cx="10" cy="55"/>
              <a:chOff x="3486" y="3261"/>
              <a:chExt cx="40" cy="337"/>
            </a:xfrm>
          </p:grpSpPr>
          <p:sp>
            <p:nvSpPr>
              <p:cNvPr id="2126" name="AutoShape 78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27" name="AutoShape 79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28" name="Group 80"/>
            <p:cNvGrpSpPr>
              <a:grpSpLocks noChangeAspect="1"/>
            </p:cNvGrpSpPr>
            <p:nvPr/>
          </p:nvGrpSpPr>
          <p:grpSpPr bwMode="auto">
            <a:xfrm>
              <a:off x="891" y="2460"/>
              <a:ext cx="8" cy="95"/>
              <a:chOff x="2195" y="2463"/>
              <a:chExt cx="40" cy="442"/>
            </a:xfrm>
          </p:grpSpPr>
          <p:sp>
            <p:nvSpPr>
              <p:cNvPr id="2129" name="AutoShape 81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30" name="AutoShape 82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31" name="Group 83"/>
            <p:cNvGrpSpPr>
              <a:grpSpLocks noChangeAspect="1"/>
            </p:cNvGrpSpPr>
            <p:nvPr/>
          </p:nvGrpSpPr>
          <p:grpSpPr bwMode="auto">
            <a:xfrm>
              <a:off x="860" y="2491"/>
              <a:ext cx="9" cy="82"/>
              <a:chOff x="2329" y="2599"/>
              <a:chExt cx="43" cy="386"/>
            </a:xfrm>
          </p:grpSpPr>
          <p:sp>
            <p:nvSpPr>
              <p:cNvPr id="2132" name="AutoShape 84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33" name="AutoShape 85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34" name="Group 86"/>
            <p:cNvGrpSpPr>
              <a:grpSpLocks noChangeAspect="1"/>
            </p:cNvGrpSpPr>
            <p:nvPr/>
          </p:nvGrpSpPr>
          <p:grpSpPr bwMode="auto">
            <a:xfrm>
              <a:off x="796" y="2514"/>
              <a:ext cx="8" cy="56"/>
              <a:chOff x="2065" y="2441"/>
              <a:chExt cx="40" cy="272"/>
            </a:xfrm>
          </p:grpSpPr>
          <p:sp>
            <p:nvSpPr>
              <p:cNvPr id="2135" name="AutoShape 87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36" name="AutoShape 88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37" name="Group 89"/>
            <p:cNvGrpSpPr>
              <a:grpSpLocks noChangeAspect="1"/>
            </p:cNvGrpSpPr>
            <p:nvPr/>
          </p:nvGrpSpPr>
          <p:grpSpPr bwMode="auto">
            <a:xfrm flipV="1">
              <a:off x="831" y="2528"/>
              <a:ext cx="10" cy="39"/>
              <a:chOff x="2815" y="1923"/>
              <a:chExt cx="40" cy="217"/>
            </a:xfrm>
          </p:grpSpPr>
          <p:sp>
            <p:nvSpPr>
              <p:cNvPr id="2138" name="AutoShape 90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39" name="AutoShape 91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40" name="Group 92"/>
            <p:cNvGrpSpPr>
              <a:grpSpLocks noChangeAspect="1"/>
            </p:cNvGrpSpPr>
            <p:nvPr/>
          </p:nvGrpSpPr>
          <p:grpSpPr bwMode="auto">
            <a:xfrm>
              <a:off x="918" y="2457"/>
              <a:ext cx="10" cy="58"/>
              <a:chOff x="2329" y="2599"/>
              <a:chExt cx="43" cy="386"/>
            </a:xfrm>
          </p:grpSpPr>
          <p:sp>
            <p:nvSpPr>
              <p:cNvPr id="2141" name="AutoShape 93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42" name="AutoShape 94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43" name="Group 95"/>
            <p:cNvGrpSpPr>
              <a:grpSpLocks noChangeAspect="1"/>
            </p:cNvGrpSpPr>
            <p:nvPr/>
          </p:nvGrpSpPr>
          <p:grpSpPr bwMode="auto">
            <a:xfrm>
              <a:off x="953" y="2463"/>
              <a:ext cx="9" cy="34"/>
              <a:chOff x="2478" y="2807"/>
              <a:chExt cx="43" cy="178"/>
            </a:xfrm>
          </p:grpSpPr>
          <p:sp>
            <p:nvSpPr>
              <p:cNvPr id="2144" name="AutoShape 96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45" name="AutoShape 97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46" name="Group 98"/>
            <p:cNvGrpSpPr>
              <a:grpSpLocks noChangeAspect="1"/>
            </p:cNvGrpSpPr>
            <p:nvPr/>
          </p:nvGrpSpPr>
          <p:grpSpPr bwMode="auto">
            <a:xfrm>
              <a:off x="1009" y="2471"/>
              <a:ext cx="9" cy="94"/>
              <a:chOff x="2195" y="2463"/>
              <a:chExt cx="40" cy="442"/>
            </a:xfrm>
          </p:grpSpPr>
          <p:sp>
            <p:nvSpPr>
              <p:cNvPr id="2147" name="AutoShape 99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48" name="AutoShape 100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49" name="Group 101"/>
            <p:cNvGrpSpPr>
              <a:grpSpLocks noChangeAspect="1"/>
            </p:cNvGrpSpPr>
            <p:nvPr/>
          </p:nvGrpSpPr>
          <p:grpSpPr bwMode="auto">
            <a:xfrm>
              <a:off x="1038" y="2505"/>
              <a:ext cx="9" cy="67"/>
              <a:chOff x="2329" y="2599"/>
              <a:chExt cx="43" cy="386"/>
            </a:xfrm>
          </p:grpSpPr>
          <p:sp>
            <p:nvSpPr>
              <p:cNvPr id="2150" name="AutoShape 102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51" name="AutoShape 103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52" name="Group 104"/>
            <p:cNvGrpSpPr>
              <a:grpSpLocks noChangeAspect="1"/>
            </p:cNvGrpSpPr>
            <p:nvPr/>
          </p:nvGrpSpPr>
          <p:grpSpPr bwMode="auto">
            <a:xfrm>
              <a:off x="980" y="2456"/>
              <a:ext cx="9" cy="71"/>
              <a:chOff x="2065" y="2441"/>
              <a:chExt cx="40" cy="272"/>
            </a:xfrm>
          </p:grpSpPr>
          <p:sp>
            <p:nvSpPr>
              <p:cNvPr id="2153" name="AutoShape 105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54" name="AutoShape 106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55" name="Group 107"/>
            <p:cNvGrpSpPr>
              <a:grpSpLocks noChangeAspect="1"/>
            </p:cNvGrpSpPr>
            <p:nvPr/>
          </p:nvGrpSpPr>
          <p:grpSpPr bwMode="auto">
            <a:xfrm>
              <a:off x="1229" y="2455"/>
              <a:ext cx="10" cy="79"/>
              <a:chOff x="1015" y="2428"/>
              <a:chExt cx="46" cy="372"/>
            </a:xfrm>
          </p:grpSpPr>
          <p:sp>
            <p:nvSpPr>
              <p:cNvPr id="2156" name="AutoShape 108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57" name="AutoShape 109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58" name="Group 110"/>
            <p:cNvGrpSpPr>
              <a:grpSpLocks noChangeAspect="1"/>
            </p:cNvGrpSpPr>
            <p:nvPr/>
          </p:nvGrpSpPr>
          <p:grpSpPr bwMode="auto">
            <a:xfrm>
              <a:off x="1257" y="2466"/>
              <a:ext cx="8" cy="98"/>
              <a:chOff x="1151" y="2490"/>
              <a:chExt cx="40" cy="455"/>
            </a:xfrm>
          </p:grpSpPr>
          <p:sp>
            <p:nvSpPr>
              <p:cNvPr id="2159" name="AutoShape 111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60" name="AutoShape 112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61" name="Group 113"/>
            <p:cNvGrpSpPr>
              <a:grpSpLocks noChangeAspect="1"/>
            </p:cNvGrpSpPr>
            <p:nvPr/>
          </p:nvGrpSpPr>
          <p:grpSpPr bwMode="auto">
            <a:xfrm>
              <a:off x="1285" y="2500"/>
              <a:ext cx="7" cy="71"/>
              <a:chOff x="1284" y="2652"/>
              <a:chExt cx="40" cy="337"/>
            </a:xfrm>
          </p:grpSpPr>
          <p:sp>
            <p:nvSpPr>
              <p:cNvPr id="2162" name="AutoShape 114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63" name="AutoShape 115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64" name="Group 116"/>
            <p:cNvGrpSpPr>
              <a:grpSpLocks noChangeAspect="1"/>
            </p:cNvGrpSpPr>
            <p:nvPr/>
          </p:nvGrpSpPr>
          <p:grpSpPr bwMode="auto">
            <a:xfrm>
              <a:off x="1324" y="2538"/>
              <a:ext cx="9" cy="26"/>
              <a:chOff x="1516" y="2835"/>
              <a:chExt cx="42" cy="123"/>
            </a:xfrm>
          </p:grpSpPr>
          <p:sp>
            <p:nvSpPr>
              <p:cNvPr id="2165" name="AutoShape 117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66" name="AutoShape 118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67" name="Group 119"/>
            <p:cNvGrpSpPr>
              <a:grpSpLocks noChangeAspect="1"/>
            </p:cNvGrpSpPr>
            <p:nvPr/>
          </p:nvGrpSpPr>
          <p:grpSpPr bwMode="auto">
            <a:xfrm>
              <a:off x="1133" y="2465"/>
              <a:ext cx="9" cy="95"/>
              <a:chOff x="1790" y="2461"/>
              <a:chExt cx="40" cy="447"/>
            </a:xfrm>
          </p:grpSpPr>
          <p:sp>
            <p:nvSpPr>
              <p:cNvPr id="2168" name="AutoShape 120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69" name="AutoShape 121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70" name="Group 122"/>
            <p:cNvGrpSpPr>
              <a:grpSpLocks noChangeAspect="1"/>
            </p:cNvGrpSpPr>
            <p:nvPr/>
          </p:nvGrpSpPr>
          <p:grpSpPr bwMode="auto">
            <a:xfrm>
              <a:off x="1161" y="2458"/>
              <a:ext cx="8" cy="68"/>
              <a:chOff x="1914" y="2425"/>
              <a:chExt cx="40" cy="326"/>
            </a:xfrm>
          </p:grpSpPr>
          <p:sp>
            <p:nvSpPr>
              <p:cNvPr id="2171" name="AutoShape 123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72" name="AutoShape 124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73" name="Group 125"/>
            <p:cNvGrpSpPr>
              <a:grpSpLocks noChangeAspect="1"/>
            </p:cNvGrpSpPr>
            <p:nvPr/>
          </p:nvGrpSpPr>
          <p:grpSpPr bwMode="auto">
            <a:xfrm>
              <a:off x="1102" y="2498"/>
              <a:ext cx="9" cy="75"/>
              <a:chOff x="1658" y="2628"/>
              <a:chExt cx="40" cy="355"/>
            </a:xfrm>
          </p:grpSpPr>
          <p:sp>
            <p:nvSpPr>
              <p:cNvPr id="2174" name="AutoShape 126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75" name="AutoShape 127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76" name="Group 128"/>
            <p:cNvGrpSpPr>
              <a:grpSpLocks noChangeAspect="1"/>
            </p:cNvGrpSpPr>
            <p:nvPr/>
          </p:nvGrpSpPr>
          <p:grpSpPr bwMode="auto">
            <a:xfrm>
              <a:off x="1075" y="2537"/>
              <a:ext cx="8" cy="26"/>
              <a:chOff x="1516" y="2835"/>
              <a:chExt cx="42" cy="123"/>
            </a:xfrm>
          </p:grpSpPr>
          <p:sp>
            <p:nvSpPr>
              <p:cNvPr id="2177" name="AutoShape 129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78" name="AutoShape 130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79" name="Group 131"/>
            <p:cNvGrpSpPr>
              <a:grpSpLocks noChangeAspect="1"/>
            </p:cNvGrpSpPr>
            <p:nvPr/>
          </p:nvGrpSpPr>
          <p:grpSpPr bwMode="auto">
            <a:xfrm flipV="1">
              <a:off x="1182" y="2460"/>
              <a:ext cx="9" cy="34"/>
              <a:chOff x="2478" y="2807"/>
              <a:chExt cx="43" cy="178"/>
            </a:xfrm>
          </p:grpSpPr>
          <p:sp>
            <p:nvSpPr>
              <p:cNvPr id="2180" name="AutoShape 132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81" name="AutoShape 133"/>
              <p:cNvSpPr>
                <a:spLocks noChangeAspect="1" noChangeArrowheads="1"/>
              </p:cNvSpPr>
              <p:nvPr/>
            </p:nvSpPr>
            <p:spPr bwMode="auto">
              <a:xfrm flipV="1"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182" name="Freeform 134"/>
            <p:cNvSpPr>
              <a:spLocks noChangeAspect="1"/>
            </p:cNvSpPr>
            <p:nvPr/>
          </p:nvSpPr>
          <p:spPr bwMode="auto">
            <a:xfrm flipH="1">
              <a:off x="1231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83" name="Freeform 135"/>
            <p:cNvSpPr>
              <a:spLocks noChangeAspect="1"/>
            </p:cNvSpPr>
            <p:nvPr/>
          </p:nvSpPr>
          <p:spPr bwMode="auto">
            <a:xfrm flipH="1">
              <a:off x="11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84" name="Freeform 136"/>
            <p:cNvSpPr>
              <a:spLocks noChangeAspect="1"/>
            </p:cNvSpPr>
            <p:nvPr/>
          </p:nvSpPr>
          <p:spPr bwMode="auto">
            <a:xfrm flipH="1">
              <a:off x="980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85" name="Freeform 137"/>
            <p:cNvSpPr>
              <a:spLocks noChangeAspect="1"/>
            </p:cNvSpPr>
            <p:nvPr/>
          </p:nvSpPr>
          <p:spPr bwMode="auto">
            <a:xfrm flipH="1">
              <a:off x="908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86" name="Freeform 138"/>
            <p:cNvSpPr>
              <a:spLocks noChangeAspect="1"/>
            </p:cNvSpPr>
            <p:nvPr/>
          </p:nvSpPr>
          <p:spPr bwMode="auto">
            <a:xfrm flipH="1">
              <a:off x="732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87" name="Freeform 139"/>
            <p:cNvSpPr>
              <a:spLocks noChangeAspect="1"/>
            </p:cNvSpPr>
            <p:nvPr/>
          </p:nvSpPr>
          <p:spPr bwMode="auto">
            <a:xfrm flipH="1">
              <a:off x="659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88" name="Freeform 140"/>
            <p:cNvSpPr>
              <a:spLocks noChangeAspect="1"/>
            </p:cNvSpPr>
            <p:nvPr/>
          </p:nvSpPr>
          <p:spPr bwMode="auto">
            <a:xfrm flipH="1">
              <a:off x="483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89" name="Freeform 141"/>
            <p:cNvSpPr>
              <a:spLocks noChangeAspect="1"/>
            </p:cNvSpPr>
            <p:nvPr/>
          </p:nvSpPr>
          <p:spPr bwMode="auto">
            <a:xfrm flipH="1">
              <a:off x="411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90" name="Freeform 142"/>
            <p:cNvSpPr>
              <a:spLocks noChangeAspect="1"/>
            </p:cNvSpPr>
            <p:nvPr/>
          </p:nvSpPr>
          <p:spPr bwMode="auto">
            <a:xfrm flipH="1">
              <a:off x="234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91" name="Freeform 143"/>
            <p:cNvSpPr>
              <a:spLocks noChangeAspect="1"/>
            </p:cNvSpPr>
            <p:nvPr/>
          </p:nvSpPr>
          <p:spPr bwMode="auto">
            <a:xfrm flipH="1">
              <a:off x="163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192" name="Group 144"/>
          <p:cNvGrpSpPr>
            <a:grpSpLocks/>
          </p:cNvGrpSpPr>
          <p:nvPr/>
        </p:nvGrpSpPr>
        <p:grpSpPr bwMode="auto">
          <a:xfrm>
            <a:off x="6904038" y="3106738"/>
            <a:ext cx="2068512" cy="192087"/>
            <a:chOff x="110" y="2454"/>
            <a:chExt cx="1303" cy="121"/>
          </a:xfrm>
        </p:grpSpPr>
        <p:sp>
          <p:nvSpPr>
            <p:cNvPr id="2193" name="Freeform 145"/>
            <p:cNvSpPr>
              <a:spLocks noChangeAspect="1"/>
            </p:cNvSpPr>
            <p:nvPr/>
          </p:nvSpPr>
          <p:spPr bwMode="auto">
            <a:xfrm>
              <a:off x="3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94" name="Freeform 146"/>
            <p:cNvSpPr>
              <a:spLocks noChangeAspect="1"/>
            </p:cNvSpPr>
            <p:nvPr/>
          </p:nvSpPr>
          <p:spPr bwMode="auto">
            <a:xfrm>
              <a:off x="287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95" name="Freeform 147"/>
            <p:cNvSpPr>
              <a:spLocks noChangeAspect="1"/>
            </p:cNvSpPr>
            <p:nvPr/>
          </p:nvSpPr>
          <p:spPr bwMode="auto">
            <a:xfrm>
              <a:off x="607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96" name="Freeform 148"/>
            <p:cNvSpPr>
              <a:spLocks noChangeAspect="1"/>
            </p:cNvSpPr>
            <p:nvPr/>
          </p:nvSpPr>
          <p:spPr bwMode="auto">
            <a:xfrm>
              <a:off x="535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97" name="Freeform 149"/>
            <p:cNvSpPr>
              <a:spLocks noChangeAspect="1"/>
            </p:cNvSpPr>
            <p:nvPr/>
          </p:nvSpPr>
          <p:spPr bwMode="auto">
            <a:xfrm>
              <a:off x="856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98" name="Freeform 150"/>
            <p:cNvSpPr>
              <a:spLocks noChangeAspect="1"/>
            </p:cNvSpPr>
            <p:nvPr/>
          </p:nvSpPr>
          <p:spPr bwMode="auto">
            <a:xfrm>
              <a:off x="785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99" name="Freeform 151"/>
            <p:cNvSpPr>
              <a:spLocks noChangeAspect="1"/>
            </p:cNvSpPr>
            <p:nvPr/>
          </p:nvSpPr>
          <p:spPr bwMode="auto">
            <a:xfrm>
              <a:off x="1106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200" name="Freeform 152"/>
            <p:cNvSpPr>
              <a:spLocks noChangeAspect="1"/>
            </p:cNvSpPr>
            <p:nvPr/>
          </p:nvSpPr>
          <p:spPr bwMode="auto">
            <a:xfrm>
              <a:off x="1032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201" name="Freeform 153"/>
            <p:cNvSpPr>
              <a:spLocks noChangeAspect="1"/>
            </p:cNvSpPr>
            <p:nvPr/>
          </p:nvSpPr>
          <p:spPr bwMode="auto">
            <a:xfrm>
              <a:off x="1283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202" name="Freeform 154"/>
            <p:cNvSpPr>
              <a:spLocks noChangeAspect="1"/>
            </p:cNvSpPr>
            <p:nvPr/>
          </p:nvSpPr>
          <p:spPr bwMode="auto">
            <a:xfrm>
              <a:off x="110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2203" name="Group 155"/>
            <p:cNvGrpSpPr>
              <a:grpSpLocks noChangeAspect="1"/>
            </p:cNvGrpSpPr>
            <p:nvPr/>
          </p:nvGrpSpPr>
          <p:grpSpPr bwMode="auto">
            <a:xfrm>
              <a:off x="232" y="2455"/>
              <a:ext cx="11" cy="79"/>
              <a:chOff x="1015" y="2428"/>
              <a:chExt cx="46" cy="372"/>
            </a:xfrm>
          </p:grpSpPr>
          <p:sp>
            <p:nvSpPr>
              <p:cNvPr id="2204" name="AutoShape 156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05" name="AutoShape 157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06" name="Group 158"/>
            <p:cNvGrpSpPr>
              <a:grpSpLocks noChangeAspect="1"/>
            </p:cNvGrpSpPr>
            <p:nvPr/>
          </p:nvGrpSpPr>
          <p:grpSpPr bwMode="auto">
            <a:xfrm>
              <a:off x="385" y="2469"/>
              <a:ext cx="8" cy="95"/>
              <a:chOff x="1790" y="2461"/>
              <a:chExt cx="40" cy="447"/>
            </a:xfrm>
          </p:grpSpPr>
          <p:sp>
            <p:nvSpPr>
              <p:cNvPr id="2207" name="AutoShape 159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08" name="AutoShape 160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09" name="Group 161"/>
            <p:cNvGrpSpPr>
              <a:grpSpLocks noChangeAspect="1"/>
            </p:cNvGrpSpPr>
            <p:nvPr/>
          </p:nvGrpSpPr>
          <p:grpSpPr bwMode="auto">
            <a:xfrm>
              <a:off x="261" y="2466"/>
              <a:ext cx="8" cy="98"/>
              <a:chOff x="1151" y="2490"/>
              <a:chExt cx="40" cy="455"/>
            </a:xfrm>
          </p:grpSpPr>
          <p:sp>
            <p:nvSpPr>
              <p:cNvPr id="2210" name="AutoShape 162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11" name="AutoShape 163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12" name="Group 164"/>
            <p:cNvGrpSpPr>
              <a:grpSpLocks noChangeAspect="1"/>
            </p:cNvGrpSpPr>
            <p:nvPr/>
          </p:nvGrpSpPr>
          <p:grpSpPr bwMode="auto">
            <a:xfrm>
              <a:off x="411" y="2458"/>
              <a:ext cx="8" cy="68"/>
              <a:chOff x="1914" y="2425"/>
              <a:chExt cx="40" cy="326"/>
            </a:xfrm>
          </p:grpSpPr>
          <p:sp>
            <p:nvSpPr>
              <p:cNvPr id="2213" name="AutoShape 165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14" name="AutoShape 166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15" name="Group 167"/>
            <p:cNvGrpSpPr>
              <a:grpSpLocks noChangeAspect="1"/>
            </p:cNvGrpSpPr>
            <p:nvPr/>
          </p:nvGrpSpPr>
          <p:grpSpPr bwMode="auto">
            <a:xfrm>
              <a:off x="288" y="2500"/>
              <a:ext cx="8" cy="71"/>
              <a:chOff x="1284" y="2652"/>
              <a:chExt cx="40" cy="337"/>
            </a:xfrm>
          </p:grpSpPr>
          <p:sp>
            <p:nvSpPr>
              <p:cNvPr id="2216" name="AutoShape 168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17" name="AutoShape 169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18" name="Group 170"/>
            <p:cNvGrpSpPr>
              <a:grpSpLocks noChangeAspect="1"/>
            </p:cNvGrpSpPr>
            <p:nvPr/>
          </p:nvGrpSpPr>
          <p:grpSpPr bwMode="auto">
            <a:xfrm>
              <a:off x="355" y="2500"/>
              <a:ext cx="9" cy="75"/>
              <a:chOff x="1658" y="2628"/>
              <a:chExt cx="40" cy="355"/>
            </a:xfrm>
          </p:grpSpPr>
          <p:sp>
            <p:nvSpPr>
              <p:cNvPr id="2219" name="AutoShape 171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20" name="AutoShape 172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21" name="Group 173"/>
            <p:cNvGrpSpPr>
              <a:grpSpLocks noChangeAspect="1"/>
            </p:cNvGrpSpPr>
            <p:nvPr/>
          </p:nvGrpSpPr>
          <p:grpSpPr bwMode="auto">
            <a:xfrm>
              <a:off x="328" y="2538"/>
              <a:ext cx="9" cy="26"/>
              <a:chOff x="1516" y="2835"/>
              <a:chExt cx="42" cy="123"/>
            </a:xfrm>
          </p:grpSpPr>
          <p:sp>
            <p:nvSpPr>
              <p:cNvPr id="2222" name="AutoShape 174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23" name="AutoShape 175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24" name="Group 176"/>
            <p:cNvGrpSpPr>
              <a:grpSpLocks noChangeAspect="1"/>
            </p:cNvGrpSpPr>
            <p:nvPr/>
          </p:nvGrpSpPr>
          <p:grpSpPr bwMode="auto">
            <a:xfrm>
              <a:off x="499" y="2461"/>
              <a:ext cx="9" cy="94"/>
              <a:chOff x="2195" y="2463"/>
              <a:chExt cx="40" cy="442"/>
            </a:xfrm>
          </p:grpSpPr>
          <p:sp>
            <p:nvSpPr>
              <p:cNvPr id="2225" name="AutoShape 177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26" name="AutoShape 178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27" name="Group 179"/>
            <p:cNvGrpSpPr>
              <a:grpSpLocks noChangeAspect="1"/>
            </p:cNvGrpSpPr>
            <p:nvPr/>
          </p:nvGrpSpPr>
          <p:grpSpPr bwMode="auto">
            <a:xfrm>
              <a:off x="529" y="2491"/>
              <a:ext cx="9" cy="82"/>
              <a:chOff x="2329" y="2599"/>
              <a:chExt cx="43" cy="386"/>
            </a:xfrm>
          </p:grpSpPr>
          <p:sp>
            <p:nvSpPr>
              <p:cNvPr id="2228" name="AutoShape 18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29" name="AutoShape 18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30" name="Group 182"/>
            <p:cNvGrpSpPr>
              <a:grpSpLocks noChangeAspect="1"/>
            </p:cNvGrpSpPr>
            <p:nvPr/>
          </p:nvGrpSpPr>
          <p:grpSpPr bwMode="auto">
            <a:xfrm>
              <a:off x="434" y="2462"/>
              <a:ext cx="9" cy="34"/>
              <a:chOff x="2478" y="2807"/>
              <a:chExt cx="43" cy="178"/>
            </a:xfrm>
          </p:grpSpPr>
          <p:sp>
            <p:nvSpPr>
              <p:cNvPr id="2231" name="AutoShape 183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32" name="AutoShape 184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33" name="Group 185"/>
            <p:cNvGrpSpPr>
              <a:grpSpLocks noChangeAspect="1"/>
            </p:cNvGrpSpPr>
            <p:nvPr/>
          </p:nvGrpSpPr>
          <p:grpSpPr bwMode="auto">
            <a:xfrm>
              <a:off x="471" y="2458"/>
              <a:ext cx="8" cy="57"/>
              <a:chOff x="2065" y="2441"/>
              <a:chExt cx="40" cy="272"/>
            </a:xfrm>
          </p:grpSpPr>
          <p:sp>
            <p:nvSpPr>
              <p:cNvPr id="2234" name="AutoShape 186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35" name="AutoShape 187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36" name="Group 188"/>
            <p:cNvGrpSpPr>
              <a:grpSpLocks noChangeAspect="1"/>
            </p:cNvGrpSpPr>
            <p:nvPr/>
          </p:nvGrpSpPr>
          <p:grpSpPr bwMode="auto">
            <a:xfrm>
              <a:off x="557" y="2533"/>
              <a:ext cx="9" cy="34"/>
              <a:chOff x="2478" y="2807"/>
              <a:chExt cx="43" cy="178"/>
            </a:xfrm>
          </p:grpSpPr>
          <p:sp>
            <p:nvSpPr>
              <p:cNvPr id="2237" name="AutoShape 189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38" name="AutoShape 190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39" name="Group 191"/>
            <p:cNvGrpSpPr>
              <a:grpSpLocks noChangeAspect="1"/>
            </p:cNvGrpSpPr>
            <p:nvPr/>
          </p:nvGrpSpPr>
          <p:grpSpPr bwMode="auto">
            <a:xfrm>
              <a:off x="673" y="2458"/>
              <a:ext cx="10" cy="47"/>
              <a:chOff x="3094" y="2443"/>
              <a:chExt cx="40" cy="183"/>
            </a:xfrm>
          </p:grpSpPr>
          <p:sp>
            <p:nvSpPr>
              <p:cNvPr id="2240" name="AutoShape 192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41" name="AutoShape 193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42" name="Group 194"/>
            <p:cNvGrpSpPr>
              <a:grpSpLocks noChangeAspect="1"/>
            </p:cNvGrpSpPr>
            <p:nvPr/>
          </p:nvGrpSpPr>
          <p:grpSpPr bwMode="auto">
            <a:xfrm>
              <a:off x="647" y="2458"/>
              <a:ext cx="11" cy="87"/>
              <a:chOff x="2978" y="2432"/>
              <a:chExt cx="46" cy="375"/>
            </a:xfrm>
          </p:grpSpPr>
          <p:sp>
            <p:nvSpPr>
              <p:cNvPr id="2243" name="AutoShape 195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44" name="AutoShape 196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45" name="Group 197"/>
            <p:cNvGrpSpPr>
              <a:grpSpLocks noChangeAspect="1"/>
            </p:cNvGrpSpPr>
            <p:nvPr/>
          </p:nvGrpSpPr>
          <p:grpSpPr bwMode="auto">
            <a:xfrm>
              <a:off x="619" y="2477"/>
              <a:ext cx="9" cy="93"/>
              <a:chOff x="2832" y="2516"/>
              <a:chExt cx="43" cy="436"/>
            </a:xfrm>
          </p:grpSpPr>
          <p:sp>
            <p:nvSpPr>
              <p:cNvPr id="2246" name="AutoShape 198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47" name="AutoShape 199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48" name="Group 200"/>
            <p:cNvGrpSpPr>
              <a:grpSpLocks noChangeAspect="1"/>
            </p:cNvGrpSpPr>
            <p:nvPr/>
          </p:nvGrpSpPr>
          <p:grpSpPr bwMode="auto">
            <a:xfrm>
              <a:off x="589" y="2523"/>
              <a:ext cx="8" cy="46"/>
              <a:chOff x="2668" y="2761"/>
              <a:chExt cx="40" cy="217"/>
            </a:xfrm>
          </p:grpSpPr>
          <p:sp>
            <p:nvSpPr>
              <p:cNvPr id="2249" name="AutoShape 201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50" name="AutoShape 202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51" name="Group 203"/>
            <p:cNvGrpSpPr>
              <a:grpSpLocks noChangeAspect="1"/>
            </p:cNvGrpSpPr>
            <p:nvPr/>
          </p:nvGrpSpPr>
          <p:grpSpPr bwMode="auto">
            <a:xfrm flipV="1">
              <a:off x="770" y="2479"/>
              <a:ext cx="8" cy="93"/>
              <a:chOff x="3217" y="3037"/>
              <a:chExt cx="46" cy="372"/>
            </a:xfrm>
          </p:grpSpPr>
          <p:sp>
            <p:nvSpPr>
              <p:cNvPr id="2252" name="AutoShape 204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53" name="AutoShape 205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54" name="Group 206"/>
            <p:cNvGrpSpPr>
              <a:grpSpLocks noChangeAspect="1"/>
            </p:cNvGrpSpPr>
            <p:nvPr/>
          </p:nvGrpSpPr>
          <p:grpSpPr bwMode="auto">
            <a:xfrm>
              <a:off x="739" y="2455"/>
              <a:ext cx="10" cy="93"/>
              <a:chOff x="3353" y="3099"/>
              <a:chExt cx="40" cy="455"/>
            </a:xfrm>
          </p:grpSpPr>
          <p:sp>
            <p:nvSpPr>
              <p:cNvPr id="2255" name="AutoShape 207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56" name="AutoShape 208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57" name="Group 209"/>
            <p:cNvGrpSpPr>
              <a:grpSpLocks noChangeAspect="1"/>
            </p:cNvGrpSpPr>
            <p:nvPr/>
          </p:nvGrpSpPr>
          <p:grpSpPr bwMode="auto">
            <a:xfrm>
              <a:off x="714" y="2457"/>
              <a:ext cx="10" cy="55"/>
              <a:chOff x="3486" y="3261"/>
              <a:chExt cx="40" cy="337"/>
            </a:xfrm>
          </p:grpSpPr>
          <p:sp>
            <p:nvSpPr>
              <p:cNvPr id="2258" name="AutoShape 210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59" name="AutoShape 211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60" name="Group 212"/>
            <p:cNvGrpSpPr>
              <a:grpSpLocks noChangeAspect="1"/>
            </p:cNvGrpSpPr>
            <p:nvPr/>
          </p:nvGrpSpPr>
          <p:grpSpPr bwMode="auto">
            <a:xfrm>
              <a:off x="891" y="2460"/>
              <a:ext cx="8" cy="95"/>
              <a:chOff x="2195" y="2463"/>
              <a:chExt cx="40" cy="442"/>
            </a:xfrm>
          </p:grpSpPr>
          <p:sp>
            <p:nvSpPr>
              <p:cNvPr id="2261" name="AutoShape 213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62" name="AutoShape 214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63" name="Group 215"/>
            <p:cNvGrpSpPr>
              <a:grpSpLocks noChangeAspect="1"/>
            </p:cNvGrpSpPr>
            <p:nvPr/>
          </p:nvGrpSpPr>
          <p:grpSpPr bwMode="auto">
            <a:xfrm>
              <a:off x="860" y="2491"/>
              <a:ext cx="9" cy="82"/>
              <a:chOff x="2329" y="2599"/>
              <a:chExt cx="43" cy="386"/>
            </a:xfrm>
          </p:grpSpPr>
          <p:sp>
            <p:nvSpPr>
              <p:cNvPr id="2264" name="AutoShape 216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65" name="AutoShape 217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66" name="Group 218"/>
            <p:cNvGrpSpPr>
              <a:grpSpLocks noChangeAspect="1"/>
            </p:cNvGrpSpPr>
            <p:nvPr/>
          </p:nvGrpSpPr>
          <p:grpSpPr bwMode="auto">
            <a:xfrm>
              <a:off x="796" y="2514"/>
              <a:ext cx="8" cy="56"/>
              <a:chOff x="2065" y="2441"/>
              <a:chExt cx="40" cy="272"/>
            </a:xfrm>
          </p:grpSpPr>
          <p:sp>
            <p:nvSpPr>
              <p:cNvPr id="2267" name="AutoShape 219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68" name="AutoShape 220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69" name="Group 221"/>
            <p:cNvGrpSpPr>
              <a:grpSpLocks noChangeAspect="1"/>
            </p:cNvGrpSpPr>
            <p:nvPr/>
          </p:nvGrpSpPr>
          <p:grpSpPr bwMode="auto">
            <a:xfrm flipV="1">
              <a:off x="831" y="2528"/>
              <a:ext cx="10" cy="39"/>
              <a:chOff x="2815" y="1923"/>
              <a:chExt cx="40" cy="217"/>
            </a:xfrm>
          </p:grpSpPr>
          <p:sp>
            <p:nvSpPr>
              <p:cNvPr id="2270" name="AutoShape 222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71" name="AutoShape 223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72" name="Group 224"/>
            <p:cNvGrpSpPr>
              <a:grpSpLocks noChangeAspect="1"/>
            </p:cNvGrpSpPr>
            <p:nvPr/>
          </p:nvGrpSpPr>
          <p:grpSpPr bwMode="auto">
            <a:xfrm>
              <a:off x="918" y="2457"/>
              <a:ext cx="10" cy="58"/>
              <a:chOff x="2329" y="2599"/>
              <a:chExt cx="43" cy="386"/>
            </a:xfrm>
          </p:grpSpPr>
          <p:sp>
            <p:nvSpPr>
              <p:cNvPr id="2273" name="AutoShape 225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74" name="AutoShape 226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75" name="Group 227"/>
            <p:cNvGrpSpPr>
              <a:grpSpLocks noChangeAspect="1"/>
            </p:cNvGrpSpPr>
            <p:nvPr/>
          </p:nvGrpSpPr>
          <p:grpSpPr bwMode="auto">
            <a:xfrm>
              <a:off x="953" y="2463"/>
              <a:ext cx="9" cy="34"/>
              <a:chOff x="2478" y="2807"/>
              <a:chExt cx="43" cy="178"/>
            </a:xfrm>
          </p:grpSpPr>
          <p:sp>
            <p:nvSpPr>
              <p:cNvPr id="2276" name="AutoShape 228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77" name="AutoShape 229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78" name="Group 230"/>
            <p:cNvGrpSpPr>
              <a:grpSpLocks noChangeAspect="1"/>
            </p:cNvGrpSpPr>
            <p:nvPr/>
          </p:nvGrpSpPr>
          <p:grpSpPr bwMode="auto">
            <a:xfrm>
              <a:off x="1009" y="2471"/>
              <a:ext cx="9" cy="94"/>
              <a:chOff x="2195" y="2463"/>
              <a:chExt cx="40" cy="442"/>
            </a:xfrm>
          </p:grpSpPr>
          <p:sp>
            <p:nvSpPr>
              <p:cNvPr id="2279" name="AutoShape 231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80" name="AutoShape 232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81" name="Group 233"/>
            <p:cNvGrpSpPr>
              <a:grpSpLocks noChangeAspect="1"/>
            </p:cNvGrpSpPr>
            <p:nvPr/>
          </p:nvGrpSpPr>
          <p:grpSpPr bwMode="auto">
            <a:xfrm>
              <a:off x="1038" y="2505"/>
              <a:ext cx="9" cy="67"/>
              <a:chOff x="2329" y="2599"/>
              <a:chExt cx="43" cy="386"/>
            </a:xfrm>
          </p:grpSpPr>
          <p:sp>
            <p:nvSpPr>
              <p:cNvPr id="2282" name="AutoShape 234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83" name="AutoShape 235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84" name="Group 236"/>
            <p:cNvGrpSpPr>
              <a:grpSpLocks noChangeAspect="1"/>
            </p:cNvGrpSpPr>
            <p:nvPr/>
          </p:nvGrpSpPr>
          <p:grpSpPr bwMode="auto">
            <a:xfrm>
              <a:off x="980" y="2456"/>
              <a:ext cx="9" cy="71"/>
              <a:chOff x="2065" y="2441"/>
              <a:chExt cx="40" cy="272"/>
            </a:xfrm>
          </p:grpSpPr>
          <p:sp>
            <p:nvSpPr>
              <p:cNvPr id="2285" name="AutoShape 237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86" name="AutoShape 238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87" name="Group 239"/>
            <p:cNvGrpSpPr>
              <a:grpSpLocks noChangeAspect="1"/>
            </p:cNvGrpSpPr>
            <p:nvPr/>
          </p:nvGrpSpPr>
          <p:grpSpPr bwMode="auto">
            <a:xfrm>
              <a:off x="1229" y="2455"/>
              <a:ext cx="10" cy="79"/>
              <a:chOff x="1015" y="2428"/>
              <a:chExt cx="46" cy="372"/>
            </a:xfrm>
          </p:grpSpPr>
          <p:sp>
            <p:nvSpPr>
              <p:cNvPr id="2288" name="AutoShape 240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89" name="AutoShape 241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90" name="Group 242"/>
            <p:cNvGrpSpPr>
              <a:grpSpLocks noChangeAspect="1"/>
            </p:cNvGrpSpPr>
            <p:nvPr/>
          </p:nvGrpSpPr>
          <p:grpSpPr bwMode="auto">
            <a:xfrm>
              <a:off x="1257" y="2466"/>
              <a:ext cx="8" cy="98"/>
              <a:chOff x="1151" y="2490"/>
              <a:chExt cx="40" cy="455"/>
            </a:xfrm>
          </p:grpSpPr>
          <p:sp>
            <p:nvSpPr>
              <p:cNvPr id="2291" name="AutoShape 243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92" name="AutoShape 244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93" name="Group 245"/>
            <p:cNvGrpSpPr>
              <a:grpSpLocks noChangeAspect="1"/>
            </p:cNvGrpSpPr>
            <p:nvPr/>
          </p:nvGrpSpPr>
          <p:grpSpPr bwMode="auto">
            <a:xfrm>
              <a:off x="1285" y="2500"/>
              <a:ext cx="7" cy="71"/>
              <a:chOff x="1284" y="2652"/>
              <a:chExt cx="40" cy="337"/>
            </a:xfrm>
          </p:grpSpPr>
          <p:sp>
            <p:nvSpPr>
              <p:cNvPr id="2294" name="AutoShape 246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95" name="AutoShape 247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96" name="Group 248"/>
            <p:cNvGrpSpPr>
              <a:grpSpLocks noChangeAspect="1"/>
            </p:cNvGrpSpPr>
            <p:nvPr/>
          </p:nvGrpSpPr>
          <p:grpSpPr bwMode="auto">
            <a:xfrm>
              <a:off x="1324" y="2538"/>
              <a:ext cx="9" cy="26"/>
              <a:chOff x="1516" y="2835"/>
              <a:chExt cx="42" cy="123"/>
            </a:xfrm>
          </p:grpSpPr>
          <p:sp>
            <p:nvSpPr>
              <p:cNvPr id="2297" name="AutoShape 249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98" name="AutoShape 250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99" name="Group 251"/>
            <p:cNvGrpSpPr>
              <a:grpSpLocks noChangeAspect="1"/>
            </p:cNvGrpSpPr>
            <p:nvPr/>
          </p:nvGrpSpPr>
          <p:grpSpPr bwMode="auto">
            <a:xfrm>
              <a:off x="1133" y="2465"/>
              <a:ext cx="9" cy="95"/>
              <a:chOff x="1790" y="2461"/>
              <a:chExt cx="40" cy="447"/>
            </a:xfrm>
          </p:grpSpPr>
          <p:sp>
            <p:nvSpPr>
              <p:cNvPr id="2300" name="AutoShape 252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01" name="AutoShape 253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02" name="Group 254"/>
            <p:cNvGrpSpPr>
              <a:grpSpLocks noChangeAspect="1"/>
            </p:cNvGrpSpPr>
            <p:nvPr/>
          </p:nvGrpSpPr>
          <p:grpSpPr bwMode="auto">
            <a:xfrm>
              <a:off x="1161" y="2458"/>
              <a:ext cx="8" cy="68"/>
              <a:chOff x="1914" y="2425"/>
              <a:chExt cx="40" cy="326"/>
            </a:xfrm>
          </p:grpSpPr>
          <p:sp>
            <p:nvSpPr>
              <p:cNvPr id="2303" name="AutoShape 255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04" name="AutoShape 256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05" name="Group 257"/>
            <p:cNvGrpSpPr>
              <a:grpSpLocks noChangeAspect="1"/>
            </p:cNvGrpSpPr>
            <p:nvPr/>
          </p:nvGrpSpPr>
          <p:grpSpPr bwMode="auto">
            <a:xfrm>
              <a:off x="1102" y="2498"/>
              <a:ext cx="9" cy="75"/>
              <a:chOff x="1658" y="2628"/>
              <a:chExt cx="40" cy="355"/>
            </a:xfrm>
          </p:grpSpPr>
          <p:sp>
            <p:nvSpPr>
              <p:cNvPr id="2306" name="AutoShape 258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07" name="AutoShape 259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08" name="Group 260"/>
            <p:cNvGrpSpPr>
              <a:grpSpLocks noChangeAspect="1"/>
            </p:cNvGrpSpPr>
            <p:nvPr/>
          </p:nvGrpSpPr>
          <p:grpSpPr bwMode="auto">
            <a:xfrm>
              <a:off x="1075" y="2537"/>
              <a:ext cx="8" cy="26"/>
              <a:chOff x="1516" y="2835"/>
              <a:chExt cx="42" cy="123"/>
            </a:xfrm>
          </p:grpSpPr>
          <p:sp>
            <p:nvSpPr>
              <p:cNvPr id="2309" name="AutoShape 261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10" name="AutoShape 262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11" name="Group 263"/>
            <p:cNvGrpSpPr>
              <a:grpSpLocks noChangeAspect="1"/>
            </p:cNvGrpSpPr>
            <p:nvPr/>
          </p:nvGrpSpPr>
          <p:grpSpPr bwMode="auto">
            <a:xfrm flipV="1">
              <a:off x="1182" y="2460"/>
              <a:ext cx="9" cy="34"/>
              <a:chOff x="2478" y="2807"/>
              <a:chExt cx="43" cy="178"/>
            </a:xfrm>
          </p:grpSpPr>
          <p:sp>
            <p:nvSpPr>
              <p:cNvPr id="2312" name="AutoShape 264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13" name="AutoShape 265"/>
              <p:cNvSpPr>
                <a:spLocks noChangeAspect="1" noChangeArrowheads="1"/>
              </p:cNvSpPr>
              <p:nvPr/>
            </p:nvSpPr>
            <p:spPr bwMode="auto">
              <a:xfrm flipV="1"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314" name="Freeform 266"/>
            <p:cNvSpPr>
              <a:spLocks noChangeAspect="1"/>
            </p:cNvSpPr>
            <p:nvPr/>
          </p:nvSpPr>
          <p:spPr bwMode="auto">
            <a:xfrm flipH="1">
              <a:off x="1231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15" name="Freeform 267"/>
            <p:cNvSpPr>
              <a:spLocks noChangeAspect="1"/>
            </p:cNvSpPr>
            <p:nvPr/>
          </p:nvSpPr>
          <p:spPr bwMode="auto">
            <a:xfrm flipH="1">
              <a:off x="11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16" name="Freeform 268"/>
            <p:cNvSpPr>
              <a:spLocks noChangeAspect="1"/>
            </p:cNvSpPr>
            <p:nvPr/>
          </p:nvSpPr>
          <p:spPr bwMode="auto">
            <a:xfrm flipH="1">
              <a:off x="980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17" name="Freeform 269"/>
            <p:cNvSpPr>
              <a:spLocks noChangeAspect="1"/>
            </p:cNvSpPr>
            <p:nvPr/>
          </p:nvSpPr>
          <p:spPr bwMode="auto">
            <a:xfrm flipH="1">
              <a:off x="908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18" name="Freeform 270"/>
            <p:cNvSpPr>
              <a:spLocks noChangeAspect="1"/>
            </p:cNvSpPr>
            <p:nvPr/>
          </p:nvSpPr>
          <p:spPr bwMode="auto">
            <a:xfrm flipH="1">
              <a:off x="732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19" name="Freeform 271"/>
            <p:cNvSpPr>
              <a:spLocks noChangeAspect="1"/>
            </p:cNvSpPr>
            <p:nvPr/>
          </p:nvSpPr>
          <p:spPr bwMode="auto">
            <a:xfrm flipH="1">
              <a:off x="659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20" name="Freeform 272"/>
            <p:cNvSpPr>
              <a:spLocks noChangeAspect="1"/>
            </p:cNvSpPr>
            <p:nvPr/>
          </p:nvSpPr>
          <p:spPr bwMode="auto">
            <a:xfrm flipH="1">
              <a:off x="483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21" name="Freeform 273"/>
            <p:cNvSpPr>
              <a:spLocks noChangeAspect="1"/>
            </p:cNvSpPr>
            <p:nvPr/>
          </p:nvSpPr>
          <p:spPr bwMode="auto">
            <a:xfrm flipH="1">
              <a:off x="411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22" name="Freeform 274"/>
            <p:cNvSpPr>
              <a:spLocks noChangeAspect="1"/>
            </p:cNvSpPr>
            <p:nvPr/>
          </p:nvSpPr>
          <p:spPr bwMode="auto">
            <a:xfrm flipH="1">
              <a:off x="234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23" name="Freeform 275"/>
            <p:cNvSpPr>
              <a:spLocks noChangeAspect="1"/>
            </p:cNvSpPr>
            <p:nvPr/>
          </p:nvSpPr>
          <p:spPr bwMode="auto">
            <a:xfrm flipH="1">
              <a:off x="163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324" name="Group 276"/>
          <p:cNvGrpSpPr>
            <a:grpSpLocks/>
          </p:cNvGrpSpPr>
          <p:nvPr/>
        </p:nvGrpSpPr>
        <p:grpSpPr bwMode="auto">
          <a:xfrm>
            <a:off x="6902450" y="6280150"/>
            <a:ext cx="2068513" cy="192088"/>
            <a:chOff x="110" y="2454"/>
            <a:chExt cx="1303" cy="121"/>
          </a:xfrm>
        </p:grpSpPr>
        <p:sp>
          <p:nvSpPr>
            <p:cNvPr id="2325" name="Freeform 277"/>
            <p:cNvSpPr>
              <a:spLocks noChangeAspect="1"/>
            </p:cNvSpPr>
            <p:nvPr/>
          </p:nvSpPr>
          <p:spPr bwMode="auto">
            <a:xfrm>
              <a:off x="3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26" name="Freeform 278"/>
            <p:cNvSpPr>
              <a:spLocks noChangeAspect="1"/>
            </p:cNvSpPr>
            <p:nvPr/>
          </p:nvSpPr>
          <p:spPr bwMode="auto">
            <a:xfrm>
              <a:off x="287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27" name="Freeform 279"/>
            <p:cNvSpPr>
              <a:spLocks noChangeAspect="1"/>
            </p:cNvSpPr>
            <p:nvPr/>
          </p:nvSpPr>
          <p:spPr bwMode="auto">
            <a:xfrm>
              <a:off x="607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28" name="Freeform 280"/>
            <p:cNvSpPr>
              <a:spLocks noChangeAspect="1"/>
            </p:cNvSpPr>
            <p:nvPr/>
          </p:nvSpPr>
          <p:spPr bwMode="auto">
            <a:xfrm>
              <a:off x="535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29" name="Freeform 281"/>
            <p:cNvSpPr>
              <a:spLocks noChangeAspect="1"/>
            </p:cNvSpPr>
            <p:nvPr/>
          </p:nvSpPr>
          <p:spPr bwMode="auto">
            <a:xfrm>
              <a:off x="856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30" name="Freeform 282"/>
            <p:cNvSpPr>
              <a:spLocks noChangeAspect="1"/>
            </p:cNvSpPr>
            <p:nvPr/>
          </p:nvSpPr>
          <p:spPr bwMode="auto">
            <a:xfrm>
              <a:off x="785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31" name="Freeform 283"/>
            <p:cNvSpPr>
              <a:spLocks noChangeAspect="1"/>
            </p:cNvSpPr>
            <p:nvPr/>
          </p:nvSpPr>
          <p:spPr bwMode="auto">
            <a:xfrm>
              <a:off x="1106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32" name="Freeform 284"/>
            <p:cNvSpPr>
              <a:spLocks noChangeAspect="1"/>
            </p:cNvSpPr>
            <p:nvPr/>
          </p:nvSpPr>
          <p:spPr bwMode="auto">
            <a:xfrm>
              <a:off x="1032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33" name="Freeform 285"/>
            <p:cNvSpPr>
              <a:spLocks noChangeAspect="1"/>
            </p:cNvSpPr>
            <p:nvPr/>
          </p:nvSpPr>
          <p:spPr bwMode="auto">
            <a:xfrm>
              <a:off x="1283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34" name="Freeform 286"/>
            <p:cNvSpPr>
              <a:spLocks noChangeAspect="1"/>
            </p:cNvSpPr>
            <p:nvPr/>
          </p:nvSpPr>
          <p:spPr bwMode="auto">
            <a:xfrm>
              <a:off x="110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2335" name="Group 287"/>
            <p:cNvGrpSpPr>
              <a:grpSpLocks noChangeAspect="1"/>
            </p:cNvGrpSpPr>
            <p:nvPr/>
          </p:nvGrpSpPr>
          <p:grpSpPr bwMode="auto">
            <a:xfrm>
              <a:off x="232" y="2455"/>
              <a:ext cx="11" cy="79"/>
              <a:chOff x="1015" y="2428"/>
              <a:chExt cx="46" cy="372"/>
            </a:xfrm>
          </p:grpSpPr>
          <p:sp>
            <p:nvSpPr>
              <p:cNvPr id="2336" name="AutoShape 288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37" name="AutoShape 289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38" name="Group 290"/>
            <p:cNvGrpSpPr>
              <a:grpSpLocks noChangeAspect="1"/>
            </p:cNvGrpSpPr>
            <p:nvPr/>
          </p:nvGrpSpPr>
          <p:grpSpPr bwMode="auto">
            <a:xfrm>
              <a:off x="385" y="2469"/>
              <a:ext cx="8" cy="95"/>
              <a:chOff x="1790" y="2461"/>
              <a:chExt cx="40" cy="447"/>
            </a:xfrm>
          </p:grpSpPr>
          <p:sp>
            <p:nvSpPr>
              <p:cNvPr id="2339" name="AutoShape 291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40" name="AutoShape 292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41" name="Group 293"/>
            <p:cNvGrpSpPr>
              <a:grpSpLocks noChangeAspect="1"/>
            </p:cNvGrpSpPr>
            <p:nvPr/>
          </p:nvGrpSpPr>
          <p:grpSpPr bwMode="auto">
            <a:xfrm>
              <a:off x="261" y="2466"/>
              <a:ext cx="8" cy="98"/>
              <a:chOff x="1151" y="2490"/>
              <a:chExt cx="40" cy="455"/>
            </a:xfrm>
          </p:grpSpPr>
          <p:sp>
            <p:nvSpPr>
              <p:cNvPr id="2342" name="AutoShape 294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43" name="AutoShape 295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44" name="Group 296"/>
            <p:cNvGrpSpPr>
              <a:grpSpLocks noChangeAspect="1"/>
            </p:cNvGrpSpPr>
            <p:nvPr/>
          </p:nvGrpSpPr>
          <p:grpSpPr bwMode="auto">
            <a:xfrm>
              <a:off x="411" y="2458"/>
              <a:ext cx="8" cy="68"/>
              <a:chOff x="1914" y="2425"/>
              <a:chExt cx="40" cy="326"/>
            </a:xfrm>
          </p:grpSpPr>
          <p:sp>
            <p:nvSpPr>
              <p:cNvPr id="2345" name="AutoShape 297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46" name="AutoShape 298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47" name="Group 299"/>
            <p:cNvGrpSpPr>
              <a:grpSpLocks noChangeAspect="1"/>
            </p:cNvGrpSpPr>
            <p:nvPr/>
          </p:nvGrpSpPr>
          <p:grpSpPr bwMode="auto">
            <a:xfrm>
              <a:off x="288" y="2500"/>
              <a:ext cx="8" cy="71"/>
              <a:chOff x="1284" y="2652"/>
              <a:chExt cx="40" cy="337"/>
            </a:xfrm>
          </p:grpSpPr>
          <p:sp>
            <p:nvSpPr>
              <p:cNvPr id="2348" name="AutoShape 300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49" name="AutoShape 301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50" name="Group 302"/>
            <p:cNvGrpSpPr>
              <a:grpSpLocks noChangeAspect="1"/>
            </p:cNvGrpSpPr>
            <p:nvPr/>
          </p:nvGrpSpPr>
          <p:grpSpPr bwMode="auto">
            <a:xfrm>
              <a:off x="355" y="2500"/>
              <a:ext cx="9" cy="75"/>
              <a:chOff x="1658" y="2628"/>
              <a:chExt cx="40" cy="355"/>
            </a:xfrm>
          </p:grpSpPr>
          <p:sp>
            <p:nvSpPr>
              <p:cNvPr id="2351" name="AutoShape 303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52" name="AutoShape 304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53" name="Group 305"/>
            <p:cNvGrpSpPr>
              <a:grpSpLocks noChangeAspect="1"/>
            </p:cNvGrpSpPr>
            <p:nvPr/>
          </p:nvGrpSpPr>
          <p:grpSpPr bwMode="auto">
            <a:xfrm>
              <a:off x="328" y="2538"/>
              <a:ext cx="9" cy="26"/>
              <a:chOff x="1516" y="2835"/>
              <a:chExt cx="42" cy="123"/>
            </a:xfrm>
          </p:grpSpPr>
          <p:sp>
            <p:nvSpPr>
              <p:cNvPr id="2354" name="AutoShape 306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55" name="AutoShape 307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56" name="Group 308"/>
            <p:cNvGrpSpPr>
              <a:grpSpLocks noChangeAspect="1"/>
            </p:cNvGrpSpPr>
            <p:nvPr/>
          </p:nvGrpSpPr>
          <p:grpSpPr bwMode="auto">
            <a:xfrm>
              <a:off x="499" y="2461"/>
              <a:ext cx="9" cy="94"/>
              <a:chOff x="2195" y="2463"/>
              <a:chExt cx="40" cy="442"/>
            </a:xfrm>
          </p:grpSpPr>
          <p:sp>
            <p:nvSpPr>
              <p:cNvPr id="2357" name="AutoShape 309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58" name="AutoShape 310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59" name="Group 311"/>
            <p:cNvGrpSpPr>
              <a:grpSpLocks noChangeAspect="1"/>
            </p:cNvGrpSpPr>
            <p:nvPr/>
          </p:nvGrpSpPr>
          <p:grpSpPr bwMode="auto">
            <a:xfrm>
              <a:off x="529" y="2491"/>
              <a:ext cx="9" cy="82"/>
              <a:chOff x="2329" y="2599"/>
              <a:chExt cx="43" cy="386"/>
            </a:xfrm>
          </p:grpSpPr>
          <p:sp>
            <p:nvSpPr>
              <p:cNvPr id="2360" name="AutoShape 312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61" name="AutoShape 313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62" name="Group 314"/>
            <p:cNvGrpSpPr>
              <a:grpSpLocks noChangeAspect="1"/>
            </p:cNvGrpSpPr>
            <p:nvPr/>
          </p:nvGrpSpPr>
          <p:grpSpPr bwMode="auto">
            <a:xfrm>
              <a:off x="434" y="2462"/>
              <a:ext cx="9" cy="34"/>
              <a:chOff x="2478" y="2807"/>
              <a:chExt cx="43" cy="178"/>
            </a:xfrm>
          </p:grpSpPr>
          <p:sp>
            <p:nvSpPr>
              <p:cNvPr id="2363" name="AutoShape 315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64" name="AutoShape 316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65" name="Group 317"/>
            <p:cNvGrpSpPr>
              <a:grpSpLocks noChangeAspect="1"/>
            </p:cNvGrpSpPr>
            <p:nvPr/>
          </p:nvGrpSpPr>
          <p:grpSpPr bwMode="auto">
            <a:xfrm>
              <a:off x="471" y="2458"/>
              <a:ext cx="8" cy="57"/>
              <a:chOff x="2065" y="2441"/>
              <a:chExt cx="40" cy="272"/>
            </a:xfrm>
          </p:grpSpPr>
          <p:sp>
            <p:nvSpPr>
              <p:cNvPr id="2366" name="AutoShape 318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67" name="AutoShape 319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68" name="Group 320"/>
            <p:cNvGrpSpPr>
              <a:grpSpLocks noChangeAspect="1"/>
            </p:cNvGrpSpPr>
            <p:nvPr/>
          </p:nvGrpSpPr>
          <p:grpSpPr bwMode="auto">
            <a:xfrm>
              <a:off x="557" y="2533"/>
              <a:ext cx="9" cy="34"/>
              <a:chOff x="2478" y="2807"/>
              <a:chExt cx="43" cy="178"/>
            </a:xfrm>
          </p:grpSpPr>
          <p:sp>
            <p:nvSpPr>
              <p:cNvPr id="2369" name="AutoShape 321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70" name="AutoShape 322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71" name="Group 323"/>
            <p:cNvGrpSpPr>
              <a:grpSpLocks noChangeAspect="1"/>
            </p:cNvGrpSpPr>
            <p:nvPr/>
          </p:nvGrpSpPr>
          <p:grpSpPr bwMode="auto">
            <a:xfrm>
              <a:off x="673" y="2458"/>
              <a:ext cx="10" cy="47"/>
              <a:chOff x="3094" y="2443"/>
              <a:chExt cx="40" cy="183"/>
            </a:xfrm>
          </p:grpSpPr>
          <p:sp>
            <p:nvSpPr>
              <p:cNvPr id="2372" name="AutoShape 324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73" name="AutoShape 325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74" name="Group 326"/>
            <p:cNvGrpSpPr>
              <a:grpSpLocks noChangeAspect="1"/>
            </p:cNvGrpSpPr>
            <p:nvPr/>
          </p:nvGrpSpPr>
          <p:grpSpPr bwMode="auto">
            <a:xfrm>
              <a:off x="647" y="2458"/>
              <a:ext cx="11" cy="87"/>
              <a:chOff x="2978" y="2432"/>
              <a:chExt cx="46" cy="375"/>
            </a:xfrm>
          </p:grpSpPr>
          <p:sp>
            <p:nvSpPr>
              <p:cNvPr id="2375" name="AutoShape 327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76" name="AutoShape 328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77" name="Group 329"/>
            <p:cNvGrpSpPr>
              <a:grpSpLocks noChangeAspect="1"/>
            </p:cNvGrpSpPr>
            <p:nvPr/>
          </p:nvGrpSpPr>
          <p:grpSpPr bwMode="auto">
            <a:xfrm>
              <a:off x="619" y="2477"/>
              <a:ext cx="9" cy="93"/>
              <a:chOff x="2832" y="2516"/>
              <a:chExt cx="43" cy="436"/>
            </a:xfrm>
          </p:grpSpPr>
          <p:sp>
            <p:nvSpPr>
              <p:cNvPr id="2378" name="AutoShape 330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79" name="AutoShape 331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80" name="Group 332"/>
            <p:cNvGrpSpPr>
              <a:grpSpLocks noChangeAspect="1"/>
            </p:cNvGrpSpPr>
            <p:nvPr/>
          </p:nvGrpSpPr>
          <p:grpSpPr bwMode="auto">
            <a:xfrm>
              <a:off x="589" y="2523"/>
              <a:ext cx="8" cy="46"/>
              <a:chOff x="2668" y="2761"/>
              <a:chExt cx="40" cy="217"/>
            </a:xfrm>
          </p:grpSpPr>
          <p:sp>
            <p:nvSpPr>
              <p:cNvPr id="2381" name="AutoShape 333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82" name="AutoShape 334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83" name="Group 335"/>
            <p:cNvGrpSpPr>
              <a:grpSpLocks noChangeAspect="1"/>
            </p:cNvGrpSpPr>
            <p:nvPr/>
          </p:nvGrpSpPr>
          <p:grpSpPr bwMode="auto">
            <a:xfrm flipV="1">
              <a:off x="770" y="2479"/>
              <a:ext cx="8" cy="93"/>
              <a:chOff x="3217" y="3037"/>
              <a:chExt cx="46" cy="372"/>
            </a:xfrm>
          </p:grpSpPr>
          <p:sp>
            <p:nvSpPr>
              <p:cNvPr id="2384" name="AutoShape 336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85" name="AutoShape 337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86" name="Group 338"/>
            <p:cNvGrpSpPr>
              <a:grpSpLocks noChangeAspect="1"/>
            </p:cNvGrpSpPr>
            <p:nvPr/>
          </p:nvGrpSpPr>
          <p:grpSpPr bwMode="auto">
            <a:xfrm>
              <a:off x="739" y="2455"/>
              <a:ext cx="10" cy="93"/>
              <a:chOff x="3353" y="3099"/>
              <a:chExt cx="40" cy="455"/>
            </a:xfrm>
          </p:grpSpPr>
          <p:sp>
            <p:nvSpPr>
              <p:cNvPr id="2387" name="AutoShape 339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88" name="AutoShape 340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89" name="Group 341"/>
            <p:cNvGrpSpPr>
              <a:grpSpLocks noChangeAspect="1"/>
            </p:cNvGrpSpPr>
            <p:nvPr/>
          </p:nvGrpSpPr>
          <p:grpSpPr bwMode="auto">
            <a:xfrm>
              <a:off x="714" y="2457"/>
              <a:ext cx="10" cy="55"/>
              <a:chOff x="3486" y="3261"/>
              <a:chExt cx="40" cy="337"/>
            </a:xfrm>
          </p:grpSpPr>
          <p:sp>
            <p:nvSpPr>
              <p:cNvPr id="2390" name="AutoShape 342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91" name="AutoShape 343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92" name="Group 344"/>
            <p:cNvGrpSpPr>
              <a:grpSpLocks noChangeAspect="1"/>
            </p:cNvGrpSpPr>
            <p:nvPr/>
          </p:nvGrpSpPr>
          <p:grpSpPr bwMode="auto">
            <a:xfrm>
              <a:off x="891" y="2460"/>
              <a:ext cx="8" cy="95"/>
              <a:chOff x="2195" y="2463"/>
              <a:chExt cx="40" cy="442"/>
            </a:xfrm>
          </p:grpSpPr>
          <p:sp>
            <p:nvSpPr>
              <p:cNvPr id="2393" name="AutoShape 345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94" name="AutoShape 346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95" name="Group 347"/>
            <p:cNvGrpSpPr>
              <a:grpSpLocks noChangeAspect="1"/>
            </p:cNvGrpSpPr>
            <p:nvPr/>
          </p:nvGrpSpPr>
          <p:grpSpPr bwMode="auto">
            <a:xfrm>
              <a:off x="860" y="2491"/>
              <a:ext cx="9" cy="82"/>
              <a:chOff x="2329" y="2599"/>
              <a:chExt cx="43" cy="386"/>
            </a:xfrm>
          </p:grpSpPr>
          <p:sp>
            <p:nvSpPr>
              <p:cNvPr id="2396" name="AutoShape 348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97" name="AutoShape 349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98" name="Group 350"/>
            <p:cNvGrpSpPr>
              <a:grpSpLocks noChangeAspect="1"/>
            </p:cNvGrpSpPr>
            <p:nvPr/>
          </p:nvGrpSpPr>
          <p:grpSpPr bwMode="auto">
            <a:xfrm>
              <a:off x="796" y="2514"/>
              <a:ext cx="8" cy="56"/>
              <a:chOff x="2065" y="2441"/>
              <a:chExt cx="40" cy="272"/>
            </a:xfrm>
          </p:grpSpPr>
          <p:sp>
            <p:nvSpPr>
              <p:cNvPr id="2399" name="AutoShape 351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00" name="AutoShape 352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01" name="Group 353"/>
            <p:cNvGrpSpPr>
              <a:grpSpLocks noChangeAspect="1"/>
            </p:cNvGrpSpPr>
            <p:nvPr/>
          </p:nvGrpSpPr>
          <p:grpSpPr bwMode="auto">
            <a:xfrm flipV="1">
              <a:off x="831" y="2528"/>
              <a:ext cx="10" cy="39"/>
              <a:chOff x="2815" y="1923"/>
              <a:chExt cx="40" cy="217"/>
            </a:xfrm>
          </p:grpSpPr>
          <p:sp>
            <p:nvSpPr>
              <p:cNvPr id="2402" name="AutoShape 354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03" name="AutoShape 355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04" name="Group 356"/>
            <p:cNvGrpSpPr>
              <a:grpSpLocks noChangeAspect="1"/>
            </p:cNvGrpSpPr>
            <p:nvPr/>
          </p:nvGrpSpPr>
          <p:grpSpPr bwMode="auto">
            <a:xfrm>
              <a:off x="918" y="2457"/>
              <a:ext cx="10" cy="58"/>
              <a:chOff x="2329" y="2599"/>
              <a:chExt cx="43" cy="386"/>
            </a:xfrm>
          </p:grpSpPr>
          <p:sp>
            <p:nvSpPr>
              <p:cNvPr id="2405" name="AutoShape 357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06" name="AutoShape 358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07" name="Group 359"/>
            <p:cNvGrpSpPr>
              <a:grpSpLocks noChangeAspect="1"/>
            </p:cNvGrpSpPr>
            <p:nvPr/>
          </p:nvGrpSpPr>
          <p:grpSpPr bwMode="auto">
            <a:xfrm>
              <a:off x="953" y="2463"/>
              <a:ext cx="9" cy="34"/>
              <a:chOff x="2478" y="2807"/>
              <a:chExt cx="43" cy="178"/>
            </a:xfrm>
          </p:grpSpPr>
          <p:sp>
            <p:nvSpPr>
              <p:cNvPr id="2408" name="AutoShape 360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09" name="AutoShape 361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10" name="Group 362"/>
            <p:cNvGrpSpPr>
              <a:grpSpLocks noChangeAspect="1"/>
            </p:cNvGrpSpPr>
            <p:nvPr/>
          </p:nvGrpSpPr>
          <p:grpSpPr bwMode="auto">
            <a:xfrm>
              <a:off x="1009" y="2471"/>
              <a:ext cx="9" cy="94"/>
              <a:chOff x="2195" y="2463"/>
              <a:chExt cx="40" cy="442"/>
            </a:xfrm>
          </p:grpSpPr>
          <p:sp>
            <p:nvSpPr>
              <p:cNvPr id="2411" name="AutoShape 363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12" name="AutoShape 364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13" name="Group 365"/>
            <p:cNvGrpSpPr>
              <a:grpSpLocks noChangeAspect="1"/>
            </p:cNvGrpSpPr>
            <p:nvPr/>
          </p:nvGrpSpPr>
          <p:grpSpPr bwMode="auto">
            <a:xfrm>
              <a:off x="1038" y="2505"/>
              <a:ext cx="9" cy="67"/>
              <a:chOff x="2329" y="2599"/>
              <a:chExt cx="43" cy="386"/>
            </a:xfrm>
          </p:grpSpPr>
          <p:sp>
            <p:nvSpPr>
              <p:cNvPr id="2414" name="AutoShape 366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15" name="AutoShape 367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16" name="Group 368"/>
            <p:cNvGrpSpPr>
              <a:grpSpLocks noChangeAspect="1"/>
            </p:cNvGrpSpPr>
            <p:nvPr/>
          </p:nvGrpSpPr>
          <p:grpSpPr bwMode="auto">
            <a:xfrm>
              <a:off x="980" y="2456"/>
              <a:ext cx="9" cy="71"/>
              <a:chOff x="2065" y="2441"/>
              <a:chExt cx="40" cy="272"/>
            </a:xfrm>
          </p:grpSpPr>
          <p:sp>
            <p:nvSpPr>
              <p:cNvPr id="2417" name="AutoShape 369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18" name="AutoShape 370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19" name="Group 371"/>
            <p:cNvGrpSpPr>
              <a:grpSpLocks noChangeAspect="1"/>
            </p:cNvGrpSpPr>
            <p:nvPr/>
          </p:nvGrpSpPr>
          <p:grpSpPr bwMode="auto">
            <a:xfrm>
              <a:off x="1229" y="2455"/>
              <a:ext cx="10" cy="79"/>
              <a:chOff x="1015" y="2428"/>
              <a:chExt cx="46" cy="372"/>
            </a:xfrm>
          </p:grpSpPr>
          <p:sp>
            <p:nvSpPr>
              <p:cNvPr id="2420" name="AutoShape 372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21" name="AutoShape 373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22" name="Group 374"/>
            <p:cNvGrpSpPr>
              <a:grpSpLocks noChangeAspect="1"/>
            </p:cNvGrpSpPr>
            <p:nvPr/>
          </p:nvGrpSpPr>
          <p:grpSpPr bwMode="auto">
            <a:xfrm>
              <a:off x="1257" y="2466"/>
              <a:ext cx="8" cy="98"/>
              <a:chOff x="1151" y="2490"/>
              <a:chExt cx="40" cy="455"/>
            </a:xfrm>
          </p:grpSpPr>
          <p:sp>
            <p:nvSpPr>
              <p:cNvPr id="2423" name="AutoShape 375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24" name="AutoShape 376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25" name="Group 377"/>
            <p:cNvGrpSpPr>
              <a:grpSpLocks noChangeAspect="1"/>
            </p:cNvGrpSpPr>
            <p:nvPr/>
          </p:nvGrpSpPr>
          <p:grpSpPr bwMode="auto">
            <a:xfrm>
              <a:off x="1285" y="2500"/>
              <a:ext cx="7" cy="71"/>
              <a:chOff x="1284" y="2652"/>
              <a:chExt cx="40" cy="337"/>
            </a:xfrm>
          </p:grpSpPr>
          <p:sp>
            <p:nvSpPr>
              <p:cNvPr id="2426" name="AutoShape 378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27" name="AutoShape 379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28" name="Group 380"/>
            <p:cNvGrpSpPr>
              <a:grpSpLocks noChangeAspect="1"/>
            </p:cNvGrpSpPr>
            <p:nvPr/>
          </p:nvGrpSpPr>
          <p:grpSpPr bwMode="auto">
            <a:xfrm>
              <a:off x="1324" y="2538"/>
              <a:ext cx="9" cy="26"/>
              <a:chOff x="1516" y="2835"/>
              <a:chExt cx="42" cy="123"/>
            </a:xfrm>
          </p:grpSpPr>
          <p:sp>
            <p:nvSpPr>
              <p:cNvPr id="2429" name="AutoShape 381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30" name="AutoShape 382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31" name="Group 383"/>
            <p:cNvGrpSpPr>
              <a:grpSpLocks noChangeAspect="1"/>
            </p:cNvGrpSpPr>
            <p:nvPr/>
          </p:nvGrpSpPr>
          <p:grpSpPr bwMode="auto">
            <a:xfrm>
              <a:off x="1133" y="2465"/>
              <a:ext cx="9" cy="95"/>
              <a:chOff x="1790" y="2461"/>
              <a:chExt cx="40" cy="447"/>
            </a:xfrm>
          </p:grpSpPr>
          <p:sp>
            <p:nvSpPr>
              <p:cNvPr id="2432" name="AutoShape 384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33" name="AutoShape 385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34" name="Group 386"/>
            <p:cNvGrpSpPr>
              <a:grpSpLocks noChangeAspect="1"/>
            </p:cNvGrpSpPr>
            <p:nvPr/>
          </p:nvGrpSpPr>
          <p:grpSpPr bwMode="auto">
            <a:xfrm>
              <a:off x="1161" y="2458"/>
              <a:ext cx="8" cy="68"/>
              <a:chOff x="1914" y="2425"/>
              <a:chExt cx="40" cy="326"/>
            </a:xfrm>
          </p:grpSpPr>
          <p:sp>
            <p:nvSpPr>
              <p:cNvPr id="2435" name="AutoShape 387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36" name="AutoShape 388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37" name="Group 389"/>
            <p:cNvGrpSpPr>
              <a:grpSpLocks noChangeAspect="1"/>
            </p:cNvGrpSpPr>
            <p:nvPr/>
          </p:nvGrpSpPr>
          <p:grpSpPr bwMode="auto">
            <a:xfrm>
              <a:off x="1102" y="2498"/>
              <a:ext cx="9" cy="75"/>
              <a:chOff x="1658" y="2628"/>
              <a:chExt cx="40" cy="355"/>
            </a:xfrm>
          </p:grpSpPr>
          <p:sp>
            <p:nvSpPr>
              <p:cNvPr id="2438" name="AutoShape 390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39" name="AutoShape 391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40" name="Group 392"/>
            <p:cNvGrpSpPr>
              <a:grpSpLocks noChangeAspect="1"/>
            </p:cNvGrpSpPr>
            <p:nvPr/>
          </p:nvGrpSpPr>
          <p:grpSpPr bwMode="auto">
            <a:xfrm>
              <a:off x="1075" y="2537"/>
              <a:ext cx="8" cy="26"/>
              <a:chOff x="1516" y="2835"/>
              <a:chExt cx="42" cy="123"/>
            </a:xfrm>
          </p:grpSpPr>
          <p:sp>
            <p:nvSpPr>
              <p:cNvPr id="2441" name="AutoShape 393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42" name="AutoShape 394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43" name="Group 395"/>
            <p:cNvGrpSpPr>
              <a:grpSpLocks noChangeAspect="1"/>
            </p:cNvGrpSpPr>
            <p:nvPr/>
          </p:nvGrpSpPr>
          <p:grpSpPr bwMode="auto">
            <a:xfrm flipV="1">
              <a:off x="1182" y="2460"/>
              <a:ext cx="9" cy="34"/>
              <a:chOff x="2478" y="2807"/>
              <a:chExt cx="43" cy="178"/>
            </a:xfrm>
          </p:grpSpPr>
          <p:sp>
            <p:nvSpPr>
              <p:cNvPr id="2444" name="AutoShape 396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45" name="AutoShape 397"/>
              <p:cNvSpPr>
                <a:spLocks noChangeAspect="1" noChangeArrowheads="1"/>
              </p:cNvSpPr>
              <p:nvPr/>
            </p:nvSpPr>
            <p:spPr bwMode="auto">
              <a:xfrm flipV="1"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446" name="Freeform 398"/>
            <p:cNvSpPr>
              <a:spLocks noChangeAspect="1"/>
            </p:cNvSpPr>
            <p:nvPr/>
          </p:nvSpPr>
          <p:spPr bwMode="auto">
            <a:xfrm flipH="1">
              <a:off x="1231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47" name="Freeform 399"/>
            <p:cNvSpPr>
              <a:spLocks noChangeAspect="1"/>
            </p:cNvSpPr>
            <p:nvPr/>
          </p:nvSpPr>
          <p:spPr bwMode="auto">
            <a:xfrm flipH="1">
              <a:off x="11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48" name="Freeform 400"/>
            <p:cNvSpPr>
              <a:spLocks noChangeAspect="1"/>
            </p:cNvSpPr>
            <p:nvPr/>
          </p:nvSpPr>
          <p:spPr bwMode="auto">
            <a:xfrm flipH="1">
              <a:off x="980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49" name="Freeform 401"/>
            <p:cNvSpPr>
              <a:spLocks noChangeAspect="1"/>
            </p:cNvSpPr>
            <p:nvPr/>
          </p:nvSpPr>
          <p:spPr bwMode="auto">
            <a:xfrm flipH="1">
              <a:off x="908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50" name="Freeform 402"/>
            <p:cNvSpPr>
              <a:spLocks noChangeAspect="1"/>
            </p:cNvSpPr>
            <p:nvPr/>
          </p:nvSpPr>
          <p:spPr bwMode="auto">
            <a:xfrm flipH="1">
              <a:off x="732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51" name="Freeform 403"/>
            <p:cNvSpPr>
              <a:spLocks noChangeAspect="1"/>
            </p:cNvSpPr>
            <p:nvPr/>
          </p:nvSpPr>
          <p:spPr bwMode="auto">
            <a:xfrm flipH="1">
              <a:off x="659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52" name="Freeform 404"/>
            <p:cNvSpPr>
              <a:spLocks noChangeAspect="1"/>
            </p:cNvSpPr>
            <p:nvPr/>
          </p:nvSpPr>
          <p:spPr bwMode="auto">
            <a:xfrm flipH="1">
              <a:off x="483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53" name="Freeform 405"/>
            <p:cNvSpPr>
              <a:spLocks noChangeAspect="1"/>
            </p:cNvSpPr>
            <p:nvPr/>
          </p:nvSpPr>
          <p:spPr bwMode="auto">
            <a:xfrm flipH="1">
              <a:off x="411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54" name="Freeform 406"/>
            <p:cNvSpPr>
              <a:spLocks noChangeAspect="1"/>
            </p:cNvSpPr>
            <p:nvPr/>
          </p:nvSpPr>
          <p:spPr bwMode="auto">
            <a:xfrm flipH="1">
              <a:off x="234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55" name="Freeform 407"/>
            <p:cNvSpPr>
              <a:spLocks noChangeAspect="1"/>
            </p:cNvSpPr>
            <p:nvPr/>
          </p:nvSpPr>
          <p:spPr bwMode="auto">
            <a:xfrm flipH="1">
              <a:off x="163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456" name="Group 408"/>
          <p:cNvGrpSpPr>
            <a:grpSpLocks noChangeAspect="1"/>
          </p:cNvGrpSpPr>
          <p:nvPr/>
        </p:nvGrpSpPr>
        <p:grpSpPr bwMode="auto">
          <a:xfrm>
            <a:off x="3357563" y="1493838"/>
            <a:ext cx="1152525" cy="539750"/>
            <a:chOff x="14921" y="14513"/>
            <a:chExt cx="360" cy="189"/>
          </a:xfrm>
        </p:grpSpPr>
        <p:grpSp>
          <p:nvGrpSpPr>
            <p:cNvPr id="2457" name="Group 409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458" name="Freeform 410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59" name="Oval 411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60" name="Oval 412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61" name="Oval 413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62" name="Oval 414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463" name="Text Box 415"/>
            <p:cNvSpPr txBox="1">
              <a:spLocks noChangeAspect="1" noChangeArrowheads="1"/>
            </p:cNvSpPr>
            <p:nvPr/>
          </p:nvSpPr>
          <p:spPr bwMode="auto">
            <a:xfrm>
              <a:off x="15092" y="14583"/>
              <a:ext cx="95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2464" name="Oval 416"/>
          <p:cNvSpPr>
            <a:spLocks noChangeArrowheads="1"/>
          </p:cNvSpPr>
          <p:nvPr/>
        </p:nvSpPr>
        <p:spPr bwMode="auto">
          <a:xfrm flipH="1">
            <a:off x="3341688" y="1362075"/>
            <a:ext cx="277812" cy="165100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T</a:t>
            </a:r>
            <a:r>
              <a:rPr lang="en-US" sz="800" b="1"/>
              <a:t>18</a:t>
            </a:r>
          </a:p>
        </p:txBody>
      </p:sp>
      <p:sp>
        <p:nvSpPr>
          <p:cNvPr id="2465" name="Oval 417"/>
          <p:cNvSpPr>
            <a:spLocks noChangeArrowheads="1"/>
          </p:cNvSpPr>
          <p:nvPr/>
        </p:nvSpPr>
        <p:spPr bwMode="auto">
          <a:xfrm flipH="1">
            <a:off x="3135313" y="1447800"/>
            <a:ext cx="277812" cy="165100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S</a:t>
            </a:r>
            <a:r>
              <a:rPr lang="en-US" sz="800" b="1"/>
              <a:t>15</a:t>
            </a:r>
          </a:p>
        </p:txBody>
      </p:sp>
      <p:sp>
        <p:nvSpPr>
          <p:cNvPr id="2466" name="Oval 418"/>
          <p:cNvSpPr>
            <a:spLocks noChangeArrowheads="1"/>
          </p:cNvSpPr>
          <p:nvPr/>
        </p:nvSpPr>
        <p:spPr bwMode="auto">
          <a:xfrm flipH="1">
            <a:off x="3560763" y="1400175"/>
            <a:ext cx="277812" cy="165100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S</a:t>
            </a:r>
            <a:r>
              <a:rPr lang="en-US" sz="800" b="1"/>
              <a:t>20</a:t>
            </a:r>
          </a:p>
        </p:txBody>
      </p:sp>
      <p:grpSp>
        <p:nvGrpSpPr>
          <p:cNvPr id="2467" name="Group 419"/>
          <p:cNvGrpSpPr>
            <a:grpSpLocks noChangeAspect="1"/>
          </p:cNvGrpSpPr>
          <p:nvPr/>
        </p:nvGrpSpPr>
        <p:grpSpPr bwMode="auto">
          <a:xfrm>
            <a:off x="2465388" y="2020888"/>
            <a:ext cx="1152525" cy="539750"/>
            <a:chOff x="14921" y="14513"/>
            <a:chExt cx="360" cy="189"/>
          </a:xfrm>
        </p:grpSpPr>
        <p:grpSp>
          <p:nvGrpSpPr>
            <p:cNvPr id="2468" name="Group 420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469" name="Freeform 421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70" name="Oval 422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71" name="Oval 423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72" name="Oval 424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73" name="Oval 425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474" name="Text Box 426"/>
            <p:cNvSpPr txBox="1">
              <a:spLocks noChangeAspect="1" noChangeArrowheads="1"/>
            </p:cNvSpPr>
            <p:nvPr/>
          </p:nvSpPr>
          <p:spPr bwMode="auto">
            <a:xfrm>
              <a:off x="15092" y="14583"/>
              <a:ext cx="95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2475" name="Freeform 427"/>
          <p:cNvSpPr>
            <a:spLocks/>
          </p:cNvSpPr>
          <p:nvPr/>
        </p:nvSpPr>
        <p:spPr bwMode="auto">
          <a:xfrm>
            <a:off x="3335338" y="1871663"/>
            <a:ext cx="481012" cy="200025"/>
          </a:xfrm>
          <a:custGeom>
            <a:avLst/>
            <a:gdLst>
              <a:gd name="T0" fmla="*/ 303 w 303"/>
              <a:gd name="T1" fmla="*/ 0 h 126"/>
              <a:gd name="T2" fmla="*/ 0 w 303"/>
              <a:gd name="T3" fmla="*/ 126 h 12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03" h="126">
                <a:moveTo>
                  <a:pt x="303" y="0"/>
                </a:moveTo>
                <a:cubicBezTo>
                  <a:pt x="237" y="63"/>
                  <a:pt x="162" y="109"/>
                  <a:pt x="0" y="126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476" name="Group 428"/>
          <p:cNvGrpSpPr>
            <a:grpSpLocks/>
          </p:cNvGrpSpPr>
          <p:nvPr/>
        </p:nvGrpSpPr>
        <p:grpSpPr bwMode="auto">
          <a:xfrm>
            <a:off x="3506788" y="1884363"/>
            <a:ext cx="257175" cy="238125"/>
            <a:chOff x="359" y="3574"/>
            <a:chExt cx="162" cy="150"/>
          </a:xfrm>
        </p:grpSpPr>
        <p:sp>
          <p:nvSpPr>
            <p:cNvPr id="2477" name="Oval 429"/>
            <p:cNvSpPr>
              <a:spLocks noChangeArrowheads="1"/>
            </p:cNvSpPr>
            <p:nvPr/>
          </p:nvSpPr>
          <p:spPr bwMode="auto">
            <a:xfrm flipV="1">
              <a:off x="359" y="3574"/>
              <a:ext cx="162" cy="1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78" name="Line 430"/>
            <p:cNvSpPr>
              <a:spLocks noChangeShapeType="1"/>
            </p:cNvSpPr>
            <p:nvPr/>
          </p:nvSpPr>
          <p:spPr bwMode="auto">
            <a:xfrm rot="5400000" flipV="1">
              <a:off x="440" y="3601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"/>
            </a:p>
          </p:txBody>
        </p:sp>
      </p:grpSp>
      <p:sp>
        <p:nvSpPr>
          <p:cNvPr id="2479" name="Oval 431"/>
          <p:cNvSpPr>
            <a:spLocks noChangeAspect="1" noChangeArrowheads="1"/>
          </p:cNvSpPr>
          <p:nvPr/>
        </p:nvSpPr>
        <p:spPr bwMode="auto">
          <a:xfrm flipH="1">
            <a:off x="4878388" y="1355725"/>
            <a:ext cx="631825" cy="338138"/>
          </a:xfrm>
          <a:prstGeom prst="ellipse">
            <a:avLst/>
          </a:prstGeom>
          <a:gradFill rotWithShape="1"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25" tIns="45713" rIns="91425" bIns="45713" anchor="ctr"/>
          <a:lstStyle/>
          <a:p>
            <a:pPr algn="ctr"/>
            <a:r>
              <a:rPr lang="en-US" sz="1200" b="1" dirty="0">
                <a:solidFill>
                  <a:srgbClr val="FFFF00"/>
                </a:solidFill>
              </a:rPr>
              <a:t>M</a:t>
            </a:r>
            <a:r>
              <a:rPr lang="en-US" sz="1200" b="1" dirty="0" smtClean="0">
                <a:solidFill>
                  <a:srgbClr val="FFFF00"/>
                </a:solidFill>
              </a:rPr>
              <a:t>DM2</a:t>
            </a:r>
            <a:endParaRPr lang="en-US" sz="1200" b="1" dirty="0">
              <a:solidFill>
                <a:srgbClr val="FFFF00"/>
              </a:solidFill>
            </a:endParaRPr>
          </a:p>
        </p:txBody>
      </p:sp>
      <p:sp>
        <p:nvSpPr>
          <p:cNvPr id="2480" name="AutoShape 432"/>
          <p:cNvSpPr>
            <a:spLocks noChangeAspect="1" noChangeArrowheads="1"/>
          </p:cNvSpPr>
          <p:nvPr/>
        </p:nvSpPr>
        <p:spPr bwMode="auto">
          <a:xfrm flipH="1">
            <a:off x="4056063" y="908050"/>
            <a:ext cx="392112" cy="1920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91A19B"/>
              </a:gs>
              <a:gs pos="100000">
                <a:srgbClr val="91A19B">
                  <a:gamma/>
                  <a:shade val="86275"/>
                  <a:invGamma/>
                </a:srgbClr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FFFF00"/>
                </a:solidFill>
              </a:rPr>
              <a:t>CK1</a:t>
            </a:r>
          </a:p>
        </p:txBody>
      </p:sp>
      <p:sp>
        <p:nvSpPr>
          <p:cNvPr id="2481" name="Oval 433"/>
          <p:cNvSpPr>
            <a:spLocks noChangeAspect="1" noChangeArrowheads="1"/>
          </p:cNvSpPr>
          <p:nvPr/>
        </p:nvSpPr>
        <p:spPr bwMode="auto">
          <a:xfrm>
            <a:off x="3600450" y="906463"/>
            <a:ext cx="436563" cy="212725"/>
          </a:xfrm>
          <a:prstGeom prst="ellipse">
            <a:avLst/>
          </a:prstGeom>
          <a:gradFill rotWithShape="1">
            <a:gsLst>
              <a:gs pos="0">
                <a:srgbClr val="E4F2AB">
                  <a:gamma/>
                  <a:shade val="46275"/>
                  <a:invGamma/>
                </a:srgbClr>
              </a:gs>
              <a:gs pos="50000">
                <a:srgbClr val="E4F2AB"/>
              </a:gs>
              <a:gs pos="100000">
                <a:srgbClr val="E4F2AB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25" tIns="45713" rIns="91425" bIns="45713" anchor="ctr"/>
          <a:lstStyle/>
          <a:p>
            <a:pPr algn="ctr"/>
            <a:r>
              <a:rPr lang="en-US" sz="800" b="1">
                <a:solidFill>
                  <a:srgbClr val="990033"/>
                </a:solidFill>
              </a:rPr>
              <a:t>CamKII</a:t>
            </a:r>
          </a:p>
        </p:txBody>
      </p:sp>
      <p:sp>
        <p:nvSpPr>
          <p:cNvPr id="2482" name="Freeform 434"/>
          <p:cNvSpPr>
            <a:spLocks/>
          </p:cNvSpPr>
          <p:nvPr/>
        </p:nvSpPr>
        <p:spPr bwMode="auto">
          <a:xfrm>
            <a:off x="4092575" y="2030413"/>
            <a:ext cx="160338" cy="679450"/>
          </a:xfrm>
          <a:custGeom>
            <a:avLst/>
            <a:gdLst>
              <a:gd name="T0" fmla="*/ 19 w 101"/>
              <a:gd name="T1" fmla="*/ 0 h 428"/>
              <a:gd name="T2" fmla="*/ 0 w 101"/>
              <a:gd name="T3" fmla="*/ 428 h 42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1" h="428">
                <a:moveTo>
                  <a:pt x="19" y="0"/>
                </a:moveTo>
                <a:cubicBezTo>
                  <a:pt x="54" y="136"/>
                  <a:pt x="101" y="215"/>
                  <a:pt x="0" y="428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483" name="Group 435"/>
          <p:cNvGrpSpPr>
            <a:grpSpLocks noChangeAspect="1"/>
          </p:cNvGrpSpPr>
          <p:nvPr/>
        </p:nvGrpSpPr>
        <p:grpSpPr bwMode="auto">
          <a:xfrm>
            <a:off x="3235325" y="2874963"/>
            <a:ext cx="722313" cy="338137"/>
            <a:chOff x="14921" y="14513"/>
            <a:chExt cx="360" cy="189"/>
          </a:xfrm>
        </p:grpSpPr>
        <p:grpSp>
          <p:nvGrpSpPr>
            <p:cNvPr id="2484" name="Group 436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485" name="Freeform 437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86" name="Oval 438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87" name="Oval 439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88" name="Oval 440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89" name="Oval 441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490" name="Text Box 442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491" name="Group 443"/>
          <p:cNvGrpSpPr>
            <a:grpSpLocks noChangeAspect="1"/>
          </p:cNvGrpSpPr>
          <p:nvPr/>
        </p:nvGrpSpPr>
        <p:grpSpPr bwMode="auto">
          <a:xfrm flipH="1">
            <a:off x="3768725" y="2878138"/>
            <a:ext cx="722313" cy="338137"/>
            <a:chOff x="14921" y="14513"/>
            <a:chExt cx="360" cy="189"/>
          </a:xfrm>
        </p:grpSpPr>
        <p:grpSp>
          <p:nvGrpSpPr>
            <p:cNvPr id="2492" name="Group 444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493" name="Freeform 445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94" name="Oval 446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95" name="Oval 447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96" name="Oval 448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97" name="Oval 449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498" name="Text Box 450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499" name="Group 451"/>
          <p:cNvGrpSpPr>
            <a:grpSpLocks/>
          </p:cNvGrpSpPr>
          <p:nvPr/>
        </p:nvGrpSpPr>
        <p:grpSpPr bwMode="auto">
          <a:xfrm>
            <a:off x="3217863" y="3170238"/>
            <a:ext cx="722312" cy="338137"/>
            <a:chOff x="1259" y="3039"/>
            <a:chExt cx="455" cy="213"/>
          </a:xfrm>
        </p:grpSpPr>
        <p:grpSp>
          <p:nvGrpSpPr>
            <p:cNvPr id="2500" name="Group 452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2501" name="Freeform 453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02" name="Oval 454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03" name="Oval 455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04" name="Oval 456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05" name="Oval 457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506" name="Text Box 458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507" name="Group 459"/>
          <p:cNvGrpSpPr>
            <a:grpSpLocks/>
          </p:cNvGrpSpPr>
          <p:nvPr/>
        </p:nvGrpSpPr>
        <p:grpSpPr bwMode="auto">
          <a:xfrm flipH="1">
            <a:off x="3778250" y="3168650"/>
            <a:ext cx="722313" cy="338138"/>
            <a:chOff x="1259" y="3039"/>
            <a:chExt cx="455" cy="213"/>
          </a:xfrm>
        </p:grpSpPr>
        <p:grpSp>
          <p:nvGrpSpPr>
            <p:cNvPr id="2508" name="Group 460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2509" name="Freeform 461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10" name="Oval 462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11" name="Oval 463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12" name="Oval 464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13" name="Oval 465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514" name="Text Box 466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515" name="Group 467"/>
          <p:cNvGrpSpPr>
            <a:grpSpLocks noChangeAspect="1"/>
          </p:cNvGrpSpPr>
          <p:nvPr/>
        </p:nvGrpSpPr>
        <p:grpSpPr bwMode="auto">
          <a:xfrm>
            <a:off x="2486025" y="2536825"/>
            <a:ext cx="438150" cy="461963"/>
            <a:chOff x="2365" y="3234"/>
            <a:chExt cx="851" cy="901"/>
          </a:xfrm>
        </p:grpSpPr>
        <p:grpSp>
          <p:nvGrpSpPr>
            <p:cNvPr id="2516" name="Group 468"/>
            <p:cNvGrpSpPr>
              <a:grpSpLocks noChangeAspect="1"/>
            </p:cNvGrpSpPr>
            <p:nvPr/>
          </p:nvGrpSpPr>
          <p:grpSpPr bwMode="auto">
            <a:xfrm>
              <a:off x="2365" y="3814"/>
              <a:ext cx="851" cy="321"/>
              <a:chOff x="1849" y="2650"/>
              <a:chExt cx="851" cy="321"/>
            </a:xfrm>
          </p:grpSpPr>
          <p:sp>
            <p:nvSpPr>
              <p:cNvPr id="2517" name="Oval 469"/>
              <p:cNvSpPr>
                <a:spLocks noChangeAspect="1" noChangeArrowheads="1"/>
              </p:cNvSpPr>
              <p:nvPr/>
            </p:nvSpPr>
            <p:spPr bwMode="auto">
              <a:xfrm>
                <a:off x="2095" y="265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18" name="Oval 470"/>
              <p:cNvSpPr>
                <a:spLocks noChangeAspect="1" noChangeArrowheads="1"/>
              </p:cNvSpPr>
              <p:nvPr/>
            </p:nvSpPr>
            <p:spPr bwMode="auto">
              <a:xfrm>
                <a:off x="2293" y="269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19" name="Oval 471"/>
              <p:cNvSpPr>
                <a:spLocks noChangeAspect="1" noChangeArrowheads="1"/>
              </p:cNvSpPr>
              <p:nvPr/>
            </p:nvSpPr>
            <p:spPr bwMode="auto">
              <a:xfrm>
                <a:off x="1897" y="2686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20" name="Oval 472"/>
              <p:cNvSpPr>
                <a:spLocks noChangeAspect="1" noChangeArrowheads="1"/>
              </p:cNvSpPr>
              <p:nvPr/>
            </p:nvSpPr>
            <p:spPr bwMode="auto">
              <a:xfrm>
                <a:off x="232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21" name="Oval 473"/>
              <p:cNvSpPr>
                <a:spLocks noChangeAspect="1" noChangeArrowheads="1"/>
              </p:cNvSpPr>
              <p:nvPr/>
            </p:nvSpPr>
            <p:spPr bwMode="auto">
              <a:xfrm>
                <a:off x="184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22" name="Oval 474"/>
              <p:cNvSpPr>
                <a:spLocks noChangeAspect="1" noChangeArrowheads="1"/>
              </p:cNvSpPr>
              <p:nvPr/>
            </p:nvSpPr>
            <p:spPr bwMode="auto">
              <a:xfrm>
                <a:off x="2245" y="281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23" name="Oval 475"/>
              <p:cNvSpPr>
                <a:spLocks noChangeAspect="1" noChangeArrowheads="1"/>
              </p:cNvSpPr>
              <p:nvPr/>
            </p:nvSpPr>
            <p:spPr bwMode="auto">
              <a:xfrm>
                <a:off x="1975" y="281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524" name="Group 476"/>
            <p:cNvGrpSpPr>
              <a:grpSpLocks noChangeAspect="1"/>
            </p:cNvGrpSpPr>
            <p:nvPr/>
          </p:nvGrpSpPr>
          <p:grpSpPr bwMode="auto">
            <a:xfrm>
              <a:off x="2365" y="3706"/>
              <a:ext cx="851" cy="321"/>
              <a:chOff x="1597" y="1942"/>
              <a:chExt cx="851" cy="321"/>
            </a:xfrm>
          </p:grpSpPr>
          <p:sp>
            <p:nvSpPr>
              <p:cNvPr id="2525" name="Oval 477"/>
              <p:cNvSpPr>
                <a:spLocks noChangeAspect="1" noChangeArrowheads="1"/>
              </p:cNvSpPr>
              <p:nvPr/>
            </p:nvSpPr>
            <p:spPr bwMode="auto">
              <a:xfrm>
                <a:off x="1843" y="194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26" name="Oval 478"/>
              <p:cNvSpPr>
                <a:spLocks noChangeAspect="1" noChangeArrowheads="1"/>
              </p:cNvSpPr>
              <p:nvPr/>
            </p:nvSpPr>
            <p:spPr bwMode="auto">
              <a:xfrm>
                <a:off x="2041" y="198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27" name="Oval 479"/>
              <p:cNvSpPr>
                <a:spLocks noChangeAspect="1" noChangeArrowheads="1"/>
              </p:cNvSpPr>
              <p:nvPr/>
            </p:nvSpPr>
            <p:spPr bwMode="auto">
              <a:xfrm>
                <a:off x="1645" y="197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28" name="Oval 480"/>
              <p:cNvSpPr>
                <a:spLocks noChangeAspect="1" noChangeArrowheads="1"/>
              </p:cNvSpPr>
              <p:nvPr/>
            </p:nvSpPr>
            <p:spPr bwMode="auto">
              <a:xfrm>
                <a:off x="207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29" name="Oval 481"/>
              <p:cNvSpPr>
                <a:spLocks noChangeAspect="1" noChangeArrowheads="1"/>
              </p:cNvSpPr>
              <p:nvPr/>
            </p:nvSpPr>
            <p:spPr bwMode="auto">
              <a:xfrm>
                <a:off x="159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30" name="Oval 482"/>
              <p:cNvSpPr>
                <a:spLocks noChangeAspect="1" noChangeArrowheads="1"/>
              </p:cNvSpPr>
              <p:nvPr/>
            </p:nvSpPr>
            <p:spPr bwMode="auto">
              <a:xfrm>
                <a:off x="1993" y="210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31" name="Oval 483"/>
              <p:cNvSpPr>
                <a:spLocks noChangeAspect="1" noChangeArrowheads="1"/>
              </p:cNvSpPr>
              <p:nvPr/>
            </p:nvSpPr>
            <p:spPr bwMode="auto">
              <a:xfrm>
                <a:off x="1723" y="211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532" name="Group 484"/>
            <p:cNvGrpSpPr>
              <a:grpSpLocks noChangeAspect="1"/>
            </p:cNvGrpSpPr>
            <p:nvPr/>
          </p:nvGrpSpPr>
          <p:grpSpPr bwMode="auto">
            <a:xfrm>
              <a:off x="2365" y="3592"/>
              <a:ext cx="851" cy="321"/>
              <a:chOff x="1597" y="1942"/>
              <a:chExt cx="851" cy="321"/>
            </a:xfrm>
          </p:grpSpPr>
          <p:sp>
            <p:nvSpPr>
              <p:cNvPr id="2533" name="Oval 485"/>
              <p:cNvSpPr>
                <a:spLocks noChangeAspect="1" noChangeArrowheads="1"/>
              </p:cNvSpPr>
              <p:nvPr/>
            </p:nvSpPr>
            <p:spPr bwMode="auto">
              <a:xfrm>
                <a:off x="1843" y="194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34" name="Oval 486"/>
              <p:cNvSpPr>
                <a:spLocks noChangeAspect="1" noChangeArrowheads="1"/>
              </p:cNvSpPr>
              <p:nvPr/>
            </p:nvSpPr>
            <p:spPr bwMode="auto">
              <a:xfrm>
                <a:off x="2041" y="198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35" name="Oval 487"/>
              <p:cNvSpPr>
                <a:spLocks noChangeAspect="1" noChangeArrowheads="1"/>
              </p:cNvSpPr>
              <p:nvPr/>
            </p:nvSpPr>
            <p:spPr bwMode="auto">
              <a:xfrm>
                <a:off x="1645" y="197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36" name="Oval 488"/>
              <p:cNvSpPr>
                <a:spLocks noChangeAspect="1" noChangeArrowheads="1"/>
              </p:cNvSpPr>
              <p:nvPr/>
            </p:nvSpPr>
            <p:spPr bwMode="auto">
              <a:xfrm>
                <a:off x="207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37" name="Oval 489"/>
              <p:cNvSpPr>
                <a:spLocks noChangeAspect="1" noChangeArrowheads="1"/>
              </p:cNvSpPr>
              <p:nvPr/>
            </p:nvSpPr>
            <p:spPr bwMode="auto">
              <a:xfrm>
                <a:off x="159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38" name="Oval 490"/>
              <p:cNvSpPr>
                <a:spLocks noChangeAspect="1" noChangeArrowheads="1"/>
              </p:cNvSpPr>
              <p:nvPr/>
            </p:nvSpPr>
            <p:spPr bwMode="auto">
              <a:xfrm>
                <a:off x="1993" y="210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39" name="Oval 491"/>
              <p:cNvSpPr>
                <a:spLocks noChangeAspect="1" noChangeArrowheads="1"/>
              </p:cNvSpPr>
              <p:nvPr/>
            </p:nvSpPr>
            <p:spPr bwMode="auto">
              <a:xfrm>
                <a:off x="1723" y="211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540" name="Group 492"/>
            <p:cNvGrpSpPr>
              <a:grpSpLocks noChangeAspect="1"/>
            </p:cNvGrpSpPr>
            <p:nvPr/>
          </p:nvGrpSpPr>
          <p:grpSpPr bwMode="auto">
            <a:xfrm>
              <a:off x="2365" y="3460"/>
              <a:ext cx="851" cy="321"/>
              <a:chOff x="1849" y="2650"/>
              <a:chExt cx="851" cy="321"/>
            </a:xfrm>
          </p:grpSpPr>
          <p:sp>
            <p:nvSpPr>
              <p:cNvPr id="2541" name="Oval 493"/>
              <p:cNvSpPr>
                <a:spLocks noChangeAspect="1" noChangeArrowheads="1"/>
              </p:cNvSpPr>
              <p:nvPr/>
            </p:nvSpPr>
            <p:spPr bwMode="auto">
              <a:xfrm>
                <a:off x="2095" y="265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42" name="Oval 494"/>
              <p:cNvSpPr>
                <a:spLocks noChangeAspect="1" noChangeArrowheads="1"/>
              </p:cNvSpPr>
              <p:nvPr/>
            </p:nvSpPr>
            <p:spPr bwMode="auto">
              <a:xfrm>
                <a:off x="2293" y="269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43" name="Oval 495"/>
              <p:cNvSpPr>
                <a:spLocks noChangeAspect="1" noChangeArrowheads="1"/>
              </p:cNvSpPr>
              <p:nvPr/>
            </p:nvSpPr>
            <p:spPr bwMode="auto">
              <a:xfrm>
                <a:off x="1897" y="2686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44" name="Oval 496"/>
              <p:cNvSpPr>
                <a:spLocks noChangeAspect="1" noChangeArrowheads="1"/>
              </p:cNvSpPr>
              <p:nvPr/>
            </p:nvSpPr>
            <p:spPr bwMode="auto">
              <a:xfrm>
                <a:off x="232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45" name="Oval 497"/>
              <p:cNvSpPr>
                <a:spLocks noChangeAspect="1" noChangeArrowheads="1"/>
              </p:cNvSpPr>
              <p:nvPr/>
            </p:nvSpPr>
            <p:spPr bwMode="auto">
              <a:xfrm>
                <a:off x="184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46" name="Oval 498"/>
              <p:cNvSpPr>
                <a:spLocks noChangeAspect="1" noChangeArrowheads="1"/>
              </p:cNvSpPr>
              <p:nvPr/>
            </p:nvSpPr>
            <p:spPr bwMode="auto">
              <a:xfrm>
                <a:off x="2245" y="281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47" name="Oval 499"/>
              <p:cNvSpPr>
                <a:spLocks noChangeAspect="1" noChangeArrowheads="1"/>
              </p:cNvSpPr>
              <p:nvPr/>
            </p:nvSpPr>
            <p:spPr bwMode="auto">
              <a:xfrm>
                <a:off x="1975" y="281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548" name="Group 500"/>
            <p:cNvGrpSpPr>
              <a:grpSpLocks noChangeAspect="1"/>
            </p:cNvGrpSpPr>
            <p:nvPr/>
          </p:nvGrpSpPr>
          <p:grpSpPr bwMode="auto">
            <a:xfrm>
              <a:off x="2410" y="3408"/>
              <a:ext cx="516" cy="300"/>
              <a:chOff x="574" y="2622"/>
              <a:chExt cx="516" cy="300"/>
            </a:xfrm>
          </p:grpSpPr>
          <p:sp>
            <p:nvSpPr>
              <p:cNvPr id="2549" name="PubPieSlice"/>
              <p:cNvSpPr>
                <a:spLocks noChangeAspect="1" noEditPoints="1" noChangeArrowheads="1"/>
              </p:cNvSpPr>
              <p:nvPr/>
            </p:nvSpPr>
            <p:spPr bwMode="auto">
              <a:xfrm rot="11057327" flipH="1" flipV="1">
                <a:off x="574" y="2703"/>
                <a:ext cx="516" cy="206"/>
              </a:xfrm>
              <a:custGeom>
                <a:avLst/>
                <a:gdLst>
                  <a:gd name="G0" fmla="+- 0 0 0"/>
                  <a:gd name="G1" fmla="sin 10800 -6177163"/>
                  <a:gd name="G2" fmla="cos 10800 -6177163"/>
                  <a:gd name="G3" fmla="sin 10800 3393201"/>
                  <a:gd name="G4" fmla="cos 10800 3393201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9998 w 21600"/>
                  <a:gd name="T1" fmla="*/ 29 h 21600"/>
                  <a:gd name="T2" fmla="*/ 10800 w 21600"/>
                  <a:gd name="T3" fmla="*/ 10800 h 21600"/>
                  <a:gd name="T4" fmla="*/ 17482 w 21600"/>
                  <a:gd name="T5" fmla="*/ 19284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9998" y="29"/>
                    </a:moveTo>
                    <a:cubicBezTo>
                      <a:pt x="4360" y="449"/>
                      <a:pt x="-1" y="5146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3224" y="21600"/>
                      <a:pt x="15577" y="20784"/>
                      <a:pt x="17482" y="19284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50" name="Oval 502"/>
              <p:cNvSpPr>
                <a:spLocks noChangeAspect="1" noChangeArrowheads="1"/>
              </p:cNvSpPr>
              <p:nvPr/>
            </p:nvSpPr>
            <p:spPr bwMode="auto">
              <a:xfrm>
                <a:off x="618" y="2622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51" name="Oval 503"/>
              <p:cNvSpPr>
                <a:spLocks noChangeAspect="1" noChangeArrowheads="1"/>
              </p:cNvSpPr>
              <p:nvPr/>
            </p:nvSpPr>
            <p:spPr bwMode="auto">
              <a:xfrm>
                <a:off x="588" y="2766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52" name="Oval 504"/>
              <p:cNvSpPr>
                <a:spLocks noChangeAspect="1" noChangeArrowheads="1"/>
              </p:cNvSpPr>
              <p:nvPr/>
            </p:nvSpPr>
            <p:spPr bwMode="auto">
              <a:xfrm>
                <a:off x="750" y="2808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553" name="Group 505"/>
            <p:cNvGrpSpPr>
              <a:grpSpLocks noChangeAspect="1"/>
            </p:cNvGrpSpPr>
            <p:nvPr/>
          </p:nvGrpSpPr>
          <p:grpSpPr bwMode="auto">
            <a:xfrm>
              <a:off x="2664" y="3390"/>
              <a:ext cx="522" cy="306"/>
              <a:chOff x="870" y="2598"/>
              <a:chExt cx="522" cy="306"/>
            </a:xfrm>
          </p:grpSpPr>
          <p:sp>
            <p:nvSpPr>
              <p:cNvPr id="2554" name="PubPieSlice"/>
              <p:cNvSpPr>
                <a:spLocks noChangeAspect="1" noEditPoints="1" noChangeArrowheads="1"/>
              </p:cNvSpPr>
              <p:nvPr/>
            </p:nvSpPr>
            <p:spPr bwMode="auto">
              <a:xfrm rot="10800000">
                <a:off x="870" y="2640"/>
                <a:ext cx="516" cy="246"/>
              </a:xfrm>
              <a:custGeom>
                <a:avLst/>
                <a:gdLst>
                  <a:gd name="G0" fmla="+- 0 0 0"/>
                  <a:gd name="G1" fmla="sin 10800 -6177163"/>
                  <a:gd name="G2" fmla="cos 10800 -6177163"/>
                  <a:gd name="G3" fmla="sin 10800 3393201"/>
                  <a:gd name="G4" fmla="cos 10800 3393201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9998 w 21600"/>
                  <a:gd name="T1" fmla="*/ 29 h 21600"/>
                  <a:gd name="T2" fmla="*/ 10800 w 21600"/>
                  <a:gd name="T3" fmla="*/ 10800 h 21600"/>
                  <a:gd name="T4" fmla="*/ 17482 w 21600"/>
                  <a:gd name="T5" fmla="*/ 19284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9998" y="29"/>
                    </a:moveTo>
                    <a:cubicBezTo>
                      <a:pt x="4360" y="449"/>
                      <a:pt x="-1" y="5146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3224" y="21600"/>
                      <a:pt x="15577" y="20784"/>
                      <a:pt x="17482" y="19284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55" name="Oval 507"/>
              <p:cNvSpPr>
                <a:spLocks noChangeAspect="1" noChangeArrowheads="1"/>
              </p:cNvSpPr>
              <p:nvPr/>
            </p:nvSpPr>
            <p:spPr bwMode="auto">
              <a:xfrm>
                <a:off x="1194" y="2790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56" name="Oval 508"/>
              <p:cNvSpPr>
                <a:spLocks noChangeAspect="1" noChangeArrowheads="1"/>
              </p:cNvSpPr>
              <p:nvPr/>
            </p:nvSpPr>
            <p:spPr bwMode="auto">
              <a:xfrm>
                <a:off x="1272" y="2658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57" name="Oval 509"/>
              <p:cNvSpPr>
                <a:spLocks noChangeAspect="1" noChangeArrowheads="1"/>
              </p:cNvSpPr>
              <p:nvPr/>
            </p:nvSpPr>
            <p:spPr bwMode="auto">
              <a:xfrm>
                <a:off x="1068" y="2598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558" name="Group 510"/>
            <p:cNvGrpSpPr>
              <a:grpSpLocks noChangeAspect="1"/>
            </p:cNvGrpSpPr>
            <p:nvPr/>
          </p:nvGrpSpPr>
          <p:grpSpPr bwMode="auto">
            <a:xfrm rot="-2632580">
              <a:off x="2388" y="3234"/>
              <a:ext cx="606" cy="318"/>
              <a:chOff x="1812" y="2502"/>
              <a:chExt cx="606" cy="318"/>
            </a:xfrm>
          </p:grpSpPr>
          <p:sp>
            <p:nvSpPr>
              <p:cNvPr id="2559" name="Oval 511"/>
              <p:cNvSpPr>
                <a:spLocks noChangeAspect="1" noChangeArrowheads="1"/>
              </p:cNvSpPr>
              <p:nvPr/>
            </p:nvSpPr>
            <p:spPr bwMode="auto">
              <a:xfrm>
                <a:off x="1824" y="2574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60" name="Oval 512"/>
              <p:cNvSpPr>
                <a:spLocks noChangeAspect="1" noChangeArrowheads="1"/>
              </p:cNvSpPr>
              <p:nvPr/>
            </p:nvSpPr>
            <p:spPr bwMode="auto">
              <a:xfrm>
                <a:off x="1962" y="2520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61" name="Oval 513"/>
              <p:cNvSpPr>
                <a:spLocks noChangeAspect="1" noChangeArrowheads="1"/>
              </p:cNvSpPr>
              <p:nvPr/>
            </p:nvSpPr>
            <p:spPr bwMode="auto">
              <a:xfrm>
                <a:off x="2118" y="2502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62" name="Oval 514"/>
              <p:cNvSpPr>
                <a:spLocks noChangeAspect="1" noChangeArrowheads="1"/>
              </p:cNvSpPr>
              <p:nvPr/>
            </p:nvSpPr>
            <p:spPr bwMode="auto">
              <a:xfrm>
                <a:off x="2274" y="2544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63" name="Oval 515"/>
              <p:cNvSpPr>
                <a:spLocks noChangeAspect="1" noChangeArrowheads="1"/>
              </p:cNvSpPr>
              <p:nvPr/>
            </p:nvSpPr>
            <p:spPr bwMode="auto">
              <a:xfrm>
                <a:off x="1944" y="2706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64" name="Oval 516"/>
              <p:cNvSpPr>
                <a:spLocks noChangeAspect="1" noChangeArrowheads="1"/>
              </p:cNvSpPr>
              <p:nvPr/>
            </p:nvSpPr>
            <p:spPr bwMode="auto">
              <a:xfrm>
                <a:off x="1830" y="2676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65" name="Oval 517"/>
              <p:cNvSpPr>
                <a:spLocks noChangeAspect="1" noChangeArrowheads="1"/>
              </p:cNvSpPr>
              <p:nvPr/>
            </p:nvSpPr>
            <p:spPr bwMode="auto">
              <a:xfrm>
                <a:off x="2106" y="2706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66" name="Oval 518"/>
              <p:cNvSpPr>
                <a:spLocks noChangeAspect="1" noChangeArrowheads="1"/>
              </p:cNvSpPr>
              <p:nvPr/>
            </p:nvSpPr>
            <p:spPr bwMode="auto">
              <a:xfrm>
                <a:off x="2244" y="2658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67" name="Cloud"/>
              <p:cNvSpPr>
                <a:spLocks noChangeAspect="1" noEditPoints="1" noChangeArrowheads="1"/>
              </p:cNvSpPr>
              <p:nvPr/>
            </p:nvSpPr>
            <p:spPr bwMode="auto">
              <a:xfrm>
                <a:off x="1812" y="2541"/>
                <a:ext cx="594" cy="228"/>
              </a:xfrm>
              <a:custGeom>
                <a:avLst/>
                <a:gdLst>
                  <a:gd name="T0" fmla="*/ 67 w 21600"/>
                  <a:gd name="T1" fmla="*/ 10800 h 21600"/>
                  <a:gd name="T2" fmla="*/ 10800 w 21600"/>
                  <a:gd name="T3" fmla="*/ 21577 h 21600"/>
                  <a:gd name="T4" fmla="*/ 21582 w 21600"/>
                  <a:gd name="T5" fmla="*/ 10800 h 21600"/>
                  <a:gd name="T6" fmla="*/ 10800 w 21600"/>
                  <a:gd name="T7" fmla="*/ 1235 h 21600"/>
                  <a:gd name="T8" fmla="*/ 2977 w 21600"/>
                  <a:gd name="T9" fmla="*/ 3262 h 21600"/>
                  <a:gd name="T10" fmla="*/ 17087 w 21600"/>
                  <a:gd name="T11" fmla="*/ 173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 extrusionOk="0">
                    <a:moveTo>
                      <a:pt x="1949" y="7180"/>
                    </a:moveTo>
                    <a:cubicBezTo>
                      <a:pt x="841" y="7336"/>
                      <a:pt x="-1" y="8613"/>
                      <a:pt x="-1" y="10137"/>
                    </a:cubicBezTo>
                    <a:cubicBezTo>
                      <a:pt x="-1" y="11192"/>
                      <a:pt x="409" y="12169"/>
                      <a:pt x="1074" y="12702"/>
                    </a:cubicBezTo>
                    <a:lnTo>
                      <a:pt x="1063" y="12668"/>
                    </a:lnTo>
                    <a:cubicBezTo>
                      <a:pt x="685" y="13217"/>
                      <a:pt x="474" y="13940"/>
                      <a:pt x="474" y="14690"/>
                    </a:cubicBezTo>
                    <a:cubicBezTo>
                      <a:pt x="475" y="16325"/>
                      <a:pt x="1451" y="17650"/>
                      <a:pt x="2655" y="17650"/>
                    </a:cubicBezTo>
                    <a:cubicBezTo>
                      <a:pt x="2739" y="17650"/>
                      <a:pt x="2824" y="17643"/>
                      <a:pt x="2909" y="17629"/>
                    </a:cubicBezTo>
                    <a:lnTo>
                      <a:pt x="2897" y="17649"/>
                    </a:lnTo>
                    <a:cubicBezTo>
                      <a:pt x="3585" y="19288"/>
                      <a:pt x="4863" y="20299"/>
                      <a:pt x="6247" y="20299"/>
                    </a:cubicBezTo>
                    <a:cubicBezTo>
                      <a:pt x="6947" y="20299"/>
                      <a:pt x="7635" y="20039"/>
                      <a:pt x="8235" y="19546"/>
                    </a:cubicBezTo>
                    <a:lnTo>
                      <a:pt x="8229" y="19550"/>
                    </a:lnTo>
                    <a:cubicBezTo>
                      <a:pt x="8855" y="20829"/>
                      <a:pt x="9908" y="21596"/>
                      <a:pt x="11036" y="21596"/>
                    </a:cubicBezTo>
                    <a:cubicBezTo>
                      <a:pt x="12523" y="21596"/>
                      <a:pt x="13836" y="20267"/>
                      <a:pt x="14267" y="18324"/>
                    </a:cubicBezTo>
                    <a:lnTo>
                      <a:pt x="14270" y="18350"/>
                    </a:lnTo>
                    <a:cubicBezTo>
                      <a:pt x="14730" y="18740"/>
                      <a:pt x="15260" y="18946"/>
                      <a:pt x="15802" y="18946"/>
                    </a:cubicBezTo>
                    <a:cubicBezTo>
                      <a:pt x="17390" y="18946"/>
                      <a:pt x="18682" y="17205"/>
                      <a:pt x="18694" y="15045"/>
                    </a:cubicBezTo>
                    <a:lnTo>
                      <a:pt x="18689" y="15035"/>
                    </a:lnTo>
                    <a:cubicBezTo>
                      <a:pt x="20357" y="14710"/>
                      <a:pt x="21597" y="12765"/>
                      <a:pt x="21597" y="10472"/>
                    </a:cubicBezTo>
                    <a:cubicBezTo>
                      <a:pt x="21597" y="9456"/>
                      <a:pt x="21350" y="8469"/>
                      <a:pt x="20896" y="7663"/>
                    </a:cubicBezTo>
                    <a:lnTo>
                      <a:pt x="20889" y="7661"/>
                    </a:lnTo>
                    <a:cubicBezTo>
                      <a:pt x="21031" y="7208"/>
                      <a:pt x="21105" y="6721"/>
                      <a:pt x="21105" y="6228"/>
                    </a:cubicBezTo>
                    <a:cubicBezTo>
                      <a:pt x="21105" y="4588"/>
                      <a:pt x="20299" y="3150"/>
                      <a:pt x="19139" y="2719"/>
                    </a:cubicBezTo>
                    <a:lnTo>
                      <a:pt x="19148" y="2712"/>
                    </a:lnTo>
                    <a:cubicBezTo>
                      <a:pt x="18940" y="1142"/>
                      <a:pt x="17933" y="-1"/>
                      <a:pt x="16758" y="-1"/>
                    </a:cubicBezTo>
                    <a:cubicBezTo>
                      <a:pt x="16044" y="-1"/>
                      <a:pt x="15367" y="426"/>
                      <a:pt x="14905" y="1165"/>
                    </a:cubicBezTo>
                    <a:lnTo>
                      <a:pt x="14909" y="1170"/>
                    </a:lnTo>
                    <a:cubicBezTo>
                      <a:pt x="14497" y="432"/>
                      <a:pt x="13855" y="-1"/>
                      <a:pt x="13174" y="-1"/>
                    </a:cubicBezTo>
                    <a:cubicBezTo>
                      <a:pt x="12347" y="-1"/>
                      <a:pt x="11590" y="637"/>
                      <a:pt x="11221" y="1645"/>
                    </a:cubicBezTo>
                    <a:lnTo>
                      <a:pt x="11229" y="1694"/>
                    </a:lnTo>
                    <a:cubicBezTo>
                      <a:pt x="10730" y="1024"/>
                      <a:pt x="10058" y="649"/>
                      <a:pt x="9358" y="649"/>
                    </a:cubicBezTo>
                    <a:cubicBezTo>
                      <a:pt x="8372" y="649"/>
                      <a:pt x="7466" y="1391"/>
                      <a:pt x="7003" y="2578"/>
                    </a:cubicBezTo>
                    <a:lnTo>
                      <a:pt x="6995" y="2602"/>
                    </a:lnTo>
                    <a:cubicBezTo>
                      <a:pt x="6477" y="2189"/>
                      <a:pt x="5888" y="1971"/>
                      <a:pt x="5288" y="1971"/>
                    </a:cubicBezTo>
                    <a:cubicBezTo>
                      <a:pt x="3423" y="1972"/>
                      <a:pt x="1912" y="4029"/>
                      <a:pt x="1912" y="6567"/>
                    </a:cubicBezTo>
                    <a:cubicBezTo>
                      <a:pt x="1911" y="6774"/>
                      <a:pt x="1922" y="6981"/>
                      <a:pt x="1942" y="7186"/>
                    </a:cubicBezTo>
                    <a:close/>
                  </a:path>
                  <a:path w="21600" h="21600" fill="none" extrusionOk="0">
                    <a:moveTo>
                      <a:pt x="1074" y="12702"/>
                    </a:moveTo>
                    <a:cubicBezTo>
                      <a:pt x="1407" y="12969"/>
                      <a:pt x="1786" y="13109"/>
                      <a:pt x="2172" y="13109"/>
                    </a:cubicBezTo>
                    <a:cubicBezTo>
                      <a:pt x="2228" y="13109"/>
                      <a:pt x="2285" y="13107"/>
                      <a:pt x="2341" y="13101"/>
                    </a:cubicBezTo>
                  </a:path>
                  <a:path w="21600" h="21600" fill="none" extrusionOk="0">
                    <a:moveTo>
                      <a:pt x="2909" y="17629"/>
                    </a:moveTo>
                    <a:cubicBezTo>
                      <a:pt x="3099" y="17599"/>
                      <a:pt x="3285" y="17535"/>
                      <a:pt x="3463" y="17439"/>
                    </a:cubicBezTo>
                  </a:path>
                  <a:path w="21600" h="21600" fill="none" extrusionOk="0">
                    <a:moveTo>
                      <a:pt x="7895" y="18680"/>
                    </a:moveTo>
                    <a:cubicBezTo>
                      <a:pt x="7983" y="18985"/>
                      <a:pt x="8095" y="19277"/>
                      <a:pt x="8229" y="19550"/>
                    </a:cubicBezTo>
                  </a:path>
                  <a:path w="21600" h="21600" fill="none" extrusionOk="0">
                    <a:moveTo>
                      <a:pt x="14267" y="18324"/>
                    </a:moveTo>
                    <a:cubicBezTo>
                      <a:pt x="14336" y="18013"/>
                      <a:pt x="14380" y="17693"/>
                      <a:pt x="14400" y="17370"/>
                    </a:cubicBezTo>
                  </a:path>
                  <a:path w="21600" h="21600" fill="none" extrusionOk="0">
                    <a:moveTo>
                      <a:pt x="18694" y="15045"/>
                    </a:moveTo>
                    <a:cubicBezTo>
                      <a:pt x="18694" y="15034"/>
                      <a:pt x="18695" y="15024"/>
                      <a:pt x="18695" y="15013"/>
                    </a:cubicBezTo>
                    <a:cubicBezTo>
                      <a:pt x="18695" y="13508"/>
                      <a:pt x="18063" y="12136"/>
                      <a:pt x="17069" y="11477"/>
                    </a:cubicBezTo>
                  </a:path>
                  <a:path w="21600" h="21600" fill="none" extrusionOk="0">
                    <a:moveTo>
                      <a:pt x="20165" y="8999"/>
                    </a:moveTo>
                    <a:cubicBezTo>
                      <a:pt x="20479" y="8635"/>
                      <a:pt x="20726" y="8177"/>
                      <a:pt x="20889" y="7661"/>
                    </a:cubicBezTo>
                  </a:path>
                  <a:path w="21600" h="21600" fill="none" extrusionOk="0">
                    <a:moveTo>
                      <a:pt x="19186" y="3344"/>
                    </a:moveTo>
                    <a:cubicBezTo>
                      <a:pt x="19186" y="3328"/>
                      <a:pt x="19187" y="3313"/>
                      <a:pt x="19187" y="3297"/>
                    </a:cubicBezTo>
                    <a:cubicBezTo>
                      <a:pt x="19187" y="3101"/>
                      <a:pt x="19174" y="2905"/>
                      <a:pt x="19148" y="2712"/>
                    </a:cubicBezTo>
                  </a:path>
                  <a:path w="21600" h="21600" fill="none" extrusionOk="0">
                    <a:moveTo>
                      <a:pt x="14905" y="1165"/>
                    </a:moveTo>
                    <a:cubicBezTo>
                      <a:pt x="14754" y="1408"/>
                      <a:pt x="14629" y="1679"/>
                      <a:pt x="14535" y="1971"/>
                    </a:cubicBezTo>
                  </a:path>
                  <a:path w="21600" h="21600" fill="none" extrusionOk="0">
                    <a:moveTo>
                      <a:pt x="11221" y="1645"/>
                    </a:moveTo>
                    <a:cubicBezTo>
                      <a:pt x="11140" y="1866"/>
                      <a:pt x="11080" y="2099"/>
                      <a:pt x="11041" y="2340"/>
                    </a:cubicBezTo>
                  </a:path>
                  <a:path w="21600" h="21600" fill="none" extrusionOk="0">
                    <a:moveTo>
                      <a:pt x="7645" y="3276"/>
                    </a:moveTo>
                    <a:cubicBezTo>
                      <a:pt x="7449" y="3016"/>
                      <a:pt x="7231" y="2790"/>
                      <a:pt x="6995" y="2602"/>
                    </a:cubicBezTo>
                  </a:path>
                  <a:path w="21600" h="21600" fill="none" extrusionOk="0">
                    <a:moveTo>
                      <a:pt x="1942" y="7186"/>
                    </a:moveTo>
                    <a:cubicBezTo>
                      <a:pt x="1966" y="7426"/>
                      <a:pt x="2004" y="7663"/>
                      <a:pt x="2056" y="7895"/>
                    </a:cubicBezTo>
                  </a:path>
                </a:pathLst>
              </a:custGeom>
              <a:gradFill rotWithShape="1">
                <a:gsLst>
                  <a:gs pos="0">
                    <a:srgbClr val="FFBE7D">
                      <a:gamma/>
                      <a:shade val="46275"/>
                      <a:invGamma/>
                    </a:srgbClr>
                  </a:gs>
                  <a:gs pos="100000">
                    <a:srgbClr val="FFBE7D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2568" name="Freeform 520"/>
          <p:cNvSpPr>
            <a:spLocks/>
          </p:cNvSpPr>
          <p:nvPr/>
        </p:nvSpPr>
        <p:spPr bwMode="auto">
          <a:xfrm>
            <a:off x="2786063" y="2230438"/>
            <a:ext cx="128587" cy="412750"/>
          </a:xfrm>
          <a:custGeom>
            <a:avLst/>
            <a:gdLst>
              <a:gd name="T0" fmla="*/ 69 w 81"/>
              <a:gd name="T1" fmla="*/ 0 h 260"/>
              <a:gd name="T2" fmla="*/ 19 w 81"/>
              <a:gd name="T3" fmla="*/ 260 h 26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1" h="260">
                <a:moveTo>
                  <a:pt x="69" y="0"/>
                </a:moveTo>
                <a:cubicBezTo>
                  <a:pt x="0" y="63"/>
                  <a:pt x="81" y="200"/>
                  <a:pt x="19" y="260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569" name="AutoShape 521"/>
          <p:cNvSpPr>
            <a:spLocks noChangeAspect="1" noChangeArrowheads="1"/>
          </p:cNvSpPr>
          <p:nvPr/>
        </p:nvSpPr>
        <p:spPr bwMode="auto">
          <a:xfrm>
            <a:off x="2471738" y="1173163"/>
            <a:ext cx="311150" cy="1841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C3D91"/>
              </a:gs>
              <a:gs pos="6000">
                <a:srgbClr val="7005D4"/>
              </a:gs>
              <a:gs pos="15000">
                <a:srgbClr val="181CC7"/>
              </a:gs>
              <a:gs pos="30001">
                <a:srgbClr val="0A128C"/>
              </a:gs>
              <a:gs pos="50000">
                <a:srgbClr val="000000"/>
              </a:gs>
              <a:gs pos="70000">
                <a:srgbClr val="0A128C"/>
              </a:gs>
              <a:gs pos="85000">
                <a:srgbClr val="181CC7"/>
              </a:gs>
              <a:gs pos="94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6350">
            <a:solidFill>
              <a:srgbClr val="FFFFE5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CC"/>
                </a:solidFill>
              </a:rPr>
              <a:t>ATM</a:t>
            </a:r>
          </a:p>
        </p:txBody>
      </p:sp>
      <p:sp>
        <p:nvSpPr>
          <p:cNvPr id="2570" name="AutoShape 522"/>
          <p:cNvSpPr>
            <a:spLocks/>
          </p:cNvSpPr>
          <p:nvPr/>
        </p:nvSpPr>
        <p:spPr bwMode="auto">
          <a:xfrm rot="5400000">
            <a:off x="3964782" y="672306"/>
            <a:ext cx="84138" cy="866775"/>
          </a:xfrm>
          <a:prstGeom prst="rightBracket">
            <a:avLst>
              <a:gd name="adj" fmla="val 85849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571" name="Freeform 523"/>
          <p:cNvSpPr>
            <a:spLocks/>
          </p:cNvSpPr>
          <p:nvPr/>
        </p:nvSpPr>
        <p:spPr bwMode="auto">
          <a:xfrm>
            <a:off x="2617788" y="1333500"/>
            <a:ext cx="541337" cy="287338"/>
          </a:xfrm>
          <a:custGeom>
            <a:avLst/>
            <a:gdLst>
              <a:gd name="T0" fmla="*/ 0 w 341"/>
              <a:gd name="T1" fmla="*/ 31 h 181"/>
              <a:gd name="T2" fmla="*/ 341 w 341"/>
              <a:gd name="T3" fmla="*/ 105 h 18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41" h="181">
                <a:moveTo>
                  <a:pt x="0" y="31"/>
                </a:moveTo>
                <a:cubicBezTo>
                  <a:pt x="22" y="181"/>
                  <a:pt x="225" y="0"/>
                  <a:pt x="341" y="105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572" name="Freeform 524"/>
          <p:cNvSpPr>
            <a:spLocks/>
          </p:cNvSpPr>
          <p:nvPr/>
        </p:nvSpPr>
        <p:spPr bwMode="auto">
          <a:xfrm>
            <a:off x="3592513" y="1171575"/>
            <a:ext cx="368300" cy="227013"/>
          </a:xfrm>
          <a:custGeom>
            <a:avLst/>
            <a:gdLst>
              <a:gd name="T0" fmla="*/ 91 w 94"/>
              <a:gd name="T1" fmla="*/ 0 h 109"/>
              <a:gd name="T2" fmla="*/ 3 w 94"/>
              <a:gd name="T3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4" h="109">
                <a:moveTo>
                  <a:pt x="91" y="0"/>
                </a:moveTo>
                <a:cubicBezTo>
                  <a:pt x="94" y="34"/>
                  <a:pt x="0" y="41"/>
                  <a:pt x="3" y="109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573" name="Group 525"/>
          <p:cNvGrpSpPr>
            <a:grpSpLocks noChangeAspect="1"/>
          </p:cNvGrpSpPr>
          <p:nvPr/>
        </p:nvGrpSpPr>
        <p:grpSpPr bwMode="auto">
          <a:xfrm>
            <a:off x="5575300" y="1824038"/>
            <a:ext cx="1152525" cy="539750"/>
            <a:chOff x="14921" y="14513"/>
            <a:chExt cx="360" cy="189"/>
          </a:xfrm>
        </p:grpSpPr>
        <p:grpSp>
          <p:nvGrpSpPr>
            <p:cNvPr id="2574" name="Group 526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575" name="Freeform 527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76" name="Oval 528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77" name="Oval 529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78" name="Oval 530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79" name="Oval 531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580" name="Text Box 532"/>
            <p:cNvSpPr txBox="1">
              <a:spLocks noChangeAspect="1" noChangeArrowheads="1"/>
            </p:cNvSpPr>
            <p:nvPr/>
          </p:nvSpPr>
          <p:spPr bwMode="auto">
            <a:xfrm>
              <a:off x="15092" y="14583"/>
              <a:ext cx="95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2581" name="AutoShape 533"/>
          <p:cNvSpPr>
            <a:spLocks noChangeAspect="1" noChangeArrowheads="1"/>
          </p:cNvSpPr>
          <p:nvPr/>
        </p:nvSpPr>
        <p:spPr bwMode="auto">
          <a:xfrm>
            <a:off x="5799138" y="941388"/>
            <a:ext cx="423862" cy="223837"/>
          </a:xfrm>
          <a:prstGeom prst="roundRect">
            <a:avLst>
              <a:gd name="adj" fmla="val 50000"/>
            </a:avLst>
          </a:prstGeom>
          <a:solidFill>
            <a:srgbClr val="DEECEA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005800"/>
                </a:solidFill>
              </a:rPr>
              <a:t>PLK3</a:t>
            </a:r>
          </a:p>
        </p:txBody>
      </p:sp>
      <p:sp>
        <p:nvSpPr>
          <p:cNvPr id="2582" name="Oval 534"/>
          <p:cNvSpPr>
            <a:spLocks noChangeAspect="1" noChangeArrowheads="1"/>
          </p:cNvSpPr>
          <p:nvPr/>
        </p:nvSpPr>
        <p:spPr bwMode="auto">
          <a:xfrm>
            <a:off x="6276975" y="941388"/>
            <a:ext cx="423863" cy="238125"/>
          </a:xfrm>
          <a:prstGeom prst="ellipse">
            <a:avLst/>
          </a:prstGeom>
          <a:gradFill rotWithShape="1">
            <a:gsLst>
              <a:gs pos="0">
                <a:srgbClr val="F5F500">
                  <a:gamma/>
                  <a:shade val="46275"/>
                  <a:invGamma/>
                </a:srgbClr>
              </a:gs>
              <a:gs pos="50000">
                <a:srgbClr val="F5F500"/>
              </a:gs>
              <a:gs pos="100000">
                <a:srgbClr val="F5F500">
                  <a:gamma/>
                  <a:shade val="46275"/>
                  <a:invGamma/>
                </a:srgbClr>
              </a:gs>
            </a:gsLst>
            <a:lin ang="5400000" scaled="1"/>
          </a:gradFill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25" tIns="45713" rIns="91425" bIns="45713" anchor="ctr"/>
          <a:lstStyle/>
          <a:p>
            <a:pPr algn="ctr"/>
            <a:r>
              <a:rPr lang="en-US" sz="1000" b="1"/>
              <a:t>PKB</a:t>
            </a:r>
          </a:p>
        </p:txBody>
      </p:sp>
      <p:grpSp>
        <p:nvGrpSpPr>
          <p:cNvPr id="2583" name="Group 535"/>
          <p:cNvGrpSpPr>
            <a:grpSpLocks noChangeAspect="1"/>
          </p:cNvGrpSpPr>
          <p:nvPr/>
        </p:nvGrpSpPr>
        <p:grpSpPr bwMode="auto">
          <a:xfrm flipH="1">
            <a:off x="6172200" y="3067050"/>
            <a:ext cx="438150" cy="461963"/>
            <a:chOff x="2365" y="3234"/>
            <a:chExt cx="851" cy="901"/>
          </a:xfrm>
        </p:grpSpPr>
        <p:grpSp>
          <p:nvGrpSpPr>
            <p:cNvPr id="2584" name="Group 536"/>
            <p:cNvGrpSpPr>
              <a:grpSpLocks noChangeAspect="1"/>
            </p:cNvGrpSpPr>
            <p:nvPr/>
          </p:nvGrpSpPr>
          <p:grpSpPr bwMode="auto">
            <a:xfrm>
              <a:off x="2365" y="3814"/>
              <a:ext cx="851" cy="321"/>
              <a:chOff x="1849" y="2650"/>
              <a:chExt cx="851" cy="321"/>
            </a:xfrm>
          </p:grpSpPr>
          <p:sp>
            <p:nvSpPr>
              <p:cNvPr id="2585" name="Oval 537"/>
              <p:cNvSpPr>
                <a:spLocks noChangeAspect="1" noChangeArrowheads="1"/>
              </p:cNvSpPr>
              <p:nvPr/>
            </p:nvSpPr>
            <p:spPr bwMode="auto">
              <a:xfrm>
                <a:off x="2095" y="265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86" name="Oval 538"/>
              <p:cNvSpPr>
                <a:spLocks noChangeAspect="1" noChangeArrowheads="1"/>
              </p:cNvSpPr>
              <p:nvPr/>
            </p:nvSpPr>
            <p:spPr bwMode="auto">
              <a:xfrm>
                <a:off x="2293" y="269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87" name="Oval 539"/>
              <p:cNvSpPr>
                <a:spLocks noChangeAspect="1" noChangeArrowheads="1"/>
              </p:cNvSpPr>
              <p:nvPr/>
            </p:nvSpPr>
            <p:spPr bwMode="auto">
              <a:xfrm>
                <a:off x="1897" y="2686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88" name="Oval 540"/>
              <p:cNvSpPr>
                <a:spLocks noChangeAspect="1" noChangeArrowheads="1"/>
              </p:cNvSpPr>
              <p:nvPr/>
            </p:nvSpPr>
            <p:spPr bwMode="auto">
              <a:xfrm>
                <a:off x="232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89" name="Oval 541"/>
              <p:cNvSpPr>
                <a:spLocks noChangeAspect="1" noChangeArrowheads="1"/>
              </p:cNvSpPr>
              <p:nvPr/>
            </p:nvSpPr>
            <p:spPr bwMode="auto">
              <a:xfrm>
                <a:off x="184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90" name="Oval 542"/>
              <p:cNvSpPr>
                <a:spLocks noChangeAspect="1" noChangeArrowheads="1"/>
              </p:cNvSpPr>
              <p:nvPr/>
            </p:nvSpPr>
            <p:spPr bwMode="auto">
              <a:xfrm>
                <a:off x="2245" y="281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91" name="Oval 543"/>
              <p:cNvSpPr>
                <a:spLocks noChangeAspect="1" noChangeArrowheads="1"/>
              </p:cNvSpPr>
              <p:nvPr/>
            </p:nvSpPr>
            <p:spPr bwMode="auto">
              <a:xfrm>
                <a:off x="1975" y="281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592" name="Group 544"/>
            <p:cNvGrpSpPr>
              <a:grpSpLocks noChangeAspect="1"/>
            </p:cNvGrpSpPr>
            <p:nvPr/>
          </p:nvGrpSpPr>
          <p:grpSpPr bwMode="auto">
            <a:xfrm>
              <a:off x="2365" y="3706"/>
              <a:ext cx="851" cy="321"/>
              <a:chOff x="1597" y="1942"/>
              <a:chExt cx="851" cy="321"/>
            </a:xfrm>
          </p:grpSpPr>
          <p:sp>
            <p:nvSpPr>
              <p:cNvPr id="2593" name="Oval 545"/>
              <p:cNvSpPr>
                <a:spLocks noChangeAspect="1" noChangeArrowheads="1"/>
              </p:cNvSpPr>
              <p:nvPr/>
            </p:nvSpPr>
            <p:spPr bwMode="auto">
              <a:xfrm>
                <a:off x="1843" y="194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94" name="Oval 546"/>
              <p:cNvSpPr>
                <a:spLocks noChangeAspect="1" noChangeArrowheads="1"/>
              </p:cNvSpPr>
              <p:nvPr/>
            </p:nvSpPr>
            <p:spPr bwMode="auto">
              <a:xfrm>
                <a:off x="2041" y="198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95" name="Oval 547"/>
              <p:cNvSpPr>
                <a:spLocks noChangeAspect="1" noChangeArrowheads="1"/>
              </p:cNvSpPr>
              <p:nvPr/>
            </p:nvSpPr>
            <p:spPr bwMode="auto">
              <a:xfrm>
                <a:off x="1645" y="197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96" name="Oval 548"/>
              <p:cNvSpPr>
                <a:spLocks noChangeAspect="1" noChangeArrowheads="1"/>
              </p:cNvSpPr>
              <p:nvPr/>
            </p:nvSpPr>
            <p:spPr bwMode="auto">
              <a:xfrm>
                <a:off x="207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97" name="Oval 549"/>
              <p:cNvSpPr>
                <a:spLocks noChangeAspect="1" noChangeArrowheads="1"/>
              </p:cNvSpPr>
              <p:nvPr/>
            </p:nvSpPr>
            <p:spPr bwMode="auto">
              <a:xfrm>
                <a:off x="159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98" name="Oval 550"/>
              <p:cNvSpPr>
                <a:spLocks noChangeAspect="1" noChangeArrowheads="1"/>
              </p:cNvSpPr>
              <p:nvPr/>
            </p:nvSpPr>
            <p:spPr bwMode="auto">
              <a:xfrm>
                <a:off x="1993" y="210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99" name="Oval 551"/>
              <p:cNvSpPr>
                <a:spLocks noChangeAspect="1" noChangeArrowheads="1"/>
              </p:cNvSpPr>
              <p:nvPr/>
            </p:nvSpPr>
            <p:spPr bwMode="auto">
              <a:xfrm>
                <a:off x="1723" y="211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600" name="Group 552"/>
            <p:cNvGrpSpPr>
              <a:grpSpLocks noChangeAspect="1"/>
            </p:cNvGrpSpPr>
            <p:nvPr/>
          </p:nvGrpSpPr>
          <p:grpSpPr bwMode="auto">
            <a:xfrm>
              <a:off x="2365" y="3592"/>
              <a:ext cx="851" cy="321"/>
              <a:chOff x="1597" y="1942"/>
              <a:chExt cx="851" cy="321"/>
            </a:xfrm>
          </p:grpSpPr>
          <p:sp>
            <p:nvSpPr>
              <p:cNvPr id="2601" name="Oval 553"/>
              <p:cNvSpPr>
                <a:spLocks noChangeAspect="1" noChangeArrowheads="1"/>
              </p:cNvSpPr>
              <p:nvPr/>
            </p:nvSpPr>
            <p:spPr bwMode="auto">
              <a:xfrm>
                <a:off x="1843" y="194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02" name="Oval 554"/>
              <p:cNvSpPr>
                <a:spLocks noChangeAspect="1" noChangeArrowheads="1"/>
              </p:cNvSpPr>
              <p:nvPr/>
            </p:nvSpPr>
            <p:spPr bwMode="auto">
              <a:xfrm>
                <a:off x="2041" y="198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03" name="Oval 555"/>
              <p:cNvSpPr>
                <a:spLocks noChangeAspect="1" noChangeArrowheads="1"/>
              </p:cNvSpPr>
              <p:nvPr/>
            </p:nvSpPr>
            <p:spPr bwMode="auto">
              <a:xfrm>
                <a:off x="1645" y="197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04" name="Oval 556"/>
              <p:cNvSpPr>
                <a:spLocks noChangeAspect="1" noChangeArrowheads="1"/>
              </p:cNvSpPr>
              <p:nvPr/>
            </p:nvSpPr>
            <p:spPr bwMode="auto">
              <a:xfrm>
                <a:off x="207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05" name="Oval 557"/>
              <p:cNvSpPr>
                <a:spLocks noChangeAspect="1" noChangeArrowheads="1"/>
              </p:cNvSpPr>
              <p:nvPr/>
            </p:nvSpPr>
            <p:spPr bwMode="auto">
              <a:xfrm>
                <a:off x="159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06" name="Oval 558"/>
              <p:cNvSpPr>
                <a:spLocks noChangeAspect="1" noChangeArrowheads="1"/>
              </p:cNvSpPr>
              <p:nvPr/>
            </p:nvSpPr>
            <p:spPr bwMode="auto">
              <a:xfrm>
                <a:off x="1993" y="210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07" name="Oval 559"/>
              <p:cNvSpPr>
                <a:spLocks noChangeAspect="1" noChangeArrowheads="1"/>
              </p:cNvSpPr>
              <p:nvPr/>
            </p:nvSpPr>
            <p:spPr bwMode="auto">
              <a:xfrm>
                <a:off x="1723" y="211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608" name="Group 560"/>
            <p:cNvGrpSpPr>
              <a:grpSpLocks noChangeAspect="1"/>
            </p:cNvGrpSpPr>
            <p:nvPr/>
          </p:nvGrpSpPr>
          <p:grpSpPr bwMode="auto">
            <a:xfrm>
              <a:off x="2365" y="3460"/>
              <a:ext cx="851" cy="321"/>
              <a:chOff x="1849" y="2650"/>
              <a:chExt cx="851" cy="321"/>
            </a:xfrm>
          </p:grpSpPr>
          <p:sp>
            <p:nvSpPr>
              <p:cNvPr id="2609" name="Oval 561"/>
              <p:cNvSpPr>
                <a:spLocks noChangeAspect="1" noChangeArrowheads="1"/>
              </p:cNvSpPr>
              <p:nvPr/>
            </p:nvSpPr>
            <p:spPr bwMode="auto">
              <a:xfrm>
                <a:off x="2095" y="265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10" name="Oval 562"/>
              <p:cNvSpPr>
                <a:spLocks noChangeAspect="1" noChangeArrowheads="1"/>
              </p:cNvSpPr>
              <p:nvPr/>
            </p:nvSpPr>
            <p:spPr bwMode="auto">
              <a:xfrm>
                <a:off x="2293" y="269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11" name="Oval 563"/>
              <p:cNvSpPr>
                <a:spLocks noChangeAspect="1" noChangeArrowheads="1"/>
              </p:cNvSpPr>
              <p:nvPr/>
            </p:nvSpPr>
            <p:spPr bwMode="auto">
              <a:xfrm>
                <a:off x="1897" y="2686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12" name="Oval 564"/>
              <p:cNvSpPr>
                <a:spLocks noChangeAspect="1" noChangeArrowheads="1"/>
              </p:cNvSpPr>
              <p:nvPr/>
            </p:nvSpPr>
            <p:spPr bwMode="auto">
              <a:xfrm>
                <a:off x="232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13" name="Oval 565"/>
              <p:cNvSpPr>
                <a:spLocks noChangeAspect="1" noChangeArrowheads="1"/>
              </p:cNvSpPr>
              <p:nvPr/>
            </p:nvSpPr>
            <p:spPr bwMode="auto">
              <a:xfrm>
                <a:off x="184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14" name="Oval 566"/>
              <p:cNvSpPr>
                <a:spLocks noChangeAspect="1" noChangeArrowheads="1"/>
              </p:cNvSpPr>
              <p:nvPr/>
            </p:nvSpPr>
            <p:spPr bwMode="auto">
              <a:xfrm>
                <a:off x="2245" y="281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15" name="Oval 567"/>
              <p:cNvSpPr>
                <a:spLocks noChangeAspect="1" noChangeArrowheads="1"/>
              </p:cNvSpPr>
              <p:nvPr/>
            </p:nvSpPr>
            <p:spPr bwMode="auto">
              <a:xfrm>
                <a:off x="1975" y="281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616" name="Group 568"/>
            <p:cNvGrpSpPr>
              <a:grpSpLocks noChangeAspect="1"/>
            </p:cNvGrpSpPr>
            <p:nvPr/>
          </p:nvGrpSpPr>
          <p:grpSpPr bwMode="auto">
            <a:xfrm>
              <a:off x="2410" y="3408"/>
              <a:ext cx="516" cy="300"/>
              <a:chOff x="574" y="2622"/>
              <a:chExt cx="516" cy="300"/>
            </a:xfrm>
          </p:grpSpPr>
          <p:sp>
            <p:nvSpPr>
              <p:cNvPr id="2617" name="PubPieSlice"/>
              <p:cNvSpPr>
                <a:spLocks noChangeAspect="1" noEditPoints="1" noChangeArrowheads="1"/>
              </p:cNvSpPr>
              <p:nvPr/>
            </p:nvSpPr>
            <p:spPr bwMode="auto">
              <a:xfrm rot="11057327" flipH="1" flipV="1">
                <a:off x="574" y="2703"/>
                <a:ext cx="516" cy="206"/>
              </a:xfrm>
              <a:custGeom>
                <a:avLst/>
                <a:gdLst>
                  <a:gd name="G0" fmla="+- 0 0 0"/>
                  <a:gd name="G1" fmla="sin 10800 -6177163"/>
                  <a:gd name="G2" fmla="cos 10800 -6177163"/>
                  <a:gd name="G3" fmla="sin 10800 3393201"/>
                  <a:gd name="G4" fmla="cos 10800 3393201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9998 w 21600"/>
                  <a:gd name="T1" fmla="*/ 29 h 21600"/>
                  <a:gd name="T2" fmla="*/ 10800 w 21600"/>
                  <a:gd name="T3" fmla="*/ 10800 h 21600"/>
                  <a:gd name="T4" fmla="*/ 17482 w 21600"/>
                  <a:gd name="T5" fmla="*/ 19284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9998" y="29"/>
                    </a:moveTo>
                    <a:cubicBezTo>
                      <a:pt x="4360" y="449"/>
                      <a:pt x="-1" y="5146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3224" y="21600"/>
                      <a:pt x="15577" y="20784"/>
                      <a:pt x="17482" y="19284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18" name="Oval 570"/>
              <p:cNvSpPr>
                <a:spLocks noChangeAspect="1" noChangeArrowheads="1"/>
              </p:cNvSpPr>
              <p:nvPr/>
            </p:nvSpPr>
            <p:spPr bwMode="auto">
              <a:xfrm>
                <a:off x="618" y="2622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19" name="Oval 571"/>
              <p:cNvSpPr>
                <a:spLocks noChangeAspect="1" noChangeArrowheads="1"/>
              </p:cNvSpPr>
              <p:nvPr/>
            </p:nvSpPr>
            <p:spPr bwMode="auto">
              <a:xfrm>
                <a:off x="588" y="2766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20" name="Oval 572"/>
              <p:cNvSpPr>
                <a:spLocks noChangeAspect="1" noChangeArrowheads="1"/>
              </p:cNvSpPr>
              <p:nvPr/>
            </p:nvSpPr>
            <p:spPr bwMode="auto">
              <a:xfrm>
                <a:off x="750" y="2808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621" name="Group 573"/>
            <p:cNvGrpSpPr>
              <a:grpSpLocks noChangeAspect="1"/>
            </p:cNvGrpSpPr>
            <p:nvPr/>
          </p:nvGrpSpPr>
          <p:grpSpPr bwMode="auto">
            <a:xfrm>
              <a:off x="2664" y="3390"/>
              <a:ext cx="522" cy="306"/>
              <a:chOff x="870" y="2598"/>
              <a:chExt cx="522" cy="306"/>
            </a:xfrm>
          </p:grpSpPr>
          <p:sp>
            <p:nvSpPr>
              <p:cNvPr id="2622" name="PubPieSlice"/>
              <p:cNvSpPr>
                <a:spLocks noChangeAspect="1" noEditPoints="1" noChangeArrowheads="1"/>
              </p:cNvSpPr>
              <p:nvPr/>
            </p:nvSpPr>
            <p:spPr bwMode="auto">
              <a:xfrm rot="10800000">
                <a:off x="870" y="2640"/>
                <a:ext cx="516" cy="246"/>
              </a:xfrm>
              <a:custGeom>
                <a:avLst/>
                <a:gdLst>
                  <a:gd name="G0" fmla="+- 0 0 0"/>
                  <a:gd name="G1" fmla="sin 10800 -6177163"/>
                  <a:gd name="G2" fmla="cos 10800 -6177163"/>
                  <a:gd name="G3" fmla="sin 10800 3393201"/>
                  <a:gd name="G4" fmla="cos 10800 3393201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9998 w 21600"/>
                  <a:gd name="T1" fmla="*/ 29 h 21600"/>
                  <a:gd name="T2" fmla="*/ 10800 w 21600"/>
                  <a:gd name="T3" fmla="*/ 10800 h 21600"/>
                  <a:gd name="T4" fmla="*/ 17482 w 21600"/>
                  <a:gd name="T5" fmla="*/ 19284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9998" y="29"/>
                    </a:moveTo>
                    <a:cubicBezTo>
                      <a:pt x="4360" y="449"/>
                      <a:pt x="-1" y="5146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3224" y="21600"/>
                      <a:pt x="15577" y="20784"/>
                      <a:pt x="17482" y="19284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23" name="Oval 575"/>
              <p:cNvSpPr>
                <a:spLocks noChangeAspect="1" noChangeArrowheads="1"/>
              </p:cNvSpPr>
              <p:nvPr/>
            </p:nvSpPr>
            <p:spPr bwMode="auto">
              <a:xfrm>
                <a:off x="1194" y="2790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24" name="Oval 576"/>
              <p:cNvSpPr>
                <a:spLocks noChangeAspect="1" noChangeArrowheads="1"/>
              </p:cNvSpPr>
              <p:nvPr/>
            </p:nvSpPr>
            <p:spPr bwMode="auto">
              <a:xfrm>
                <a:off x="1272" y="2658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25" name="Oval 577"/>
              <p:cNvSpPr>
                <a:spLocks noChangeAspect="1" noChangeArrowheads="1"/>
              </p:cNvSpPr>
              <p:nvPr/>
            </p:nvSpPr>
            <p:spPr bwMode="auto">
              <a:xfrm>
                <a:off x="1068" y="2598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626" name="Group 578"/>
            <p:cNvGrpSpPr>
              <a:grpSpLocks noChangeAspect="1"/>
            </p:cNvGrpSpPr>
            <p:nvPr/>
          </p:nvGrpSpPr>
          <p:grpSpPr bwMode="auto">
            <a:xfrm rot="-2632580">
              <a:off x="2388" y="3234"/>
              <a:ext cx="606" cy="318"/>
              <a:chOff x="1812" y="2502"/>
              <a:chExt cx="606" cy="318"/>
            </a:xfrm>
          </p:grpSpPr>
          <p:sp>
            <p:nvSpPr>
              <p:cNvPr id="2627" name="Oval 579"/>
              <p:cNvSpPr>
                <a:spLocks noChangeAspect="1" noChangeArrowheads="1"/>
              </p:cNvSpPr>
              <p:nvPr/>
            </p:nvSpPr>
            <p:spPr bwMode="auto">
              <a:xfrm>
                <a:off x="1824" y="2574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28" name="Oval 580"/>
              <p:cNvSpPr>
                <a:spLocks noChangeAspect="1" noChangeArrowheads="1"/>
              </p:cNvSpPr>
              <p:nvPr/>
            </p:nvSpPr>
            <p:spPr bwMode="auto">
              <a:xfrm>
                <a:off x="1962" y="2520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29" name="Oval 581"/>
              <p:cNvSpPr>
                <a:spLocks noChangeAspect="1" noChangeArrowheads="1"/>
              </p:cNvSpPr>
              <p:nvPr/>
            </p:nvSpPr>
            <p:spPr bwMode="auto">
              <a:xfrm>
                <a:off x="2118" y="2502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30" name="Oval 582"/>
              <p:cNvSpPr>
                <a:spLocks noChangeAspect="1" noChangeArrowheads="1"/>
              </p:cNvSpPr>
              <p:nvPr/>
            </p:nvSpPr>
            <p:spPr bwMode="auto">
              <a:xfrm>
                <a:off x="2274" y="2544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31" name="Oval 583"/>
              <p:cNvSpPr>
                <a:spLocks noChangeAspect="1" noChangeArrowheads="1"/>
              </p:cNvSpPr>
              <p:nvPr/>
            </p:nvSpPr>
            <p:spPr bwMode="auto">
              <a:xfrm>
                <a:off x="1944" y="2706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32" name="Oval 584"/>
              <p:cNvSpPr>
                <a:spLocks noChangeAspect="1" noChangeArrowheads="1"/>
              </p:cNvSpPr>
              <p:nvPr/>
            </p:nvSpPr>
            <p:spPr bwMode="auto">
              <a:xfrm>
                <a:off x="1830" y="2676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33" name="Oval 585"/>
              <p:cNvSpPr>
                <a:spLocks noChangeAspect="1" noChangeArrowheads="1"/>
              </p:cNvSpPr>
              <p:nvPr/>
            </p:nvSpPr>
            <p:spPr bwMode="auto">
              <a:xfrm>
                <a:off x="2106" y="2706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34" name="Oval 586"/>
              <p:cNvSpPr>
                <a:spLocks noChangeAspect="1" noChangeArrowheads="1"/>
              </p:cNvSpPr>
              <p:nvPr/>
            </p:nvSpPr>
            <p:spPr bwMode="auto">
              <a:xfrm>
                <a:off x="2244" y="2658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35" name="Cloud"/>
              <p:cNvSpPr>
                <a:spLocks noChangeAspect="1" noEditPoints="1" noChangeArrowheads="1"/>
              </p:cNvSpPr>
              <p:nvPr/>
            </p:nvSpPr>
            <p:spPr bwMode="auto">
              <a:xfrm>
                <a:off x="1812" y="2541"/>
                <a:ext cx="594" cy="228"/>
              </a:xfrm>
              <a:custGeom>
                <a:avLst/>
                <a:gdLst>
                  <a:gd name="T0" fmla="*/ 67 w 21600"/>
                  <a:gd name="T1" fmla="*/ 10800 h 21600"/>
                  <a:gd name="T2" fmla="*/ 10800 w 21600"/>
                  <a:gd name="T3" fmla="*/ 21577 h 21600"/>
                  <a:gd name="T4" fmla="*/ 21582 w 21600"/>
                  <a:gd name="T5" fmla="*/ 10800 h 21600"/>
                  <a:gd name="T6" fmla="*/ 10800 w 21600"/>
                  <a:gd name="T7" fmla="*/ 1235 h 21600"/>
                  <a:gd name="T8" fmla="*/ 2977 w 21600"/>
                  <a:gd name="T9" fmla="*/ 3262 h 21600"/>
                  <a:gd name="T10" fmla="*/ 17087 w 21600"/>
                  <a:gd name="T11" fmla="*/ 173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 extrusionOk="0">
                    <a:moveTo>
                      <a:pt x="1949" y="7180"/>
                    </a:moveTo>
                    <a:cubicBezTo>
                      <a:pt x="841" y="7336"/>
                      <a:pt x="-1" y="8613"/>
                      <a:pt x="-1" y="10137"/>
                    </a:cubicBezTo>
                    <a:cubicBezTo>
                      <a:pt x="-1" y="11192"/>
                      <a:pt x="409" y="12169"/>
                      <a:pt x="1074" y="12702"/>
                    </a:cubicBezTo>
                    <a:lnTo>
                      <a:pt x="1063" y="12668"/>
                    </a:lnTo>
                    <a:cubicBezTo>
                      <a:pt x="685" y="13217"/>
                      <a:pt x="474" y="13940"/>
                      <a:pt x="474" y="14690"/>
                    </a:cubicBezTo>
                    <a:cubicBezTo>
                      <a:pt x="475" y="16325"/>
                      <a:pt x="1451" y="17650"/>
                      <a:pt x="2655" y="17650"/>
                    </a:cubicBezTo>
                    <a:cubicBezTo>
                      <a:pt x="2739" y="17650"/>
                      <a:pt x="2824" y="17643"/>
                      <a:pt x="2909" y="17629"/>
                    </a:cubicBezTo>
                    <a:lnTo>
                      <a:pt x="2897" y="17649"/>
                    </a:lnTo>
                    <a:cubicBezTo>
                      <a:pt x="3585" y="19288"/>
                      <a:pt x="4863" y="20299"/>
                      <a:pt x="6247" y="20299"/>
                    </a:cubicBezTo>
                    <a:cubicBezTo>
                      <a:pt x="6947" y="20299"/>
                      <a:pt x="7635" y="20039"/>
                      <a:pt x="8235" y="19546"/>
                    </a:cubicBezTo>
                    <a:lnTo>
                      <a:pt x="8229" y="19550"/>
                    </a:lnTo>
                    <a:cubicBezTo>
                      <a:pt x="8855" y="20829"/>
                      <a:pt x="9908" y="21596"/>
                      <a:pt x="11036" y="21596"/>
                    </a:cubicBezTo>
                    <a:cubicBezTo>
                      <a:pt x="12523" y="21596"/>
                      <a:pt x="13836" y="20267"/>
                      <a:pt x="14267" y="18324"/>
                    </a:cubicBezTo>
                    <a:lnTo>
                      <a:pt x="14270" y="18350"/>
                    </a:lnTo>
                    <a:cubicBezTo>
                      <a:pt x="14730" y="18740"/>
                      <a:pt x="15260" y="18946"/>
                      <a:pt x="15802" y="18946"/>
                    </a:cubicBezTo>
                    <a:cubicBezTo>
                      <a:pt x="17390" y="18946"/>
                      <a:pt x="18682" y="17205"/>
                      <a:pt x="18694" y="15045"/>
                    </a:cubicBezTo>
                    <a:lnTo>
                      <a:pt x="18689" y="15035"/>
                    </a:lnTo>
                    <a:cubicBezTo>
                      <a:pt x="20357" y="14710"/>
                      <a:pt x="21597" y="12765"/>
                      <a:pt x="21597" y="10472"/>
                    </a:cubicBezTo>
                    <a:cubicBezTo>
                      <a:pt x="21597" y="9456"/>
                      <a:pt x="21350" y="8469"/>
                      <a:pt x="20896" y="7663"/>
                    </a:cubicBezTo>
                    <a:lnTo>
                      <a:pt x="20889" y="7661"/>
                    </a:lnTo>
                    <a:cubicBezTo>
                      <a:pt x="21031" y="7208"/>
                      <a:pt x="21105" y="6721"/>
                      <a:pt x="21105" y="6228"/>
                    </a:cubicBezTo>
                    <a:cubicBezTo>
                      <a:pt x="21105" y="4588"/>
                      <a:pt x="20299" y="3150"/>
                      <a:pt x="19139" y="2719"/>
                    </a:cubicBezTo>
                    <a:lnTo>
                      <a:pt x="19148" y="2712"/>
                    </a:lnTo>
                    <a:cubicBezTo>
                      <a:pt x="18940" y="1142"/>
                      <a:pt x="17933" y="-1"/>
                      <a:pt x="16758" y="-1"/>
                    </a:cubicBezTo>
                    <a:cubicBezTo>
                      <a:pt x="16044" y="-1"/>
                      <a:pt x="15367" y="426"/>
                      <a:pt x="14905" y="1165"/>
                    </a:cubicBezTo>
                    <a:lnTo>
                      <a:pt x="14909" y="1170"/>
                    </a:lnTo>
                    <a:cubicBezTo>
                      <a:pt x="14497" y="432"/>
                      <a:pt x="13855" y="-1"/>
                      <a:pt x="13174" y="-1"/>
                    </a:cubicBezTo>
                    <a:cubicBezTo>
                      <a:pt x="12347" y="-1"/>
                      <a:pt x="11590" y="637"/>
                      <a:pt x="11221" y="1645"/>
                    </a:cubicBezTo>
                    <a:lnTo>
                      <a:pt x="11229" y="1694"/>
                    </a:lnTo>
                    <a:cubicBezTo>
                      <a:pt x="10730" y="1024"/>
                      <a:pt x="10058" y="649"/>
                      <a:pt x="9358" y="649"/>
                    </a:cubicBezTo>
                    <a:cubicBezTo>
                      <a:pt x="8372" y="649"/>
                      <a:pt x="7466" y="1391"/>
                      <a:pt x="7003" y="2578"/>
                    </a:cubicBezTo>
                    <a:lnTo>
                      <a:pt x="6995" y="2602"/>
                    </a:lnTo>
                    <a:cubicBezTo>
                      <a:pt x="6477" y="2189"/>
                      <a:pt x="5888" y="1971"/>
                      <a:pt x="5288" y="1971"/>
                    </a:cubicBezTo>
                    <a:cubicBezTo>
                      <a:pt x="3423" y="1972"/>
                      <a:pt x="1912" y="4029"/>
                      <a:pt x="1912" y="6567"/>
                    </a:cubicBezTo>
                    <a:cubicBezTo>
                      <a:pt x="1911" y="6774"/>
                      <a:pt x="1922" y="6981"/>
                      <a:pt x="1942" y="7186"/>
                    </a:cubicBezTo>
                    <a:close/>
                  </a:path>
                  <a:path w="21600" h="21600" fill="none" extrusionOk="0">
                    <a:moveTo>
                      <a:pt x="1074" y="12702"/>
                    </a:moveTo>
                    <a:cubicBezTo>
                      <a:pt x="1407" y="12969"/>
                      <a:pt x="1786" y="13109"/>
                      <a:pt x="2172" y="13109"/>
                    </a:cubicBezTo>
                    <a:cubicBezTo>
                      <a:pt x="2228" y="13109"/>
                      <a:pt x="2285" y="13107"/>
                      <a:pt x="2341" y="13101"/>
                    </a:cubicBezTo>
                  </a:path>
                  <a:path w="21600" h="21600" fill="none" extrusionOk="0">
                    <a:moveTo>
                      <a:pt x="2909" y="17629"/>
                    </a:moveTo>
                    <a:cubicBezTo>
                      <a:pt x="3099" y="17599"/>
                      <a:pt x="3285" y="17535"/>
                      <a:pt x="3463" y="17439"/>
                    </a:cubicBezTo>
                  </a:path>
                  <a:path w="21600" h="21600" fill="none" extrusionOk="0">
                    <a:moveTo>
                      <a:pt x="7895" y="18680"/>
                    </a:moveTo>
                    <a:cubicBezTo>
                      <a:pt x="7983" y="18985"/>
                      <a:pt x="8095" y="19277"/>
                      <a:pt x="8229" y="19550"/>
                    </a:cubicBezTo>
                  </a:path>
                  <a:path w="21600" h="21600" fill="none" extrusionOk="0">
                    <a:moveTo>
                      <a:pt x="14267" y="18324"/>
                    </a:moveTo>
                    <a:cubicBezTo>
                      <a:pt x="14336" y="18013"/>
                      <a:pt x="14380" y="17693"/>
                      <a:pt x="14400" y="17370"/>
                    </a:cubicBezTo>
                  </a:path>
                  <a:path w="21600" h="21600" fill="none" extrusionOk="0">
                    <a:moveTo>
                      <a:pt x="18694" y="15045"/>
                    </a:moveTo>
                    <a:cubicBezTo>
                      <a:pt x="18694" y="15034"/>
                      <a:pt x="18695" y="15024"/>
                      <a:pt x="18695" y="15013"/>
                    </a:cubicBezTo>
                    <a:cubicBezTo>
                      <a:pt x="18695" y="13508"/>
                      <a:pt x="18063" y="12136"/>
                      <a:pt x="17069" y="11477"/>
                    </a:cubicBezTo>
                  </a:path>
                  <a:path w="21600" h="21600" fill="none" extrusionOk="0">
                    <a:moveTo>
                      <a:pt x="20165" y="8999"/>
                    </a:moveTo>
                    <a:cubicBezTo>
                      <a:pt x="20479" y="8635"/>
                      <a:pt x="20726" y="8177"/>
                      <a:pt x="20889" y="7661"/>
                    </a:cubicBezTo>
                  </a:path>
                  <a:path w="21600" h="21600" fill="none" extrusionOk="0">
                    <a:moveTo>
                      <a:pt x="19186" y="3344"/>
                    </a:moveTo>
                    <a:cubicBezTo>
                      <a:pt x="19186" y="3328"/>
                      <a:pt x="19187" y="3313"/>
                      <a:pt x="19187" y="3297"/>
                    </a:cubicBezTo>
                    <a:cubicBezTo>
                      <a:pt x="19187" y="3101"/>
                      <a:pt x="19174" y="2905"/>
                      <a:pt x="19148" y="2712"/>
                    </a:cubicBezTo>
                  </a:path>
                  <a:path w="21600" h="21600" fill="none" extrusionOk="0">
                    <a:moveTo>
                      <a:pt x="14905" y="1165"/>
                    </a:moveTo>
                    <a:cubicBezTo>
                      <a:pt x="14754" y="1408"/>
                      <a:pt x="14629" y="1679"/>
                      <a:pt x="14535" y="1971"/>
                    </a:cubicBezTo>
                  </a:path>
                  <a:path w="21600" h="21600" fill="none" extrusionOk="0">
                    <a:moveTo>
                      <a:pt x="11221" y="1645"/>
                    </a:moveTo>
                    <a:cubicBezTo>
                      <a:pt x="11140" y="1866"/>
                      <a:pt x="11080" y="2099"/>
                      <a:pt x="11041" y="2340"/>
                    </a:cubicBezTo>
                  </a:path>
                  <a:path w="21600" h="21600" fill="none" extrusionOk="0">
                    <a:moveTo>
                      <a:pt x="7645" y="3276"/>
                    </a:moveTo>
                    <a:cubicBezTo>
                      <a:pt x="7449" y="3016"/>
                      <a:pt x="7231" y="2790"/>
                      <a:pt x="6995" y="2602"/>
                    </a:cubicBezTo>
                  </a:path>
                  <a:path w="21600" h="21600" fill="none" extrusionOk="0">
                    <a:moveTo>
                      <a:pt x="1942" y="7186"/>
                    </a:moveTo>
                    <a:cubicBezTo>
                      <a:pt x="1966" y="7426"/>
                      <a:pt x="2004" y="7663"/>
                      <a:pt x="2056" y="7895"/>
                    </a:cubicBezTo>
                  </a:path>
                </a:pathLst>
              </a:custGeom>
              <a:gradFill rotWithShape="1">
                <a:gsLst>
                  <a:gs pos="0">
                    <a:srgbClr val="FFBE7D">
                      <a:gamma/>
                      <a:shade val="46275"/>
                      <a:invGamma/>
                    </a:srgbClr>
                  </a:gs>
                  <a:gs pos="100000">
                    <a:srgbClr val="FFBE7D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2636" name="Oval 588"/>
          <p:cNvSpPr>
            <a:spLocks noChangeArrowheads="1"/>
          </p:cNvSpPr>
          <p:nvPr/>
        </p:nvSpPr>
        <p:spPr bwMode="auto">
          <a:xfrm flipH="1">
            <a:off x="5410200" y="1406525"/>
            <a:ext cx="292100" cy="146050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S</a:t>
            </a:r>
            <a:r>
              <a:rPr lang="en-US" sz="800" b="1"/>
              <a:t>166</a:t>
            </a:r>
          </a:p>
        </p:txBody>
      </p:sp>
      <p:sp>
        <p:nvSpPr>
          <p:cNvPr id="2637" name="Oval 589"/>
          <p:cNvSpPr>
            <a:spLocks noChangeArrowheads="1"/>
          </p:cNvSpPr>
          <p:nvPr/>
        </p:nvSpPr>
        <p:spPr bwMode="auto">
          <a:xfrm flipH="1">
            <a:off x="5162550" y="1265238"/>
            <a:ext cx="292100" cy="146050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S</a:t>
            </a:r>
            <a:r>
              <a:rPr lang="en-US" sz="800" b="1"/>
              <a:t>186</a:t>
            </a:r>
          </a:p>
        </p:txBody>
      </p:sp>
      <p:sp>
        <p:nvSpPr>
          <p:cNvPr id="2638" name="Oval 590"/>
          <p:cNvSpPr>
            <a:spLocks noChangeArrowheads="1"/>
          </p:cNvSpPr>
          <p:nvPr/>
        </p:nvSpPr>
        <p:spPr bwMode="auto">
          <a:xfrm flipH="1">
            <a:off x="4813300" y="1282700"/>
            <a:ext cx="292100" cy="146050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S</a:t>
            </a:r>
            <a:r>
              <a:rPr lang="en-US" sz="800" b="1"/>
              <a:t>260</a:t>
            </a:r>
          </a:p>
        </p:txBody>
      </p:sp>
      <p:grpSp>
        <p:nvGrpSpPr>
          <p:cNvPr id="2639" name="Group 591"/>
          <p:cNvGrpSpPr>
            <a:grpSpLocks noChangeAspect="1"/>
          </p:cNvGrpSpPr>
          <p:nvPr/>
        </p:nvGrpSpPr>
        <p:grpSpPr bwMode="auto">
          <a:xfrm>
            <a:off x="4646613" y="2505075"/>
            <a:ext cx="1152525" cy="539750"/>
            <a:chOff x="14921" y="14513"/>
            <a:chExt cx="360" cy="189"/>
          </a:xfrm>
        </p:grpSpPr>
        <p:grpSp>
          <p:nvGrpSpPr>
            <p:cNvPr id="2640" name="Group 592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641" name="Freeform 593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42" name="Oval 594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43" name="Oval 595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44" name="Oval 596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45" name="Oval 597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646" name="Text Box 598"/>
            <p:cNvSpPr txBox="1">
              <a:spLocks noChangeAspect="1" noChangeArrowheads="1"/>
            </p:cNvSpPr>
            <p:nvPr/>
          </p:nvSpPr>
          <p:spPr bwMode="auto">
            <a:xfrm>
              <a:off x="15092" y="14583"/>
              <a:ext cx="95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2647" name="Oval 599"/>
          <p:cNvSpPr>
            <a:spLocks noChangeAspect="1" noChangeArrowheads="1"/>
          </p:cNvSpPr>
          <p:nvPr/>
        </p:nvSpPr>
        <p:spPr bwMode="auto">
          <a:xfrm flipH="1">
            <a:off x="4730750" y="2314575"/>
            <a:ext cx="631825" cy="338138"/>
          </a:xfrm>
          <a:prstGeom prst="ellipse">
            <a:avLst/>
          </a:prstGeom>
          <a:gradFill rotWithShape="1"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25" tIns="45713" rIns="91425" bIns="45713" anchor="ctr"/>
          <a:lstStyle/>
          <a:p>
            <a:pPr algn="ctr"/>
            <a:r>
              <a:rPr lang="en-US" sz="1200" b="1" dirty="0">
                <a:solidFill>
                  <a:srgbClr val="FFFF00"/>
                </a:solidFill>
              </a:rPr>
              <a:t>M</a:t>
            </a:r>
            <a:r>
              <a:rPr lang="en-US" sz="1200" b="1" dirty="0" smtClean="0">
                <a:solidFill>
                  <a:srgbClr val="FFFF00"/>
                </a:solidFill>
              </a:rPr>
              <a:t>DM2</a:t>
            </a:r>
            <a:endParaRPr lang="en-US" sz="1200" b="1" dirty="0">
              <a:solidFill>
                <a:srgbClr val="FFFF00"/>
              </a:solidFill>
            </a:endParaRPr>
          </a:p>
        </p:txBody>
      </p:sp>
      <p:sp>
        <p:nvSpPr>
          <p:cNvPr id="2648" name="Oval 600"/>
          <p:cNvSpPr>
            <a:spLocks noChangeArrowheads="1"/>
          </p:cNvSpPr>
          <p:nvPr/>
        </p:nvSpPr>
        <p:spPr bwMode="auto">
          <a:xfrm flipH="1">
            <a:off x="5262563" y="2365375"/>
            <a:ext cx="292100" cy="146050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S</a:t>
            </a:r>
            <a:r>
              <a:rPr lang="en-US" sz="800" b="1"/>
              <a:t>166</a:t>
            </a:r>
          </a:p>
        </p:txBody>
      </p:sp>
      <p:sp>
        <p:nvSpPr>
          <p:cNvPr id="2649" name="Oval 601"/>
          <p:cNvSpPr>
            <a:spLocks noChangeArrowheads="1"/>
          </p:cNvSpPr>
          <p:nvPr/>
        </p:nvSpPr>
        <p:spPr bwMode="auto">
          <a:xfrm flipH="1">
            <a:off x="5014913" y="2224088"/>
            <a:ext cx="292100" cy="146050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S</a:t>
            </a:r>
            <a:r>
              <a:rPr lang="en-US" sz="800" b="1"/>
              <a:t>186</a:t>
            </a:r>
          </a:p>
        </p:txBody>
      </p:sp>
      <p:sp>
        <p:nvSpPr>
          <p:cNvPr id="2650" name="Oval 602"/>
          <p:cNvSpPr>
            <a:spLocks noChangeArrowheads="1"/>
          </p:cNvSpPr>
          <p:nvPr/>
        </p:nvSpPr>
        <p:spPr bwMode="auto">
          <a:xfrm flipH="1">
            <a:off x="4665663" y="2241550"/>
            <a:ext cx="292100" cy="146050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S</a:t>
            </a:r>
            <a:r>
              <a:rPr lang="en-US" sz="800" b="1"/>
              <a:t>260</a:t>
            </a:r>
          </a:p>
        </p:txBody>
      </p:sp>
      <p:sp>
        <p:nvSpPr>
          <p:cNvPr id="2651" name="Freeform 603"/>
          <p:cNvSpPr>
            <a:spLocks/>
          </p:cNvSpPr>
          <p:nvPr/>
        </p:nvSpPr>
        <p:spPr bwMode="auto">
          <a:xfrm>
            <a:off x="5653088" y="2292350"/>
            <a:ext cx="482600" cy="368300"/>
          </a:xfrm>
          <a:custGeom>
            <a:avLst/>
            <a:gdLst>
              <a:gd name="T0" fmla="*/ 304 w 304"/>
              <a:gd name="T1" fmla="*/ 0 h 232"/>
              <a:gd name="T2" fmla="*/ 0 w 304"/>
              <a:gd name="T3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04" h="232">
                <a:moveTo>
                  <a:pt x="304" y="0"/>
                </a:moveTo>
                <a:cubicBezTo>
                  <a:pt x="269" y="141"/>
                  <a:pt x="156" y="204"/>
                  <a:pt x="0" y="232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652" name="Freeform 604"/>
          <p:cNvSpPr>
            <a:spLocks/>
          </p:cNvSpPr>
          <p:nvPr/>
        </p:nvSpPr>
        <p:spPr bwMode="auto">
          <a:xfrm>
            <a:off x="4857750" y="1697038"/>
            <a:ext cx="134938" cy="555625"/>
          </a:xfrm>
          <a:custGeom>
            <a:avLst/>
            <a:gdLst>
              <a:gd name="T0" fmla="*/ 85 w 85"/>
              <a:gd name="T1" fmla="*/ 0 h 350"/>
              <a:gd name="T2" fmla="*/ 78 w 85"/>
              <a:gd name="T3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5" h="350">
                <a:moveTo>
                  <a:pt x="85" y="0"/>
                </a:moveTo>
                <a:cubicBezTo>
                  <a:pt x="0" y="125"/>
                  <a:pt x="56" y="213"/>
                  <a:pt x="78" y="350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653" name="Freeform 605"/>
          <p:cNvSpPr>
            <a:spLocks/>
          </p:cNvSpPr>
          <p:nvPr/>
        </p:nvSpPr>
        <p:spPr bwMode="auto">
          <a:xfrm>
            <a:off x="5713413" y="2828925"/>
            <a:ext cx="527050" cy="338138"/>
          </a:xfrm>
          <a:custGeom>
            <a:avLst/>
            <a:gdLst>
              <a:gd name="T0" fmla="*/ 0 w 332"/>
              <a:gd name="T1" fmla="*/ 0 h 213"/>
              <a:gd name="T2" fmla="*/ 332 w 332"/>
              <a:gd name="T3" fmla="*/ 213 h 2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32" h="213">
                <a:moveTo>
                  <a:pt x="0" y="0"/>
                </a:moveTo>
                <a:cubicBezTo>
                  <a:pt x="234" y="6"/>
                  <a:pt x="191" y="157"/>
                  <a:pt x="332" y="213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654" name="AutoShape 606"/>
          <p:cNvSpPr>
            <a:spLocks/>
          </p:cNvSpPr>
          <p:nvPr/>
        </p:nvSpPr>
        <p:spPr bwMode="auto">
          <a:xfrm rot="5400000">
            <a:off x="6203951" y="717550"/>
            <a:ext cx="74612" cy="915987"/>
          </a:xfrm>
          <a:prstGeom prst="rightBracket">
            <a:avLst>
              <a:gd name="adj" fmla="val 102306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655" name="Freeform 607"/>
          <p:cNvSpPr>
            <a:spLocks/>
          </p:cNvSpPr>
          <p:nvPr/>
        </p:nvSpPr>
        <p:spPr bwMode="auto">
          <a:xfrm>
            <a:off x="5494338" y="1223963"/>
            <a:ext cx="760412" cy="298450"/>
          </a:xfrm>
          <a:custGeom>
            <a:avLst/>
            <a:gdLst>
              <a:gd name="T0" fmla="*/ 457 w 479"/>
              <a:gd name="T1" fmla="*/ 22 h 188"/>
              <a:gd name="T2" fmla="*/ 0 w 479"/>
              <a:gd name="T3" fmla="*/ 85 h 18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79" h="188">
                <a:moveTo>
                  <a:pt x="457" y="22"/>
                </a:moveTo>
                <a:cubicBezTo>
                  <a:pt x="479" y="188"/>
                  <a:pt x="125" y="0"/>
                  <a:pt x="0" y="85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656" name="Text Box 608"/>
          <p:cNvSpPr txBox="1">
            <a:spLocks noChangeArrowheads="1"/>
          </p:cNvSpPr>
          <p:nvPr/>
        </p:nvSpPr>
        <p:spPr bwMode="auto">
          <a:xfrm>
            <a:off x="2343150" y="546100"/>
            <a:ext cx="1746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99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/>
              <a:t>Phosphorylation and </a:t>
            </a:r>
          </a:p>
          <a:p>
            <a:r>
              <a:rPr lang="en-US" sz="1200" b="1"/>
              <a:t>stabilization</a:t>
            </a:r>
          </a:p>
        </p:txBody>
      </p:sp>
      <p:sp>
        <p:nvSpPr>
          <p:cNvPr id="2657" name="Text Box 609"/>
          <p:cNvSpPr txBox="1">
            <a:spLocks noChangeArrowheads="1"/>
          </p:cNvSpPr>
          <p:nvPr/>
        </p:nvSpPr>
        <p:spPr bwMode="auto">
          <a:xfrm>
            <a:off x="4657725" y="539750"/>
            <a:ext cx="15700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99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/>
              <a:t>Ubiquitination and </a:t>
            </a:r>
          </a:p>
          <a:p>
            <a:r>
              <a:rPr lang="en-US" sz="1200" b="1"/>
              <a:t>degradation</a:t>
            </a:r>
          </a:p>
        </p:txBody>
      </p:sp>
      <p:sp>
        <p:nvSpPr>
          <p:cNvPr id="2658" name="AutoShape 610"/>
          <p:cNvSpPr>
            <a:spLocks noChangeAspect="1" noChangeArrowheads="1"/>
          </p:cNvSpPr>
          <p:nvPr/>
        </p:nvSpPr>
        <p:spPr bwMode="auto">
          <a:xfrm flipH="1">
            <a:off x="5375275" y="3230563"/>
            <a:ext cx="134938" cy="123825"/>
          </a:xfrm>
          <a:prstGeom prst="hexagon">
            <a:avLst>
              <a:gd name="adj" fmla="val 27244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6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659" name="AutoShape 611"/>
          <p:cNvSpPr>
            <a:spLocks noChangeAspect="1" noChangeArrowheads="1"/>
          </p:cNvSpPr>
          <p:nvPr/>
        </p:nvSpPr>
        <p:spPr bwMode="auto">
          <a:xfrm flipH="1">
            <a:off x="5280025" y="3333750"/>
            <a:ext cx="133350" cy="122238"/>
          </a:xfrm>
          <a:prstGeom prst="hexagon">
            <a:avLst>
              <a:gd name="adj" fmla="val 27273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6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660" name="AutoShape 612"/>
          <p:cNvSpPr>
            <a:spLocks noChangeAspect="1" noChangeArrowheads="1"/>
          </p:cNvSpPr>
          <p:nvPr/>
        </p:nvSpPr>
        <p:spPr bwMode="auto">
          <a:xfrm flipH="1">
            <a:off x="5454650" y="3119438"/>
            <a:ext cx="133350" cy="122237"/>
          </a:xfrm>
          <a:prstGeom prst="hexagon">
            <a:avLst>
              <a:gd name="adj" fmla="val 27273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6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661" name="AutoShape 613"/>
          <p:cNvSpPr>
            <a:spLocks noChangeAspect="1" noChangeArrowheads="1"/>
          </p:cNvSpPr>
          <p:nvPr/>
        </p:nvSpPr>
        <p:spPr bwMode="auto">
          <a:xfrm flipH="1">
            <a:off x="5524500" y="2998788"/>
            <a:ext cx="133350" cy="122237"/>
          </a:xfrm>
          <a:prstGeom prst="hexagon">
            <a:avLst>
              <a:gd name="adj" fmla="val 27273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6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662" name="Freeform 614"/>
          <p:cNvSpPr>
            <a:spLocks/>
          </p:cNvSpPr>
          <p:nvPr/>
        </p:nvSpPr>
        <p:spPr bwMode="auto">
          <a:xfrm>
            <a:off x="4932363" y="2667000"/>
            <a:ext cx="496887" cy="515938"/>
          </a:xfrm>
          <a:custGeom>
            <a:avLst/>
            <a:gdLst>
              <a:gd name="T0" fmla="*/ 3 w 313"/>
              <a:gd name="T1" fmla="*/ 0 h 325"/>
              <a:gd name="T2" fmla="*/ 313 w 313"/>
              <a:gd name="T3" fmla="*/ 325 h 32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3" h="325">
                <a:moveTo>
                  <a:pt x="3" y="0"/>
                </a:moveTo>
                <a:cubicBezTo>
                  <a:pt x="0" y="118"/>
                  <a:pt x="56" y="322"/>
                  <a:pt x="313" y="325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663" name="Text Box 615"/>
          <p:cNvSpPr txBox="1">
            <a:spLocks noChangeArrowheads="1"/>
          </p:cNvSpPr>
          <p:nvPr/>
        </p:nvSpPr>
        <p:spPr bwMode="auto">
          <a:xfrm>
            <a:off x="146050" y="71438"/>
            <a:ext cx="4356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99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/>
              <a:t>p53 Regulation – Major mechanisms and function</a:t>
            </a:r>
          </a:p>
        </p:txBody>
      </p:sp>
      <p:sp>
        <p:nvSpPr>
          <p:cNvPr id="2664" name="Oval 616"/>
          <p:cNvSpPr>
            <a:spLocks noChangeAspect="1" noChangeArrowheads="1"/>
          </p:cNvSpPr>
          <p:nvPr/>
        </p:nvSpPr>
        <p:spPr bwMode="auto">
          <a:xfrm>
            <a:off x="8045450" y="1030288"/>
            <a:ext cx="422275" cy="268287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chemeClr val="bg2"/>
              </a:gs>
            </a:gsLst>
            <a:lin ang="540000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25" tIns="45713" rIns="91425" bIns="45713" anchor="ctr"/>
          <a:lstStyle/>
          <a:p>
            <a:pPr algn="ctr"/>
            <a:r>
              <a:rPr lang="en-US" sz="900" b="1">
                <a:solidFill>
                  <a:srgbClr val="FFFF66"/>
                </a:solidFill>
              </a:rPr>
              <a:t>HIPK2</a:t>
            </a:r>
          </a:p>
        </p:txBody>
      </p:sp>
      <p:sp>
        <p:nvSpPr>
          <p:cNvPr id="2665" name="Oval 617"/>
          <p:cNvSpPr>
            <a:spLocks noChangeAspect="1" noChangeArrowheads="1"/>
          </p:cNvSpPr>
          <p:nvPr/>
        </p:nvSpPr>
        <p:spPr bwMode="auto">
          <a:xfrm flipH="1">
            <a:off x="8509000" y="1019175"/>
            <a:ext cx="430213" cy="238125"/>
          </a:xfrm>
          <a:prstGeom prst="ellipse">
            <a:avLst/>
          </a:prstGeom>
          <a:gradFill rotWithShape="1">
            <a:gsLst>
              <a:gs pos="0">
                <a:srgbClr val="FFD393"/>
              </a:gs>
              <a:gs pos="100000">
                <a:srgbClr val="008080"/>
              </a:gs>
            </a:gsLst>
            <a:lin ang="5400000" scaled="1"/>
          </a:gradFill>
          <a:ln w="6350">
            <a:solidFill>
              <a:srgbClr val="70745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25" tIns="45713" rIns="91425" bIns="45713" anchor="ctr"/>
          <a:lstStyle/>
          <a:p>
            <a:pPr algn="ctr"/>
            <a:r>
              <a:rPr lang="en-US" sz="1000" b="1"/>
              <a:t>p38</a:t>
            </a:r>
            <a:r>
              <a:rPr lang="el-GR" sz="1000" b="1">
                <a:latin typeface="Adobe Kaiti Std R" charset="0"/>
              </a:rPr>
              <a:t>α</a:t>
            </a:r>
            <a:endParaRPr lang="en-US" sz="600" b="1"/>
          </a:p>
        </p:txBody>
      </p:sp>
      <p:sp>
        <p:nvSpPr>
          <p:cNvPr id="2666" name="Oval 618"/>
          <p:cNvSpPr>
            <a:spLocks noChangeAspect="1" noChangeArrowheads="1"/>
          </p:cNvSpPr>
          <p:nvPr/>
        </p:nvSpPr>
        <p:spPr bwMode="auto">
          <a:xfrm>
            <a:off x="8053388" y="1347788"/>
            <a:ext cx="428625" cy="238125"/>
          </a:xfrm>
          <a:prstGeom prst="ellipse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99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009900"/>
                </a:solidFill>
                <a:sym typeface="Symbol" charset="0"/>
              </a:rPr>
              <a:t>Dyrk2</a:t>
            </a:r>
          </a:p>
        </p:txBody>
      </p:sp>
      <p:sp>
        <p:nvSpPr>
          <p:cNvPr id="2667" name="AutoShape 619"/>
          <p:cNvSpPr>
            <a:spLocks/>
          </p:cNvSpPr>
          <p:nvPr/>
        </p:nvSpPr>
        <p:spPr bwMode="auto">
          <a:xfrm rot="10800000">
            <a:off x="8024813" y="1020763"/>
            <a:ext cx="65087" cy="577850"/>
          </a:xfrm>
          <a:prstGeom prst="rightBracket">
            <a:avLst>
              <a:gd name="adj" fmla="val 73984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668" name="Oval 620"/>
          <p:cNvSpPr>
            <a:spLocks noChangeAspect="1" noChangeArrowheads="1"/>
          </p:cNvSpPr>
          <p:nvPr/>
        </p:nvSpPr>
        <p:spPr bwMode="auto">
          <a:xfrm flipH="1">
            <a:off x="8542338" y="1328738"/>
            <a:ext cx="419100" cy="257175"/>
          </a:xfrm>
          <a:prstGeom prst="ellipse">
            <a:avLst/>
          </a:prstGeom>
          <a:gradFill rotWithShape="1">
            <a:gsLst>
              <a:gs pos="0">
                <a:srgbClr val="DDDDDD">
                  <a:gamma/>
                  <a:shade val="46275"/>
                  <a:invGamma/>
                </a:srgbClr>
              </a:gs>
              <a:gs pos="50000">
                <a:srgbClr val="DDDDDD"/>
              </a:gs>
              <a:gs pos="100000">
                <a:srgbClr val="DDDDDD">
                  <a:gamma/>
                  <a:shade val="46275"/>
                  <a:invGamma/>
                </a:srgbClr>
              </a:gs>
            </a:gsLst>
            <a:lin ang="5400000" scaled="1"/>
          </a:gradFill>
          <a:ln w="12700">
            <a:solidFill>
              <a:srgbClr val="0099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25" tIns="45713" rIns="91425" bIns="45713" anchor="ctr"/>
          <a:lstStyle/>
          <a:p>
            <a:pPr algn="ctr"/>
            <a:r>
              <a:rPr lang="en-US" sz="800" b="1">
                <a:solidFill>
                  <a:srgbClr val="009900"/>
                </a:solidFill>
              </a:rPr>
              <a:t>PKC</a:t>
            </a:r>
            <a:r>
              <a:rPr lang="en-US" sz="800" b="1">
                <a:solidFill>
                  <a:srgbClr val="009900"/>
                </a:solidFill>
                <a:sym typeface="Symbol" charset="0"/>
              </a:rPr>
              <a:t></a:t>
            </a:r>
          </a:p>
        </p:txBody>
      </p:sp>
      <p:sp>
        <p:nvSpPr>
          <p:cNvPr id="2669" name="Freeform 621"/>
          <p:cNvSpPr>
            <a:spLocks/>
          </p:cNvSpPr>
          <p:nvPr/>
        </p:nvSpPr>
        <p:spPr bwMode="auto">
          <a:xfrm>
            <a:off x="7653338" y="1254125"/>
            <a:ext cx="312737" cy="184150"/>
          </a:xfrm>
          <a:custGeom>
            <a:avLst/>
            <a:gdLst>
              <a:gd name="T0" fmla="*/ 197 w 197"/>
              <a:gd name="T1" fmla="*/ 0 h 116"/>
              <a:gd name="T2" fmla="*/ 0 w 197"/>
              <a:gd name="T3" fmla="*/ 116 h 1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97" h="116">
                <a:moveTo>
                  <a:pt x="197" y="0"/>
                </a:moveTo>
                <a:cubicBezTo>
                  <a:pt x="62" y="0"/>
                  <a:pt x="84" y="38"/>
                  <a:pt x="0" y="116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670" name="Group 622"/>
          <p:cNvGrpSpPr>
            <a:grpSpLocks noChangeAspect="1"/>
          </p:cNvGrpSpPr>
          <p:nvPr/>
        </p:nvGrpSpPr>
        <p:grpSpPr bwMode="auto">
          <a:xfrm>
            <a:off x="7621588" y="2847975"/>
            <a:ext cx="722312" cy="338138"/>
            <a:chOff x="14921" y="14513"/>
            <a:chExt cx="360" cy="189"/>
          </a:xfrm>
        </p:grpSpPr>
        <p:grpSp>
          <p:nvGrpSpPr>
            <p:cNvPr id="2671" name="Group 623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672" name="Freeform 624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73" name="Oval 625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74" name="Oval 626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75" name="Oval 627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76" name="Oval 628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677" name="Text Box 629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678" name="Group 630"/>
          <p:cNvGrpSpPr>
            <a:grpSpLocks noChangeAspect="1"/>
          </p:cNvGrpSpPr>
          <p:nvPr/>
        </p:nvGrpSpPr>
        <p:grpSpPr bwMode="auto">
          <a:xfrm flipH="1">
            <a:off x="8216900" y="2851150"/>
            <a:ext cx="722313" cy="338138"/>
            <a:chOff x="14921" y="14513"/>
            <a:chExt cx="360" cy="189"/>
          </a:xfrm>
        </p:grpSpPr>
        <p:grpSp>
          <p:nvGrpSpPr>
            <p:cNvPr id="2679" name="Group 631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680" name="Freeform 632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81" name="Oval 633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82" name="Oval 634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83" name="Oval 635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84" name="Oval 636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685" name="Text Box 637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686" name="Group 638"/>
          <p:cNvGrpSpPr>
            <a:grpSpLocks/>
          </p:cNvGrpSpPr>
          <p:nvPr/>
        </p:nvGrpSpPr>
        <p:grpSpPr bwMode="auto">
          <a:xfrm>
            <a:off x="7610475" y="3143250"/>
            <a:ext cx="722313" cy="338138"/>
            <a:chOff x="1259" y="3039"/>
            <a:chExt cx="455" cy="213"/>
          </a:xfrm>
        </p:grpSpPr>
        <p:grpSp>
          <p:nvGrpSpPr>
            <p:cNvPr id="2687" name="Group 639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2688" name="Freeform 640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89" name="Oval 641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0" name="Oval 642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1" name="Oval 643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2" name="Oval 644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693" name="Text Box 645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694" name="Group 646"/>
          <p:cNvGrpSpPr>
            <a:grpSpLocks/>
          </p:cNvGrpSpPr>
          <p:nvPr/>
        </p:nvGrpSpPr>
        <p:grpSpPr bwMode="auto">
          <a:xfrm flipH="1">
            <a:off x="8226425" y="3141663"/>
            <a:ext cx="722313" cy="338137"/>
            <a:chOff x="1259" y="3039"/>
            <a:chExt cx="455" cy="213"/>
          </a:xfrm>
        </p:grpSpPr>
        <p:grpSp>
          <p:nvGrpSpPr>
            <p:cNvPr id="2695" name="Group 647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2696" name="Freeform 648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7" name="Oval 649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8" name="Oval 650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9" name="Oval 651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00" name="Oval 652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701" name="Text Box 653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2702" name="Oval 654"/>
          <p:cNvSpPr>
            <a:spLocks noChangeAspect="1" noChangeArrowheads="1"/>
          </p:cNvSpPr>
          <p:nvPr/>
        </p:nvSpPr>
        <p:spPr bwMode="auto">
          <a:xfrm>
            <a:off x="7821613" y="2781300"/>
            <a:ext cx="227012" cy="134938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 b="1">
                <a:solidFill>
                  <a:srgbClr val="FFFF00"/>
                </a:solidFill>
              </a:rPr>
              <a:t>S</a:t>
            </a:r>
            <a:r>
              <a:rPr lang="en-US" sz="600" b="1"/>
              <a:t>46</a:t>
            </a:r>
          </a:p>
        </p:txBody>
      </p:sp>
      <p:sp>
        <p:nvSpPr>
          <p:cNvPr id="2703" name="Oval 655"/>
          <p:cNvSpPr>
            <a:spLocks noChangeAspect="1" noChangeArrowheads="1"/>
          </p:cNvSpPr>
          <p:nvPr/>
        </p:nvSpPr>
        <p:spPr bwMode="auto">
          <a:xfrm>
            <a:off x="8408988" y="2781300"/>
            <a:ext cx="227012" cy="134938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 b="1">
                <a:solidFill>
                  <a:srgbClr val="FFFF00"/>
                </a:solidFill>
              </a:rPr>
              <a:t>S</a:t>
            </a:r>
            <a:r>
              <a:rPr lang="en-US" sz="600" b="1"/>
              <a:t>46</a:t>
            </a:r>
          </a:p>
        </p:txBody>
      </p:sp>
      <p:sp>
        <p:nvSpPr>
          <p:cNvPr id="2704" name="Oval 656"/>
          <p:cNvSpPr>
            <a:spLocks noChangeAspect="1" noChangeArrowheads="1"/>
          </p:cNvSpPr>
          <p:nvPr/>
        </p:nvSpPr>
        <p:spPr bwMode="auto">
          <a:xfrm>
            <a:off x="7915275" y="3417888"/>
            <a:ext cx="220663" cy="1317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 b="1">
                <a:solidFill>
                  <a:srgbClr val="FFFF00"/>
                </a:solidFill>
              </a:rPr>
              <a:t>S</a:t>
            </a:r>
            <a:r>
              <a:rPr lang="en-US" sz="600" b="1"/>
              <a:t>46</a:t>
            </a:r>
          </a:p>
        </p:txBody>
      </p:sp>
      <p:sp>
        <p:nvSpPr>
          <p:cNvPr id="2705" name="Oval 657"/>
          <p:cNvSpPr>
            <a:spLocks noChangeAspect="1" noChangeArrowheads="1"/>
          </p:cNvSpPr>
          <p:nvPr/>
        </p:nvSpPr>
        <p:spPr bwMode="auto">
          <a:xfrm>
            <a:off x="8497888" y="3402013"/>
            <a:ext cx="220662" cy="1317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 b="1">
                <a:solidFill>
                  <a:srgbClr val="FFFF00"/>
                </a:solidFill>
              </a:rPr>
              <a:t>S</a:t>
            </a:r>
            <a:r>
              <a:rPr lang="en-US" sz="600" b="1"/>
              <a:t>46</a:t>
            </a:r>
          </a:p>
        </p:txBody>
      </p:sp>
      <p:sp>
        <p:nvSpPr>
          <p:cNvPr id="2706" name="Freeform 658"/>
          <p:cNvSpPr>
            <a:spLocks/>
          </p:cNvSpPr>
          <p:nvPr/>
        </p:nvSpPr>
        <p:spPr bwMode="auto">
          <a:xfrm>
            <a:off x="7488238" y="1890713"/>
            <a:ext cx="303212" cy="898525"/>
          </a:xfrm>
          <a:custGeom>
            <a:avLst/>
            <a:gdLst>
              <a:gd name="T0" fmla="*/ 6 w 191"/>
              <a:gd name="T1" fmla="*/ 0 h 566"/>
              <a:gd name="T2" fmla="*/ 191 w 191"/>
              <a:gd name="T3" fmla="*/ 566 h 56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91" h="566">
                <a:moveTo>
                  <a:pt x="6" y="0"/>
                </a:moveTo>
                <a:cubicBezTo>
                  <a:pt x="0" y="263"/>
                  <a:pt x="12" y="316"/>
                  <a:pt x="191" y="566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707" name="AutoShape 659"/>
          <p:cNvSpPr>
            <a:spLocks noChangeAspect="1" noChangeArrowheads="1"/>
          </p:cNvSpPr>
          <p:nvPr/>
        </p:nvSpPr>
        <p:spPr bwMode="auto">
          <a:xfrm>
            <a:off x="6921500" y="2887663"/>
            <a:ext cx="641350" cy="606425"/>
          </a:xfrm>
          <a:prstGeom prst="roundRect">
            <a:avLst>
              <a:gd name="adj" fmla="val 16667"/>
            </a:avLst>
          </a:prstGeom>
          <a:solidFill>
            <a:schemeClr val="bg2">
              <a:lumMod val="75000"/>
            </a:schemeClr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r>
              <a:rPr lang="en-US" sz="1000" b="1"/>
              <a:t>Bax,</a:t>
            </a:r>
          </a:p>
          <a:p>
            <a:r>
              <a:rPr lang="en-US" sz="1000" b="1"/>
              <a:t>Puma,</a:t>
            </a:r>
          </a:p>
          <a:p>
            <a:r>
              <a:rPr lang="en-US" sz="1000" b="1"/>
              <a:t>p53AIP1</a:t>
            </a:r>
          </a:p>
        </p:txBody>
      </p:sp>
      <p:sp>
        <p:nvSpPr>
          <p:cNvPr id="2708" name="Text Box 660"/>
          <p:cNvSpPr txBox="1">
            <a:spLocks noChangeArrowheads="1"/>
          </p:cNvSpPr>
          <p:nvPr/>
        </p:nvSpPr>
        <p:spPr bwMode="auto">
          <a:xfrm>
            <a:off x="6851650" y="539750"/>
            <a:ext cx="1381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99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/>
              <a:t>Pro-apoptotic</a:t>
            </a:r>
          </a:p>
          <a:p>
            <a:r>
              <a:rPr lang="en-US" sz="1200" b="1"/>
              <a:t>phosphorylation</a:t>
            </a:r>
          </a:p>
        </p:txBody>
      </p:sp>
      <p:grpSp>
        <p:nvGrpSpPr>
          <p:cNvPr id="2709" name="Group 661"/>
          <p:cNvGrpSpPr>
            <a:grpSpLocks noChangeAspect="1"/>
          </p:cNvGrpSpPr>
          <p:nvPr/>
        </p:nvGrpSpPr>
        <p:grpSpPr bwMode="auto">
          <a:xfrm>
            <a:off x="6953250" y="1446213"/>
            <a:ext cx="1152525" cy="539750"/>
            <a:chOff x="14921" y="14513"/>
            <a:chExt cx="360" cy="189"/>
          </a:xfrm>
        </p:grpSpPr>
        <p:grpSp>
          <p:nvGrpSpPr>
            <p:cNvPr id="2710" name="Group 662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711" name="Freeform 663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12" name="Oval 664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13" name="Oval 665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14" name="Oval 666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15" name="Oval 667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716" name="Text Box 668"/>
            <p:cNvSpPr txBox="1">
              <a:spLocks noChangeAspect="1" noChangeArrowheads="1"/>
            </p:cNvSpPr>
            <p:nvPr/>
          </p:nvSpPr>
          <p:spPr bwMode="auto">
            <a:xfrm>
              <a:off x="15092" y="14583"/>
              <a:ext cx="95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2717" name="Oval 669"/>
          <p:cNvSpPr>
            <a:spLocks noChangeAspect="1" noChangeArrowheads="1"/>
          </p:cNvSpPr>
          <p:nvPr/>
        </p:nvSpPr>
        <p:spPr bwMode="auto">
          <a:xfrm>
            <a:off x="7370763" y="1400175"/>
            <a:ext cx="293687" cy="1746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S</a:t>
            </a:r>
            <a:r>
              <a:rPr lang="en-US" sz="800" b="1"/>
              <a:t>46</a:t>
            </a:r>
          </a:p>
        </p:txBody>
      </p:sp>
      <p:sp>
        <p:nvSpPr>
          <p:cNvPr id="2718" name="Text Box 670"/>
          <p:cNvSpPr txBox="1">
            <a:spLocks noChangeArrowheads="1"/>
          </p:cNvSpPr>
          <p:nvPr/>
        </p:nvSpPr>
        <p:spPr bwMode="auto">
          <a:xfrm>
            <a:off x="6889750" y="3713163"/>
            <a:ext cx="11763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99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/>
              <a:t>Pro-apoptotic</a:t>
            </a:r>
          </a:p>
          <a:p>
            <a:r>
              <a:rPr lang="en-US" sz="1200" b="1"/>
              <a:t>acetylation</a:t>
            </a:r>
          </a:p>
        </p:txBody>
      </p:sp>
      <p:grpSp>
        <p:nvGrpSpPr>
          <p:cNvPr id="2719" name="Group 671"/>
          <p:cNvGrpSpPr>
            <a:grpSpLocks noChangeAspect="1"/>
          </p:cNvGrpSpPr>
          <p:nvPr/>
        </p:nvGrpSpPr>
        <p:grpSpPr bwMode="auto">
          <a:xfrm>
            <a:off x="6913563" y="4735513"/>
            <a:ext cx="1152525" cy="539750"/>
            <a:chOff x="14921" y="14513"/>
            <a:chExt cx="360" cy="189"/>
          </a:xfrm>
        </p:grpSpPr>
        <p:grpSp>
          <p:nvGrpSpPr>
            <p:cNvPr id="2720" name="Group 672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721" name="Freeform 673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22" name="Oval 674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23" name="Oval 675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24" name="Oval 676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25" name="Oval 677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726" name="Text Box 678"/>
            <p:cNvSpPr txBox="1">
              <a:spLocks noChangeAspect="1" noChangeArrowheads="1"/>
            </p:cNvSpPr>
            <p:nvPr/>
          </p:nvSpPr>
          <p:spPr bwMode="auto">
            <a:xfrm>
              <a:off x="15092" y="14583"/>
              <a:ext cx="95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2727" name="AutoShape 679"/>
          <p:cNvSpPr>
            <a:spLocks noChangeAspect="1" noChangeArrowheads="1"/>
          </p:cNvSpPr>
          <p:nvPr/>
        </p:nvSpPr>
        <p:spPr bwMode="auto">
          <a:xfrm>
            <a:off x="8074025" y="4233863"/>
            <a:ext cx="363538" cy="233362"/>
          </a:xfrm>
          <a:prstGeom prst="roundRect">
            <a:avLst>
              <a:gd name="adj" fmla="val 16667"/>
            </a:avLst>
          </a:prstGeom>
          <a:solidFill>
            <a:srgbClr val="A4A78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FFFF00"/>
                </a:solidFill>
              </a:rPr>
              <a:t>MOF</a:t>
            </a:r>
          </a:p>
        </p:txBody>
      </p:sp>
      <p:sp>
        <p:nvSpPr>
          <p:cNvPr id="2728" name="AutoShape 680"/>
          <p:cNvSpPr>
            <a:spLocks noChangeAspect="1" noChangeArrowheads="1"/>
          </p:cNvSpPr>
          <p:nvPr/>
        </p:nvSpPr>
        <p:spPr bwMode="auto">
          <a:xfrm>
            <a:off x="8526463" y="4230688"/>
            <a:ext cx="365125" cy="231775"/>
          </a:xfrm>
          <a:prstGeom prst="roundRect">
            <a:avLst>
              <a:gd name="adj" fmla="val 16667"/>
            </a:avLst>
          </a:prstGeom>
          <a:solidFill>
            <a:srgbClr val="A390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FFFF00"/>
                </a:solidFill>
              </a:rPr>
              <a:t>Tip60</a:t>
            </a:r>
          </a:p>
        </p:txBody>
      </p:sp>
      <p:grpSp>
        <p:nvGrpSpPr>
          <p:cNvPr id="2729" name="Group 681"/>
          <p:cNvGrpSpPr>
            <a:grpSpLocks noChangeAspect="1"/>
          </p:cNvGrpSpPr>
          <p:nvPr/>
        </p:nvGrpSpPr>
        <p:grpSpPr bwMode="auto">
          <a:xfrm>
            <a:off x="7653338" y="6007100"/>
            <a:ext cx="722312" cy="338138"/>
            <a:chOff x="14921" y="14513"/>
            <a:chExt cx="360" cy="189"/>
          </a:xfrm>
        </p:grpSpPr>
        <p:grpSp>
          <p:nvGrpSpPr>
            <p:cNvPr id="2730" name="Group 682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731" name="Freeform 683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32" name="Oval 684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33" name="Oval 685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34" name="Oval 686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35" name="Oval 687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736" name="Text Box 688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737" name="Group 689"/>
          <p:cNvGrpSpPr>
            <a:grpSpLocks noChangeAspect="1"/>
          </p:cNvGrpSpPr>
          <p:nvPr/>
        </p:nvGrpSpPr>
        <p:grpSpPr bwMode="auto">
          <a:xfrm flipH="1">
            <a:off x="8248650" y="6010275"/>
            <a:ext cx="722313" cy="338138"/>
            <a:chOff x="14921" y="14513"/>
            <a:chExt cx="360" cy="189"/>
          </a:xfrm>
        </p:grpSpPr>
        <p:grpSp>
          <p:nvGrpSpPr>
            <p:cNvPr id="2738" name="Group 690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739" name="Freeform 691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40" name="Oval 692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41" name="Oval 693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42" name="Oval 694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43" name="Oval 695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744" name="Text Box 696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745" name="Group 697"/>
          <p:cNvGrpSpPr>
            <a:grpSpLocks/>
          </p:cNvGrpSpPr>
          <p:nvPr/>
        </p:nvGrpSpPr>
        <p:grpSpPr bwMode="auto">
          <a:xfrm>
            <a:off x="7642225" y="6302375"/>
            <a:ext cx="722313" cy="338138"/>
            <a:chOff x="1259" y="3039"/>
            <a:chExt cx="455" cy="213"/>
          </a:xfrm>
        </p:grpSpPr>
        <p:grpSp>
          <p:nvGrpSpPr>
            <p:cNvPr id="2746" name="Group 698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2747" name="Freeform 699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48" name="Oval 700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49" name="Oval 701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50" name="Oval 702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51" name="Oval 703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752" name="Text Box 704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753" name="Group 705"/>
          <p:cNvGrpSpPr>
            <a:grpSpLocks/>
          </p:cNvGrpSpPr>
          <p:nvPr/>
        </p:nvGrpSpPr>
        <p:grpSpPr bwMode="auto">
          <a:xfrm flipH="1">
            <a:off x="8258175" y="6300788"/>
            <a:ext cx="722313" cy="338137"/>
            <a:chOff x="1259" y="3039"/>
            <a:chExt cx="455" cy="213"/>
          </a:xfrm>
        </p:grpSpPr>
        <p:grpSp>
          <p:nvGrpSpPr>
            <p:cNvPr id="2754" name="Group 706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2755" name="Freeform 707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56" name="Oval 708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57" name="Oval 709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58" name="Oval 710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59" name="Oval 711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760" name="Text Box 712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2761" name="AutoShape 713"/>
          <p:cNvSpPr>
            <a:spLocks noChangeArrowheads="1"/>
          </p:cNvSpPr>
          <p:nvPr/>
        </p:nvSpPr>
        <p:spPr bwMode="auto">
          <a:xfrm>
            <a:off x="7667625" y="4841875"/>
            <a:ext cx="280988" cy="117475"/>
          </a:xfrm>
          <a:prstGeom prst="roundRect">
            <a:avLst>
              <a:gd name="adj" fmla="val 29884"/>
            </a:avLst>
          </a:prstGeom>
          <a:solidFill>
            <a:srgbClr val="FFFFFF"/>
          </a:solidFill>
          <a:ln w="9525">
            <a:solidFill>
              <a:srgbClr val="0099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/>
              <a:t>K</a:t>
            </a:r>
            <a:r>
              <a:rPr lang="en-US" sz="800" b="1">
                <a:solidFill>
                  <a:srgbClr val="009900"/>
                </a:solidFill>
              </a:rPr>
              <a:t>120</a:t>
            </a:r>
          </a:p>
        </p:txBody>
      </p:sp>
      <p:sp>
        <p:nvSpPr>
          <p:cNvPr id="2762" name="AutoShape 714"/>
          <p:cNvSpPr>
            <a:spLocks/>
          </p:cNvSpPr>
          <p:nvPr/>
        </p:nvSpPr>
        <p:spPr bwMode="auto">
          <a:xfrm rot="5400000">
            <a:off x="8428038" y="4016375"/>
            <a:ext cx="74612" cy="915988"/>
          </a:xfrm>
          <a:prstGeom prst="rightBracket">
            <a:avLst>
              <a:gd name="adj" fmla="val 102306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763" name="Freeform 715"/>
          <p:cNvSpPr>
            <a:spLocks/>
          </p:cNvSpPr>
          <p:nvPr/>
        </p:nvSpPr>
        <p:spPr bwMode="auto">
          <a:xfrm>
            <a:off x="8115300" y="4556125"/>
            <a:ext cx="412750" cy="338138"/>
          </a:xfrm>
          <a:custGeom>
            <a:avLst/>
            <a:gdLst>
              <a:gd name="T0" fmla="*/ 229 w 260"/>
              <a:gd name="T1" fmla="*/ 0 h 213"/>
              <a:gd name="T2" fmla="*/ 0 w 260"/>
              <a:gd name="T3" fmla="*/ 197 h 2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60" h="213">
                <a:moveTo>
                  <a:pt x="229" y="0"/>
                </a:moveTo>
                <a:cubicBezTo>
                  <a:pt x="260" y="100"/>
                  <a:pt x="128" y="213"/>
                  <a:pt x="0" y="197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764" name="Freeform 716"/>
          <p:cNvSpPr>
            <a:spLocks/>
          </p:cNvSpPr>
          <p:nvPr/>
        </p:nvSpPr>
        <p:spPr bwMode="auto">
          <a:xfrm>
            <a:off x="8085138" y="5227638"/>
            <a:ext cx="293687" cy="839787"/>
          </a:xfrm>
          <a:custGeom>
            <a:avLst/>
            <a:gdLst>
              <a:gd name="T0" fmla="*/ 0 w 185"/>
              <a:gd name="T1" fmla="*/ 0 h 529"/>
              <a:gd name="T2" fmla="*/ 175 w 185"/>
              <a:gd name="T3" fmla="*/ 529 h 5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529">
                <a:moveTo>
                  <a:pt x="0" y="0"/>
                </a:moveTo>
                <a:cubicBezTo>
                  <a:pt x="153" y="131"/>
                  <a:pt x="185" y="272"/>
                  <a:pt x="175" y="529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765" name="Group 717"/>
          <p:cNvGrpSpPr>
            <a:grpSpLocks/>
          </p:cNvGrpSpPr>
          <p:nvPr/>
        </p:nvGrpSpPr>
        <p:grpSpPr bwMode="auto">
          <a:xfrm>
            <a:off x="7896225" y="4752975"/>
            <a:ext cx="255588" cy="193675"/>
            <a:chOff x="4445" y="1766"/>
            <a:chExt cx="161" cy="122"/>
          </a:xfrm>
        </p:grpSpPr>
        <p:sp>
          <p:nvSpPr>
            <p:cNvPr id="2766" name="Freeform 718"/>
            <p:cNvSpPr>
              <a:spLocks noChangeAspect="1"/>
            </p:cNvSpPr>
            <p:nvPr/>
          </p:nvSpPr>
          <p:spPr bwMode="auto">
            <a:xfrm flipH="1" flipV="1">
              <a:off x="4445" y="1766"/>
              <a:ext cx="161" cy="122"/>
            </a:xfrm>
            <a:custGeom>
              <a:avLst/>
              <a:gdLst>
                <a:gd name="T0" fmla="*/ 522 w 965"/>
                <a:gd name="T1" fmla="*/ 303 h 930"/>
                <a:gd name="T2" fmla="*/ 77 w 965"/>
                <a:gd name="T3" fmla="*/ 411 h 930"/>
                <a:gd name="T4" fmla="*/ 196 w 965"/>
                <a:gd name="T5" fmla="*/ 856 h 930"/>
                <a:gd name="T6" fmla="*/ 615 w 965"/>
                <a:gd name="T7" fmla="*/ 713 h 930"/>
                <a:gd name="T8" fmla="*/ 631 w 965"/>
                <a:gd name="T9" fmla="*/ 395 h 930"/>
                <a:gd name="T10" fmla="*/ 711 w 965"/>
                <a:gd name="T11" fmla="*/ 121 h 930"/>
                <a:gd name="T12" fmla="*/ 951 w 965"/>
                <a:gd name="T13" fmla="*/ 5 h 930"/>
                <a:gd name="T14" fmla="*/ 624 w 965"/>
                <a:gd name="T15" fmla="*/ 91 h 930"/>
                <a:gd name="T16" fmla="*/ 522 w 965"/>
                <a:gd name="T17" fmla="*/ 303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5" h="930">
                  <a:moveTo>
                    <a:pt x="522" y="303"/>
                  </a:moveTo>
                  <a:cubicBezTo>
                    <a:pt x="468" y="360"/>
                    <a:pt x="154" y="277"/>
                    <a:pt x="77" y="411"/>
                  </a:cubicBezTo>
                  <a:cubicBezTo>
                    <a:pt x="0" y="545"/>
                    <a:pt x="56" y="782"/>
                    <a:pt x="196" y="856"/>
                  </a:cubicBezTo>
                  <a:cubicBezTo>
                    <a:pt x="336" y="930"/>
                    <a:pt x="560" y="805"/>
                    <a:pt x="615" y="713"/>
                  </a:cubicBezTo>
                  <a:cubicBezTo>
                    <a:pt x="670" y="621"/>
                    <a:pt x="615" y="494"/>
                    <a:pt x="631" y="395"/>
                  </a:cubicBezTo>
                  <a:cubicBezTo>
                    <a:pt x="647" y="296"/>
                    <a:pt x="658" y="186"/>
                    <a:pt x="711" y="121"/>
                  </a:cubicBezTo>
                  <a:cubicBezTo>
                    <a:pt x="764" y="56"/>
                    <a:pt x="965" y="10"/>
                    <a:pt x="951" y="5"/>
                  </a:cubicBezTo>
                  <a:cubicBezTo>
                    <a:pt x="937" y="0"/>
                    <a:pt x="695" y="41"/>
                    <a:pt x="624" y="91"/>
                  </a:cubicBezTo>
                  <a:cubicBezTo>
                    <a:pt x="553" y="141"/>
                    <a:pt x="576" y="246"/>
                    <a:pt x="522" y="303"/>
                  </a:cubicBezTo>
                  <a:close/>
                </a:path>
              </a:pathLst>
            </a:custGeom>
            <a:solidFill>
              <a:srgbClr val="A4A788"/>
            </a:solidFill>
            <a:ln w="6350" cap="flat" cmpd="sng">
              <a:solidFill>
                <a:srgbClr val="C5FF8B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2767" name="Group 719"/>
            <p:cNvGrpSpPr>
              <a:grpSpLocks noChangeAspect="1"/>
            </p:cNvGrpSpPr>
            <p:nvPr/>
          </p:nvGrpSpPr>
          <p:grpSpPr bwMode="auto">
            <a:xfrm flipH="1">
              <a:off x="4512" y="1794"/>
              <a:ext cx="32" cy="34"/>
              <a:chOff x="263" y="1301"/>
              <a:chExt cx="540" cy="690"/>
            </a:xfrm>
          </p:grpSpPr>
          <p:sp>
            <p:nvSpPr>
              <p:cNvPr id="2768" name="Freeform 720"/>
              <p:cNvSpPr>
                <a:spLocks noChangeAspect="1"/>
              </p:cNvSpPr>
              <p:nvPr/>
            </p:nvSpPr>
            <p:spPr bwMode="auto">
              <a:xfrm>
                <a:off x="263" y="1301"/>
                <a:ext cx="540" cy="690"/>
              </a:xfrm>
              <a:custGeom>
                <a:avLst/>
                <a:gdLst>
                  <a:gd name="T0" fmla="*/ 0 w 540"/>
                  <a:gd name="T1" fmla="*/ 690 h 690"/>
                  <a:gd name="T2" fmla="*/ 264 w 540"/>
                  <a:gd name="T3" fmla="*/ 0 h 690"/>
                  <a:gd name="T4" fmla="*/ 540 w 540"/>
                  <a:gd name="T5" fmla="*/ 678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0" h="690">
                    <a:moveTo>
                      <a:pt x="0" y="690"/>
                    </a:moveTo>
                    <a:lnTo>
                      <a:pt x="264" y="0"/>
                    </a:lnTo>
                    <a:lnTo>
                      <a:pt x="540" y="678"/>
                    </a:lnTo>
                  </a:path>
                </a:pathLst>
              </a:custGeom>
              <a:noFill/>
              <a:ln w="9525" cmpd="sng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769" name="Line 721"/>
              <p:cNvSpPr>
                <a:spLocks noChangeAspect="1" noChangeShapeType="1"/>
              </p:cNvSpPr>
              <p:nvPr/>
            </p:nvSpPr>
            <p:spPr bwMode="auto">
              <a:xfrm>
                <a:off x="359" y="1727"/>
                <a:ext cx="336" cy="0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2770" name="Freeform 722"/>
            <p:cNvSpPr>
              <a:spLocks noChangeAspect="1"/>
            </p:cNvSpPr>
            <p:nvPr/>
          </p:nvSpPr>
          <p:spPr bwMode="auto">
            <a:xfrm>
              <a:off x="4552" y="1803"/>
              <a:ext cx="24" cy="25"/>
            </a:xfrm>
            <a:custGeom>
              <a:avLst/>
              <a:gdLst>
                <a:gd name="T0" fmla="*/ 372 w 372"/>
                <a:gd name="T1" fmla="*/ 316 h 487"/>
                <a:gd name="T2" fmla="*/ 337 w 372"/>
                <a:gd name="T3" fmla="*/ 414 h 487"/>
                <a:gd name="T4" fmla="*/ 252 w 372"/>
                <a:gd name="T5" fmla="*/ 473 h 487"/>
                <a:gd name="T6" fmla="*/ 147 w 372"/>
                <a:gd name="T7" fmla="*/ 477 h 487"/>
                <a:gd name="T8" fmla="*/ 52 w 372"/>
                <a:gd name="T9" fmla="*/ 412 h 487"/>
                <a:gd name="T10" fmla="*/ 6 w 372"/>
                <a:gd name="T11" fmla="*/ 294 h 487"/>
                <a:gd name="T12" fmla="*/ 15 w 372"/>
                <a:gd name="T13" fmla="*/ 138 h 487"/>
                <a:gd name="T14" fmla="*/ 92 w 372"/>
                <a:gd name="T15" fmla="*/ 34 h 487"/>
                <a:gd name="T16" fmla="*/ 206 w 372"/>
                <a:gd name="T17" fmla="*/ 2 h 487"/>
                <a:gd name="T18" fmla="*/ 316 w 372"/>
                <a:gd name="T19" fmla="*/ 48 h 487"/>
                <a:gd name="T20" fmla="*/ 362 w 372"/>
                <a:gd name="T21" fmla="*/ 134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2" h="487">
                  <a:moveTo>
                    <a:pt x="372" y="316"/>
                  </a:moveTo>
                  <a:cubicBezTo>
                    <a:pt x="365" y="332"/>
                    <a:pt x="357" y="388"/>
                    <a:pt x="337" y="414"/>
                  </a:cubicBezTo>
                  <a:cubicBezTo>
                    <a:pt x="317" y="440"/>
                    <a:pt x="284" y="463"/>
                    <a:pt x="252" y="473"/>
                  </a:cubicBezTo>
                  <a:cubicBezTo>
                    <a:pt x="220" y="483"/>
                    <a:pt x="180" y="487"/>
                    <a:pt x="147" y="477"/>
                  </a:cubicBezTo>
                  <a:cubicBezTo>
                    <a:pt x="114" y="467"/>
                    <a:pt x="75" y="443"/>
                    <a:pt x="52" y="412"/>
                  </a:cubicBezTo>
                  <a:cubicBezTo>
                    <a:pt x="29" y="381"/>
                    <a:pt x="12" y="340"/>
                    <a:pt x="6" y="294"/>
                  </a:cubicBezTo>
                  <a:cubicBezTo>
                    <a:pt x="0" y="248"/>
                    <a:pt x="1" y="181"/>
                    <a:pt x="15" y="138"/>
                  </a:cubicBezTo>
                  <a:cubicBezTo>
                    <a:pt x="29" y="95"/>
                    <a:pt x="60" y="57"/>
                    <a:pt x="92" y="34"/>
                  </a:cubicBezTo>
                  <a:cubicBezTo>
                    <a:pt x="124" y="11"/>
                    <a:pt x="169" y="0"/>
                    <a:pt x="206" y="2"/>
                  </a:cubicBezTo>
                  <a:cubicBezTo>
                    <a:pt x="243" y="4"/>
                    <a:pt x="290" y="26"/>
                    <a:pt x="316" y="48"/>
                  </a:cubicBezTo>
                  <a:cubicBezTo>
                    <a:pt x="342" y="70"/>
                    <a:pt x="353" y="116"/>
                    <a:pt x="362" y="134"/>
                  </a:cubicBezTo>
                </a:path>
              </a:pathLst>
            </a:custGeom>
            <a:noFill/>
            <a:ln w="9525" cmpd="sng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771" name="Group 723"/>
          <p:cNvGrpSpPr>
            <a:grpSpLocks/>
          </p:cNvGrpSpPr>
          <p:nvPr/>
        </p:nvGrpSpPr>
        <p:grpSpPr bwMode="auto">
          <a:xfrm>
            <a:off x="8005763" y="6535738"/>
            <a:ext cx="255587" cy="193675"/>
            <a:chOff x="743" y="3834"/>
            <a:chExt cx="161" cy="122"/>
          </a:xfrm>
        </p:grpSpPr>
        <p:sp>
          <p:nvSpPr>
            <p:cNvPr id="2772" name="Freeform 724"/>
            <p:cNvSpPr>
              <a:spLocks noChangeAspect="1"/>
            </p:cNvSpPr>
            <p:nvPr/>
          </p:nvSpPr>
          <p:spPr bwMode="auto">
            <a:xfrm flipH="1">
              <a:off x="743" y="3834"/>
              <a:ext cx="161" cy="122"/>
            </a:xfrm>
            <a:custGeom>
              <a:avLst/>
              <a:gdLst>
                <a:gd name="T0" fmla="*/ 522 w 965"/>
                <a:gd name="T1" fmla="*/ 303 h 930"/>
                <a:gd name="T2" fmla="*/ 77 w 965"/>
                <a:gd name="T3" fmla="*/ 411 h 930"/>
                <a:gd name="T4" fmla="*/ 196 w 965"/>
                <a:gd name="T5" fmla="*/ 856 h 930"/>
                <a:gd name="T6" fmla="*/ 615 w 965"/>
                <a:gd name="T7" fmla="*/ 713 h 930"/>
                <a:gd name="T8" fmla="*/ 631 w 965"/>
                <a:gd name="T9" fmla="*/ 395 h 930"/>
                <a:gd name="T10" fmla="*/ 711 w 965"/>
                <a:gd name="T11" fmla="*/ 121 h 930"/>
                <a:gd name="T12" fmla="*/ 951 w 965"/>
                <a:gd name="T13" fmla="*/ 5 h 930"/>
                <a:gd name="T14" fmla="*/ 624 w 965"/>
                <a:gd name="T15" fmla="*/ 91 h 930"/>
                <a:gd name="T16" fmla="*/ 522 w 965"/>
                <a:gd name="T17" fmla="*/ 303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5" h="930">
                  <a:moveTo>
                    <a:pt x="522" y="303"/>
                  </a:moveTo>
                  <a:cubicBezTo>
                    <a:pt x="468" y="360"/>
                    <a:pt x="154" y="277"/>
                    <a:pt x="77" y="411"/>
                  </a:cubicBezTo>
                  <a:cubicBezTo>
                    <a:pt x="0" y="545"/>
                    <a:pt x="56" y="782"/>
                    <a:pt x="196" y="856"/>
                  </a:cubicBezTo>
                  <a:cubicBezTo>
                    <a:pt x="336" y="930"/>
                    <a:pt x="560" y="805"/>
                    <a:pt x="615" y="713"/>
                  </a:cubicBezTo>
                  <a:cubicBezTo>
                    <a:pt x="670" y="621"/>
                    <a:pt x="615" y="494"/>
                    <a:pt x="631" y="395"/>
                  </a:cubicBezTo>
                  <a:cubicBezTo>
                    <a:pt x="647" y="296"/>
                    <a:pt x="658" y="186"/>
                    <a:pt x="711" y="121"/>
                  </a:cubicBezTo>
                  <a:cubicBezTo>
                    <a:pt x="764" y="56"/>
                    <a:pt x="965" y="10"/>
                    <a:pt x="951" y="5"/>
                  </a:cubicBezTo>
                  <a:cubicBezTo>
                    <a:pt x="937" y="0"/>
                    <a:pt x="695" y="41"/>
                    <a:pt x="624" y="91"/>
                  </a:cubicBezTo>
                  <a:cubicBezTo>
                    <a:pt x="553" y="141"/>
                    <a:pt x="576" y="246"/>
                    <a:pt x="522" y="303"/>
                  </a:cubicBezTo>
                  <a:close/>
                </a:path>
              </a:pathLst>
            </a:custGeom>
            <a:solidFill>
              <a:srgbClr val="A4A788"/>
            </a:solidFill>
            <a:ln w="6350" cap="flat" cmpd="sng">
              <a:solidFill>
                <a:srgbClr val="C5FF8B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2773" name="Group 725"/>
            <p:cNvGrpSpPr>
              <a:grpSpLocks/>
            </p:cNvGrpSpPr>
            <p:nvPr/>
          </p:nvGrpSpPr>
          <p:grpSpPr bwMode="auto">
            <a:xfrm flipV="1">
              <a:off x="810" y="3894"/>
              <a:ext cx="64" cy="34"/>
              <a:chOff x="810" y="3894"/>
              <a:chExt cx="64" cy="34"/>
            </a:xfrm>
          </p:grpSpPr>
          <p:grpSp>
            <p:nvGrpSpPr>
              <p:cNvPr id="2774" name="Group 726"/>
              <p:cNvGrpSpPr>
                <a:grpSpLocks noChangeAspect="1"/>
              </p:cNvGrpSpPr>
              <p:nvPr/>
            </p:nvGrpSpPr>
            <p:grpSpPr bwMode="auto">
              <a:xfrm flipH="1" flipV="1">
                <a:off x="810" y="3894"/>
                <a:ext cx="32" cy="34"/>
                <a:chOff x="263" y="1301"/>
                <a:chExt cx="540" cy="690"/>
              </a:xfrm>
            </p:grpSpPr>
            <p:sp>
              <p:nvSpPr>
                <p:cNvPr id="2775" name="Freeform 727"/>
                <p:cNvSpPr>
                  <a:spLocks noChangeAspect="1"/>
                </p:cNvSpPr>
                <p:nvPr/>
              </p:nvSpPr>
              <p:spPr bwMode="auto">
                <a:xfrm>
                  <a:off x="263" y="1301"/>
                  <a:ext cx="540" cy="690"/>
                </a:xfrm>
                <a:custGeom>
                  <a:avLst/>
                  <a:gdLst>
                    <a:gd name="T0" fmla="*/ 0 w 540"/>
                    <a:gd name="T1" fmla="*/ 690 h 690"/>
                    <a:gd name="T2" fmla="*/ 264 w 540"/>
                    <a:gd name="T3" fmla="*/ 0 h 690"/>
                    <a:gd name="T4" fmla="*/ 540 w 540"/>
                    <a:gd name="T5" fmla="*/ 678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0" h="690">
                      <a:moveTo>
                        <a:pt x="0" y="690"/>
                      </a:moveTo>
                      <a:lnTo>
                        <a:pt x="264" y="0"/>
                      </a:lnTo>
                      <a:lnTo>
                        <a:pt x="540" y="678"/>
                      </a:lnTo>
                    </a:path>
                  </a:pathLst>
                </a:custGeom>
                <a:noFill/>
                <a:ln w="9525" cmpd="sng">
                  <a:solidFill>
                    <a:srgbClr val="A5002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776" name="Line 728"/>
                <p:cNvSpPr>
                  <a:spLocks noChangeAspect="1" noChangeShapeType="1"/>
                </p:cNvSpPr>
                <p:nvPr/>
              </p:nvSpPr>
              <p:spPr bwMode="auto">
                <a:xfrm>
                  <a:off x="359" y="1727"/>
                  <a:ext cx="336" cy="0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2777" name="Freeform 729"/>
              <p:cNvSpPr>
                <a:spLocks noChangeAspect="1"/>
              </p:cNvSpPr>
              <p:nvPr/>
            </p:nvSpPr>
            <p:spPr bwMode="auto">
              <a:xfrm flipV="1">
                <a:off x="850" y="3894"/>
                <a:ext cx="24" cy="25"/>
              </a:xfrm>
              <a:custGeom>
                <a:avLst/>
                <a:gdLst>
                  <a:gd name="T0" fmla="*/ 372 w 372"/>
                  <a:gd name="T1" fmla="*/ 316 h 487"/>
                  <a:gd name="T2" fmla="*/ 337 w 372"/>
                  <a:gd name="T3" fmla="*/ 414 h 487"/>
                  <a:gd name="T4" fmla="*/ 252 w 372"/>
                  <a:gd name="T5" fmla="*/ 473 h 487"/>
                  <a:gd name="T6" fmla="*/ 147 w 372"/>
                  <a:gd name="T7" fmla="*/ 477 h 487"/>
                  <a:gd name="T8" fmla="*/ 52 w 372"/>
                  <a:gd name="T9" fmla="*/ 412 h 487"/>
                  <a:gd name="T10" fmla="*/ 6 w 372"/>
                  <a:gd name="T11" fmla="*/ 294 h 487"/>
                  <a:gd name="T12" fmla="*/ 15 w 372"/>
                  <a:gd name="T13" fmla="*/ 138 h 487"/>
                  <a:gd name="T14" fmla="*/ 92 w 372"/>
                  <a:gd name="T15" fmla="*/ 34 h 487"/>
                  <a:gd name="T16" fmla="*/ 206 w 372"/>
                  <a:gd name="T17" fmla="*/ 2 h 487"/>
                  <a:gd name="T18" fmla="*/ 316 w 372"/>
                  <a:gd name="T19" fmla="*/ 48 h 487"/>
                  <a:gd name="T20" fmla="*/ 362 w 372"/>
                  <a:gd name="T21" fmla="*/ 13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2" h="487">
                    <a:moveTo>
                      <a:pt x="372" y="316"/>
                    </a:moveTo>
                    <a:cubicBezTo>
                      <a:pt x="365" y="332"/>
                      <a:pt x="357" y="388"/>
                      <a:pt x="337" y="414"/>
                    </a:cubicBezTo>
                    <a:cubicBezTo>
                      <a:pt x="317" y="440"/>
                      <a:pt x="284" y="463"/>
                      <a:pt x="252" y="473"/>
                    </a:cubicBezTo>
                    <a:cubicBezTo>
                      <a:pt x="220" y="483"/>
                      <a:pt x="180" y="487"/>
                      <a:pt x="147" y="477"/>
                    </a:cubicBezTo>
                    <a:cubicBezTo>
                      <a:pt x="114" y="467"/>
                      <a:pt x="75" y="443"/>
                      <a:pt x="52" y="412"/>
                    </a:cubicBezTo>
                    <a:cubicBezTo>
                      <a:pt x="29" y="381"/>
                      <a:pt x="12" y="340"/>
                      <a:pt x="6" y="294"/>
                    </a:cubicBezTo>
                    <a:cubicBezTo>
                      <a:pt x="0" y="248"/>
                      <a:pt x="1" y="181"/>
                      <a:pt x="15" y="138"/>
                    </a:cubicBezTo>
                    <a:cubicBezTo>
                      <a:pt x="29" y="95"/>
                      <a:pt x="60" y="57"/>
                      <a:pt x="92" y="34"/>
                    </a:cubicBezTo>
                    <a:cubicBezTo>
                      <a:pt x="124" y="11"/>
                      <a:pt x="169" y="0"/>
                      <a:pt x="206" y="2"/>
                    </a:cubicBezTo>
                    <a:cubicBezTo>
                      <a:pt x="243" y="4"/>
                      <a:pt x="290" y="26"/>
                      <a:pt x="316" y="48"/>
                    </a:cubicBezTo>
                    <a:cubicBezTo>
                      <a:pt x="342" y="70"/>
                      <a:pt x="353" y="116"/>
                      <a:pt x="362" y="134"/>
                    </a:cubicBezTo>
                  </a:path>
                </a:pathLst>
              </a:custGeom>
              <a:noFill/>
              <a:ln w="9525" cmpd="sng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grpSp>
        <p:nvGrpSpPr>
          <p:cNvPr id="2778" name="Group 730"/>
          <p:cNvGrpSpPr>
            <a:grpSpLocks/>
          </p:cNvGrpSpPr>
          <p:nvPr/>
        </p:nvGrpSpPr>
        <p:grpSpPr bwMode="auto">
          <a:xfrm>
            <a:off x="8332788" y="6535738"/>
            <a:ext cx="255587" cy="193675"/>
            <a:chOff x="592" y="3944"/>
            <a:chExt cx="161" cy="122"/>
          </a:xfrm>
        </p:grpSpPr>
        <p:sp>
          <p:nvSpPr>
            <p:cNvPr id="2779" name="Freeform 731"/>
            <p:cNvSpPr>
              <a:spLocks noChangeAspect="1"/>
            </p:cNvSpPr>
            <p:nvPr/>
          </p:nvSpPr>
          <p:spPr bwMode="auto">
            <a:xfrm>
              <a:off x="592" y="3944"/>
              <a:ext cx="161" cy="122"/>
            </a:xfrm>
            <a:custGeom>
              <a:avLst/>
              <a:gdLst>
                <a:gd name="T0" fmla="*/ 522 w 965"/>
                <a:gd name="T1" fmla="*/ 303 h 930"/>
                <a:gd name="T2" fmla="*/ 77 w 965"/>
                <a:gd name="T3" fmla="*/ 411 h 930"/>
                <a:gd name="T4" fmla="*/ 196 w 965"/>
                <a:gd name="T5" fmla="*/ 856 h 930"/>
                <a:gd name="T6" fmla="*/ 615 w 965"/>
                <a:gd name="T7" fmla="*/ 713 h 930"/>
                <a:gd name="T8" fmla="*/ 631 w 965"/>
                <a:gd name="T9" fmla="*/ 395 h 930"/>
                <a:gd name="T10" fmla="*/ 711 w 965"/>
                <a:gd name="T11" fmla="*/ 121 h 930"/>
                <a:gd name="T12" fmla="*/ 951 w 965"/>
                <a:gd name="T13" fmla="*/ 5 h 930"/>
                <a:gd name="T14" fmla="*/ 624 w 965"/>
                <a:gd name="T15" fmla="*/ 91 h 930"/>
                <a:gd name="T16" fmla="*/ 522 w 965"/>
                <a:gd name="T17" fmla="*/ 303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5" h="930">
                  <a:moveTo>
                    <a:pt x="522" y="303"/>
                  </a:moveTo>
                  <a:cubicBezTo>
                    <a:pt x="468" y="360"/>
                    <a:pt x="154" y="277"/>
                    <a:pt x="77" y="411"/>
                  </a:cubicBezTo>
                  <a:cubicBezTo>
                    <a:pt x="0" y="545"/>
                    <a:pt x="56" y="782"/>
                    <a:pt x="196" y="856"/>
                  </a:cubicBezTo>
                  <a:cubicBezTo>
                    <a:pt x="336" y="930"/>
                    <a:pt x="560" y="805"/>
                    <a:pt x="615" y="713"/>
                  </a:cubicBezTo>
                  <a:cubicBezTo>
                    <a:pt x="670" y="621"/>
                    <a:pt x="615" y="494"/>
                    <a:pt x="631" y="395"/>
                  </a:cubicBezTo>
                  <a:cubicBezTo>
                    <a:pt x="647" y="296"/>
                    <a:pt x="658" y="186"/>
                    <a:pt x="711" y="121"/>
                  </a:cubicBezTo>
                  <a:cubicBezTo>
                    <a:pt x="764" y="56"/>
                    <a:pt x="965" y="10"/>
                    <a:pt x="951" y="5"/>
                  </a:cubicBezTo>
                  <a:cubicBezTo>
                    <a:pt x="937" y="0"/>
                    <a:pt x="695" y="41"/>
                    <a:pt x="624" y="91"/>
                  </a:cubicBezTo>
                  <a:cubicBezTo>
                    <a:pt x="553" y="141"/>
                    <a:pt x="576" y="246"/>
                    <a:pt x="522" y="303"/>
                  </a:cubicBezTo>
                  <a:close/>
                </a:path>
              </a:pathLst>
            </a:custGeom>
            <a:solidFill>
              <a:srgbClr val="A4A788"/>
            </a:solidFill>
            <a:ln w="6350" cap="flat" cmpd="sng">
              <a:solidFill>
                <a:srgbClr val="C5FF8B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2780" name="Group 732"/>
            <p:cNvGrpSpPr>
              <a:grpSpLocks/>
            </p:cNvGrpSpPr>
            <p:nvPr/>
          </p:nvGrpSpPr>
          <p:grpSpPr bwMode="auto">
            <a:xfrm flipV="1">
              <a:off x="616" y="4007"/>
              <a:ext cx="64" cy="34"/>
              <a:chOff x="810" y="3894"/>
              <a:chExt cx="64" cy="34"/>
            </a:xfrm>
          </p:grpSpPr>
          <p:grpSp>
            <p:nvGrpSpPr>
              <p:cNvPr id="2781" name="Group 733"/>
              <p:cNvGrpSpPr>
                <a:grpSpLocks noChangeAspect="1"/>
              </p:cNvGrpSpPr>
              <p:nvPr/>
            </p:nvGrpSpPr>
            <p:grpSpPr bwMode="auto">
              <a:xfrm flipH="1" flipV="1">
                <a:off x="810" y="3894"/>
                <a:ext cx="32" cy="34"/>
                <a:chOff x="263" y="1301"/>
                <a:chExt cx="540" cy="690"/>
              </a:xfrm>
            </p:grpSpPr>
            <p:sp>
              <p:nvSpPr>
                <p:cNvPr id="2782" name="Freeform 734"/>
                <p:cNvSpPr>
                  <a:spLocks noChangeAspect="1"/>
                </p:cNvSpPr>
                <p:nvPr/>
              </p:nvSpPr>
              <p:spPr bwMode="auto">
                <a:xfrm>
                  <a:off x="263" y="1301"/>
                  <a:ext cx="540" cy="690"/>
                </a:xfrm>
                <a:custGeom>
                  <a:avLst/>
                  <a:gdLst>
                    <a:gd name="T0" fmla="*/ 0 w 540"/>
                    <a:gd name="T1" fmla="*/ 690 h 690"/>
                    <a:gd name="T2" fmla="*/ 264 w 540"/>
                    <a:gd name="T3" fmla="*/ 0 h 690"/>
                    <a:gd name="T4" fmla="*/ 540 w 540"/>
                    <a:gd name="T5" fmla="*/ 678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0" h="690">
                      <a:moveTo>
                        <a:pt x="0" y="690"/>
                      </a:moveTo>
                      <a:lnTo>
                        <a:pt x="264" y="0"/>
                      </a:lnTo>
                      <a:lnTo>
                        <a:pt x="540" y="678"/>
                      </a:lnTo>
                    </a:path>
                  </a:pathLst>
                </a:custGeom>
                <a:noFill/>
                <a:ln w="9525" cmpd="sng">
                  <a:solidFill>
                    <a:srgbClr val="A5002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783" name="Line 735"/>
                <p:cNvSpPr>
                  <a:spLocks noChangeAspect="1" noChangeShapeType="1"/>
                </p:cNvSpPr>
                <p:nvPr/>
              </p:nvSpPr>
              <p:spPr bwMode="auto">
                <a:xfrm>
                  <a:off x="359" y="1727"/>
                  <a:ext cx="336" cy="0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2784" name="Freeform 736"/>
              <p:cNvSpPr>
                <a:spLocks noChangeAspect="1"/>
              </p:cNvSpPr>
              <p:nvPr/>
            </p:nvSpPr>
            <p:spPr bwMode="auto">
              <a:xfrm flipV="1">
                <a:off x="850" y="3894"/>
                <a:ext cx="24" cy="25"/>
              </a:xfrm>
              <a:custGeom>
                <a:avLst/>
                <a:gdLst>
                  <a:gd name="T0" fmla="*/ 372 w 372"/>
                  <a:gd name="T1" fmla="*/ 316 h 487"/>
                  <a:gd name="T2" fmla="*/ 337 w 372"/>
                  <a:gd name="T3" fmla="*/ 414 h 487"/>
                  <a:gd name="T4" fmla="*/ 252 w 372"/>
                  <a:gd name="T5" fmla="*/ 473 h 487"/>
                  <a:gd name="T6" fmla="*/ 147 w 372"/>
                  <a:gd name="T7" fmla="*/ 477 h 487"/>
                  <a:gd name="T8" fmla="*/ 52 w 372"/>
                  <a:gd name="T9" fmla="*/ 412 h 487"/>
                  <a:gd name="T10" fmla="*/ 6 w 372"/>
                  <a:gd name="T11" fmla="*/ 294 h 487"/>
                  <a:gd name="T12" fmla="*/ 15 w 372"/>
                  <a:gd name="T13" fmla="*/ 138 h 487"/>
                  <a:gd name="T14" fmla="*/ 92 w 372"/>
                  <a:gd name="T15" fmla="*/ 34 h 487"/>
                  <a:gd name="T16" fmla="*/ 206 w 372"/>
                  <a:gd name="T17" fmla="*/ 2 h 487"/>
                  <a:gd name="T18" fmla="*/ 316 w 372"/>
                  <a:gd name="T19" fmla="*/ 48 h 487"/>
                  <a:gd name="T20" fmla="*/ 362 w 372"/>
                  <a:gd name="T21" fmla="*/ 13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2" h="487">
                    <a:moveTo>
                      <a:pt x="372" y="316"/>
                    </a:moveTo>
                    <a:cubicBezTo>
                      <a:pt x="365" y="332"/>
                      <a:pt x="357" y="388"/>
                      <a:pt x="337" y="414"/>
                    </a:cubicBezTo>
                    <a:cubicBezTo>
                      <a:pt x="317" y="440"/>
                      <a:pt x="284" y="463"/>
                      <a:pt x="252" y="473"/>
                    </a:cubicBezTo>
                    <a:cubicBezTo>
                      <a:pt x="220" y="483"/>
                      <a:pt x="180" y="487"/>
                      <a:pt x="147" y="477"/>
                    </a:cubicBezTo>
                    <a:cubicBezTo>
                      <a:pt x="114" y="467"/>
                      <a:pt x="75" y="443"/>
                      <a:pt x="52" y="412"/>
                    </a:cubicBezTo>
                    <a:cubicBezTo>
                      <a:pt x="29" y="381"/>
                      <a:pt x="12" y="340"/>
                      <a:pt x="6" y="294"/>
                    </a:cubicBezTo>
                    <a:cubicBezTo>
                      <a:pt x="0" y="248"/>
                      <a:pt x="1" y="181"/>
                      <a:pt x="15" y="138"/>
                    </a:cubicBezTo>
                    <a:cubicBezTo>
                      <a:pt x="29" y="95"/>
                      <a:pt x="60" y="57"/>
                      <a:pt x="92" y="34"/>
                    </a:cubicBezTo>
                    <a:cubicBezTo>
                      <a:pt x="124" y="11"/>
                      <a:pt x="169" y="0"/>
                      <a:pt x="206" y="2"/>
                    </a:cubicBezTo>
                    <a:cubicBezTo>
                      <a:pt x="243" y="4"/>
                      <a:pt x="290" y="26"/>
                      <a:pt x="316" y="48"/>
                    </a:cubicBezTo>
                    <a:cubicBezTo>
                      <a:pt x="342" y="70"/>
                      <a:pt x="353" y="116"/>
                      <a:pt x="362" y="134"/>
                    </a:cubicBezTo>
                  </a:path>
                </a:pathLst>
              </a:custGeom>
              <a:noFill/>
              <a:ln w="9525" cmpd="sng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2785" name="AutoShape 737"/>
          <p:cNvSpPr>
            <a:spLocks noChangeAspect="1" noChangeArrowheads="1"/>
          </p:cNvSpPr>
          <p:nvPr/>
        </p:nvSpPr>
        <p:spPr bwMode="auto">
          <a:xfrm>
            <a:off x="6923088" y="6038850"/>
            <a:ext cx="641350" cy="606425"/>
          </a:xfrm>
          <a:prstGeom prst="roundRect">
            <a:avLst>
              <a:gd name="adj" fmla="val 16667"/>
            </a:avLst>
          </a:prstGeom>
          <a:solidFill>
            <a:schemeClr val="bg2">
              <a:lumMod val="75000"/>
            </a:schemeClr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r>
              <a:rPr lang="en-US" sz="1000" b="1"/>
              <a:t>Bax,</a:t>
            </a:r>
          </a:p>
          <a:p>
            <a:r>
              <a:rPr lang="en-US" sz="1000" b="1"/>
              <a:t>Puma</a:t>
            </a:r>
          </a:p>
        </p:txBody>
      </p:sp>
      <p:grpSp>
        <p:nvGrpSpPr>
          <p:cNvPr id="2786" name="Group 738"/>
          <p:cNvGrpSpPr>
            <a:grpSpLocks/>
          </p:cNvGrpSpPr>
          <p:nvPr/>
        </p:nvGrpSpPr>
        <p:grpSpPr bwMode="auto">
          <a:xfrm>
            <a:off x="8051800" y="5891213"/>
            <a:ext cx="255588" cy="193675"/>
            <a:chOff x="4445" y="1766"/>
            <a:chExt cx="161" cy="122"/>
          </a:xfrm>
        </p:grpSpPr>
        <p:sp>
          <p:nvSpPr>
            <p:cNvPr id="2787" name="Freeform 739"/>
            <p:cNvSpPr>
              <a:spLocks noChangeAspect="1"/>
            </p:cNvSpPr>
            <p:nvPr/>
          </p:nvSpPr>
          <p:spPr bwMode="auto">
            <a:xfrm flipH="1" flipV="1">
              <a:off x="4445" y="1766"/>
              <a:ext cx="161" cy="122"/>
            </a:xfrm>
            <a:custGeom>
              <a:avLst/>
              <a:gdLst>
                <a:gd name="T0" fmla="*/ 522 w 965"/>
                <a:gd name="T1" fmla="*/ 303 h 930"/>
                <a:gd name="T2" fmla="*/ 77 w 965"/>
                <a:gd name="T3" fmla="*/ 411 h 930"/>
                <a:gd name="T4" fmla="*/ 196 w 965"/>
                <a:gd name="T5" fmla="*/ 856 h 930"/>
                <a:gd name="T6" fmla="*/ 615 w 965"/>
                <a:gd name="T7" fmla="*/ 713 h 930"/>
                <a:gd name="T8" fmla="*/ 631 w 965"/>
                <a:gd name="T9" fmla="*/ 395 h 930"/>
                <a:gd name="T10" fmla="*/ 711 w 965"/>
                <a:gd name="T11" fmla="*/ 121 h 930"/>
                <a:gd name="T12" fmla="*/ 951 w 965"/>
                <a:gd name="T13" fmla="*/ 5 h 930"/>
                <a:gd name="T14" fmla="*/ 624 w 965"/>
                <a:gd name="T15" fmla="*/ 91 h 930"/>
                <a:gd name="T16" fmla="*/ 522 w 965"/>
                <a:gd name="T17" fmla="*/ 303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5" h="930">
                  <a:moveTo>
                    <a:pt x="522" y="303"/>
                  </a:moveTo>
                  <a:cubicBezTo>
                    <a:pt x="468" y="360"/>
                    <a:pt x="154" y="277"/>
                    <a:pt x="77" y="411"/>
                  </a:cubicBezTo>
                  <a:cubicBezTo>
                    <a:pt x="0" y="545"/>
                    <a:pt x="56" y="782"/>
                    <a:pt x="196" y="856"/>
                  </a:cubicBezTo>
                  <a:cubicBezTo>
                    <a:pt x="336" y="930"/>
                    <a:pt x="560" y="805"/>
                    <a:pt x="615" y="713"/>
                  </a:cubicBezTo>
                  <a:cubicBezTo>
                    <a:pt x="670" y="621"/>
                    <a:pt x="615" y="494"/>
                    <a:pt x="631" y="395"/>
                  </a:cubicBezTo>
                  <a:cubicBezTo>
                    <a:pt x="647" y="296"/>
                    <a:pt x="658" y="186"/>
                    <a:pt x="711" y="121"/>
                  </a:cubicBezTo>
                  <a:cubicBezTo>
                    <a:pt x="764" y="56"/>
                    <a:pt x="965" y="10"/>
                    <a:pt x="951" y="5"/>
                  </a:cubicBezTo>
                  <a:cubicBezTo>
                    <a:pt x="937" y="0"/>
                    <a:pt x="695" y="41"/>
                    <a:pt x="624" y="91"/>
                  </a:cubicBezTo>
                  <a:cubicBezTo>
                    <a:pt x="553" y="141"/>
                    <a:pt x="576" y="246"/>
                    <a:pt x="522" y="303"/>
                  </a:cubicBezTo>
                  <a:close/>
                </a:path>
              </a:pathLst>
            </a:custGeom>
            <a:solidFill>
              <a:srgbClr val="A4A788"/>
            </a:solidFill>
            <a:ln w="6350" cap="flat" cmpd="sng">
              <a:solidFill>
                <a:srgbClr val="C5FF8B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2788" name="Group 740"/>
            <p:cNvGrpSpPr>
              <a:grpSpLocks noChangeAspect="1"/>
            </p:cNvGrpSpPr>
            <p:nvPr/>
          </p:nvGrpSpPr>
          <p:grpSpPr bwMode="auto">
            <a:xfrm flipH="1">
              <a:off x="4512" y="1794"/>
              <a:ext cx="32" cy="34"/>
              <a:chOff x="263" y="1301"/>
              <a:chExt cx="540" cy="690"/>
            </a:xfrm>
          </p:grpSpPr>
          <p:sp>
            <p:nvSpPr>
              <p:cNvPr id="2789" name="Freeform 741"/>
              <p:cNvSpPr>
                <a:spLocks noChangeAspect="1"/>
              </p:cNvSpPr>
              <p:nvPr/>
            </p:nvSpPr>
            <p:spPr bwMode="auto">
              <a:xfrm>
                <a:off x="263" y="1301"/>
                <a:ext cx="540" cy="690"/>
              </a:xfrm>
              <a:custGeom>
                <a:avLst/>
                <a:gdLst>
                  <a:gd name="T0" fmla="*/ 0 w 540"/>
                  <a:gd name="T1" fmla="*/ 690 h 690"/>
                  <a:gd name="T2" fmla="*/ 264 w 540"/>
                  <a:gd name="T3" fmla="*/ 0 h 690"/>
                  <a:gd name="T4" fmla="*/ 540 w 540"/>
                  <a:gd name="T5" fmla="*/ 678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0" h="690">
                    <a:moveTo>
                      <a:pt x="0" y="690"/>
                    </a:moveTo>
                    <a:lnTo>
                      <a:pt x="264" y="0"/>
                    </a:lnTo>
                    <a:lnTo>
                      <a:pt x="540" y="678"/>
                    </a:lnTo>
                  </a:path>
                </a:pathLst>
              </a:custGeom>
              <a:noFill/>
              <a:ln w="9525" cmpd="sng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790" name="Line 742"/>
              <p:cNvSpPr>
                <a:spLocks noChangeAspect="1" noChangeShapeType="1"/>
              </p:cNvSpPr>
              <p:nvPr/>
            </p:nvSpPr>
            <p:spPr bwMode="auto">
              <a:xfrm>
                <a:off x="359" y="1727"/>
                <a:ext cx="336" cy="0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2791" name="Freeform 743"/>
            <p:cNvSpPr>
              <a:spLocks noChangeAspect="1"/>
            </p:cNvSpPr>
            <p:nvPr/>
          </p:nvSpPr>
          <p:spPr bwMode="auto">
            <a:xfrm>
              <a:off x="4552" y="1803"/>
              <a:ext cx="24" cy="25"/>
            </a:xfrm>
            <a:custGeom>
              <a:avLst/>
              <a:gdLst>
                <a:gd name="T0" fmla="*/ 372 w 372"/>
                <a:gd name="T1" fmla="*/ 316 h 487"/>
                <a:gd name="T2" fmla="*/ 337 w 372"/>
                <a:gd name="T3" fmla="*/ 414 h 487"/>
                <a:gd name="T4" fmla="*/ 252 w 372"/>
                <a:gd name="T5" fmla="*/ 473 h 487"/>
                <a:gd name="T6" fmla="*/ 147 w 372"/>
                <a:gd name="T7" fmla="*/ 477 h 487"/>
                <a:gd name="T8" fmla="*/ 52 w 372"/>
                <a:gd name="T9" fmla="*/ 412 h 487"/>
                <a:gd name="T10" fmla="*/ 6 w 372"/>
                <a:gd name="T11" fmla="*/ 294 h 487"/>
                <a:gd name="T12" fmla="*/ 15 w 372"/>
                <a:gd name="T13" fmla="*/ 138 h 487"/>
                <a:gd name="T14" fmla="*/ 92 w 372"/>
                <a:gd name="T15" fmla="*/ 34 h 487"/>
                <a:gd name="T16" fmla="*/ 206 w 372"/>
                <a:gd name="T17" fmla="*/ 2 h 487"/>
                <a:gd name="T18" fmla="*/ 316 w 372"/>
                <a:gd name="T19" fmla="*/ 48 h 487"/>
                <a:gd name="T20" fmla="*/ 362 w 372"/>
                <a:gd name="T21" fmla="*/ 134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2" h="487">
                  <a:moveTo>
                    <a:pt x="372" y="316"/>
                  </a:moveTo>
                  <a:cubicBezTo>
                    <a:pt x="365" y="332"/>
                    <a:pt x="357" y="388"/>
                    <a:pt x="337" y="414"/>
                  </a:cubicBezTo>
                  <a:cubicBezTo>
                    <a:pt x="317" y="440"/>
                    <a:pt x="284" y="463"/>
                    <a:pt x="252" y="473"/>
                  </a:cubicBezTo>
                  <a:cubicBezTo>
                    <a:pt x="220" y="483"/>
                    <a:pt x="180" y="487"/>
                    <a:pt x="147" y="477"/>
                  </a:cubicBezTo>
                  <a:cubicBezTo>
                    <a:pt x="114" y="467"/>
                    <a:pt x="75" y="443"/>
                    <a:pt x="52" y="412"/>
                  </a:cubicBezTo>
                  <a:cubicBezTo>
                    <a:pt x="29" y="381"/>
                    <a:pt x="12" y="340"/>
                    <a:pt x="6" y="294"/>
                  </a:cubicBezTo>
                  <a:cubicBezTo>
                    <a:pt x="0" y="248"/>
                    <a:pt x="1" y="181"/>
                    <a:pt x="15" y="138"/>
                  </a:cubicBezTo>
                  <a:cubicBezTo>
                    <a:pt x="29" y="95"/>
                    <a:pt x="60" y="57"/>
                    <a:pt x="92" y="34"/>
                  </a:cubicBezTo>
                  <a:cubicBezTo>
                    <a:pt x="124" y="11"/>
                    <a:pt x="169" y="0"/>
                    <a:pt x="206" y="2"/>
                  </a:cubicBezTo>
                  <a:cubicBezTo>
                    <a:pt x="243" y="4"/>
                    <a:pt x="290" y="26"/>
                    <a:pt x="316" y="48"/>
                  </a:cubicBezTo>
                  <a:cubicBezTo>
                    <a:pt x="342" y="70"/>
                    <a:pt x="353" y="116"/>
                    <a:pt x="362" y="134"/>
                  </a:cubicBezTo>
                </a:path>
              </a:pathLst>
            </a:custGeom>
            <a:noFill/>
            <a:ln w="9525" cmpd="sng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792" name="Group 744"/>
          <p:cNvGrpSpPr>
            <a:grpSpLocks/>
          </p:cNvGrpSpPr>
          <p:nvPr/>
        </p:nvGrpSpPr>
        <p:grpSpPr bwMode="auto">
          <a:xfrm>
            <a:off x="8475663" y="5881688"/>
            <a:ext cx="255587" cy="193675"/>
            <a:chOff x="4445" y="1766"/>
            <a:chExt cx="161" cy="122"/>
          </a:xfrm>
        </p:grpSpPr>
        <p:sp>
          <p:nvSpPr>
            <p:cNvPr id="2793" name="Freeform 745"/>
            <p:cNvSpPr>
              <a:spLocks noChangeAspect="1"/>
            </p:cNvSpPr>
            <p:nvPr/>
          </p:nvSpPr>
          <p:spPr bwMode="auto">
            <a:xfrm flipH="1" flipV="1">
              <a:off x="4445" y="1766"/>
              <a:ext cx="161" cy="122"/>
            </a:xfrm>
            <a:custGeom>
              <a:avLst/>
              <a:gdLst>
                <a:gd name="T0" fmla="*/ 522 w 965"/>
                <a:gd name="T1" fmla="*/ 303 h 930"/>
                <a:gd name="T2" fmla="*/ 77 w 965"/>
                <a:gd name="T3" fmla="*/ 411 h 930"/>
                <a:gd name="T4" fmla="*/ 196 w 965"/>
                <a:gd name="T5" fmla="*/ 856 h 930"/>
                <a:gd name="T6" fmla="*/ 615 w 965"/>
                <a:gd name="T7" fmla="*/ 713 h 930"/>
                <a:gd name="T8" fmla="*/ 631 w 965"/>
                <a:gd name="T9" fmla="*/ 395 h 930"/>
                <a:gd name="T10" fmla="*/ 711 w 965"/>
                <a:gd name="T11" fmla="*/ 121 h 930"/>
                <a:gd name="T12" fmla="*/ 951 w 965"/>
                <a:gd name="T13" fmla="*/ 5 h 930"/>
                <a:gd name="T14" fmla="*/ 624 w 965"/>
                <a:gd name="T15" fmla="*/ 91 h 930"/>
                <a:gd name="T16" fmla="*/ 522 w 965"/>
                <a:gd name="T17" fmla="*/ 303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5" h="930">
                  <a:moveTo>
                    <a:pt x="522" y="303"/>
                  </a:moveTo>
                  <a:cubicBezTo>
                    <a:pt x="468" y="360"/>
                    <a:pt x="154" y="277"/>
                    <a:pt x="77" y="411"/>
                  </a:cubicBezTo>
                  <a:cubicBezTo>
                    <a:pt x="0" y="545"/>
                    <a:pt x="56" y="782"/>
                    <a:pt x="196" y="856"/>
                  </a:cubicBezTo>
                  <a:cubicBezTo>
                    <a:pt x="336" y="930"/>
                    <a:pt x="560" y="805"/>
                    <a:pt x="615" y="713"/>
                  </a:cubicBezTo>
                  <a:cubicBezTo>
                    <a:pt x="670" y="621"/>
                    <a:pt x="615" y="494"/>
                    <a:pt x="631" y="395"/>
                  </a:cubicBezTo>
                  <a:cubicBezTo>
                    <a:pt x="647" y="296"/>
                    <a:pt x="658" y="186"/>
                    <a:pt x="711" y="121"/>
                  </a:cubicBezTo>
                  <a:cubicBezTo>
                    <a:pt x="764" y="56"/>
                    <a:pt x="965" y="10"/>
                    <a:pt x="951" y="5"/>
                  </a:cubicBezTo>
                  <a:cubicBezTo>
                    <a:pt x="937" y="0"/>
                    <a:pt x="695" y="41"/>
                    <a:pt x="624" y="91"/>
                  </a:cubicBezTo>
                  <a:cubicBezTo>
                    <a:pt x="553" y="141"/>
                    <a:pt x="576" y="246"/>
                    <a:pt x="522" y="303"/>
                  </a:cubicBezTo>
                  <a:close/>
                </a:path>
              </a:pathLst>
            </a:custGeom>
            <a:solidFill>
              <a:srgbClr val="A4A788"/>
            </a:solidFill>
            <a:ln w="6350" cap="flat" cmpd="sng">
              <a:solidFill>
                <a:srgbClr val="C5FF8B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2794" name="Group 746"/>
            <p:cNvGrpSpPr>
              <a:grpSpLocks noChangeAspect="1"/>
            </p:cNvGrpSpPr>
            <p:nvPr/>
          </p:nvGrpSpPr>
          <p:grpSpPr bwMode="auto">
            <a:xfrm flipH="1">
              <a:off x="4512" y="1794"/>
              <a:ext cx="32" cy="34"/>
              <a:chOff x="263" y="1301"/>
              <a:chExt cx="540" cy="690"/>
            </a:xfrm>
          </p:grpSpPr>
          <p:sp>
            <p:nvSpPr>
              <p:cNvPr id="2795" name="Freeform 747"/>
              <p:cNvSpPr>
                <a:spLocks noChangeAspect="1"/>
              </p:cNvSpPr>
              <p:nvPr/>
            </p:nvSpPr>
            <p:spPr bwMode="auto">
              <a:xfrm>
                <a:off x="263" y="1301"/>
                <a:ext cx="540" cy="690"/>
              </a:xfrm>
              <a:custGeom>
                <a:avLst/>
                <a:gdLst>
                  <a:gd name="T0" fmla="*/ 0 w 540"/>
                  <a:gd name="T1" fmla="*/ 690 h 690"/>
                  <a:gd name="T2" fmla="*/ 264 w 540"/>
                  <a:gd name="T3" fmla="*/ 0 h 690"/>
                  <a:gd name="T4" fmla="*/ 540 w 540"/>
                  <a:gd name="T5" fmla="*/ 678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0" h="690">
                    <a:moveTo>
                      <a:pt x="0" y="690"/>
                    </a:moveTo>
                    <a:lnTo>
                      <a:pt x="264" y="0"/>
                    </a:lnTo>
                    <a:lnTo>
                      <a:pt x="540" y="678"/>
                    </a:lnTo>
                  </a:path>
                </a:pathLst>
              </a:custGeom>
              <a:noFill/>
              <a:ln w="9525" cmpd="sng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796" name="Line 748"/>
              <p:cNvSpPr>
                <a:spLocks noChangeAspect="1" noChangeShapeType="1"/>
              </p:cNvSpPr>
              <p:nvPr/>
            </p:nvSpPr>
            <p:spPr bwMode="auto">
              <a:xfrm>
                <a:off x="359" y="1727"/>
                <a:ext cx="336" cy="0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2797" name="Freeform 749"/>
            <p:cNvSpPr>
              <a:spLocks noChangeAspect="1"/>
            </p:cNvSpPr>
            <p:nvPr/>
          </p:nvSpPr>
          <p:spPr bwMode="auto">
            <a:xfrm>
              <a:off x="4552" y="1803"/>
              <a:ext cx="24" cy="25"/>
            </a:xfrm>
            <a:custGeom>
              <a:avLst/>
              <a:gdLst>
                <a:gd name="T0" fmla="*/ 372 w 372"/>
                <a:gd name="T1" fmla="*/ 316 h 487"/>
                <a:gd name="T2" fmla="*/ 337 w 372"/>
                <a:gd name="T3" fmla="*/ 414 h 487"/>
                <a:gd name="T4" fmla="*/ 252 w 372"/>
                <a:gd name="T5" fmla="*/ 473 h 487"/>
                <a:gd name="T6" fmla="*/ 147 w 372"/>
                <a:gd name="T7" fmla="*/ 477 h 487"/>
                <a:gd name="T8" fmla="*/ 52 w 372"/>
                <a:gd name="T9" fmla="*/ 412 h 487"/>
                <a:gd name="T10" fmla="*/ 6 w 372"/>
                <a:gd name="T11" fmla="*/ 294 h 487"/>
                <a:gd name="T12" fmla="*/ 15 w 372"/>
                <a:gd name="T13" fmla="*/ 138 h 487"/>
                <a:gd name="T14" fmla="*/ 92 w 372"/>
                <a:gd name="T15" fmla="*/ 34 h 487"/>
                <a:gd name="T16" fmla="*/ 206 w 372"/>
                <a:gd name="T17" fmla="*/ 2 h 487"/>
                <a:gd name="T18" fmla="*/ 316 w 372"/>
                <a:gd name="T19" fmla="*/ 48 h 487"/>
                <a:gd name="T20" fmla="*/ 362 w 372"/>
                <a:gd name="T21" fmla="*/ 134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2" h="487">
                  <a:moveTo>
                    <a:pt x="372" y="316"/>
                  </a:moveTo>
                  <a:cubicBezTo>
                    <a:pt x="365" y="332"/>
                    <a:pt x="357" y="388"/>
                    <a:pt x="337" y="414"/>
                  </a:cubicBezTo>
                  <a:cubicBezTo>
                    <a:pt x="317" y="440"/>
                    <a:pt x="284" y="463"/>
                    <a:pt x="252" y="473"/>
                  </a:cubicBezTo>
                  <a:cubicBezTo>
                    <a:pt x="220" y="483"/>
                    <a:pt x="180" y="487"/>
                    <a:pt x="147" y="477"/>
                  </a:cubicBezTo>
                  <a:cubicBezTo>
                    <a:pt x="114" y="467"/>
                    <a:pt x="75" y="443"/>
                    <a:pt x="52" y="412"/>
                  </a:cubicBezTo>
                  <a:cubicBezTo>
                    <a:pt x="29" y="381"/>
                    <a:pt x="12" y="340"/>
                    <a:pt x="6" y="294"/>
                  </a:cubicBezTo>
                  <a:cubicBezTo>
                    <a:pt x="0" y="248"/>
                    <a:pt x="1" y="181"/>
                    <a:pt x="15" y="138"/>
                  </a:cubicBezTo>
                  <a:cubicBezTo>
                    <a:pt x="29" y="95"/>
                    <a:pt x="60" y="57"/>
                    <a:pt x="92" y="34"/>
                  </a:cubicBezTo>
                  <a:cubicBezTo>
                    <a:pt x="124" y="11"/>
                    <a:pt x="169" y="0"/>
                    <a:pt x="206" y="2"/>
                  </a:cubicBezTo>
                  <a:cubicBezTo>
                    <a:pt x="243" y="4"/>
                    <a:pt x="290" y="26"/>
                    <a:pt x="316" y="48"/>
                  </a:cubicBezTo>
                  <a:cubicBezTo>
                    <a:pt x="342" y="70"/>
                    <a:pt x="353" y="116"/>
                    <a:pt x="362" y="134"/>
                  </a:cubicBezTo>
                </a:path>
              </a:pathLst>
            </a:custGeom>
            <a:noFill/>
            <a:ln w="9525" cmpd="sng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2798" name="AutoShape 750"/>
          <p:cNvSpPr>
            <a:spLocks noChangeArrowheads="1"/>
          </p:cNvSpPr>
          <p:nvPr/>
        </p:nvSpPr>
        <p:spPr bwMode="auto">
          <a:xfrm>
            <a:off x="119063" y="3679825"/>
            <a:ext cx="2166937" cy="3108325"/>
          </a:xfrm>
          <a:prstGeom prst="roundRect">
            <a:avLst>
              <a:gd name="adj" fmla="val 5731"/>
            </a:avLst>
          </a:prstGeom>
          <a:solidFill>
            <a:schemeClr val="bg1"/>
          </a:solidFill>
          <a:ln w="12700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799" name="Group 751"/>
          <p:cNvGrpSpPr>
            <a:grpSpLocks noChangeAspect="1"/>
          </p:cNvGrpSpPr>
          <p:nvPr/>
        </p:nvGrpSpPr>
        <p:grpSpPr bwMode="auto">
          <a:xfrm>
            <a:off x="1092200" y="4271963"/>
            <a:ext cx="1152525" cy="539750"/>
            <a:chOff x="14921" y="14513"/>
            <a:chExt cx="360" cy="189"/>
          </a:xfrm>
        </p:grpSpPr>
        <p:grpSp>
          <p:nvGrpSpPr>
            <p:cNvPr id="2800" name="Group 752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801" name="Freeform 753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02" name="Oval 754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03" name="Oval 755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04" name="Oval 756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05" name="Oval 757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806" name="Text Box 758"/>
            <p:cNvSpPr txBox="1">
              <a:spLocks noChangeAspect="1" noChangeArrowheads="1"/>
            </p:cNvSpPr>
            <p:nvPr/>
          </p:nvSpPr>
          <p:spPr bwMode="auto">
            <a:xfrm>
              <a:off x="15092" y="14583"/>
              <a:ext cx="95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807" name="Group 759"/>
          <p:cNvGrpSpPr>
            <a:grpSpLocks noChangeAspect="1"/>
          </p:cNvGrpSpPr>
          <p:nvPr/>
        </p:nvGrpSpPr>
        <p:grpSpPr bwMode="auto">
          <a:xfrm>
            <a:off x="163513" y="4953000"/>
            <a:ext cx="1152525" cy="539750"/>
            <a:chOff x="14921" y="14513"/>
            <a:chExt cx="360" cy="189"/>
          </a:xfrm>
        </p:grpSpPr>
        <p:grpSp>
          <p:nvGrpSpPr>
            <p:cNvPr id="2808" name="Group 760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809" name="Freeform 761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10" name="Oval 762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11" name="Oval 763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12" name="Oval 764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13" name="Oval 765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814" name="Text Box 766"/>
            <p:cNvSpPr txBox="1">
              <a:spLocks noChangeAspect="1" noChangeArrowheads="1"/>
            </p:cNvSpPr>
            <p:nvPr/>
          </p:nvSpPr>
          <p:spPr bwMode="auto">
            <a:xfrm>
              <a:off x="15092" y="14583"/>
              <a:ext cx="95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2815" name="Oval 767"/>
          <p:cNvSpPr>
            <a:spLocks noChangeAspect="1" noChangeArrowheads="1"/>
          </p:cNvSpPr>
          <p:nvPr/>
        </p:nvSpPr>
        <p:spPr bwMode="auto">
          <a:xfrm flipH="1">
            <a:off x="247650" y="4762500"/>
            <a:ext cx="631825" cy="338138"/>
          </a:xfrm>
          <a:prstGeom prst="ellipse">
            <a:avLst/>
          </a:prstGeom>
          <a:gradFill rotWithShape="1"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25" tIns="45713" rIns="91425" bIns="45713" anchor="ctr"/>
          <a:lstStyle/>
          <a:p>
            <a:pPr algn="ctr"/>
            <a:r>
              <a:rPr lang="en-US" sz="1200" b="1">
                <a:solidFill>
                  <a:srgbClr val="FFFF00"/>
                </a:solidFill>
              </a:rPr>
              <a:t>E4F1</a:t>
            </a:r>
          </a:p>
        </p:txBody>
      </p:sp>
      <p:sp>
        <p:nvSpPr>
          <p:cNvPr id="2816" name="Freeform 768"/>
          <p:cNvSpPr>
            <a:spLocks/>
          </p:cNvSpPr>
          <p:nvPr/>
        </p:nvSpPr>
        <p:spPr bwMode="auto">
          <a:xfrm>
            <a:off x="1169988" y="4740275"/>
            <a:ext cx="482600" cy="368300"/>
          </a:xfrm>
          <a:custGeom>
            <a:avLst/>
            <a:gdLst>
              <a:gd name="T0" fmla="*/ 304 w 304"/>
              <a:gd name="T1" fmla="*/ 0 h 232"/>
              <a:gd name="T2" fmla="*/ 0 w 304"/>
              <a:gd name="T3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04" h="232">
                <a:moveTo>
                  <a:pt x="304" y="0"/>
                </a:moveTo>
                <a:cubicBezTo>
                  <a:pt x="269" y="141"/>
                  <a:pt x="156" y="204"/>
                  <a:pt x="0" y="232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817" name="Freeform 769"/>
          <p:cNvSpPr>
            <a:spLocks/>
          </p:cNvSpPr>
          <p:nvPr/>
        </p:nvSpPr>
        <p:spPr bwMode="auto">
          <a:xfrm>
            <a:off x="1247775" y="5526088"/>
            <a:ext cx="401638" cy="546100"/>
          </a:xfrm>
          <a:custGeom>
            <a:avLst/>
            <a:gdLst>
              <a:gd name="T0" fmla="*/ 0 w 253"/>
              <a:gd name="T1" fmla="*/ 0 h 344"/>
              <a:gd name="T2" fmla="*/ 238 w 253"/>
              <a:gd name="T3" fmla="*/ 344 h 34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53" h="344">
                <a:moveTo>
                  <a:pt x="0" y="0"/>
                </a:moveTo>
                <a:cubicBezTo>
                  <a:pt x="0" y="156"/>
                  <a:pt x="253" y="175"/>
                  <a:pt x="238" y="344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818" name="Text Box 770"/>
          <p:cNvSpPr txBox="1">
            <a:spLocks noChangeArrowheads="1"/>
          </p:cNvSpPr>
          <p:nvPr/>
        </p:nvSpPr>
        <p:spPr bwMode="auto">
          <a:xfrm>
            <a:off x="147638" y="3746500"/>
            <a:ext cx="1663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99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/>
              <a:t>Cell cycle arresting </a:t>
            </a:r>
          </a:p>
          <a:p>
            <a:r>
              <a:rPr lang="en-US" sz="1200" b="1"/>
              <a:t>mono-ubiquitination</a:t>
            </a:r>
          </a:p>
        </p:txBody>
      </p:sp>
      <p:sp>
        <p:nvSpPr>
          <p:cNvPr id="2819" name="Freeform 771"/>
          <p:cNvSpPr>
            <a:spLocks/>
          </p:cNvSpPr>
          <p:nvPr/>
        </p:nvSpPr>
        <p:spPr bwMode="auto">
          <a:xfrm>
            <a:off x="449263" y="5114925"/>
            <a:ext cx="244475" cy="425450"/>
          </a:xfrm>
          <a:custGeom>
            <a:avLst/>
            <a:gdLst>
              <a:gd name="T0" fmla="*/ 3 w 100"/>
              <a:gd name="T1" fmla="*/ 0 h 284"/>
              <a:gd name="T2" fmla="*/ 100 w 100"/>
              <a:gd name="T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0" h="284">
                <a:moveTo>
                  <a:pt x="3" y="0"/>
                </a:moveTo>
                <a:cubicBezTo>
                  <a:pt x="0" y="125"/>
                  <a:pt x="6" y="194"/>
                  <a:pt x="100" y="284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820" name="AutoShape 772"/>
          <p:cNvSpPr>
            <a:spLocks noChangeArrowheads="1"/>
          </p:cNvSpPr>
          <p:nvPr/>
        </p:nvSpPr>
        <p:spPr bwMode="auto">
          <a:xfrm>
            <a:off x="823913" y="5400675"/>
            <a:ext cx="280987" cy="117475"/>
          </a:xfrm>
          <a:prstGeom prst="roundRect">
            <a:avLst>
              <a:gd name="adj" fmla="val 29884"/>
            </a:avLst>
          </a:prstGeom>
          <a:solidFill>
            <a:srgbClr val="FFFFFF"/>
          </a:solidFill>
          <a:ln w="9525">
            <a:solidFill>
              <a:srgbClr val="0099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/>
              <a:t>K</a:t>
            </a:r>
            <a:r>
              <a:rPr lang="en-US" sz="800" b="1">
                <a:solidFill>
                  <a:srgbClr val="009900"/>
                </a:solidFill>
              </a:rPr>
              <a:t>320</a:t>
            </a:r>
          </a:p>
        </p:txBody>
      </p:sp>
      <p:sp>
        <p:nvSpPr>
          <p:cNvPr id="2821" name="AutoShape 773"/>
          <p:cNvSpPr>
            <a:spLocks noChangeAspect="1" noChangeArrowheads="1"/>
          </p:cNvSpPr>
          <p:nvPr/>
        </p:nvSpPr>
        <p:spPr bwMode="auto">
          <a:xfrm flipH="1">
            <a:off x="749300" y="5476875"/>
            <a:ext cx="133350" cy="122238"/>
          </a:xfrm>
          <a:prstGeom prst="hexagon">
            <a:avLst>
              <a:gd name="adj" fmla="val 27273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600" b="1">
                <a:solidFill>
                  <a:srgbClr val="6C0000"/>
                </a:solidFill>
              </a:rPr>
              <a:t>U </a:t>
            </a:r>
          </a:p>
        </p:txBody>
      </p:sp>
      <p:grpSp>
        <p:nvGrpSpPr>
          <p:cNvPr id="2822" name="Group 774"/>
          <p:cNvGrpSpPr>
            <a:grpSpLocks/>
          </p:cNvGrpSpPr>
          <p:nvPr/>
        </p:nvGrpSpPr>
        <p:grpSpPr bwMode="auto">
          <a:xfrm>
            <a:off x="144463" y="6307138"/>
            <a:ext cx="2068512" cy="192087"/>
            <a:chOff x="110" y="2454"/>
            <a:chExt cx="1303" cy="121"/>
          </a:xfrm>
        </p:grpSpPr>
        <p:sp>
          <p:nvSpPr>
            <p:cNvPr id="2823" name="Freeform 775"/>
            <p:cNvSpPr>
              <a:spLocks noChangeAspect="1"/>
            </p:cNvSpPr>
            <p:nvPr/>
          </p:nvSpPr>
          <p:spPr bwMode="auto">
            <a:xfrm>
              <a:off x="3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824" name="Freeform 776"/>
            <p:cNvSpPr>
              <a:spLocks noChangeAspect="1"/>
            </p:cNvSpPr>
            <p:nvPr/>
          </p:nvSpPr>
          <p:spPr bwMode="auto">
            <a:xfrm>
              <a:off x="287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825" name="Freeform 777"/>
            <p:cNvSpPr>
              <a:spLocks noChangeAspect="1"/>
            </p:cNvSpPr>
            <p:nvPr/>
          </p:nvSpPr>
          <p:spPr bwMode="auto">
            <a:xfrm>
              <a:off x="607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826" name="Freeform 778"/>
            <p:cNvSpPr>
              <a:spLocks noChangeAspect="1"/>
            </p:cNvSpPr>
            <p:nvPr/>
          </p:nvSpPr>
          <p:spPr bwMode="auto">
            <a:xfrm>
              <a:off x="535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827" name="Freeform 779"/>
            <p:cNvSpPr>
              <a:spLocks noChangeAspect="1"/>
            </p:cNvSpPr>
            <p:nvPr/>
          </p:nvSpPr>
          <p:spPr bwMode="auto">
            <a:xfrm>
              <a:off x="856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828" name="Freeform 780"/>
            <p:cNvSpPr>
              <a:spLocks noChangeAspect="1"/>
            </p:cNvSpPr>
            <p:nvPr/>
          </p:nvSpPr>
          <p:spPr bwMode="auto">
            <a:xfrm>
              <a:off x="785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829" name="Freeform 781"/>
            <p:cNvSpPr>
              <a:spLocks noChangeAspect="1"/>
            </p:cNvSpPr>
            <p:nvPr/>
          </p:nvSpPr>
          <p:spPr bwMode="auto">
            <a:xfrm>
              <a:off x="1106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830" name="Freeform 782"/>
            <p:cNvSpPr>
              <a:spLocks noChangeAspect="1"/>
            </p:cNvSpPr>
            <p:nvPr/>
          </p:nvSpPr>
          <p:spPr bwMode="auto">
            <a:xfrm>
              <a:off x="1032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831" name="Freeform 783"/>
            <p:cNvSpPr>
              <a:spLocks noChangeAspect="1"/>
            </p:cNvSpPr>
            <p:nvPr/>
          </p:nvSpPr>
          <p:spPr bwMode="auto">
            <a:xfrm>
              <a:off x="1283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832" name="Freeform 784"/>
            <p:cNvSpPr>
              <a:spLocks noChangeAspect="1"/>
            </p:cNvSpPr>
            <p:nvPr/>
          </p:nvSpPr>
          <p:spPr bwMode="auto">
            <a:xfrm>
              <a:off x="110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2833" name="Group 785"/>
            <p:cNvGrpSpPr>
              <a:grpSpLocks noChangeAspect="1"/>
            </p:cNvGrpSpPr>
            <p:nvPr/>
          </p:nvGrpSpPr>
          <p:grpSpPr bwMode="auto">
            <a:xfrm>
              <a:off x="232" y="2455"/>
              <a:ext cx="11" cy="79"/>
              <a:chOff x="1015" y="2428"/>
              <a:chExt cx="46" cy="372"/>
            </a:xfrm>
          </p:grpSpPr>
          <p:sp>
            <p:nvSpPr>
              <p:cNvPr id="2834" name="AutoShape 786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35" name="AutoShape 787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36" name="Group 788"/>
            <p:cNvGrpSpPr>
              <a:grpSpLocks noChangeAspect="1"/>
            </p:cNvGrpSpPr>
            <p:nvPr/>
          </p:nvGrpSpPr>
          <p:grpSpPr bwMode="auto">
            <a:xfrm>
              <a:off x="385" y="2469"/>
              <a:ext cx="8" cy="95"/>
              <a:chOff x="1790" y="2461"/>
              <a:chExt cx="40" cy="447"/>
            </a:xfrm>
          </p:grpSpPr>
          <p:sp>
            <p:nvSpPr>
              <p:cNvPr id="2837" name="AutoShape 789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38" name="AutoShape 790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39" name="Group 791"/>
            <p:cNvGrpSpPr>
              <a:grpSpLocks noChangeAspect="1"/>
            </p:cNvGrpSpPr>
            <p:nvPr/>
          </p:nvGrpSpPr>
          <p:grpSpPr bwMode="auto">
            <a:xfrm>
              <a:off x="261" y="2466"/>
              <a:ext cx="8" cy="98"/>
              <a:chOff x="1151" y="2490"/>
              <a:chExt cx="40" cy="455"/>
            </a:xfrm>
          </p:grpSpPr>
          <p:sp>
            <p:nvSpPr>
              <p:cNvPr id="2840" name="AutoShape 792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41" name="AutoShape 793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42" name="Group 794"/>
            <p:cNvGrpSpPr>
              <a:grpSpLocks noChangeAspect="1"/>
            </p:cNvGrpSpPr>
            <p:nvPr/>
          </p:nvGrpSpPr>
          <p:grpSpPr bwMode="auto">
            <a:xfrm>
              <a:off x="411" y="2458"/>
              <a:ext cx="8" cy="68"/>
              <a:chOff x="1914" y="2425"/>
              <a:chExt cx="40" cy="326"/>
            </a:xfrm>
          </p:grpSpPr>
          <p:sp>
            <p:nvSpPr>
              <p:cNvPr id="2843" name="AutoShape 795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44" name="AutoShape 796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45" name="Group 797"/>
            <p:cNvGrpSpPr>
              <a:grpSpLocks noChangeAspect="1"/>
            </p:cNvGrpSpPr>
            <p:nvPr/>
          </p:nvGrpSpPr>
          <p:grpSpPr bwMode="auto">
            <a:xfrm>
              <a:off x="288" y="2500"/>
              <a:ext cx="8" cy="71"/>
              <a:chOff x="1284" y="2652"/>
              <a:chExt cx="40" cy="337"/>
            </a:xfrm>
          </p:grpSpPr>
          <p:sp>
            <p:nvSpPr>
              <p:cNvPr id="2846" name="AutoShape 798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47" name="AutoShape 799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48" name="Group 800"/>
            <p:cNvGrpSpPr>
              <a:grpSpLocks noChangeAspect="1"/>
            </p:cNvGrpSpPr>
            <p:nvPr/>
          </p:nvGrpSpPr>
          <p:grpSpPr bwMode="auto">
            <a:xfrm>
              <a:off x="355" y="2500"/>
              <a:ext cx="9" cy="75"/>
              <a:chOff x="1658" y="2628"/>
              <a:chExt cx="40" cy="355"/>
            </a:xfrm>
          </p:grpSpPr>
          <p:sp>
            <p:nvSpPr>
              <p:cNvPr id="2849" name="AutoShape 801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50" name="AutoShape 802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51" name="Group 803"/>
            <p:cNvGrpSpPr>
              <a:grpSpLocks noChangeAspect="1"/>
            </p:cNvGrpSpPr>
            <p:nvPr/>
          </p:nvGrpSpPr>
          <p:grpSpPr bwMode="auto">
            <a:xfrm>
              <a:off x="328" y="2538"/>
              <a:ext cx="9" cy="26"/>
              <a:chOff x="1516" y="2835"/>
              <a:chExt cx="42" cy="123"/>
            </a:xfrm>
          </p:grpSpPr>
          <p:sp>
            <p:nvSpPr>
              <p:cNvPr id="2852" name="AutoShape 804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53" name="AutoShape 805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54" name="Group 806"/>
            <p:cNvGrpSpPr>
              <a:grpSpLocks noChangeAspect="1"/>
            </p:cNvGrpSpPr>
            <p:nvPr/>
          </p:nvGrpSpPr>
          <p:grpSpPr bwMode="auto">
            <a:xfrm>
              <a:off x="499" y="2461"/>
              <a:ext cx="9" cy="94"/>
              <a:chOff x="2195" y="2463"/>
              <a:chExt cx="40" cy="442"/>
            </a:xfrm>
          </p:grpSpPr>
          <p:sp>
            <p:nvSpPr>
              <p:cNvPr id="2855" name="AutoShape 807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56" name="AutoShape 808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57" name="Group 809"/>
            <p:cNvGrpSpPr>
              <a:grpSpLocks noChangeAspect="1"/>
            </p:cNvGrpSpPr>
            <p:nvPr/>
          </p:nvGrpSpPr>
          <p:grpSpPr bwMode="auto">
            <a:xfrm>
              <a:off x="529" y="2491"/>
              <a:ext cx="9" cy="82"/>
              <a:chOff x="2329" y="2599"/>
              <a:chExt cx="43" cy="386"/>
            </a:xfrm>
          </p:grpSpPr>
          <p:sp>
            <p:nvSpPr>
              <p:cNvPr id="2858" name="AutoShape 81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59" name="AutoShape 81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60" name="Group 812"/>
            <p:cNvGrpSpPr>
              <a:grpSpLocks noChangeAspect="1"/>
            </p:cNvGrpSpPr>
            <p:nvPr/>
          </p:nvGrpSpPr>
          <p:grpSpPr bwMode="auto">
            <a:xfrm>
              <a:off x="434" y="2462"/>
              <a:ext cx="9" cy="34"/>
              <a:chOff x="2478" y="2807"/>
              <a:chExt cx="43" cy="178"/>
            </a:xfrm>
          </p:grpSpPr>
          <p:sp>
            <p:nvSpPr>
              <p:cNvPr id="2861" name="AutoShape 813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62" name="AutoShape 814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63" name="Group 815"/>
            <p:cNvGrpSpPr>
              <a:grpSpLocks noChangeAspect="1"/>
            </p:cNvGrpSpPr>
            <p:nvPr/>
          </p:nvGrpSpPr>
          <p:grpSpPr bwMode="auto">
            <a:xfrm>
              <a:off x="471" y="2458"/>
              <a:ext cx="8" cy="57"/>
              <a:chOff x="2065" y="2441"/>
              <a:chExt cx="40" cy="272"/>
            </a:xfrm>
          </p:grpSpPr>
          <p:sp>
            <p:nvSpPr>
              <p:cNvPr id="2864" name="AutoShape 816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65" name="AutoShape 817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66" name="Group 818"/>
            <p:cNvGrpSpPr>
              <a:grpSpLocks noChangeAspect="1"/>
            </p:cNvGrpSpPr>
            <p:nvPr/>
          </p:nvGrpSpPr>
          <p:grpSpPr bwMode="auto">
            <a:xfrm>
              <a:off x="557" y="2533"/>
              <a:ext cx="9" cy="34"/>
              <a:chOff x="2478" y="2807"/>
              <a:chExt cx="43" cy="178"/>
            </a:xfrm>
          </p:grpSpPr>
          <p:sp>
            <p:nvSpPr>
              <p:cNvPr id="2867" name="AutoShape 819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68" name="AutoShape 820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69" name="Group 821"/>
            <p:cNvGrpSpPr>
              <a:grpSpLocks noChangeAspect="1"/>
            </p:cNvGrpSpPr>
            <p:nvPr/>
          </p:nvGrpSpPr>
          <p:grpSpPr bwMode="auto">
            <a:xfrm>
              <a:off x="673" y="2458"/>
              <a:ext cx="10" cy="47"/>
              <a:chOff x="3094" y="2443"/>
              <a:chExt cx="40" cy="183"/>
            </a:xfrm>
          </p:grpSpPr>
          <p:sp>
            <p:nvSpPr>
              <p:cNvPr id="2870" name="AutoShape 822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71" name="AutoShape 823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72" name="Group 824"/>
            <p:cNvGrpSpPr>
              <a:grpSpLocks noChangeAspect="1"/>
            </p:cNvGrpSpPr>
            <p:nvPr/>
          </p:nvGrpSpPr>
          <p:grpSpPr bwMode="auto">
            <a:xfrm>
              <a:off x="647" y="2458"/>
              <a:ext cx="11" cy="87"/>
              <a:chOff x="2978" y="2432"/>
              <a:chExt cx="46" cy="375"/>
            </a:xfrm>
          </p:grpSpPr>
          <p:sp>
            <p:nvSpPr>
              <p:cNvPr id="2873" name="AutoShape 825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74" name="AutoShape 826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75" name="Group 827"/>
            <p:cNvGrpSpPr>
              <a:grpSpLocks noChangeAspect="1"/>
            </p:cNvGrpSpPr>
            <p:nvPr/>
          </p:nvGrpSpPr>
          <p:grpSpPr bwMode="auto">
            <a:xfrm>
              <a:off x="619" y="2477"/>
              <a:ext cx="9" cy="93"/>
              <a:chOff x="2832" y="2516"/>
              <a:chExt cx="43" cy="436"/>
            </a:xfrm>
          </p:grpSpPr>
          <p:sp>
            <p:nvSpPr>
              <p:cNvPr id="2876" name="AutoShape 828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77" name="AutoShape 829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78" name="Group 830"/>
            <p:cNvGrpSpPr>
              <a:grpSpLocks noChangeAspect="1"/>
            </p:cNvGrpSpPr>
            <p:nvPr/>
          </p:nvGrpSpPr>
          <p:grpSpPr bwMode="auto">
            <a:xfrm>
              <a:off x="589" y="2523"/>
              <a:ext cx="8" cy="46"/>
              <a:chOff x="2668" y="2761"/>
              <a:chExt cx="40" cy="217"/>
            </a:xfrm>
          </p:grpSpPr>
          <p:sp>
            <p:nvSpPr>
              <p:cNvPr id="2879" name="AutoShape 831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80" name="AutoShape 832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81" name="Group 833"/>
            <p:cNvGrpSpPr>
              <a:grpSpLocks noChangeAspect="1"/>
            </p:cNvGrpSpPr>
            <p:nvPr/>
          </p:nvGrpSpPr>
          <p:grpSpPr bwMode="auto">
            <a:xfrm flipV="1">
              <a:off x="770" y="2479"/>
              <a:ext cx="8" cy="93"/>
              <a:chOff x="3217" y="3037"/>
              <a:chExt cx="46" cy="372"/>
            </a:xfrm>
          </p:grpSpPr>
          <p:sp>
            <p:nvSpPr>
              <p:cNvPr id="2882" name="AutoShape 834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83" name="AutoShape 835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84" name="Group 836"/>
            <p:cNvGrpSpPr>
              <a:grpSpLocks noChangeAspect="1"/>
            </p:cNvGrpSpPr>
            <p:nvPr/>
          </p:nvGrpSpPr>
          <p:grpSpPr bwMode="auto">
            <a:xfrm>
              <a:off x="739" y="2455"/>
              <a:ext cx="10" cy="93"/>
              <a:chOff x="3353" y="3099"/>
              <a:chExt cx="40" cy="455"/>
            </a:xfrm>
          </p:grpSpPr>
          <p:sp>
            <p:nvSpPr>
              <p:cNvPr id="2885" name="AutoShape 837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86" name="AutoShape 838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87" name="Group 839"/>
            <p:cNvGrpSpPr>
              <a:grpSpLocks noChangeAspect="1"/>
            </p:cNvGrpSpPr>
            <p:nvPr/>
          </p:nvGrpSpPr>
          <p:grpSpPr bwMode="auto">
            <a:xfrm>
              <a:off x="714" y="2457"/>
              <a:ext cx="10" cy="55"/>
              <a:chOff x="3486" y="3261"/>
              <a:chExt cx="40" cy="337"/>
            </a:xfrm>
          </p:grpSpPr>
          <p:sp>
            <p:nvSpPr>
              <p:cNvPr id="2888" name="AutoShape 840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89" name="AutoShape 841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90" name="Group 842"/>
            <p:cNvGrpSpPr>
              <a:grpSpLocks noChangeAspect="1"/>
            </p:cNvGrpSpPr>
            <p:nvPr/>
          </p:nvGrpSpPr>
          <p:grpSpPr bwMode="auto">
            <a:xfrm>
              <a:off x="891" y="2460"/>
              <a:ext cx="8" cy="95"/>
              <a:chOff x="2195" y="2463"/>
              <a:chExt cx="40" cy="442"/>
            </a:xfrm>
          </p:grpSpPr>
          <p:sp>
            <p:nvSpPr>
              <p:cNvPr id="2891" name="AutoShape 843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92" name="AutoShape 844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93" name="Group 845"/>
            <p:cNvGrpSpPr>
              <a:grpSpLocks noChangeAspect="1"/>
            </p:cNvGrpSpPr>
            <p:nvPr/>
          </p:nvGrpSpPr>
          <p:grpSpPr bwMode="auto">
            <a:xfrm>
              <a:off x="860" y="2491"/>
              <a:ext cx="9" cy="82"/>
              <a:chOff x="2329" y="2599"/>
              <a:chExt cx="43" cy="386"/>
            </a:xfrm>
          </p:grpSpPr>
          <p:sp>
            <p:nvSpPr>
              <p:cNvPr id="2894" name="AutoShape 846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95" name="AutoShape 847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96" name="Group 848"/>
            <p:cNvGrpSpPr>
              <a:grpSpLocks noChangeAspect="1"/>
            </p:cNvGrpSpPr>
            <p:nvPr/>
          </p:nvGrpSpPr>
          <p:grpSpPr bwMode="auto">
            <a:xfrm>
              <a:off x="796" y="2514"/>
              <a:ext cx="8" cy="56"/>
              <a:chOff x="2065" y="2441"/>
              <a:chExt cx="40" cy="272"/>
            </a:xfrm>
          </p:grpSpPr>
          <p:sp>
            <p:nvSpPr>
              <p:cNvPr id="2897" name="AutoShape 849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98" name="AutoShape 850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99" name="Group 851"/>
            <p:cNvGrpSpPr>
              <a:grpSpLocks noChangeAspect="1"/>
            </p:cNvGrpSpPr>
            <p:nvPr/>
          </p:nvGrpSpPr>
          <p:grpSpPr bwMode="auto">
            <a:xfrm flipV="1">
              <a:off x="831" y="2528"/>
              <a:ext cx="10" cy="39"/>
              <a:chOff x="2815" y="1923"/>
              <a:chExt cx="40" cy="217"/>
            </a:xfrm>
          </p:grpSpPr>
          <p:sp>
            <p:nvSpPr>
              <p:cNvPr id="2900" name="AutoShape 852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01" name="AutoShape 853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02" name="Group 854"/>
            <p:cNvGrpSpPr>
              <a:grpSpLocks noChangeAspect="1"/>
            </p:cNvGrpSpPr>
            <p:nvPr/>
          </p:nvGrpSpPr>
          <p:grpSpPr bwMode="auto">
            <a:xfrm>
              <a:off x="918" y="2457"/>
              <a:ext cx="10" cy="58"/>
              <a:chOff x="2329" y="2599"/>
              <a:chExt cx="43" cy="386"/>
            </a:xfrm>
          </p:grpSpPr>
          <p:sp>
            <p:nvSpPr>
              <p:cNvPr id="2903" name="AutoShape 855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04" name="AutoShape 856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05" name="Group 857"/>
            <p:cNvGrpSpPr>
              <a:grpSpLocks noChangeAspect="1"/>
            </p:cNvGrpSpPr>
            <p:nvPr/>
          </p:nvGrpSpPr>
          <p:grpSpPr bwMode="auto">
            <a:xfrm>
              <a:off x="953" y="2463"/>
              <a:ext cx="9" cy="34"/>
              <a:chOff x="2478" y="2807"/>
              <a:chExt cx="43" cy="178"/>
            </a:xfrm>
          </p:grpSpPr>
          <p:sp>
            <p:nvSpPr>
              <p:cNvPr id="2906" name="AutoShape 858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07" name="AutoShape 859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08" name="Group 860"/>
            <p:cNvGrpSpPr>
              <a:grpSpLocks noChangeAspect="1"/>
            </p:cNvGrpSpPr>
            <p:nvPr/>
          </p:nvGrpSpPr>
          <p:grpSpPr bwMode="auto">
            <a:xfrm>
              <a:off x="1009" y="2471"/>
              <a:ext cx="9" cy="94"/>
              <a:chOff x="2195" y="2463"/>
              <a:chExt cx="40" cy="442"/>
            </a:xfrm>
          </p:grpSpPr>
          <p:sp>
            <p:nvSpPr>
              <p:cNvPr id="2909" name="AutoShape 861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10" name="AutoShape 862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11" name="Group 863"/>
            <p:cNvGrpSpPr>
              <a:grpSpLocks noChangeAspect="1"/>
            </p:cNvGrpSpPr>
            <p:nvPr/>
          </p:nvGrpSpPr>
          <p:grpSpPr bwMode="auto">
            <a:xfrm>
              <a:off x="1038" y="2505"/>
              <a:ext cx="9" cy="67"/>
              <a:chOff x="2329" y="2599"/>
              <a:chExt cx="43" cy="386"/>
            </a:xfrm>
          </p:grpSpPr>
          <p:sp>
            <p:nvSpPr>
              <p:cNvPr id="2912" name="AutoShape 864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13" name="AutoShape 865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14" name="Group 866"/>
            <p:cNvGrpSpPr>
              <a:grpSpLocks noChangeAspect="1"/>
            </p:cNvGrpSpPr>
            <p:nvPr/>
          </p:nvGrpSpPr>
          <p:grpSpPr bwMode="auto">
            <a:xfrm>
              <a:off x="980" y="2456"/>
              <a:ext cx="9" cy="71"/>
              <a:chOff x="2065" y="2441"/>
              <a:chExt cx="40" cy="272"/>
            </a:xfrm>
          </p:grpSpPr>
          <p:sp>
            <p:nvSpPr>
              <p:cNvPr id="2915" name="AutoShape 867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16" name="AutoShape 868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17" name="Group 869"/>
            <p:cNvGrpSpPr>
              <a:grpSpLocks noChangeAspect="1"/>
            </p:cNvGrpSpPr>
            <p:nvPr/>
          </p:nvGrpSpPr>
          <p:grpSpPr bwMode="auto">
            <a:xfrm>
              <a:off x="1229" y="2455"/>
              <a:ext cx="10" cy="79"/>
              <a:chOff x="1015" y="2428"/>
              <a:chExt cx="46" cy="372"/>
            </a:xfrm>
          </p:grpSpPr>
          <p:sp>
            <p:nvSpPr>
              <p:cNvPr id="2918" name="AutoShape 870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19" name="AutoShape 871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20" name="Group 872"/>
            <p:cNvGrpSpPr>
              <a:grpSpLocks noChangeAspect="1"/>
            </p:cNvGrpSpPr>
            <p:nvPr/>
          </p:nvGrpSpPr>
          <p:grpSpPr bwMode="auto">
            <a:xfrm>
              <a:off x="1257" y="2466"/>
              <a:ext cx="8" cy="98"/>
              <a:chOff x="1151" y="2490"/>
              <a:chExt cx="40" cy="455"/>
            </a:xfrm>
          </p:grpSpPr>
          <p:sp>
            <p:nvSpPr>
              <p:cNvPr id="2921" name="AutoShape 873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22" name="AutoShape 874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23" name="Group 875"/>
            <p:cNvGrpSpPr>
              <a:grpSpLocks noChangeAspect="1"/>
            </p:cNvGrpSpPr>
            <p:nvPr/>
          </p:nvGrpSpPr>
          <p:grpSpPr bwMode="auto">
            <a:xfrm>
              <a:off x="1285" y="2500"/>
              <a:ext cx="7" cy="71"/>
              <a:chOff x="1284" y="2652"/>
              <a:chExt cx="40" cy="337"/>
            </a:xfrm>
          </p:grpSpPr>
          <p:sp>
            <p:nvSpPr>
              <p:cNvPr id="2924" name="AutoShape 876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25" name="AutoShape 877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26" name="Group 878"/>
            <p:cNvGrpSpPr>
              <a:grpSpLocks noChangeAspect="1"/>
            </p:cNvGrpSpPr>
            <p:nvPr/>
          </p:nvGrpSpPr>
          <p:grpSpPr bwMode="auto">
            <a:xfrm>
              <a:off x="1324" y="2538"/>
              <a:ext cx="9" cy="26"/>
              <a:chOff x="1516" y="2835"/>
              <a:chExt cx="42" cy="123"/>
            </a:xfrm>
          </p:grpSpPr>
          <p:sp>
            <p:nvSpPr>
              <p:cNvPr id="2927" name="AutoShape 879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28" name="AutoShape 880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29" name="Group 881"/>
            <p:cNvGrpSpPr>
              <a:grpSpLocks noChangeAspect="1"/>
            </p:cNvGrpSpPr>
            <p:nvPr/>
          </p:nvGrpSpPr>
          <p:grpSpPr bwMode="auto">
            <a:xfrm>
              <a:off x="1133" y="2465"/>
              <a:ext cx="9" cy="95"/>
              <a:chOff x="1790" y="2461"/>
              <a:chExt cx="40" cy="447"/>
            </a:xfrm>
          </p:grpSpPr>
          <p:sp>
            <p:nvSpPr>
              <p:cNvPr id="2930" name="AutoShape 882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31" name="AutoShape 883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32" name="Group 884"/>
            <p:cNvGrpSpPr>
              <a:grpSpLocks noChangeAspect="1"/>
            </p:cNvGrpSpPr>
            <p:nvPr/>
          </p:nvGrpSpPr>
          <p:grpSpPr bwMode="auto">
            <a:xfrm>
              <a:off x="1161" y="2458"/>
              <a:ext cx="8" cy="68"/>
              <a:chOff x="1914" y="2425"/>
              <a:chExt cx="40" cy="326"/>
            </a:xfrm>
          </p:grpSpPr>
          <p:sp>
            <p:nvSpPr>
              <p:cNvPr id="2933" name="AutoShape 885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34" name="AutoShape 886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35" name="Group 887"/>
            <p:cNvGrpSpPr>
              <a:grpSpLocks noChangeAspect="1"/>
            </p:cNvGrpSpPr>
            <p:nvPr/>
          </p:nvGrpSpPr>
          <p:grpSpPr bwMode="auto">
            <a:xfrm>
              <a:off x="1102" y="2498"/>
              <a:ext cx="9" cy="75"/>
              <a:chOff x="1658" y="2628"/>
              <a:chExt cx="40" cy="355"/>
            </a:xfrm>
          </p:grpSpPr>
          <p:sp>
            <p:nvSpPr>
              <p:cNvPr id="2936" name="AutoShape 888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37" name="AutoShape 889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38" name="Group 890"/>
            <p:cNvGrpSpPr>
              <a:grpSpLocks noChangeAspect="1"/>
            </p:cNvGrpSpPr>
            <p:nvPr/>
          </p:nvGrpSpPr>
          <p:grpSpPr bwMode="auto">
            <a:xfrm>
              <a:off x="1075" y="2537"/>
              <a:ext cx="8" cy="26"/>
              <a:chOff x="1516" y="2835"/>
              <a:chExt cx="42" cy="123"/>
            </a:xfrm>
          </p:grpSpPr>
          <p:sp>
            <p:nvSpPr>
              <p:cNvPr id="2939" name="AutoShape 891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40" name="AutoShape 892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41" name="Group 893"/>
            <p:cNvGrpSpPr>
              <a:grpSpLocks noChangeAspect="1"/>
            </p:cNvGrpSpPr>
            <p:nvPr/>
          </p:nvGrpSpPr>
          <p:grpSpPr bwMode="auto">
            <a:xfrm flipV="1">
              <a:off x="1182" y="2460"/>
              <a:ext cx="9" cy="34"/>
              <a:chOff x="2478" y="2807"/>
              <a:chExt cx="43" cy="178"/>
            </a:xfrm>
          </p:grpSpPr>
          <p:sp>
            <p:nvSpPr>
              <p:cNvPr id="2942" name="AutoShape 894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43" name="AutoShape 895"/>
              <p:cNvSpPr>
                <a:spLocks noChangeAspect="1" noChangeArrowheads="1"/>
              </p:cNvSpPr>
              <p:nvPr/>
            </p:nvSpPr>
            <p:spPr bwMode="auto">
              <a:xfrm flipV="1"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944" name="Freeform 896"/>
            <p:cNvSpPr>
              <a:spLocks noChangeAspect="1"/>
            </p:cNvSpPr>
            <p:nvPr/>
          </p:nvSpPr>
          <p:spPr bwMode="auto">
            <a:xfrm flipH="1">
              <a:off x="1231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45" name="Freeform 897"/>
            <p:cNvSpPr>
              <a:spLocks noChangeAspect="1"/>
            </p:cNvSpPr>
            <p:nvPr/>
          </p:nvSpPr>
          <p:spPr bwMode="auto">
            <a:xfrm flipH="1">
              <a:off x="11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46" name="Freeform 898"/>
            <p:cNvSpPr>
              <a:spLocks noChangeAspect="1"/>
            </p:cNvSpPr>
            <p:nvPr/>
          </p:nvSpPr>
          <p:spPr bwMode="auto">
            <a:xfrm flipH="1">
              <a:off x="980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47" name="Freeform 899"/>
            <p:cNvSpPr>
              <a:spLocks noChangeAspect="1"/>
            </p:cNvSpPr>
            <p:nvPr/>
          </p:nvSpPr>
          <p:spPr bwMode="auto">
            <a:xfrm flipH="1">
              <a:off x="908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48" name="Freeform 900"/>
            <p:cNvSpPr>
              <a:spLocks noChangeAspect="1"/>
            </p:cNvSpPr>
            <p:nvPr/>
          </p:nvSpPr>
          <p:spPr bwMode="auto">
            <a:xfrm flipH="1">
              <a:off x="732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49" name="Freeform 901"/>
            <p:cNvSpPr>
              <a:spLocks noChangeAspect="1"/>
            </p:cNvSpPr>
            <p:nvPr/>
          </p:nvSpPr>
          <p:spPr bwMode="auto">
            <a:xfrm flipH="1">
              <a:off x="659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50" name="Freeform 902"/>
            <p:cNvSpPr>
              <a:spLocks noChangeAspect="1"/>
            </p:cNvSpPr>
            <p:nvPr/>
          </p:nvSpPr>
          <p:spPr bwMode="auto">
            <a:xfrm flipH="1">
              <a:off x="483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51" name="Freeform 903"/>
            <p:cNvSpPr>
              <a:spLocks noChangeAspect="1"/>
            </p:cNvSpPr>
            <p:nvPr/>
          </p:nvSpPr>
          <p:spPr bwMode="auto">
            <a:xfrm flipH="1">
              <a:off x="411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52" name="Freeform 904"/>
            <p:cNvSpPr>
              <a:spLocks noChangeAspect="1"/>
            </p:cNvSpPr>
            <p:nvPr/>
          </p:nvSpPr>
          <p:spPr bwMode="auto">
            <a:xfrm flipH="1">
              <a:off x="234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53" name="Freeform 905"/>
            <p:cNvSpPr>
              <a:spLocks noChangeAspect="1"/>
            </p:cNvSpPr>
            <p:nvPr/>
          </p:nvSpPr>
          <p:spPr bwMode="auto">
            <a:xfrm flipH="1">
              <a:off x="163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954" name="Group 906"/>
          <p:cNvGrpSpPr>
            <a:grpSpLocks noChangeAspect="1"/>
          </p:cNvGrpSpPr>
          <p:nvPr/>
        </p:nvGrpSpPr>
        <p:grpSpPr bwMode="auto">
          <a:xfrm>
            <a:off x="950913" y="6075363"/>
            <a:ext cx="722312" cy="338137"/>
            <a:chOff x="14921" y="14513"/>
            <a:chExt cx="360" cy="189"/>
          </a:xfrm>
        </p:grpSpPr>
        <p:grpSp>
          <p:nvGrpSpPr>
            <p:cNvPr id="2955" name="Group 907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956" name="Freeform 908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57" name="Oval 909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58" name="Oval 910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59" name="Oval 911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60" name="Oval 912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961" name="Text Box 913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962" name="Group 914"/>
          <p:cNvGrpSpPr>
            <a:grpSpLocks noChangeAspect="1"/>
          </p:cNvGrpSpPr>
          <p:nvPr/>
        </p:nvGrpSpPr>
        <p:grpSpPr bwMode="auto">
          <a:xfrm flipH="1">
            <a:off x="1484313" y="6078538"/>
            <a:ext cx="722312" cy="338137"/>
            <a:chOff x="14921" y="14513"/>
            <a:chExt cx="360" cy="189"/>
          </a:xfrm>
        </p:grpSpPr>
        <p:grpSp>
          <p:nvGrpSpPr>
            <p:cNvPr id="2963" name="Group 915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964" name="Freeform 916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65" name="Oval 917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66" name="Oval 918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67" name="Oval 919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68" name="Oval 920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969" name="Text Box 921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970" name="Group 922"/>
          <p:cNvGrpSpPr>
            <a:grpSpLocks/>
          </p:cNvGrpSpPr>
          <p:nvPr/>
        </p:nvGrpSpPr>
        <p:grpSpPr bwMode="auto">
          <a:xfrm>
            <a:off x="933450" y="6370638"/>
            <a:ext cx="722313" cy="338137"/>
            <a:chOff x="1259" y="3039"/>
            <a:chExt cx="455" cy="213"/>
          </a:xfrm>
        </p:grpSpPr>
        <p:grpSp>
          <p:nvGrpSpPr>
            <p:cNvPr id="2971" name="Group 923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2972" name="Freeform 924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73" name="Oval 925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74" name="Oval 926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75" name="Oval 927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76" name="Oval 928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977" name="Text Box 929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978" name="Group 930"/>
          <p:cNvGrpSpPr>
            <a:grpSpLocks/>
          </p:cNvGrpSpPr>
          <p:nvPr/>
        </p:nvGrpSpPr>
        <p:grpSpPr bwMode="auto">
          <a:xfrm flipH="1">
            <a:off x="1493838" y="6369050"/>
            <a:ext cx="722312" cy="338138"/>
            <a:chOff x="1259" y="3039"/>
            <a:chExt cx="455" cy="213"/>
          </a:xfrm>
        </p:grpSpPr>
        <p:grpSp>
          <p:nvGrpSpPr>
            <p:cNvPr id="2979" name="Group 931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2980" name="Freeform 932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81" name="Oval 933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82" name="Oval 934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83" name="Oval 935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84" name="Oval 936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985" name="Text Box 937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2986" name="AutoShape 938"/>
          <p:cNvSpPr>
            <a:spLocks noChangeAspect="1" noChangeArrowheads="1"/>
          </p:cNvSpPr>
          <p:nvPr/>
        </p:nvSpPr>
        <p:spPr bwMode="auto">
          <a:xfrm flipH="1">
            <a:off x="1252538" y="6346825"/>
            <a:ext cx="133350" cy="122238"/>
          </a:xfrm>
          <a:prstGeom prst="hexagon">
            <a:avLst>
              <a:gd name="adj" fmla="val 27273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6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987" name="AutoShape 939"/>
          <p:cNvSpPr>
            <a:spLocks noChangeAspect="1" noChangeArrowheads="1"/>
          </p:cNvSpPr>
          <p:nvPr/>
        </p:nvSpPr>
        <p:spPr bwMode="auto">
          <a:xfrm flipH="1">
            <a:off x="1728788" y="6316663"/>
            <a:ext cx="133350" cy="122237"/>
          </a:xfrm>
          <a:prstGeom prst="hexagon">
            <a:avLst>
              <a:gd name="adj" fmla="val 27273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6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988" name="AutoShape 940"/>
          <p:cNvSpPr>
            <a:spLocks noChangeAspect="1" noChangeArrowheads="1"/>
          </p:cNvSpPr>
          <p:nvPr/>
        </p:nvSpPr>
        <p:spPr bwMode="auto">
          <a:xfrm>
            <a:off x="225425" y="6091238"/>
            <a:ext cx="687388" cy="606425"/>
          </a:xfrm>
          <a:prstGeom prst="roundRect">
            <a:avLst>
              <a:gd name="adj" fmla="val 16667"/>
            </a:avLst>
          </a:prstGeom>
          <a:solidFill>
            <a:schemeClr val="bg2">
              <a:lumMod val="75000"/>
            </a:schemeClr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r>
              <a:rPr lang="en-US" sz="1000" b="1"/>
              <a:t>Gadd45,</a:t>
            </a:r>
          </a:p>
          <a:p>
            <a:r>
              <a:rPr lang="en-US" sz="1000" b="1"/>
              <a:t>P21,</a:t>
            </a:r>
          </a:p>
          <a:p>
            <a:r>
              <a:rPr lang="en-US" sz="1000" b="1"/>
              <a:t>CyclinG1</a:t>
            </a:r>
          </a:p>
        </p:txBody>
      </p:sp>
      <p:sp>
        <p:nvSpPr>
          <p:cNvPr id="2989" name="AutoShape 941"/>
          <p:cNvSpPr>
            <a:spLocks noChangeArrowheads="1"/>
          </p:cNvSpPr>
          <p:nvPr/>
        </p:nvSpPr>
        <p:spPr bwMode="auto">
          <a:xfrm>
            <a:off x="4614863" y="3681413"/>
            <a:ext cx="2166937" cy="3108325"/>
          </a:xfrm>
          <a:prstGeom prst="roundRect">
            <a:avLst>
              <a:gd name="adj" fmla="val 5731"/>
            </a:avLst>
          </a:prstGeom>
          <a:solidFill>
            <a:schemeClr val="bg1"/>
          </a:solidFill>
          <a:ln w="12700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990" name="Group 942"/>
          <p:cNvGrpSpPr>
            <a:grpSpLocks/>
          </p:cNvGrpSpPr>
          <p:nvPr/>
        </p:nvGrpSpPr>
        <p:grpSpPr bwMode="auto">
          <a:xfrm>
            <a:off x="4660900" y="6281738"/>
            <a:ext cx="2068513" cy="192087"/>
            <a:chOff x="110" y="2454"/>
            <a:chExt cx="1303" cy="121"/>
          </a:xfrm>
        </p:grpSpPr>
        <p:sp>
          <p:nvSpPr>
            <p:cNvPr id="2991" name="Freeform 943"/>
            <p:cNvSpPr>
              <a:spLocks noChangeAspect="1"/>
            </p:cNvSpPr>
            <p:nvPr/>
          </p:nvSpPr>
          <p:spPr bwMode="auto">
            <a:xfrm>
              <a:off x="3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92" name="Freeform 944"/>
            <p:cNvSpPr>
              <a:spLocks noChangeAspect="1"/>
            </p:cNvSpPr>
            <p:nvPr/>
          </p:nvSpPr>
          <p:spPr bwMode="auto">
            <a:xfrm>
              <a:off x="287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93" name="Freeform 945"/>
            <p:cNvSpPr>
              <a:spLocks noChangeAspect="1"/>
            </p:cNvSpPr>
            <p:nvPr/>
          </p:nvSpPr>
          <p:spPr bwMode="auto">
            <a:xfrm>
              <a:off x="607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94" name="Freeform 946"/>
            <p:cNvSpPr>
              <a:spLocks noChangeAspect="1"/>
            </p:cNvSpPr>
            <p:nvPr/>
          </p:nvSpPr>
          <p:spPr bwMode="auto">
            <a:xfrm>
              <a:off x="535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95" name="Freeform 947"/>
            <p:cNvSpPr>
              <a:spLocks noChangeAspect="1"/>
            </p:cNvSpPr>
            <p:nvPr/>
          </p:nvSpPr>
          <p:spPr bwMode="auto">
            <a:xfrm>
              <a:off x="856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96" name="Freeform 948"/>
            <p:cNvSpPr>
              <a:spLocks noChangeAspect="1"/>
            </p:cNvSpPr>
            <p:nvPr/>
          </p:nvSpPr>
          <p:spPr bwMode="auto">
            <a:xfrm>
              <a:off x="785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97" name="Freeform 949"/>
            <p:cNvSpPr>
              <a:spLocks noChangeAspect="1"/>
            </p:cNvSpPr>
            <p:nvPr/>
          </p:nvSpPr>
          <p:spPr bwMode="auto">
            <a:xfrm>
              <a:off x="1106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98" name="Freeform 950"/>
            <p:cNvSpPr>
              <a:spLocks noChangeAspect="1"/>
            </p:cNvSpPr>
            <p:nvPr/>
          </p:nvSpPr>
          <p:spPr bwMode="auto">
            <a:xfrm>
              <a:off x="1032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99" name="Freeform 951"/>
            <p:cNvSpPr>
              <a:spLocks noChangeAspect="1"/>
            </p:cNvSpPr>
            <p:nvPr/>
          </p:nvSpPr>
          <p:spPr bwMode="auto">
            <a:xfrm>
              <a:off x="1283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000" name="Freeform 952"/>
            <p:cNvSpPr>
              <a:spLocks noChangeAspect="1"/>
            </p:cNvSpPr>
            <p:nvPr/>
          </p:nvSpPr>
          <p:spPr bwMode="auto">
            <a:xfrm>
              <a:off x="110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3001" name="Group 953"/>
            <p:cNvGrpSpPr>
              <a:grpSpLocks noChangeAspect="1"/>
            </p:cNvGrpSpPr>
            <p:nvPr/>
          </p:nvGrpSpPr>
          <p:grpSpPr bwMode="auto">
            <a:xfrm>
              <a:off x="232" y="2455"/>
              <a:ext cx="11" cy="79"/>
              <a:chOff x="1015" y="2428"/>
              <a:chExt cx="46" cy="372"/>
            </a:xfrm>
          </p:grpSpPr>
          <p:sp>
            <p:nvSpPr>
              <p:cNvPr id="3002" name="AutoShape 954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03" name="AutoShape 955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04" name="Group 956"/>
            <p:cNvGrpSpPr>
              <a:grpSpLocks noChangeAspect="1"/>
            </p:cNvGrpSpPr>
            <p:nvPr/>
          </p:nvGrpSpPr>
          <p:grpSpPr bwMode="auto">
            <a:xfrm>
              <a:off x="385" y="2469"/>
              <a:ext cx="8" cy="95"/>
              <a:chOff x="1790" y="2461"/>
              <a:chExt cx="40" cy="447"/>
            </a:xfrm>
          </p:grpSpPr>
          <p:sp>
            <p:nvSpPr>
              <p:cNvPr id="3005" name="AutoShape 957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06" name="AutoShape 958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07" name="Group 959"/>
            <p:cNvGrpSpPr>
              <a:grpSpLocks noChangeAspect="1"/>
            </p:cNvGrpSpPr>
            <p:nvPr/>
          </p:nvGrpSpPr>
          <p:grpSpPr bwMode="auto">
            <a:xfrm>
              <a:off x="261" y="2466"/>
              <a:ext cx="8" cy="98"/>
              <a:chOff x="1151" y="2490"/>
              <a:chExt cx="40" cy="455"/>
            </a:xfrm>
          </p:grpSpPr>
          <p:sp>
            <p:nvSpPr>
              <p:cNvPr id="3008" name="AutoShape 960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09" name="AutoShape 961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10" name="Group 962"/>
            <p:cNvGrpSpPr>
              <a:grpSpLocks noChangeAspect="1"/>
            </p:cNvGrpSpPr>
            <p:nvPr/>
          </p:nvGrpSpPr>
          <p:grpSpPr bwMode="auto">
            <a:xfrm>
              <a:off x="411" y="2458"/>
              <a:ext cx="8" cy="68"/>
              <a:chOff x="1914" y="2425"/>
              <a:chExt cx="40" cy="326"/>
            </a:xfrm>
          </p:grpSpPr>
          <p:sp>
            <p:nvSpPr>
              <p:cNvPr id="3011" name="AutoShape 963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12" name="AutoShape 964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13" name="Group 965"/>
            <p:cNvGrpSpPr>
              <a:grpSpLocks noChangeAspect="1"/>
            </p:cNvGrpSpPr>
            <p:nvPr/>
          </p:nvGrpSpPr>
          <p:grpSpPr bwMode="auto">
            <a:xfrm>
              <a:off x="288" y="2500"/>
              <a:ext cx="8" cy="71"/>
              <a:chOff x="1284" y="2652"/>
              <a:chExt cx="40" cy="337"/>
            </a:xfrm>
          </p:grpSpPr>
          <p:sp>
            <p:nvSpPr>
              <p:cNvPr id="3014" name="AutoShape 966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15" name="AutoShape 967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16" name="Group 968"/>
            <p:cNvGrpSpPr>
              <a:grpSpLocks noChangeAspect="1"/>
            </p:cNvGrpSpPr>
            <p:nvPr/>
          </p:nvGrpSpPr>
          <p:grpSpPr bwMode="auto">
            <a:xfrm>
              <a:off x="355" y="2500"/>
              <a:ext cx="9" cy="75"/>
              <a:chOff x="1658" y="2628"/>
              <a:chExt cx="40" cy="355"/>
            </a:xfrm>
          </p:grpSpPr>
          <p:sp>
            <p:nvSpPr>
              <p:cNvPr id="3017" name="AutoShape 969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18" name="AutoShape 970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19" name="Group 971"/>
            <p:cNvGrpSpPr>
              <a:grpSpLocks noChangeAspect="1"/>
            </p:cNvGrpSpPr>
            <p:nvPr/>
          </p:nvGrpSpPr>
          <p:grpSpPr bwMode="auto">
            <a:xfrm>
              <a:off x="328" y="2538"/>
              <a:ext cx="9" cy="26"/>
              <a:chOff x="1516" y="2835"/>
              <a:chExt cx="42" cy="123"/>
            </a:xfrm>
          </p:grpSpPr>
          <p:sp>
            <p:nvSpPr>
              <p:cNvPr id="3020" name="AutoShape 972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21" name="AutoShape 973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22" name="Group 974"/>
            <p:cNvGrpSpPr>
              <a:grpSpLocks noChangeAspect="1"/>
            </p:cNvGrpSpPr>
            <p:nvPr/>
          </p:nvGrpSpPr>
          <p:grpSpPr bwMode="auto">
            <a:xfrm>
              <a:off x="499" y="2461"/>
              <a:ext cx="9" cy="94"/>
              <a:chOff x="2195" y="2463"/>
              <a:chExt cx="40" cy="442"/>
            </a:xfrm>
          </p:grpSpPr>
          <p:sp>
            <p:nvSpPr>
              <p:cNvPr id="3023" name="AutoShape 975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24" name="AutoShape 976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25" name="Group 977"/>
            <p:cNvGrpSpPr>
              <a:grpSpLocks noChangeAspect="1"/>
            </p:cNvGrpSpPr>
            <p:nvPr/>
          </p:nvGrpSpPr>
          <p:grpSpPr bwMode="auto">
            <a:xfrm>
              <a:off x="529" y="2491"/>
              <a:ext cx="9" cy="82"/>
              <a:chOff x="2329" y="2599"/>
              <a:chExt cx="43" cy="386"/>
            </a:xfrm>
          </p:grpSpPr>
          <p:sp>
            <p:nvSpPr>
              <p:cNvPr id="3026" name="AutoShape 978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27" name="AutoShape 979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28" name="Group 980"/>
            <p:cNvGrpSpPr>
              <a:grpSpLocks noChangeAspect="1"/>
            </p:cNvGrpSpPr>
            <p:nvPr/>
          </p:nvGrpSpPr>
          <p:grpSpPr bwMode="auto">
            <a:xfrm>
              <a:off x="434" y="2462"/>
              <a:ext cx="9" cy="34"/>
              <a:chOff x="2478" y="2807"/>
              <a:chExt cx="43" cy="178"/>
            </a:xfrm>
          </p:grpSpPr>
          <p:sp>
            <p:nvSpPr>
              <p:cNvPr id="3029" name="AutoShape 981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30" name="AutoShape 982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31" name="Group 983"/>
            <p:cNvGrpSpPr>
              <a:grpSpLocks noChangeAspect="1"/>
            </p:cNvGrpSpPr>
            <p:nvPr/>
          </p:nvGrpSpPr>
          <p:grpSpPr bwMode="auto">
            <a:xfrm>
              <a:off x="471" y="2458"/>
              <a:ext cx="8" cy="57"/>
              <a:chOff x="2065" y="2441"/>
              <a:chExt cx="40" cy="272"/>
            </a:xfrm>
          </p:grpSpPr>
          <p:sp>
            <p:nvSpPr>
              <p:cNvPr id="3032" name="AutoShape 984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33" name="AutoShape 985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34" name="Group 986"/>
            <p:cNvGrpSpPr>
              <a:grpSpLocks noChangeAspect="1"/>
            </p:cNvGrpSpPr>
            <p:nvPr/>
          </p:nvGrpSpPr>
          <p:grpSpPr bwMode="auto">
            <a:xfrm>
              <a:off x="557" y="2533"/>
              <a:ext cx="9" cy="34"/>
              <a:chOff x="2478" y="2807"/>
              <a:chExt cx="43" cy="178"/>
            </a:xfrm>
          </p:grpSpPr>
          <p:sp>
            <p:nvSpPr>
              <p:cNvPr id="3035" name="AutoShape 987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36" name="AutoShape 988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37" name="Group 989"/>
            <p:cNvGrpSpPr>
              <a:grpSpLocks noChangeAspect="1"/>
            </p:cNvGrpSpPr>
            <p:nvPr/>
          </p:nvGrpSpPr>
          <p:grpSpPr bwMode="auto">
            <a:xfrm>
              <a:off x="673" y="2458"/>
              <a:ext cx="10" cy="47"/>
              <a:chOff x="3094" y="2443"/>
              <a:chExt cx="40" cy="183"/>
            </a:xfrm>
          </p:grpSpPr>
          <p:sp>
            <p:nvSpPr>
              <p:cNvPr id="3038" name="AutoShape 990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39" name="AutoShape 991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40" name="Group 992"/>
            <p:cNvGrpSpPr>
              <a:grpSpLocks noChangeAspect="1"/>
            </p:cNvGrpSpPr>
            <p:nvPr/>
          </p:nvGrpSpPr>
          <p:grpSpPr bwMode="auto">
            <a:xfrm>
              <a:off x="647" y="2458"/>
              <a:ext cx="11" cy="87"/>
              <a:chOff x="2978" y="2432"/>
              <a:chExt cx="46" cy="375"/>
            </a:xfrm>
          </p:grpSpPr>
          <p:sp>
            <p:nvSpPr>
              <p:cNvPr id="3041" name="AutoShape 993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42" name="AutoShape 994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43" name="Group 995"/>
            <p:cNvGrpSpPr>
              <a:grpSpLocks noChangeAspect="1"/>
            </p:cNvGrpSpPr>
            <p:nvPr/>
          </p:nvGrpSpPr>
          <p:grpSpPr bwMode="auto">
            <a:xfrm>
              <a:off x="619" y="2477"/>
              <a:ext cx="9" cy="93"/>
              <a:chOff x="2832" y="2516"/>
              <a:chExt cx="43" cy="436"/>
            </a:xfrm>
          </p:grpSpPr>
          <p:sp>
            <p:nvSpPr>
              <p:cNvPr id="3044" name="AutoShape 996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45" name="AutoShape 997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46" name="Group 998"/>
            <p:cNvGrpSpPr>
              <a:grpSpLocks noChangeAspect="1"/>
            </p:cNvGrpSpPr>
            <p:nvPr/>
          </p:nvGrpSpPr>
          <p:grpSpPr bwMode="auto">
            <a:xfrm>
              <a:off x="589" y="2523"/>
              <a:ext cx="8" cy="46"/>
              <a:chOff x="2668" y="2761"/>
              <a:chExt cx="40" cy="217"/>
            </a:xfrm>
          </p:grpSpPr>
          <p:sp>
            <p:nvSpPr>
              <p:cNvPr id="3047" name="AutoShape 999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48" name="AutoShape 1000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49" name="Group 1001"/>
            <p:cNvGrpSpPr>
              <a:grpSpLocks noChangeAspect="1"/>
            </p:cNvGrpSpPr>
            <p:nvPr/>
          </p:nvGrpSpPr>
          <p:grpSpPr bwMode="auto">
            <a:xfrm flipV="1">
              <a:off x="770" y="2479"/>
              <a:ext cx="8" cy="93"/>
              <a:chOff x="3217" y="3037"/>
              <a:chExt cx="46" cy="372"/>
            </a:xfrm>
          </p:grpSpPr>
          <p:sp>
            <p:nvSpPr>
              <p:cNvPr id="3050" name="AutoShape 1002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51" name="AutoShape 1003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52" name="Group 1004"/>
            <p:cNvGrpSpPr>
              <a:grpSpLocks noChangeAspect="1"/>
            </p:cNvGrpSpPr>
            <p:nvPr/>
          </p:nvGrpSpPr>
          <p:grpSpPr bwMode="auto">
            <a:xfrm>
              <a:off x="739" y="2455"/>
              <a:ext cx="10" cy="93"/>
              <a:chOff x="3353" y="3099"/>
              <a:chExt cx="40" cy="455"/>
            </a:xfrm>
          </p:grpSpPr>
          <p:sp>
            <p:nvSpPr>
              <p:cNvPr id="3053" name="AutoShape 1005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54" name="AutoShape 1006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55" name="Group 1007"/>
            <p:cNvGrpSpPr>
              <a:grpSpLocks noChangeAspect="1"/>
            </p:cNvGrpSpPr>
            <p:nvPr/>
          </p:nvGrpSpPr>
          <p:grpSpPr bwMode="auto">
            <a:xfrm>
              <a:off x="714" y="2457"/>
              <a:ext cx="10" cy="55"/>
              <a:chOff x="3486" y="3261"/>
              <a:chExt cx="40" cy="337"/>
            </a:xfrm>
          </p:grpSpPr>
          <p:sp>
            <p:nvSpPr>
              <p:cNvPr id="3056" name="AutoShape 1008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57" name="AutoShape 1009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58" name="Group 1010"/>
            <p:cNvGrpSpPr>
              <a:grpSpLocks noChangeAspect="1"/>
            </p:cNvGrpSpPr>
            <p:nvPr/>
          </p:nvGrpSpPr>
          <p:grpSpPr bwMode="auto">
            <a:xfrm>
              <a:off x="891" y="2460"/>
              <a:ext cx="8" cy="95"/>
              <a:chOff x="2195" y="2463"/>
              <a:chExt cx="40" cy="442"/>
            </a:xfrm>
          </p:grpSpPr>
          <p:sp>
            <p:nvSpPr>
              <p:cNvPr id="3059" name="AutoShape 1011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60" name="AutoShape 1012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61" name="Group 1013"/>
            <p:cNvGrpSpPr>
              <a:grpSpLocks noChangeAspect="1"/>
            </p:cNvGrpSpPr>
            <p:nvPr/>
          </p:nvGrpSpPr>
          <p:grpSpPr bwMode="auto">
            <a:xfrm>
              <a:off x="860" y="2491"/>
              <a:ext cx="9" cy="82"/>
              <a:chOff x="2329" y="2599"/>
              <a:chExt cx="43" cy="386"/>
            </a:xfrm>
          </p:grpSpPr>
          <p:sp>
            <p:nvSpPr>
              <p:cNvPr id="3062" name="AutoShape 1014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63" name="AutoShape 1015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64" name="Group 1016"/>
            <p:cNvGrpSpPr>
              <a:grpSpLocks noChangeAspect="1"/>
            </p:cNvGrpSpPr>
            <p:nvPr/>
          </p:nvGrpSpPr>
          <p:grpSpPr bwMode="auto">
            <a:xfrm>
              <a:off x="796" y="2514"/>
              <a:ext cx="8" cy="56"/>
              <a:chOff x="2065" y="2441"/>
              <a:chExt cx="40" cy="272"/>
            </a:xfrm>
          </p:grpSpPr>
          <p:sp>
            <p:nvSpPr>
              <p:cNvPr id="3065" name="AutoShape 1017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66" name="AutoShape 1018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67" name="Group 1019"/>
            <p:cNvGrpSpPr>
              <a:grpSpLocks noChangeAspect="1"/>
            </p:cNvGrpSpPr>
            <p:nvPr/>
          </p:nvGrpSpPr>
          <p:grpSpPr bwMode="auto">
            <a:xfrm flipV="1">
              <a:off x="831" y="2528"/>
              <a:ext cx="10" cy="39"/>
              <a:chOff x="2815" y="1923"/>
              <a:chExt cx="40" cy="217"/>
            </a:xfrm>
          </p:grpSpPr>
          <p:sp>
            <p:nvSpPr>
              <p:cNvPr id="3068" name="AutoShape 1020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69" name="AutoShape 1021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70" name="Group 1022"/>
            <p:cNvGrpSpPr>
              <a:grpSpLocks noChangeAspect="1"/>
            </p:cNvGrpSpPr>
            <p:nvPr/>
          </p:nvGrpSpPr>
          <p:grpSpPr bwMode="auto">
            <a:xfrm>
              <a:off x="918" y="2457"/>
              <a:ext cx="10" cy="58"/>
              <a:chOff x="2329" y="2599"/>
              <a:chExt cx="43" cy="386"/>
            </a:xfrm>
          </p:grpSpPr>
          <p:sp>
            <p:nvSpPr>
              <p:cNvPr id="3071" name="AutoShape 1023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72" name="AutoShape 1024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73" name="Group 1025"/>
            <p:cNvGrpSpPr>
              <a:grpSpLocks noChangeAspect="1"/>
            </p:cNvGrpSpPr>
            <p:nvPr/>
          </p:nvGrpSpPr>
          <p:grpSpPr bwMode="auto">
            <a:xfrm>
              <a:off x="953" y="2463"/>
              <a:ext cx="9" cy="34"/>
              <a:chOff x="2478" y="2807"/>
              <a:chExt cx="43" cy="178"/>
            </a:xfrm>
          </p:grpSpPr>
          <p:sp>
            <p:nvSpPr>
              <p:cNvPr id="3074" name="AutoShape 1026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75" name="AutoShape 1027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76" name="Group 1028"/>
            <p:cNvGrpSpPr>
              <a:grpSpLocks noChangeAspect="1"/>
            </p:cNvGrpSpPr>
            <p:nvPr/>
          </p:nvGrpSpPr>
          <p:grpSpPr bwMode="auto">
            <a:xfrm>
              <a:off x="1009" y="2471"/>
              <a:ext cx="9" cy="94"/>
              <a:chOff x="2195" y="2463"/>
              <a:chExt cx="40" cy="442"/>
            </a:xfrm>
          </p:grpSpPr>
          <p:sp>
            <p:nvSpPr>
              <p:cNvPr id="3077" name="AutoShape 1029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78" name="AutoShape 1030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79" name="Group 1031"/>
            <p:cNvGrpSpPr>
              <a:grpSpLocks noChangeAspect="1"/>
            </p:cNvGrpSpPr>
            <p:nvPr/>
          </p:nvGrpSpPr>
          <p:grpSpPr bwMode="auto">
            <a:xfrm>
              <a:off x="1038" y="2505"/>
              <a:ext cx="9" cy="67"/>
              <a:chOff x="2329" y="2599"/>
              <a:chExt cx="43" cy="386"/>
            </a:xfrm>
          </p:grpSpPr>
          <p:sp>
            <p:nvSpPr>
              <p:cNvPr id="3080" name="AutoShape 1032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81" name="AutoShape 1033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82" name="Group 1034"/>
            <p:cNvGrpSpPr>
              <a:grpSpLocks noChangeAspect="1"/>
            </p:cNvGrpSpPr>
            <p:nvPr/>
          </p:nvGrpSpPr>
          <p:grpSpPr bwMode="auto">
            <a:xfrm>
              <a:off x="980" y="2456"/>
              <a:ext cx="9" cy="71"/>
              <a:chOff x="2065" y="2441"/>
              <a:chExt cx="40" cy="272"/>
            </a:xfrm>
          </p:grpSpPr>
          <p:sp>
            <p:nvSpPr>
              <p:cNvPr id="3083" name="AutoShape 1035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84" name="AutoShape 1036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85" name="Group 1037"/>
            <p:cNvGrpSpPr>
              <a:grpSpLocks noChangeAspect="1"/>
            </p:cNvGrpSpPr>
            <p:nvPr/>
          </p:nvGrpSpPr>
          <p:grpSpPr bwMode="auto">
            <a:xfrm>
              <a:off x="1229" y="2455"/>
              <a:ext cx="10" cy="79"/>
              <a:chOff x="1015" y="2428"/>
              <a:chExt cx="46" cy="372"/>
            </a:xfrm>
          </p:grpSpPr>
          <p:sp>
            <p:nvSpPr>
              <p:cNvPr id="3086" name="AutoShape 1038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87" name="AutoShape 1039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88" name="Group 1040"/>
            <p:cNvGrpSpPr>
              <a:grpSpLocks noChangeAspect="1"/>
            </p:cNvGrpSpPr>
            <p:nvPr/>
          </p:nvGrpSpPr>
          <p:grpSpPr bwMode="auto">
            <a:xfrm>
              <a:off x="1257" y="2466"/>
              <a:ext cx="8" cy="98"/>
              <a:chOff x="1151" y="2490"/>
              <a:chExt cx="40" cy="455"/>
            </a:xfrm>
          </p:grpSpPr>
          <p:sp>
            <p:nvSpPr>
              <p:cNvPr id="3089" name="AutoShape 1041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90" name="AutoShape 1042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91" name="Group 1043"/>
            <p:cNvGrpSpPr>
              <a:grpSpLocks noChangeAspect="1"/>
            </p:cNvGrpSpPr>
            <p:nvPr/>
          </p:nvGrpSpPr>
          <p:grpSpPr bwMode="auto">
            <a:xfrm>
              <a:off x="1285" y="2500"/>
              <a:ext cx="7" cy="71"/>
              <a:chOff x="1284" y="2652"/>
              <a:chExt cx="40" cy="337"/>
            </a:xfrm>
          </p:grpSpPr>
          <p:sp>
            <p:nvSpPr>
              <p:cNvPr id="3092" name="AutoShape 1044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93" name="AutoShape 1045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94" name="Group 1046"/>
            <p:cNvGrpSpPr>
              <a:grpSpLocks noChangeAspect="1"/>
            </p:cNvGrpSpPr>
            <p:nvPr/>
          </p:nvGrpSpPr>
          <p:grpSpPr bwMode="auto">
            <a:xfrm>
              <a:off x="1324" y="2538"/>
              <a:ext cx="9" cy="26"/>
              <a:chOff x="1516" y="2835"/>
              <a:chExt cx="42" cy="123"/>
            </a:xfrm>
          </p:grpSpPr>
          <p:sp>
            <p:nvSpPr>
              <p:cNvPr id="3095" name="AutoShape 1047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96" name="AutoShape 1048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97" name="Group 1049"/>
            <p:cNvGrpSpPr>
              <a:grpSpLocks noChangeAspect="1"/>
            </p:cNvGrpSpPr>
            <p:nvPr/>
          </p:nvGrpSpPr>
          <p:grpSpPr bwMode="auto">
            <a:xfrm>
              <a:off x="1133" y="2465"/>
              <a:ext cx="9" cy="95"/>
              <a:chOff x="1790" y="2461"/>
              <a:chExt cx="40" cy="447"/>
            </a:xfrm>
          </p:grpSpPr>
          <p:sp>
            <p:nvSpPr>
              <p:cNvPr id="3098" name="AutoShape 1050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99" name="AutoShape 1051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100" name="Group 1052"/>
            <p:cNvGrpSpPr>
              <a:grpSpLocks noChangeAspect="1"/>
            </p:cNvGrpSpPr>
            <p:nvPr/>
          </p:nvGrpSpPr>
          <p:grpSpPr bwMode="auto">
            <a:xfrm>
              <a:off x="1161" y="2458"/>
              <a:ext cx="8" cy="68"/>
              <a:chOff x="1914" y="2425"/>
              <a:chExt cx="40" cy="326"/>
            </a:xfrm>
          </p:grpSpPr>
          <p:sp>
            <p:nvSpPr>
              <p:cNvPr id="3101" name="AutoShape 1053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02" name="AutoShape 1054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103" name="Group 1055"/>
            <p:cNvGrpSpPr>
              <a:grpSpLocks noChangeAspect="1"/>
            </p:cNvGrpSpPr>
            <p:nvPr/>
          </p:nvGrpSpPr>
          <p:grpSpPr bwMode="auto">
            <a:xfrm>
              <a:off x="1102" y="2498"/>
              <a:ext cx="9" cy="75"/>
              <a:chOff x="1658" y="2628"/>
              <a:chExt cx="40" cy="355"/>
            </a:xfrm>
          </p:grpSpPr>
          <p:sp>
            <p:nvSpPr>
              <p:cNvPr id="3104" name="AutoShape 1056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05" name="AutoShape 1057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106" name="Group 1058"/>
            <p:cNvGrpSpPr>
              <a:grpSpLocks noChangeAspect="1"/>
            </p:cNvGrpSpPr>
            <p:nvPr/>
          </p:nvGrpSpPr>
          <p:grpSpPr bwMode="auto">
            <a:xfrm>
              <a:off x="1075" y="2537"/>
              <a:ext cx="8" cy="26"/>
              <a:chOff x="1516" y="2835"/>
              <a:chExt cx="42" cy="123"/>
            </a:xfrm>
          </p:grpSpPr>
          <p:sp>
            <p:nvSpPr>
              <p:cNvPr id="3107" name="AutoShape 1059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08" name="AutoShape 1060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109" name="Group 1061"/>
            <p:cNvGrpSpPr>
              <a:grpSpLocks noChangeAspect="1"/>
            </p:cNvGrpSpPr>
            <p:nvPr/>
          </p:nvGrpSpPr>
          <p:grpSpPr bwMode="auto">
            <a:xfrm flipV="1">
              <a:off x="1182" y="2460"/>
              <a:ext cx="9" cy="34"/>
              <a:chOff x="2478" y="2807"/>
              <a:chExt cx="43" cy="178"/>
            </a:xfrm>
          </p:grpSpPr>
          <p:sp>
            <p:nvSpPr>
              <p:cNvPr id="3110" name="AutoShape 1062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11" name="AutoShape 1063"/>
              <p:cNvSpPr>
                <a:spLocks noChangeAspect="1" noChangeArrowheads="1"/>
              </p:cNvSpPr>
              <p:nvPr/>
            </p:nvSpPr>
            <p:spPr bwMode="auto">
              <a:xfrm flipV="1"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112" name="Freeform 1064"/>
            <p:cNvSpPr>
              <a:spLocks noChangeAspect="1"/>
            </p:cNvSpPr>
            <p:nvPr/>
          </p:nvSpPr>
          <p:spPr bwMode="auto">
            <a:xfrm flipH="1">
              <a:off x="1231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113" name="Freeform 1065"/>
            <p:cNvSpPr>
              <a:spLocks noChangeAspect="1"/>
            </p:cNvSpPr>
            <p:nvPr/>
          </p:nvSpPr>
          <p:spPr bwMode="auto">
            <a:xfrm flipH="1">
              <a:off x="11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114" name="Freeform 1066"/>
            <p:cNvSpPr>
              <a:spLocks noChangeAspect="1"/>
            </p:cNvSpPr>
            <p:nvPr/>
          </p:nvSpPr>
          <p:spPr bwMode="auto">
            <a:xfrm flipH="1">
              <a:off x="980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115" name="Freeform 1067"/>
            <p:cNvSpPr>
              <a:spLocks noChangeAspect="1"/>
            </p:cNvSpPr>
            <p:nvPr/>
          </p:nvSpPr>
          <p:spPr bwMode="auto">
            <a:xfrm flipH="1">
              <a:off x="908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116" name="Freeform 1068"/>
            <p:cNvSpPr>
              <a:spLocks noChangeAspect="1"/>
            </p:cNvSpPr>
            <p:nvPr/>
          </p:nvSpPr>
          <p:spPr bwMode="auto">
            <a:xfrm flipH="1">
              <a:off x="732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117" name="Freeform 1069"/>
            <p:cNvSpPr>
              <a:spLocks noChangeAspect="1"/>
            </p:cNvSpPr>
            <p:nvPr/>
          </p:nvSpPr>
          <p:spPr bwMode="auto">
            <a:xfrm flipH="1">
              <a:off x="659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118" name="Freeform 1070"/>
            <p:cNvSpPr>
              <a:spLocks noChangeAspect="1"/>
            </p:cNvSpPr>
            <p:nvPr/>
          </p:nvSpPr>
          <p:spPr bwMode="auto">
            <a:xfrm flipH="1">
              <a:off x="483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119" name="Freeform 1071"/>
            <p:cNvSpPr>
              <a:spLocks noChangeAspect="1"/>
            </p:cNvSpPr>
            <p:nvPr/>
          </p:nvSpPr>
          <p:spPr bwMode="auto">
            <a:xfrm flipH="1">
              <a:off x="411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120" name="Freeform 1072"/>
            <p:cNvSpPr>
              <a:spLocks noChangeAspect="1"/>
            </p:cNvSpPr>
            <p:nvPr/>
          </p:nvSpPr>
          <p:spPr bwMode="auto">
            <a:xfrm flipH="1">
              <a:off x="234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121" name="Freeform 1073"/>
            <p:cNvSpPr>
              <a:spLocks noChangeAspect="1"/>
            </p:cNvSpPr>
            <p:nvPr/>
          </p:nvSpPr>
          <p:spPr bwMode="auto">
            <a:xfrm flipH="1">
              <a:off x="163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3122" name="Group 1074"/>
          <p:cNvGrpSpPr>
            <a:grpSpLocks noChangeAspect="1"/>
          </p:cNvGrpSpPr>
          <p:nvPr/>
        </p:nvGrpSpPr>
        <p:grpSpPr bwMode="auto">
          <a:xfrm>
            <a:off x="5378450" y="6022975"/>
            <a:ext cx="722313" cy="338138"/>
            <a:chOff x="14921" y="14513"/>
            <a:chExt cx="360" cy="189"/>
          </a:xfrm>
        </p:grpSpPr>
        <p:grpSp>
          <p:nvGrpSpPr>
            <p:cNvPr id="3123" name="Group 1075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3124" name="Freeform 1076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25" name="Oval 1077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26" name="Oval 1078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27" name="Oval 1079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28" name="Oval 1080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129" name="Text Box 1081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3130" name="Group 1082"/>
          <p:cNvGrpSpPr>
            <a:grpSpLocks noChangeAspect="1"/>
          </p:cNvGrpSpPr>
          <p:nvPr/>
        </p:nvGrpSpPr>
        <p:grpSpPr bwMode="auto">
          <a:xfrm flipH="1">
            <a:off x="5973763" y="6026150"/>
            <a:ext cx="722312" cy="338138"/>
            <a:chOff x="14921" y="14513"/>
            <a:chExt cx="360" cy="189"/>
          </a:xfrm>
        </p:grpSpPr>
        <p:grpSp>
          <p:nvGrpSpPr>
            <p:cNvPr id="3131" name="Group 1083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3132" name="Freeform 1084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33" name="Oval 1085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34" name="Oval 1086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35" name="Oval 1087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36" name="Oval 1088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137" name="Text Box 1089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3138" name="Group 1090"/>
          <p:cNvGrpSpPr>
            <a:grpSpLocks/>
          </p:cNvGrpSpPr>
          <p:nvPr/>
        </p:nvGrpSpPr>
        <p:grpSpPr bwMode="auto">
          <a:xfrm>
            <a:off x="5367338" y="6318250"/>
            <a:ext cx="722312" cy="338138"/>
            <a:chOff x="1259" y="3039"/>
            <a:chExt cx="455" cy="213"/>
          </a:xfrm>
        </p:grpSpPr>
        <p:grpSp>
          <p:nvGrpSpPr>
            <p:cNvPr id="3139" name="Group 1091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3140" name="Freeform 1092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41" name="Oval 1093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42" name="Oval 1094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43" name="Oval 1095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44" name="Oval 1096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145" name="Text Box 1097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3146" name="Group 1098"/>
          <p:cNvGrpSpPr>
            <a:grpSpLocks/>
          </p:cNvGrpSpPr>
          <p:nvPr/>
        </p:nvGrpSpPr>
        <p:grpSpPr bwMode="auto">
          <a:xfrm flipH="1">
            <a:off x="5983288" y="6316663"/>
            <a:ext cx="722312" cy="338137"/>
            <a:chOff x="1259" y="3039"/>
            <a:chExt cx="455" cy="213"/>
          </a:xfrm>
        </p:grpSpPr>
        <p:grpSp>
          <p:nvGrpSpPr>
            <p:cNvPr id="3147" name="Group 1099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3148" name="Freeform 1100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49" name="Oval 1101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50" name="Oval 1102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51" name="Oval 1103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52" name="Oval 1104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153" name="Text Box 1105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3154" name="Freeform 1106"/>
          <p:cNvSpPr>
            <a:spLocks/>
          </p:cNvSpPr>
          <p:nvPr/>
        </p:nvSpPr>
        <p:spPr bwMode="auto">
          <a:xfrm>
            <a:off x="5245100" y="5065713"/>
            <a:ext cx="303213" cy="898525"/>
          </a:xfrm>
          <a:custGeom>
            <a:avLst/>
            <a:gdLst>
              <a:gd name="T0" fmla="*/ 6 w 191"/>
              <a:gd name="T1" fmla="*/ 0 h 566"/>
              <a:gd name="T2" fmla="*/ 191 w 191"/>
              <a:gd name="T3" fmla="*/ 566 h 56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91" h="566">
                <a:moveTo>
                  <a:pt x="6" y="0"/>
                </a:moveTo>
                <a:cubicBezTo>
                  <a:pt x="0" y="263"/>
                  <a:pt x="12" y="316"/>
                  <a:pt x="191" y="566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3155" name="AutoShape 1107"/>
          <p:cNvSpPr>
            <a:spLocks noChangeAspect="1" noChangeArrowheads="1"/>
          </p:cNvSpPr>
          <p:nvPr/>
        </p:nvSpPr>
        <p:spPr bwMode="auto">
          <a:xfrm>
            <a:off x="4678363" y="6065838"/>
            <a:ext cx="641350" cy="606425"/>
          </a:xfrm>
          <a:prstGeom prst="roundRect">
            <a:avLst>
              <a:gd name="adj" fmla="val 16667"/>
            </a:avLst>
          </a:prstGeom>
          <a:solidFill>
            <a:schemeClr val="bg2">
              <a:lumMod val="75000"/>
            </a:schemeClr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r>
              <a:rPr lang="en-US" sz="1000" b="1"/>
              <a:t>Bax,</a:t>
            </a:r>
          </a:p>
          <a:p>
            <a:r>
              <a:rPr lang="en-US" sz="1000" b="1"/>
              <a:t>Pig3</a:t>
            </a:r>
          </a:p>
          <a:p>
            <a:r>
              <a:rPr lang="en-US" sz="1000" b="1"/>
              <a:t>Apaf1</a:t>
            </a:r>
          </a:p>
        </p:txBody>
      </p:sp>
      <p:sp>
        <p:nvSpPr>
          <p:cNvPr id="3156" name="Text Box 1108"/>
          <p:cNvSpPr txBox="1">
            <a:spLocks noChangeArrowheads="1"/>
          </p:cNvSpPr>
          <p:nvPr/>
        </p:nvSpPr>
        <p:spPr bwMode="auto">
          <a:xfrm>
            <a:off x="4608513" y="3746500"/>
            <a:ext cx="1736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99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/>
              <a:t>Pro-apoptotic protein</a:t>
            </a:r>
          </a:p>
          <a:p>
            <a:r>
              <a:rPr lang="en-US" sz="1200" b="1"/>
              <a:t>complex formation</a:t>
            </a:r>
          </a:p>
        </p:txBody>
      </p:sp>
      <p:grpSp>
        <p:nvGrpSpPr>
          <p:cNvPr id="3157" name="Group 1109"/>
          <p:cNvGrpSpPr>
            <a:grpSpLocks noChangeAspect="1"/>
          </p:cNvGrpSpPr>
          <p:nvPr/>
        </p:nvGrpSpPr>
        <p:grpSpPr bwMode="auto">
          <a:xfrm>
            <a:off x="4710113" y="4621213"/>
            <a:ext cx="1152525" cy="539750"/>
            <a:chOff x="14921" y="14513"/>
            <a:chExt cx="360" cy="189"/>
          </a:xfrm>
        </p:grpSpPr>
        <p:grpSp>
          <p:nvGrpSpPr>
            <p:cNvPr id="3158" name="Group 1110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3159" name="Freeform 1111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60" name="Oval 1112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61" name="Oval 1113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62" name="Oval 1114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63" name="Oval 1115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164" name="Text Box 1116"/>
            <p:cNvSpPr txBox="1">
              <a:spLocks noChangeAspect="1" noChangeArrowheads="1"/>
            </p:cNvSpPr>
            <p:nvPr/>
          </p:nvSpPr>
          <p:spPr bwMode="auto">
            <a:xfrm>
              <a:off x="15092" y="14583"/>
              <a:ext cx="95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3165" name="AutoShape 1117"/>
          <p:cNvSpPr>
            <a:spLocks noChangeAspect="1" noChangeArrowheads="1"/>
          </p:cNvSpPr>
          <p:nvPr/>
        </p:nvSpPr>
        <p:spPr bwMode="auto">
          <a:xfrm>
            <a:off x="4970463" y="4535488"/>
            <a:ext cx="455612" cy="292100"/>
          </a:xfrm>
          <a:prstGeom prst="roundRect">
            <a:avLst>
              <a:gd name="adj" fmla="val 40713"/>
            </a:avLst>
          </a:prstGeom>
          <a:gradFill rotWithShape="1">
            <a:gsLst>
              <a:gs pos="0">
                <a:srgbClr val="9900CC"/>
              </a:gs>
              <a:gs pos="100000">
                <a:srgbClr val="D24F3B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E1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FFE1FF"/>
                </a:solidFill>
              </a:rPr>
              <a:t>ASPP1</a:t>
            </a:r>
          </a:p>
        </p:txBody>
      </p:sp>
      <p:sp>
        <p:nvSpPr>
          <p:cNvPr id="3166" name="AutoShape 1118"/>
          <p:cNvSpPr>
            <a:spLocks noChangeAspect="1" noChangeArrowheads="1"/>
          </p:cNvSpPr>
          <p:nvPr/>
        </p:nvSpPr>
        <p:spPr bwMode="auto">
          <a:xfrm>
            <a:off x="6218238" y="4137025"/>
            <a:ext cx="455612" cy="292100"/>
          </a:xfrm>
          <a:prstGeom prst="roundRect">
            <a:avLst>
              <a:gd name="adj" fmla="val 40713"/>
            </a:avLst>
          </a:prstGeom>
          <a:gradFill rotWithShape="1">
            <a:gsLst>
              <a:gs pos="0">
                <a:srgbClr val="9900CC"/>
              </a:gs>
              <a:gs pos="100000">
                <a:srgbClr val="D24F3B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E1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FFE1FF"/>
                </a:solidFill>
              </a:rPr>
              <a:t>ASPP1</a:t>
            </a:r>
          </a:p>
        </p:txBody>
      </p:sp>
      <p:sp>
        <p:nvSpPr>
          <p:cNvPr id="3167" name="Freeform 1119"/>
          <p:cNvSpPr>
            <a:spLocks/>
          </p:cNvSpPr>
          <p:nvPr/>
        </p:nvSpPr>
        <p:spPr bwMode="auto">
          <a:xfrm>
            <a:off x="5486400" y="4467225"/>
            <a:ext cx="879475" cy="169863"/>
          </a:xfrm>
          <a:custGeom>
            <a:avLst/>
            <a:gdLst>
              <a:gd name="T0" fmla="*/ 554 w 554"/>
              <a:gd name="T1" fmla="*/ 0 h 107"/>
              <a:gd name="T2" fmla="*/ 0 w 554"/>
              <a:gd name="T3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54" h="107">
                <a:moveTo>
                  <a:pt x="554" y="0"/>
                </a:moveTo>
                <a:cubicBezTo>
                  <a:pt x="554" y="97"/>
                  <a:pt x="247" y="78"/>
                  <a:pt x="0" y="107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3168" name="AutoShape 1120"/>
          <p:cNvSpPr>
            <a:spLocks noChangeAspect="1" noChangeArrowheads="1"/>
          </p:cNvSpPr>
          <p:nvPr/>
        </p:nvSpPr>
        <p:spPr bwMode="auto">
          <a:xfrm>
            <a:off x="5638800" y="6253163"/>
            <a:ext cx="307975" cy="166687"/>
          </a:xfrm>
          <a:prstGeom prst="roundRect">
            <a:avLst>
              <a:gd name="adj" fmla="val 40713"/>
            </a:avLst>
          </a:prstGeom>
          <a:gradFill rotWithShape="1">
            <a:gsLst>
              <a:gs pos="0">
                <a:srgbClr val="9900CC"/>
              </a:gs>
              <a:gs pos="100000">
                <a:srgbClr val="D24F3B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E1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E1FF"/>
                </a:solidFill>
              </a:rPr>
              <a:t>ASPP</a:t>
            </a:r>
          </a:p>
        </p:txBody>
      </p:sp>
      <p:sp>
        <p:nvSpPr>
          <p:cNvPr id="3169" name="AutoShape 1121"/>
          <p:cNvSpPr>
            <a:spLocks noChangeAspect="1" noChangeArrowheads="1"/>
          </p:cNvSpPr>
          <p:nvPr/>
        </p:nvSpPr>
        <p:spPr bwMode="auto">
          <a:xfrm>
            <a:off x="6113463" y="6265863"/>
            <a:ext cx="307975" cy="171450"/>
          </a:xfrm>
          <a:prstGeom prst="roundRect">
            <a:avLst>
              <a:gd name="adj" fmla="val 40713"/>
            </a:avLst>
          </a:prstGeom>
          <a:gradFill rotWithShape="1">
            <a:gsLst>
              <a:gs pos="0">
                <a:srgbClr val="9900CC"/>
              </a:gs>
              <a:gs pos="100000">
                <a:srgbClr val="D24F3B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E1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E1FF"/>
                </a:solidFill>
              </a:rPr>
              <a:t>ASPP</a:t>
            </a:r>
          </a:p>
        </p:txBody>
      </p:sp>
      <p:grpSp>
        <p:nvGrpSpPr>
          <p:cNvPr id="3170" name="Group 1122"/>
          <p:cNvGrpSpPr>
            <a:grpSpLocks/>
          </p:cNvGrpSpPr>
          <p:nvPr/>
        </p:nvGrpSpPr>
        <p:grpSpPr bwMode="auto">
          <a:xfrm flipH="1">
            <a:off x="781050" y="6251575"/>
            <a:ext cx="395288" cy="303213"/>
            <a:chOff x="2952" y="3592"/>
            <a:chExt cx="249" cy="191"/>
          </a:xfrm>
        </p:grpSpPr>
        <p:sp>
          <p:nvSpPr>
            <p:cNvPr id="3171" name="Freeform 1123"/>
            <p:cNvSpPr>
              <a:spLocks/>
            </p:cNvSpPr>
            <p:nvPr/>
          </p:nvSpPr>
          <p:spPr bwMode="auto">
            <a:xfrm>
              <a:off x="2978" y="3675"/>
              <a:ext cx="223" cy="108"/>
            </a:xfrm>
            <a:custGeom>
              <a:avLst/>
              <a:gdLst>
                <a:gd name="T0" fmla="*/ 0 w 223"/>
                <a:gd name="T1" fmla="*/ 108 h 108"/>
                <a:gd name="T2" fmla="*/ 0 w 223"/>
                <a:gd name="T3" fmla="*/ 0 h 108"/>
                <a:gd name="T4" fmla="*/ 223 w 223"/>
                <a:gd name="T5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3" h="108">
                  <a:moveTo>
                    <a:pt x="0" y="108"/>
                  </a:moveTo>
                  <a:lnTo>
                    <a:pt x="0" y="0"/>
                  </a:lnTo>
                  <a:lnTo>
                    <a:pt x="223" y="1"/>
                  </a:lnTo>
                </a:path>
              </a:pathLst>
            </a:custGeom>
            <a:noFill/>
            <a:ln w="28575" cap="flat" cmpd="sng">
              <a:solidFill>
                <a:srgbClr val="0099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3172" name="Group 1124"/>
            <p:cNvGrpSpPr>
              <a:grpSpLocks/>
            </p:cNvGrpSpPr>
            <p:nvPr/>
          </p:nvGrpSpPr>
          <p:grpSpPr bwMode="auto">
            <a:xfrm>
              <a:off x="2952" y="3592"/>
              <a:ext cx="162" cy="150"/>
              <a:chOff x="4554" y="3024"/>
              <a:chExt cx="162" cy="150"/>
            </a:xfrm>
          </p:grpSpPr>
          <p:sp>
            <p:nvSpPr>
              <p:cNvPr id="3173" name="Oval 1125"/>
              <p:cNvSpPr>
                <a:spLocks noChangeArrowheads="1"/>
              </p:cNvSpPr>
              <p:nvPr/>
            </p:nvSpPr>
            <p:spPr bwMode="auto">
              <a:xfrm>
                <a:off x="4554" y="3024"/>
                <a:ext cx="162" cy="15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4" name="Line 1126"/>
              <p:cNvSpPr>
                <a:spLocks noChangeShapeType="1"/>
              </p:cNvSpPr>
              <p:nvPr/>
            </p:nvSpPr>
            <p:spPr bwMode="auto">
              <a:xfrm>
                <a:off x="4635" y="3051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s-ES"/>
              </a:p>
            </p:txBody>
          </p:sp>
          <p:sp>
            <p:nvSpPr>
              <p:cNvPr id="3175" name="Line 1127"/>
              <p:cNvSpPr>
                <a:spLocks noChangeShapeType="1"/>
              </p:cNvSpPr>
              <p:nvPr/>
            </p:nvSpPr>
            <p:spPr bwMode="auto">
              <a:xfrm rot="-5400000">
                <a:off x="4635" y="3051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s-ES"/>
              </a:p>
            </p:txBody>
          </p:sp>
        </p:grpSp>
      </p:grpSp>
      <p:grpSp>
        <p:nvGrpSpPr>
          <p:cNvPr id="3176" name="Group 1128"/>
          <p:cNvGrpSpPr>
            <a:grpSpLocks/>
          </p:cNvGrpSpPr>
          <p:nvPr/>
        </p:nvGrpSpPr>
        <p:grpSpPr bwMode="auto">
          <a:xfrm flipH="1">
            <a:off x="5175250" y="6202363"/>
            <a:ext cx="395288" cy="303212"/>
            <a:chOff x="2952" y="3592"/>
            <a:chExt cx="249" cy="191"/>
          </a:xfrm>
        </p:grpSpPr>
        <p:sp>
          <p:nvSpPr>
            <p:cNvPr id="3177" name="Freeform 1129"/>
            <p:cNvSpPr>
              <a:spLocks/>
            </p:cNvSpPr>
            <p:nvPr/>
          </p:nvSpPr>
          <p:spPr bwMode="auto">
            <a:xfrm>
              <a:off x="2978" y="3675"/>
              <a:ext cx="223" cy="108"/>
            </a:xfrm>
            <a:custGeom>
              <a:avLst/>
              <a:gdLst>
                <a:gd name="T0" fmla="*/ 0 w 223"/>
                <a:gd name="T1" fmla="*/ 108 h 108"/>
                <a:gd name="T2" fmla="*/ 0 w 223"/>
                <a:gd name="T3" fmla="*/ 0 h 108"/>
                <a:gd name="T4" fmla="*/ 223 w 223"/>
                <a:gd name="T5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3" h="108">
                  <a:moveTo>
                    <a:pt x="0" y="108"/>
                  </a:moveTo>
                  <a:lnTo>
                    <a:pt x="0" y="0"/>
                  </a:lnTo>
                  <a:lnTo>
                    <a:pt x="223" y="1"/>
                  </a:lnTo>
                </a:path>
              </a:pathLst>
            </a:custGeom>
            <a:noFill/>
            <a:ln w="28575" cap="flat" cmpd="sng">
              <a:solidFill>
                <a:srgbClr val="0099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3178" name="Group 1130"/>
            <p:cNvGrpSpPr>
              <a:grpSpLocks/>
            </p:cNvGrpSpPr>
            <p:nvPr/>
          </p:nvGrpSpPr>
          <p:grpSpPr bwMode="auto">
            <a:xfrm>
              <a:off x="2952" y="3592"/>
              <a:ext cx="162" cy="150"/>
              <a:chOff x="4554" y="3024"/>
              <a:chExt cx="162" cy="150"/>
            </a:xfrm>
          </p:grpSpPr>
          <p:sp>
            <p:nvSpPr>
              <p:cNvPr id="3179" name="Oval 1131"/>
              <p:cNvSpPr>
                <a:spLocks noChangeArrowheads="1"/>
              </p:cNvSpPr>
              <p:nvPr/>
            </p:nvSpPr>
            <p:spPr bwMode="auto">
              <a:xfrm>
                <a:off x="4554" y="3024"/>
                <a:ext cx="162" cy="15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" name="Line 1132"/>
              <p:cNvSpPr>
                <a:spLocks noChangeShapeType="1"/>
              </p:cNvSpPr>
              <p:nvPr/>
            </p:nvSpPr>
            <p:spPr bwMode="auto">
              <a:xfrm>
                <a:off x="4635" y="3051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s-ES"/>
              </a:p>
            </p:txBody>
          </p:sp>
          <p:sp>
            <p:nvSpPr>
              <p:cNvPr id="3181" name="Line 1133"/>
              <p:cNvSpPr>
                <a:spLocks noChangeShapeType="1"/>
              </p:cNvSpPr>
              <p:nvPr/>
            </p:nvSpPr>
            <p:spPr bwMode="auto">
              <a:xfrm rot="-5400000">
                <a:off x="4635" y="3051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s-ES"/>
              </a:p>
            </p:txBody>
          </p:sp>
        </p:grpSp>
      </p:grpSp>
      <p:grpSp>
        <p:nvGrpSpPr>
          <p:cNvPr id="3182" name="Group 1134"/>
          <p:cNvGrpSpPr>
            <a:grpSpLocks/>
          </p:cNvGrpSpPr>
          <p:nvPr/>
        </p:nvGrpSpPr>
        <p:grpSpPr bwMode="auto">
          <a:xfrm flipH="1">
            <a:off x="7434263" y="2998788"/>
            <a:ext cx="395287" cy="303212"/>
            <a:chOff x="2952" y="3592"/>
            <a:chExt cx="249" cy="191"/>
          </a:xfrm>
        </p:grpSpPr>
        <p:sp>
          <p:nvSpPr>
            <p:cNvPr id="3183" name="Freeform 1135"/>
            <p:cNvSpPr>
              <a:spLocks/>
            </p:cNvSpPr>
            <p:nvPr/>
          </p:nvSpPr>
          <p:spPr bwMode="auto">
            <a:xfrm>
              <a:off x="2978" y="3675"/>
              <a:ext cx="223" cy="108"/>
            </a:xfrm>
            <a:custGeom>
              <a:avLst/>
              <a:gdLst>
                <a:gd name="T0" fmla="*/ 0 w 223"/>
                <a:gd name="T1" fmla="*/ 108 h 108"/>
                <a:gd name="T2" fmla="*/ 0 w 223"/>
                <a:gd name="T3" fmla="*/ 0 h 108"/>
                <a:gd name="T4" fmla="*/ 223 w 223"/>
                <a:gd name="T5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3" h="108">
                  <a:moveTo>
                    <a:pt x="0" y="108"/>
                  </a:moveTo>
                  <a:lnTo>
                    <a:pt x="0" y="0"/>
                  </a:lnTo>
                  <a:lnTo>
                    <a:pt x="223" y="1"/>
                  </a:lnTo>
                </a:path>
              </a:pathLst>
            </a:custGeom>
            <a:noFill/>
            <a:ln w="28575" cap="flat" cmpd="sng">
              <a:solidFill>
                <a:srgbClr val="0099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3184" name="Group 1136"/>
            <p:cNvGrpSpPr>
              <a:grpSpLocks/>
            </p:cNvGrpSpPr>
            <p:nvPr/>
          </p:nvGrpSpPr>
          <p:grpSpPr bwMode="auto">
            <a:xfrm>
              <a:off x="2952" y="3592"/>
              <a:ext cx="162" cy="150"/>
              <a:chOff x="4554" y="3024"/>
              <a:chExt cx="162" cy="150"/>
            </a:xfrm>
          </p:grpSpPr>
          <p:sp>
            <p:nvSpPr>
              <p:cNvPr id="3185" name="Oval 1137"/>
              <p:cNvSpPr>
                <a:spLocks noChangeArrowheads="1"/>
              </p:cNvSpPr>
              <p:nvPr/>
            </p:nvSpPr>
            <p:spPr bwMode="auto">
              <a:xfrm>
                <a:off x="4554" y="3024"/>
                <a:ext cx="162" cy="15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" name="Line 1138"/>
              <p:cNvSpPr>
                <a:spLocks noChangeShapeType="1"/>
              </p:cNvSpPr>
              <p:nvPr/>
            </p:nvSpPr>
            <p:spPr bwMode="auto">
              <a:xfrm>
                <a:off x="4635" y="3051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s-ES"/>
              </a:p>
            </p:txBody>
          </p:sp>
          <p:sp>
            <p:nvSpPr>
              <p:cNvPr id="3187" name="Line 1139"/>
              <p:cNvSpPr>
                <a:spLocks noChangeShapeType="1"/>
              </p:cNvSpPr>
              <p:nvPr/>
            </p:nvSpPr>
            <p:spPr bwMode="auto">
              <a:xfrm rot="-5400000">
                <a:off x="4635" y="3051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s-ES"/>
              </a:p>
            </p:txBody>
          </p:sp>
        </p:grpSp>
      </p:grpSp>
      <p:grpSp>
        <p:nvGrpSpPr>
          <p:cNvPr id="3188" name="Group 1140"/>
          <p:cNvGrpSpPr>
            <a:grpSpLocks/>
          </p:cNvGrpSpPr>
          <p:nvPr/>
        </p:nvGrpSpPr>
        <p:grpSpPr bwMode="auto">
          <a:xfrm flipH="1">
            <a:off x="7435850" y="6188075"/>
            <a:ext cx="395288" cy="303213"/>
            <a:chOff x="2952" y="3592"/>
            <a:chExt cx="249" cy="191"/>
          </a:xfrm>
        </p:grpSpPr>
        <p:sp>
          <p:nvSpPr>
            <p:cNvPr id="3189" name="Freeform 1141"/>
            <p:cNvSpPr>
              <a:spLocks/>
            </p:cNvSpPr>
            <p:nvPr/>
          </p:nvSpPr>
          <p:spPr bwMode="auto">
            <a:xfrm>
              <a:off x="2978" y="3675"/>
              <a:ext cx="223" cy="108"/>
            </a:xfrm>
            <a:custGeom>
              <a:avLst/>
              <a:gdLst>
                <a:gd name="T0" fmla="*/ 0 w 223"/>
                <a:gd name="T1" fmla="*/ 108 h 108"/>
                <a:gd name="T2" fmla="*/ 0 w 223"/>
                <a:gd name="T3" fmla="*/ 0 h 108"/>
                <a:gd name="T4" fmla="*/ 223 w 223"/>
                <a:gd name="T5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3" h="108">
                  <a:moveTo>
                    <a:pt x="0" y="108"/>
                  </a:moveTo>
                  <a:lnTo>
                    <a:pt x="0" y="0"/>
                  </a:lnTo>
                  <a:lnTo>
                    <a:pt x="223" y="1"/>
                  </a:lnTo>
                </a:path>
              </a:pathLst>
            </a:custGeom>
            <a:noFill/>
            <a:ln w="28575" cap="flat" cmpd="sng">
              <a:solidFill>
                <a:srgbClr val="0099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3190" name="Group 1142"/>
            <p:cNvGrpSpPr>
              <a:grpSpLocks/>
            </p:cNvGrpSpPr>
            <p:nvPr/>
          </p:nvGrpSpPr>
          <p:grpSpPr bwMode="auto">
            <a:xfrm>
              <a:off x="2952" y="3592"/>
              <a:ext cx="162" cy="150"/>
              <a:chOff x="4554" y="3024"/>
              <a:chExt cx="162" cy="150"/>
            </a:xfrm>
          </p:grpSpPr>
          <p:sp>
            <p:nvSpPr>
              <p:cNvPr id="3191" name="Oval 1143"/>
              <p:cNvSpPr>
                <a:spLocks noChangeArrowheads="1"/>
              </p:cNvSpPr>
              <p:nvPr/>
            </p:nvSpPr>
            <p:spPr bwMode="auto">
              <a:xfrm>
                <a:off x="4554" y="3024"/>
                <a:ext cx="162" cy="15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92" name="Line 1144"/>
              <p:cNvSpPr>
                <a:spLocks noChangeShapeType="1"/>
              </p:cNvSpPr>
              <p:nvPr/>
            </p:nvSpPr>
            <p:spPr bwMode="auto">
              <a:xfrm>
                <a:off x="4635" y="3051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s-ES"/>
              </a:p>
            </p:txBody>
          </p:sp>
          <p:sp>
            <p:nvSpPr>
              <p:cNvPr id="3193" name="Line 1145"/>
              <p:cNvSpPr>
                <a:spLocks noChangeShapeType="1"/>
              </p:cNvSpPr>
              <p:nvPr/>
            </p:nvSpPr>
            <p:spPr bwMode="auto">
              <a:xfrm rot="-5400000">
                <a:off x="4635" y="3051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s-ES"/>
              </a:p>
            </p:txBody>
          </p:sp>
        </p:grpSp>
      </p:grpSp>
      <p:sp>
        <p:nvSpPr>
          <p:cNvPr id="3194" name="AutoShape 1146"/>
          <p:cNvSpPr>
            <a:spLocks noChangeAspect="1" noChangeArrowheads="1"/>
          </p:cNvSpPr>
          <p:nvPr/>
        </p:nvSpPr>
        <p:spPr bwMode="auto">
          <a:xfrm>
            <a:off x="8496300" y="2125663"/>
            <a:ext cx="455613" cy="292100"/>
          </a:xfrm>
          <a:prstGeom prst="roundRect">
            <a:avLst>
              <a:gd name="adj" fmla="val 40713"/>
            </a:avLst>
          </a:prstGeom>
          <a:gradFill rotWithShape="1">
            <a:gsLst>
              <a:gs pos="0">
                <a:srgbClr val="FF3300"/>
              </a:gs>
              <a:gs pos="100000">
                <a:srgbClr val="AB3A2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E1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FFC9FF"/>
                </a:solidFill>
              </a:rPr>
              <a:t>iASPP</a:t>
            </a:r>
          </a:p>
        </p:txBody>
      </p:sp>
      <p:sp>
        <p:nvSpPr>
          <p:cNvPr id="3195" name="Freeform 1147"/>
          <p:cNvSpPr>
            <a:spLocks/>
          </p:cNvSpPr>
          <p:nvPr/>
        </p:nvSpPr>
        <p:spPr bwMode="auto">
          <a:xfrm>
            <a:off x="7985125" y="2159000"/>
            <a:ext cx="506413" cy="361950"/>
          </a:xfrm>
          <a:custGeom>
            <a:avLst/>
            <a:gdLst>
              <a:gd name="T0" fmla="*/ 0 w 288"/>
              <a:gd name="T1" fmla="*/ 0 h 222"/>
              <a:gd name="T2" fmla="*/ 288 w 288"/>
              <a:gd name="T3" fmla="*/ 153 h 22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88" h="222">
                <a:moveTo>
                  <a:pt x="0" y="0"/>
                </a:moveTo>
                <a:cubicBezTo>
                  <a:pt x="25" y="188"/>
                  <a:pt x="166" y="222"/>
                  <a:pt x="288" y="153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3196" name="AutoShape 1148"/>
          <p:cNvSpPr>
            <a:spLocks noChangeAspect="1" noChangeArrowheads="1"/>
          </p:cNvSpPr>
          <p:nvPr/>
        </p:nvSpPr>
        <p:spPr bwMode="auto">
          <a:xfrm>
            <a:off x="7612063" y="1838325"/>
            <a:ext cx="455612" cy="292100"/>
          </a:xfrm>
          <a:prstGeom prst="roundRect">
            <a:avLst>
              <a:gd name="adj" fmla="val 40713"/>
            </a:avLst>
          </a:prstGeom>
          <a:gradFill rotWithShape="1">
            <a:gsLst>
              <a:gs pos="0">
                <a:srgbClr val="FF3300"/>
              </a:gs>
              <a:gs pos="100000">
                <a:srgbClr val="AB3A2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E1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FFC9FF"/>
                </a:solidFill>
              </a:rPr>
              <a:t>iASPP</a:t>
            </a:r>
          </a:p>
        </p:txBody>
      </p:sp>
      <p:sp>
        <p:nvSpPr>
          <p:cNvPr id="3197" name="Oval 1149"/>
          <p:cNvSpPr>
            <a:spLocks noChangeArrowheads="1"/>
          </p:cNvSpPr>
          <p:nvPr/>
        </p:nvSpPr>
        <p:spPr bwMode="auto">
          <a:xfrm flipH="1">
            <a:off x="4156075" y="2801938"/>
            <a:ext cx="177800" cy="12541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 b="1">
                <a:solidFill>
                  <a:srgbClr val="FFFF00"/>
                </a:solidFill>
              </a:rPr>
              <a:t>T</a:t>
            </a:r>
            <a:r>
              <a:rPr lang="en-US" sz="600" b="1"/>
              <a:t>18</a:t>
            </a:r>
          </a:p>
        </p:txBody>
      </p:sp>
      <p:sp>
        <p:nvSpPr>
          <p:cNvPr id="3198" name="Oval 1150"/>
          <p:cNvSpPr>
            <a:spLocks noChangeArrowheads="1"/>
          </p:cNvSpPr>
          <p:nvPr/>
        </p:nvSpPr>
        <p:spPr bwMode="auto">
          <a:xfrm flipH="1">
            <a:off x="4000500" y="2849563"/>
            <a:ext cx="177800" cy="12541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 b="1">
                <a:solidFill>
                  <a:srgbClr val="FFFF00"/>
                </a:solidFill>
              </a:rPr>
              <a:t>S</a:t>
            </a:r>
            <a:r>
              <a:rPr lang="en-US" sz="600" b="1"/>
              <a:t>15</a:t>
            </a:r>
          </a:p>
        </p:txBody>
      </p:sp>
      <p:sp>
        <p:nvSpPr>
          <p:cNvPr id="3199" name="Oval 1151"/>
          <p:cNvSpPr>
            <a:spLocks noChangeArrowheads="1"/>
          </p:cNvSpPr>
          <p:nvPr/>
        </p:nvSpPr>
        <p:spPr bwMode="auto">
          <a:xfrm flipH="1">
            <a:off x="4321175" y="2816225"/>
            <a:ext cx="177800" cy="12541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 b="1">
                <a:solidFill>
                  <a:srgbClr val="FFFF00"/>
                </a:solidFill>
              </a:rPr>
              <a:t>S</a:t>
            </a:r>
            <a:r>
              <a:rPr lang="en-US" sz="600" b="1"/>
              <a:t>20</a:t>
            </a:r>
          </a:p>
        </p:txBody>
      </p:sp>
      <p:sp>
        <p:nvSpPr>
          <p:cNvPr id="3200" name="AutoShape 1152"/>
          <p:cNvSpPr>
            <a:spLocks noChangeArrowheads="1"/>
          </p:cNvSpPr>
          <p:nvPr/>
        </p:nvSpPr>
        <p:spPr bwMode="auto">
          <a:xfrm>
            <a:off x="8655050" y="2859088"/>
            <a:ext cx="280988" cy="117475"/>
          </a:xfrm>
          <a:prstGeom prst="roundRect">
            <a:avLst>
              <a:gd name="adj" fmla="val 29884"/>
            </a:avLst>
          </a:prstGeom>
          <a:solidFill>
            <a:srgbClr val="FFFFFF"/>
          </a:solidFill>
          <a:ln w="9525">
            <a:solidFill>
              <a:srgbClr val="0099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/>
              <a:t>K</a:t>
            </a:r>
            <a:r>
              <a:rPr lang="en-US" sz="800" b="1">
                <a:solidFill>
                  <a:srgbClr val="009900"/>
                </a:solidFill>
              </a:rPr>
              <a:t>382</a:t>
            </a:r>
          </a:p>
        </p:txBody>
      </p:sp>
      <p:grpSp>
        <p:nvGrpSpPr>
          <p:cNvPr id="3201" name="Group 1153"/>
          <p:cNvGrpSpPr>
            <a:grpSpLocks/>
          </p:cNvGrpSpPr>
          <p:nvPr/>
        </p:nvGrpSpPr>
        <p:grpSpPr bwMode="auto">
          <a:xfrm>
            <a:off x="8764588" y="2674938"/>
            <a:ext cx="255587" cy="193675"/>
            <a:chOff x="4445" y="1766"/>
            <a:chExt cx="161" cy="122"/>
          </a:xfrm>
        </p:grpSpPr>
        <p:sp>
          <p:nvSpPr>
            <p:cNvPr id="3202" name="Freeform 1154"/>
            <p:cNvSpPr>
              <a:spLocks noChangeAspect="1"/>
            </p:cNvSpPr>
            <p:nvPr/>
          </p:nvSpPr>
          <p:spPr bwMode="auto">
            <a:xfrm flipH="1" flipV="1">
              <a:off x="4445" y="1766"/>
              <a:ext cx="161" cy="122"/>
            </a:xfrm>
            <a:custGeom>
              <a:avLst/>
              <a:gdLst>
                <a:gd name="T0" fmla="*/ 522 w 965"/>
                <a:gd name="T1" fmla="*/ 303 h 930"/>
                <a:gd name="T2" fmla="*/ 77 w 965"/>
                <a:gd name="T3" fmla="*/ 411 h 930"/>
                <a:gd name="T4" fmla="*/ 196 w 965"/>
                <a:gd name="T5" fmla="*/ 856 h 930"/>
                <a:gd name="T6" fmla="*/ 615 w 965"/>
                <a:gd name="T7" fmla="*/ 713 h 930"/>
                <a:gd name="T8" fmla="*/ 631 w 965"/>
                <a:gd name="T9" fmla="*/ 395 h 930"/>
                <a:gd name="T10" fmla="*/ 711 w 965"/>
                <a:gd name="T11" fmla="*/ 121 h 930"/>
                <a:gd name="T12" fmla="*/ 951 w 965"/>
                <a:gd name="T13" fmla="*/ 5 h 930"/>
                <a:gd name="T14" fmla="*/ 624 w 965"/>
                <a:gd name="T15" fmla="*/ 91 h 930"/>
                <a:gd name="T16" fmla="*/ 522 w 965"/>
                <a:gd name="T17" fmla="*/ 303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5" h="930">
                  <a:moveTo>
                    <a:pt x="522" y="303"/>
                  </a:moveTo>
                  <a:cubicBezTo>
                    <a:pt x="468" y="360"/>
                    <a:pt x="154" y="277"/>
                    <a:pt x="77" y="411"/>
                  </a:cubicBezTo>
                  <a:cubicBezTo>
                    <a:pt x="0" y="545"/>
                    <a:pt x="56" y="782"/>
                    <a:pt x="196" y="856"/>
                  </a:cubicBezTo>
                  <a:cubicBezTo>
                    <a:pt x="336" y="930"/>
                    <a:pt x="560" y="805"/>
                    <a:pt x="615" y="713"/>
                  </a:cubicBezTo>
                  <a:cubicBezTo>
                    <a:pt x="670" y="621"/>
                    <a:pt x="615" y="494"/>
                    <a:pt x="631" y="395"/>
                  </a:cubicBezTo>
                  <a:cubicBezTo>
                    <a:pt x="647" y="296"/>
                    <a:pt x="658" y="186"/>
                    <a:pt x="711" y="121"/>
                  </a:cubicBezTo>
                  <a:cubicBezTo>
                    <a:pt x="764" y="56"/>
                    <a:pt x="965" y="10"/>
                    <a:pt x="951" y="5"/>
                  </a:cubicBezTo>
                  <a:cubicBezTo>
                    <a:pt x="937" y="0"/>
                    <a:pt x="695" y="41"/>
                    <a:pt x="624" y="91"/>
                  </a:cubicBezTo>
                  <a:cubicBezTo>
                    <a:pt x="553" y="141"/>
                    <a:pt x="576" y="246"/>
                    <a:pt x="522" y="303"/>
                  </a:cubicBezTo>
                  <a:close/>
                </a:path>
              </a:pathLst>
            </a:custGeom>
            <a:solidFill>
              <a:srgbClr val="A4A788"/>
            </a:solidFill>
            <a:ln w="6350" cap="flat" cmpd="sng">
              <a:solidFill>
                <a:srgbClr val="C5FF8B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3203" name="Group 1155"/>
            <p:cNvGrpSpPr>
              <a:grpSpLocks noChangeAspect="1"/>
            </p:cNvGrpSpPr>
            <p:nvPr/>
          </p:nvGrpSpPr>
          <p:grpSpPr bwMode="auto">
            <a:xfrm flipH="1">
              <a:off x="4512" y="1794"/>
              <a:ext cx="32" cy="34"/>
              <a:chOff x="263" y="1301"/>
              <a:chExt cx="540" cy="690"/>
            </a:xfrm>
          </p:grpSpPr>
          <p:sp>
            <p:nvSpPr>
              <p:cNvPr id="3204" name="Freeform 1156"/>
              <p:cNvSpPr>
                <a:spLocks noChangeAspect="1"/>
              </p:cNvSpPr>
              <p:nvPr/>
            </p:nvSpPr>
            <p:spPr bwMode="auto">
              <a:xfrm>
                <a:off x="263" y="1301"/>
                <a:ext cx="540" cy="690"/>
              </a:xfrm>
              <a:custGeom>
                <a:avLst/>
                <a:gdLst>
                  <a:gd name="T0" fmla="*/ 0 w 540"/>
                  <a:gd name="T1" fmla="*/ 690 h 690"/>
                  <a:gd name="T2" fmla="*/ 264 w 540"/>
                  <a:gd name="T3" fmla="*/ 0 h 690"/>
                  <a:gd name="T4" fmla="*/ 540 w 540"/>
                  <a:gd name="T5" fmla="*/ 678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0" h="690">
                    <a:moveTo>
                      <a:pt x="0" y="690"/>
                    </a:moveTo>
                    <a:lnTo>
                      <a:pt x="264" y="0"/>
                    </a:lnTo>
                    <a:lnTo>
                      <a:pt x="540" y="678"/>
                    </a:lnTo>
                  </a:path>
                </a:pathLst>
              </a:custGeom>
              <a:noFill/>
              <a:ln w="9525" cmpd="sng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05" name="Line 1157"/>
              <p:cNvSpPr>
                <a:spLocks noChangeAspect="1" noChangeShapeType="1"/>
              </p:cNvSpPr>
              <p:nvPr/>
            </p:nvSpPr>
            <p:spPr bwMode="auto">
              <a:xfrm>
                <a:off x="359" y="1727"/>
                <a:ext cx="336" cy="0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3206" name="Freeform 1158"/>
            <p:cNvSpPr>
              <a:spLocks noChangeAspect="1"/>
            </p:cNvSpPr>
            <p:nvPr/>
          </p:nvSpPr>
          <p:spPr bwMode="auto">
            <a:xfrm>
              <a:off x="4552" y="1803"/>
              <a:ext cx="24" cy="25"/>
            </a:xfrm>
            <a:custGeom>
              <a:avLst/>
              <a:gdLst>
                <a:gd name="T0" fmla="*/ 372 w 372"/>
                <a:gd name="T1" fmla="*/ 316 h 487"/>
                <a:gd name="T2" fmla="*/ 337 w 372"/>
                <a:gd name="T3" fmla="*/ 414 h 487"/>
                <a:gd name="T4" fmla="*/ 252 w 372"/>
                <a:gd name="T5" fmla="*/ 473 h 487"/>
                <a:gd name="T6" fmla="*/ 147 w 372"/>
                <a:gd name="T7" fmla="*/ 477 h 487"/>
                <a:gd name="T8" fmla="*/ 52 w 372"/>
                <a:gd name="T9" fmla="*/ 412 h 487"/>
                <a:gd name="T10" fmla="*/ 6 w 372"/>
                <a:gd name="T11" fmla="*/ 294 h 487"/>
                <a:gd name="T12" fmla="*/ 15 w 372"/>
                <a:gd name="T13" fmla="*/ 138 h 487"/>
                <a:gd name="T14" fmla="*/ 92 w 372"/>
                <a:gd name="T15" fmla="*/ 34 h 487"/>
                <a:gd name="T16" fmla="*/ 206 w 372"/>
                <a:gd name="T17" fmla="*/ 2 h 487"/>
                <a:gd name="T18" fmla="*/ 316 w 372"/>
                <a:gd name="T19" fmla="*/ 48 h 487"/>
                <a:gd name="T20" fmla="*/ 362 w 372"/>
                <a:gd name="T21" fmla="*/ 134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2" h="487">
                  <a:moveTo>
                    <a:pt x="372" y="316"/>
                  </a:moveTo>
                  <a:cubicBezTo>
                    <a:pt x="365" y="332"/>
                    <a:pt x="357" y="388"/>
                    <a:pt x="337" y="414"/>
                  </a:cubicBezTo>
                  <a:cubicBezTo>
                    <a:pt x="317" y="440"/>
                    <a:pt x="284" y="463"/>
                    <a:pt x="252" y="473"/>
                  </a:cubicBezTo>
                  <a:cubicBezTo>
                    <a:pt x="220" y="483"/>
                    <a:pt x="180" y="487"/>
                    <a:pt x="147" y="477"/>
                  </a:cubicBezTo>
                  <a:cubicBezTo>
                    <a:pt x="114" y="467"/>
                    <a:pt x="75" y="443"/>
                    <a:pt x="52" y="412"/>
                  </a:cubicBezTo>
                  <a:cubicBezTo>
                    <a:pt x="29" y="381"/>
                    <a:pt x="12" y="340"/>
                    <a:pt x="6" y="294"/>
                  </a:cubicBezTo>
                  <a:cubicBezTo>
                    <a:pt x="0" y="248"/>
                    <a:pt x="1" y="181"/>
                    <a:pt x="15" y="138"/>
                  </a:cubicBezTo>
                  <a:cubicBezTo>
                    <a:pt x="29" y="95"/>
                    <a:pt x="60" y="57"/>
                    <a:pt x="92" y="34"/>
                  </a:cubicBezTo>
                  <a:cubicBezTo>
                    <a:pt x="124" y="11"/>
                    <a:pt x="169" y="0"/>
                    <a:pt x="206" y="2"/>
                  </a:cubicBezTo>
                  <a:cubicBezTo>
                    <a:pt x="243" y="4"/>
                    <a:pt x="290" y="26"/>
                    <a:pt x="316" y="48"/>
                  </a:cubicBezTo>
                  <a:cubicBezTo>
                    <a:pt x="342" y="70"/>
                    <a:pt x="353" y="116"/>
                    <a:pt x="362" y="134"/>
                  </a:cubicBezTo>
                </a:path>
              </a:pathLst>
            </a:custGeom>
            <a:noFill/>
            <a:ln w="9525" cmpd="sng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3207" name="Freeform 1159"/>
          <p:cNvSpPr>
            <a:spLocks/>
          </p:cNvSpPr>
          <p:nvPr/>
        </p:nvSpPr>
        <p:spPr bwMode="auto">
          <a:xfrm>
            <a:off x="8585200" y="2516188"/>
            <a:ext cx="307975" cy="179387"/>
          </a:xfrm>
          <a:custGeom>
            <a:avLst/>
            <a:gdLst>
              <a:gd name="T0" fmla="*/ 0 w 194"/>
              <a:gd name="T1" fmla="*/ 113 h 113"/>
              <a:gd name="T2" fmla="*/ 194 w 194"/>
              <a:gd name="T3" fmla="*/ 94 h 1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94" h="113">
                <a:moveTo>
                  <a:pt x="0" y="113"/>
                </a:moveTo>
                <a:cubicBezTo>
                  <a:pt x="54" y="16"/>
                  <a:pt x="104" y="0"/>
                  <a:pt x="194" y="94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3208" name="Group 1160"/>
          <p:cNvGrpSpPr>
            <a:grpSpLocks/>
          </p:cNvGrpSpPr>
          <p:nvPr/>
        </p:nvGrpSpPr>
        <p:grpSpPr bwMode="auto">
          <a:xfrm>
            <a:off x="188913" y="3106738"/>
            <a:ext cx="2068512" cy="192087"/>
            <a:chOff x="110" y="2454"/>
            <a:chExt cx="1303" cy="121"/>
          </a:xfrm>
        </p:grpSpPr>
        <p:sp>
          <p:nvSpPr>
            <p:cNvPr id="3209" name="Freeform 1161"/>
            <p:cNvSpPr>
              <a:spLocks noChangeAspect="1"/>
            </p:cNvSpPr>
            <p:nvPr/>
          </p:nvSpPr>
          <p:spPr bwMode="auto">
            <a:xfrm>
              <a:off x="3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210" name="Freeform 1162"/>
            <p:cNvSpPr>
              <a:spLocks noChangeAspect="1"/>
            </p:cNvSpPr>
            <p:nvPr/>
          </p:nvSpPr>
          <p:spPr bwMode="auto">
            <a:xfrm>
              <a:off x="287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211" name="Freeform 1163"/>
            <p:cNvSpPr>
              <a:spLocks noChangeAspect="1"/>
            </p:cNvSpPr>
            <p:nvPr/>
          </p:nvSpPr>
          <p:spPr bwMode="auto">
            <a:xfrm>
              <a:off x="607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212" name="Freeform 1164"/>
            <p:cNvSpPr>
              <a:spLocks noChangeAspect="1"/>
            </p:cNvSpPr>
            <p:nvPr/>
          </p:nvSpPr>
          <p:spPr bwMode="auto">
            <a:xfrm>
              <a:off x="535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213" name="Freeform 1165"/>
            <p:cNvSpPr>
              <a:spLocks noChangeAspect="1"/>
            </p:cNvSpPr>
            <p:nvPr/>
          </p:nvSpPr>
          <p:spPr bwMode="auto">
            <a:xfrm>
              <a:off x="856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214" name="Freeform 1166"/>
            <p:cNvSpPr>
              <a:spLocks noChangeAspect="1"/>
            </p:cNvSpPr>
            <p:nvPr/>
          </p:nvSpPr>
          <p:spPr bwMode="auto">
            <a:xfrm>
              <a:off x="785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215" name="Freeform 1167"/>
            <p:cNvSpPr>
              <a:spLocks noChangeAspect="1"/>
            </p:cNvSpPr>
            <p:nvPr/>
          </p:nvSpPr>
          <p:spPr bwMode="auto">
            <a:xfrm>
              <a:off x="1106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216" name="Freeform 1168"/>
            <p:cNvSpPr>
              <a:spLocks noChangeAspect="1"/>
            </p:cNvSpPr>
            <p:nvPr/>
          </p:nvSpPr>
          <p:spPr bwMode="auto">
            <a:xfrm>
              <a:off x="1032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217" name="Freeform 1169"/>
            <p:cNvSpPr>
              <a:spLocks noChangeAspect="1"/>
            </p:cNvSpPr>
            <p:nvPr/>
          </p:nvSpPr>
          <p:spPr bwMode="auto">
            <a:xfrm>
              <a:off x="1283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218" name="Freeform 1170"/>
            <p:cNvSpPr>
              <a:spLocks noChangeAspect="1"/>
            </p:cNvSpPr>
            <p:nvPr/>
          </p:nvSpPr>
          <p:spPr bwMode="auto">
            <a:xfrm>
              <a:off x="110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3219" name="Group 1171"/>
            <p:cNvGrpSpPr>
              <a:grpSpLocks noChangeAspect="1"/>
            </p:cNvGrpSpPr>
            <p:nvPr/>
          </p:nvGrpSpPr>
          <p:grpSpPr bwMode="auto">
            <a:xfrm>
              <a:off x="232" y="2455"/>
              <a:ext cx="11" cy="79"/>
              <a:chOff x="1015" y="2428"/>
              <a:chExt cx="46" cy="372"/>
            </a:xfrm>
          </p:grpSpPr>
          <p:sp>
            <p:nvSpPr>
              <p:cNvPr id="3220" name="AutoShape 1172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21" name="AutoShape 1173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22" name="Group 1174"/>
            <p:cNvGrpSpPr>
              <a:grpSpLocks noChangeAspect="1"/>
            </p:cNvGrpSpPr>
            <p:nvPr/>
          </p:nvGrpSpPr>
          <p:grpSpPr bwMode="auto">
            <a:xfrm>
              <a:off x="385" y="2469"/>
              <a:ext cx="8" cy="95"/>
              <a:chOff x="1790" y="2461"/>
              <a:chExt cx="40" cy="447"/>
            </a:xfrm>
          </p:grpSpPr>
          <p:sp>
            <p:nvSpPr>
              <p:cNvPr id="3223" name="AutoShape 1175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24" name="AutoShape 1176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25" name="Group 1177"/>
            <p:cNvGrpSpPr>
              <a:grpSpLocks noChangeAspect="1"/>
            </p:cNvGrpSpPr>
            <p:nvPr/>
          </p:nvGrpSpPr>
          <p:grpSpPr bwMode="auto">
            <a:xfrm>
              <a:off x="261" y="2466"/>
              <a:ext cx="8" cy="98"/>
              <a:chOff x="1151" y="2490"/>
              <a:chExt cx="40" cy="455"/>
            </a:xfrm>
          </p:grpSpPr>
          <p:sp>
            <p:nvSpPr>
              <p:cNvPr id="3226" name="AutoShape 1178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27" name="AutoShape 1179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28" name="Group 1180"/>
            <p:cNvGrpSpPr>
              <a:grpSpLocks noChangeAspect="1"/>
            </p:cNvGrpSpPr>
            <p:nvPr/>
          </p:nvGrpSpPr>
          <p:grpSpPr bwMode="auto">
            <a:xfrm>
              <a:off x="411" y="2458"/>
              <a:ext cx="8" cy="68"/>
              <a:chOff x="1914" y="2425"/>
              <a:chExt cx="40" cy="326"/>
            </a:xfrm>
          </p:grpSpPr>
          <p:sp>
            <p:nvSpPr>
              <p:cNvPr id="3229" name="AutoShape 1181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30" name="AutoShape 1182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31" name="Group 1183"/>
            <p:cNvGrpSpPr>
              <a:grpSpLocks noChangeAspect="1"/>
            </p:cNvGrpSpPr>
            <p:nvPr/>
          </p:nvGrpSpPr>
          <p:grpSpPr bwMode="auto">
            <a:xfrm>
              <a:off x="288" y="2500"/>
              <a:ext cx="8" cy="71"/>
              <a:chOff x="1284" y="2652"/>
              <a:chExt cx="40" cy="337"/>
            </a:xfrm>
          </p:grpSpPr>
          <p:sp>
            <p:nvSpPr>
              <p:cNvPr id="3232" name="AutoShape 1184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33" name="AutoShape 1185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34" name="Group 1186"/>
            <p:cNvGrpSpPr>
              <a:grpSpLocks noChangeAspect="1"/>
            </p:cNvGrpSpPr>
            <p:nvPr/>
          </p:nvGrpSpPr>
          <p:grpSpPr bwMode="auto">
            <a:xfrm>
              <a:off x="355" y="2500"/>
              <a:ext cx="9" cy="75"/>
              <a:chOff x="1658" y="2628"/>
              <a:chExt cx="40" cy="355"/>
            </a:xfrm>
          </p:grpSpPr>
          <p:sp>
            <p:nvSpPr>
              <p:cNvPr id="3235" name="AutoShape 1187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36" name="AutoShape 1188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37" name="Group 1189"/>
            <p:cNvGrpSpPr>
              <a:grpSpLocks noChangeAspect="1"/>
            </p:cNvGrpSpPr>
            <p:nvPr/>
          </p:nvGrpSpPr>
          <p:grpSpPr bwMode="auto">
            <a:xfrm>
              <a:off x="328" y="2538"/>
              <a:ext cx="9" cy="26"/>
              <a:chOff x="1516" y="2835"/>
              <a:chExt cx="42" cy="123"/>
            </a:xfrm>
          </p:grpSpPr>
          <p:sp>
            <p:nvSpPr>
              <p:cNvPr id="3238" name="AutoShape 1190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39" name="AutoShape 1191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40" name="Group 1192"/>
            <p:cNvGrpSpPr>
              <a:grpSpLocks noChangeAspect="1"/>
            </p:cNvGrpSpPr>
            <p:nvPr/>
          </p:nvGrpSpPr>
          <p:grpSpPr bwMode="auto">
            <a:xfrm>
              <a:off x="499" y="2461"/>
              <a:ext cx="9" cy="94"/>
              <a:chOff x="2195" y="2463"/>
              <a:chExt cx="40" cy="442"/>
            </a:xfrm>
          </p:grpSpPr>
          <p:sp>
            <p:nvSpPr>
              <p:cNvPr id="3241" name="AutoShape 1193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42" name="AutoShape 1194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43" name="Group 1195"/>
            <p:cNvGrpSpPr>
              <a:grpSpLocks noChangeAspect="1"/>
            </p:cNvGrpSpPr>
            <p:nvPr/>
          </p:nvGrpSpPr>
          <p:grpSpPr bwMode="auto">
            <a:xfrm>
              <a:off x="529" y="2491"/>
              <a:ext cx="9" cy="82"/>
              <a:chOff x="2329" y="2599"/>
              <a:chExt cx="43" cy="386"/>
            </a:xfrm>
          </p:grpSpPr>
          <p:sp>
            <p:nvSpPr>
              <p:cNvPr id="3244" name="AutoShape 1196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45" name="AutoShape 1197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46" name="Group 1198"/>
            <p:cNvGrpSpPr>
              <a:grpSpLocks noChangeAspect="1"/>
            </p:cNvGrpSpPr>
            <p:nvPr/>
          </p:nvGrpSpPr>
          <p:grpSpPr bwMode="auto">
            <a:xfrm>
              <a:off x="434" y="2462"/>
              <a:ext cx="9" cy="34"/>
              <a:chOff x="2478" y="2807"/>
              <a:chExt cx="43" cy="178"/>
            </a:xfrm>
          </p:grpSpPr>
          <p:sp>
            <p:nvSpPr>
              <p:cNvPr id="3247" name="AutoShape 1199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48" name="AutoShape 1200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49" name="Group 1201"/>
            <p:cNvGrpSpPr>
              <a:grpSpLocks noChangeAspect="1"/>
            </p:cNvGrpSpPr>
            <p:nvPr/>
          </p:nvGrpSpPr>
          <p:grpSpPr bwMode="auto">
            <a:xfrm>
              <a:off x="471" y="2458"/>
              <a:ext cx="8" cy="57"/>
              <a:chOff x="2065" y="2441"/>
              <a:chExt cx="40" cy="272"/>
            </a:xfrm>
          </p:grpSpPr>
          <p:sp>
            <p:nvSpPr>
              <p:cNvPr id="3250" name="AutoShape 1202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51" name="AutoShape 1203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52" name="Group 1204"/>
            <p:cNvGrpSpPr>
              <a:grpSpLocks noChangeAspect="1"/>
            </p:cNvGrpSpPr>
            <p:nvPr/>
          </p:nvGrpSpPr>
          <p:grpSpPr bwMode="auto">
            <a:xfrm>
              <a:off x="557" y="2533"/>
              <a:ext cx="9" cy="34"/>
              <a:chOff x="2478" y="2807"/>
              <a:chExt cx="43" cy="178"/>
            </a:xfrm>
          </p:grpSpPr>
          <p:sp>
            <p:nvSpPr>
              <p:cNvPr id="3253" name="AutoShape 1205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54" name="AutoShape 1206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55" name="Group 1207"/>
            <p:cNvGrpSpPr>
              <a:grpSpLocks noChangeAspect="1"/>
            </p:cNvGrpSpPr>
            <p:nvPr/>
          </p:nvGrpSpPr>
          <p:grpSpPr bwMode="auto">
            <a:xfrm>
              <a:off x="673" y="2458"/>
              <a:ext cx="10" cy="47"/>
              <a:chOff x="3094" y="2443"/>
              <a:chExt cx="40" cy="183"/>
            </a:xfrm>
          </p:grpSpPr>
          <p:sp>
            <p:nvSpPr>
              <p:cNvPr id="3256" name="AutoShape 1208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57" name="AutoShape 1209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58" name="Group 1210"/>
            <p:cNvGrpSpPr>
              <a:grpSpLocks noChangeAspect="1"/>
            </p:cNvGrpSpPr>
            <p:nvPr/>
          </p:nvGrpSpPr>
          <p:grpSpPr bwMode="auto">
            <a:xfrm>
              <a:off x="647" y="2458"/>
              <a:ext cx="11" cy="87"/>
              <a:chOff x="2978" y="2432"/>
              <a:chExt cx="46" cy="375"/>
            </a:xfrm>
          </p:grpSpPr>
          <p:sp>
            <p:nvSpPr>
              <p:cNvPr id="3259" name="AutoShape 1211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60" name="AutoShape 1212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61" name="Group 1213"/>
            <p:cNvGrpSpPr>
              <a:grpSpLocks noChangeAspect="1"/>
            </p:cNvGrpSpPr>
            <p:nvPr/>
          </p:nvGrpSpPr>
          <p:grpSpPr bwMode="auto">
            <a:xfrm>
              <a:off x="619" y="2477"/>
              <a:ext cx="9" cy="93"/>
              <a:chOff x="2832" y="2516"/>
              <a:chExt cx="43" cy="436"/>
            </a:xfrm>
          </p:grpSpPr>
          <p:sp>
            <p:nvSpPr>
              <p:cNvPr id="3262" name="AutoShape 1214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63" name="AutoShape 1215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64" name="Group 1216"/>
            <p:cNvGrpSpPr>
              <a:grpSpLocks noChangeAspect="1"/>
            </p:cNvGrpSpPr>
            <p:nvPr/>
          </p:nvGrpSpPr>
          <p:grpSpPr bwMode="auto">
            <a:xfrm>
              <a:off x="589" y="2523"/>
              <a:ext cx="8" cy="46"/>
              <a:chOff x="2668" y="2761"/>
              <a:chExt cx="40" cy="217"/>
            </a:xfrm>
          </p:grpSpPr>
          <p:sp>
            <p:nvSpPr>
              <p:cNvPr id="3265" name="AutoShape 1217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66" name="AutoShape 1218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67" name="Group 1219"/>
            <p:cNvGrpSpPr>
              <a:grpSpLocks noChangeAspect="1"/>
            </p:cNvGrpSpPr>
            <p:nvPr/>
          </p:nvGrpSpPr>
          <p:grpSpPr bwMode="auto">
            <a:xfrm flipV="1">
              <a:off x="770" y="2479"/>
              <a:ext cx="8" cy="93"/>
              <a:chOff x="3217" y="3037"/>
              <a:chExt cx="46" cy="372"/>
            </a:xfrm>
          </p:grpSpPr>
          <p:sp>
            <p:nvSpPr>
              <p:cNvPr id="3268" name="AutoShape 1220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69" name="AutoShape 1221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70" name="Group 1222"/>
            <p:cNvGrpSpPr>
              <a:grpSpLocks noChangeAspect="1"/>
            </p:cNvGrpSpPr>
            <p:nvPr/>
          </p:nvGrpSpPr>
          <p:grpSpPr bwMode="auto">
            <a:xfrm>
              <a:off x="739" y="2455"/>
              <a:ext cx="10" cy="93"/>
              <a:chOff x="3353" y="3099"/>
              <a:chExt cx="40" cy="455"/>
            </a:xfrm>
          </p:grpSpPr>
          <p:sp>
            <p:nvSpPr>
              <p:cNvPr id="3271" name="AutoShape 1223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2" name="AutoShape 1224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73" name="Group 1225"/>
            <p:cNvGrpSpPr>
              <a:grpSpLocks noChangeAspect="1"/>
            </p:cNvGrpSpPr>
            <p:nvPr/>
          </p:nvGrpSpPr>
          <p:grpSpPr bwMode="auto">
            <a:xfrm>
              <a:off x="714" y="2457"/>
              <a:ext cx="10" cy="55"/>
              <a:chOff x="3486" y="3261"/>
              <a:chExt cx="40" cy="337"/>
            </a:xfrm>
          </p:grpSpPr>
          <p:sp>
            <p:nvSpPr>
              <p:cNvPr id="3274" name="AutoShape 1226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5" name="AutoShape 1227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76" name="Group 1228"/>
            <p:cNvGrpSpPr>
              <a:grpSpLocks noChangeAspect="1"/>
            </p:cNvGrpSpPr>
            <p:nvPr/>
          </p:nvGrpSpPr>
          <p:grpSpPr bwMode="auto">
            <a:xfrm>
              <a:off x="891" y="2460"/>
              <a:ext cx="8" cy="95"/>
              <a:chOff x="2195" y="2463"/>
              <a:chExt cx="40" cy="442"/>
            </a:xfrm>
          </p:grpSpPr>
          <p:sp>
            <p:nvSpPr>
              <p:cNvPr id="3277" name="AutoShape 1229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8" name="AutoShape 1230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79" name="Group 1231"/>
            <p:cNvGrpSpPr>
              <a:grpSpLocks noChangeAspect="1"/>
            </p:cNvGrpSpPr>
            <p:nvPr/>
          </p:nvGrpSpPr>
          <p:grpSpPr bwMode="auto">
            <a:xfrm>
              <a:off x="860" y="2491"/>
              <a:ext cx="9" cy="82"/>
              <a:chOff x="2329" y="2599"/>
              <a:chExt cx="43" cy="386"/>
            </a:xfrm>
          </p:grpSpPr>
          <p:sp>
            <p:nvSpPr>
              <p:cNvPr id="3280" name="AutoShape 1232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" name="AutoShape 1233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82" name="Group 1234"/>
            <p:cNvGrpSpPr>
              <a:grpSpLocks noChangeAspect="1"/>
            </p:cNvGrpSpPr>
            <p:nvPr/>
          </p:nvGrpSpPr>
          <p:grpSpPr bwMode="auto">
            <a:xfrm>
              <a:off x="796" y="2514"/>
              <a:ext cx="8" cy="56"/>
              <a:chOff x="2065" y="2441"/>
              <a:chExt cx="40" cy="272"/>
            </a:xfrm>
          </p:grpSpPr>
          <p:sp>
            <p:nvSpPr>
              <p:cNvPr id="3283" name="AutoShape 1235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" name="AutoShape 1236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85" name="Group 1237"/>
            <p:cNvGrpSpPr>
              <a:grpSpLocks noChangeAspect="1"/>
            </p:cNvGrpSpPr>
            <p:nvPr/>
          </p:nvGrpSpPr>
          <p:grpSpPr bwMode="auto">
            <a:xfrm flipV="1">
              <a:off x="831" y="2528"/>
              <a:ext cx="10" cy="39"/>
              <a:chOff x="2815" y="1923"/>
              <a:chExt cx="40" cy="217"/>
            </a:xfrm>
          </p:grpSpPr>
          <p:sp>
            <p:nvSpPr>
              <p:cNvPr id="3286" name="AutoShape 1238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" name="AutoShape 1239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88" name="Group 1240"/>
            <p:cNvGrpSpPr>
              <a:grpSpLocks noChangeAspect="1"/>
            </p:cNvGrpSpPr>
            <p:nvPr/>
          </p:nvGrpSpPr>
          <p:grpSpPr bwMode="auto">
            <a:xfrm>
              <a:off x="918" y="2457"/>
              <a:ext cx="10" cy="58"/>
              <a:chOff x="2329" y="2599"/>
              <a:chExt cx="43" cy="386"/>
            </a:xfrm>
          </p:grpSpPr>
          <p:sp>
            <p:nvSpPr>
              <p:cNvPr id="3289" name="AutoShape 1241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" name="AutoShape 1242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91" name="Group 1243"/>
            <p:cNvGrpSpPr>
              <a:grpSpLocks noChangeAspect="1"/>
            </p:cNvGrpSpPr>
            <p:nvPr/>
          </p:nvGrpSpPr>
          <p:grpSpPr bwMode="auto">
            <a:xfrm>
              <a:off x="953" y="2463"/>
              <a:ext cx="9" cy="34"/>
              <a:chOff x="2478" y="2807"/>
              <a:chExt cx="43" cy="178"/>
            </a:xfrm>
          </p:grpSpPr>
          <p:sp>
            <p:nvSpPr>
              <p:cNvPr id="3292" name="AutoShape 1244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3" name="AutoShape 1245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94" name="Group 1246"/>
            <p:cNvGrpSpPr>
              <a:grpSpLocks noChangeAspect="1"/>
            </p:cNvGrpSpPr>
            <p:nvPr/>
          </p:nvGrpSpPr>
          <p:grpSpPr bwMode="auto">
            <a:xfrm>
              <a:off x="1009" y="2471"/>
              <a:ext cx="9" cy="94"/>
              <a:chOff x="2195" y="2463"/>
              <a:chExt cx="40" cy="442"/>
            </a:xfrm>
          </p:grpSpPr>
          <p:sp>
            <p:nvSpPr>
              <p:cNvPr id="3295" name="AutoShape 1247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6" name="AutoShape 1248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97" name="Group 1249"/>
            <p:cNvGrpSpPr>
              <a:grpSpLocks noChangeAspect="1"/>
            </p:cNvGrpSpPr>
            <p:nvPr/>
          </p:nvGrpSpPr>
          <p:grpSpPr bwMode="auto">
            <a:xfrm>
              <a:off x="1038" y="2505"/>
              <a:ext cx="9" cy="67"/>
              <a:chOff x="2329" y="2599"/>
              <a:chExt cx="43" cy="386"/>
            </a:xfrm>
          </p:grpSpPr>
          <p:sp>
            <p:nvSpPr>
              <p:cNvPr id="3298" name="AutoShape 125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9" name="AutoShape 125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300" name="Group 1252"/>
            <p:cNvGrpSpPr>
              <a:grpSpLocks noChangeAspect="1"/>
            </p:cNvGrpSpPr>
            <p:nvPr/>
          </p:nvGrpSpPr>
          <p:grpSpPr bwMode="auto">
            <a:xfrm>
              <a:off x="980" y="2456"/>
              <a:ext cx="9" cy="71"/>
              <a:chOff x="2065" y="2441"/>
              <a:chExt cx="40" cy="272"/>
            </a:xfrm>
          </p:grpSpPr>
          <p:sp>
            <p:nvSpPr>
              <p:cNvPr id="3301" name="AutoShape 1253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02" name="AutoShape 1254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303" name="Group 1255"/>
            <p:cNvGrpSpPr>
              <a:grpSpLocks noChangeAspect="1"/>
            </p:cNvGrpSpPr>
            <p:nvPr/>
          </p:nvGrpSpPr>
          <p:grpSpPr bwMode="auto">
            <a:xfrm>
              <a:off x="1229" y="2455"/>
              <a:ext cx="10" cy="79"/>
              <a:chOff x="1015" y="2428"/>
              <a:chExt cx="46" cy="372"/>
            </a:xfrm>
          </p:grpSpPr>
          <p:sp>
            <p:nvSpPr>
              <p:cNvPr id="3304" name="AutoShape 1256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05" name="AutoShape 1257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306" name="Group 1258"/>
            <p:cNvGrpSpPr>
              <a:grpSpLocks noChangeAspect="1"/>
            </p:cNvGrpSpPr>
            <p:nvPr/>
          </p:nvGrpSpPr>
          <p:grpSpPr bwMode="auto">
            <a:xfrm>
              <a:off x="1257" y="2466"/>
              <a:ext cx="8" cy="98"/>
              <a:chOff x="1151" y="2490"/>
              <a:chExt cx="40" cy="455"/>
            </a:xfrm>
          </p:grpSpPr>
          <p:sp>
            <p:nvSpPr>
              <p:cNvPr id="3307" name="AutoShape 1259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08" name="AutoShape 1260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309" name="Group 1261"/>
            <p:cNvGrpSpPr>
              <a:grpSpLocks noChangeAspect="1"/>
            </p:cNvGrpSpPr>
            <p:nvPr/>
          </p:nvGrpSpPr>
          <p:grpSpPr bwMode="auto">
            <a:xfrm>
              <a:off x="1285" y="2500"/>
              <a:ext cx="7" cy="71"/>
              <a:chOff x="1284" y="2652"/>
              <a:chExt cx="40" cy="337"/>
            </a:xfrm>
          </p:grpSpPr>
          <p:sp>
            <p:nvSpPr>
              <p:cNvPr id="3310" name="AutoShape 1262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11" name="AutoShape 1263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312" name="Group 1264"/>
            <p:cNvGrpSpPr>
              <a:grpSpLocks noChangeAspect="1"/>
            </p:cNvGrpSpPr>
            <p:nvPr/>
          </p:nvGrpSpPr>
          <p:grpSpPr bwMode="auto">
            <a:xfrm>
              <a:off x="1324" y="2538"/>
              <a:ext cx="9" cy="26"/>
              <a:chOff x="1516" y="2835"/>
              <a:chExt cx="42" cy="123"/>
            </a:xfrm>
          </p:grpSpPr>
          <p:sp>
            <p:nvSpPr>
              <p:cNvPr id="3313" name="AutoShape 1265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14" name="AutoShape 1266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315" name="Group 1267"/>
            <p:cNvGrpSpPr>
              <a:grpSpLocks noChangeAspect="1"/>
            </p:cNvGrpSpPr>
            <p:nvPr/>
          </p:nvGrpSpPr>
          <p:grpSpPr bwMode="auto">
            <a:xfrm>
              <a:off x="1133" y="2465"/>
              <a:ext cx="9" cy="95"/>
              <a:chOff x="1790" y="2461"/>
              <a:chExt cx="40" cy="447"/>
            </a:xfrm>
          </p:grpSpPr>
          <p:sp>
            <p:nvSpPr>
              <p:cNvPr id="3316" name="AutoShape 1268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17" name="AutoShape 1269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318" name="Group 1270"/>
            <p:cNvGrpSpPr>
              <a:grpSpLocks noChangeAspect="1"/>
            </p:cNvGrpSpPr>
            <p:nvPr/>
          </p:nvGrpSpPr>
          <p:grpSpPr bwMode="auto">
            <a:xfrm>
              <a:off x="1161" y="2458"/>
              <a:ext cx="8" cy="68"/>
              <a:chOff x="1914" y="2425"/>
              <a:chExt cx="40" cy="326"/>
            </a:xfrm>
          </p:grpSpPr>
          <p:sp>
            <p:nvSpPr>
              <p:cNvPr id="3319" name="AutoShape 1271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20" name="AutoShape 1272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321" name="Group 1273"/>
            <p:cNvGrpSpPr>
              <a:grpSpLocks noChangeAspect="1"/>
            </p:cNvGrpSpPr>
            <p:nvPr/>
          </p:nvGrpSpPr>
          <p:grpSpPr bwMode="auto">
            <a:xfrm>
              <a:off x="1102" y="2498"/>
              <a:ext cx="9" cy="75"/>
              <a:chOff x="1658" y="2628"/>
              <a:chExt cx="40" cy="355"/>
            </a:xfrm>
          </p:grpSpPr>
          <p:sp>
            <p:nvSpPr>
              <p:cNvPr id="3322" name="AutoShape 1274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23" name="AutoShape 1275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324" name="Group 1276"/>
            <p:cNvGrpSpPr>
              <a:grpSpLocks noChangeAspect="1"/>
            </p:cNvGrpSpPr>
            <p:nvPr/>
          </p:nvGrpSpPr>
          <p:grpSpPr bwMode="auto">
            <a:xfrm>
              <a:off x="1075" y="2537"/>
              <a:ext cx="8" cy="26"/>
              <a:chOff x="1516" y="2835"/>
              <a:chExt cx="42" cy="123"/>
            </a:xfrm>
          </p:grpSpPr>
          <p:sp>
            <p:nvSpPr>
              <p:cNvPr id="3325" name="AutoShape 1277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26" name="AutoShape 1278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327" name="Group 1279"/>
            <p:cNvGrpSpPr>
              <a:grpSpLocks noChangeAspect="1"/>
            </p:cNvGrpSpPr>
            <p:nvPr/>
          </p:nvGrpSpPr>
          <p:grpSpPr bwMode="auto">
            <a:xfrm flipV="1">
              <a:off x="1182" y="2460"/>
              <a:ext cx="9" cy="34"/>
              <a:chOff x="2478" y="2807"/>
              <a:chExt cx="43" cy="178"/>
            </a:xfrm>
          </p:grpSpPr>
          <p:sp>
            <p:nvSpPr>
              <p:cNvPr id="3328" name="AutoShape 1280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29" name="AutoShape 1281"/>
              <p:cNvSpPr>
                <a:spLocks noChangeAspect="1" noChangeArrowheads="1"/>
              </p:cNvSpPr>
              <p:nvPr/>
            </p:nvSpPr>
            <p:spPr bwMode="auto">
              <a:xfrm flipV="1"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330" name="Freeform 1282"/>
            <p:cNvSpPr>
              <a:spLocks noChangeAspect="1"/>
            </p:cNvSpPr>
            <p:nvPr/>
          </p:nvSpPr>
          <p:spPr bwMode="auto">
            <a:xfrm flipH="1">
              <a:off x="1231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31" name="Freeform 1283"/>
            <p:cNvSpPr>
              <a:spLocks noChangeAspect="1"/>
            </p:cNvSpPr>
            <p:nvPr/>
          </p:nvSpPr>
          <p:spPr bwMode="auto">
            <a:xfrm flipH="1">
              <a:off x="11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32" name="Freeform 1284"/>
            <p:cNvSpPr>
              <a:spLocks noChangeAspect="1"/>
            </p:cNvSpPr>
            <p:nvPr/>
          </p:nvSpPr>
          <p:spPr bwMode="auto">
            <a:xfrm flipH="1">
              <a:off x="980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33" name="Freeform 1285"/>
            <p:cNvSpPr>
              <a:spLocks noChangeAspect="1"/>
            </p:cNvSpPr>
            <p:nvPr/>
          </p:nvSpPr>
          <p:spPr bwMode="auto">
            <a:xfrm flipH="1">
              <a:off x="908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34" name="Freeform 1286"/>
            <p:cNvSpPr>
              <a:spLocks noChangeAspect="1"/>
            </p:cNvSpPr>
            <p:nvPr/>
          </p:nvSpPr>
          <p:spPr bwMode="auto">
            <a:xfrm flipH="1">
              <a:off x="732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35" name="Freeform 1287"/>
            <p:cNvSpPr>
              <a:spLocks noChangeAspect="1"/>
            </p:cNvSpPr>
            <p:nvPr/>
          </p:nvSpPr>
          <p:spPr bwMode="auto">
            <a:xfrm flipH="1">
              <a:off x="659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36" name="Freeform 1288"/>
            <p:cNvSpPr>
              <a:spLocks noChangeAspect="1"/>
            </p:cNvSpPr>
            <p:nvPr/>
          </p:nvSpPr>
          <p:spPr bwMode="auto">
            <a:xfrm flipH="1">
              <a:off x="483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37" name="Freeform 1289"/>
            <p:cNvSpPr>
              <a:spLocks noChangeAspect="1"/>
            </p:cNvSpPr>
            <p:nvPr/>
          </p:nvSpPr>
          <p:spPr bwMode="auto">
            <a:xfrm flipH="1">
              <a:off x="411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38" name="Freeform 1290"/>
            <p:cNvSpPr>
              <a:spLocks noChangeAspect="1"/>
            </p:cNvSpPr>
            <p:nvPr/>
          </p:nvSpPr>
          <p:spPr bwMode="auto">
            <a:xfrm flipH="1">
              <a:off x="234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39" name="Freeform 1291"/>
            <p:cNvSpPr>
              <a:spLocks noChangeAspect="1"/>
            </p:cNvSpPr>
            <p:nvPr/>
          </p:nvSpPr>
          <p:spPr bwMode="auto">
            <a:xfrm flipH="1">
              <a:off x="163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3340" name="Group 1292"/>
          <p:cNvGrpSpPr>
            <a:grpSpLocks noChangeAspect="1"/>
          </p:cNvGrpSpPr>
          <p:nvPr/>
        </p:nvGrpSpPr>
        <p:grpSpPr bwMode="auto">
          <a:xfrm>
            <a:off x="1117600" y="1568450"/>
            <a:ext cx="1152525" cy="539750"/>
            <a:chOff x="14921" y="14513"/>
            <a:chExt cx="360" cy="189"/>
          </a:xfrm>
        </p:grpSpPr>
        <p:grpSp>
          <p:nvGrpSpPr>
            <p:cNvPr id="3341" name="Group 1293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3342" name="Freeform 1294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43" name="Oval 1295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44" name="Oval 1296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45" name="Oval 1297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46" name="Oval 1298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347" name="Text Box 1299"/>
            <p:cNvSpPr txBox="1">
              <a:spLocks noChangeAspect="1" noChangeArrowheads="1"/>
            </p:cNvSpPr>
            <p:nvPr/>
          </p:nvSpPr>
          <p:spPr bwMode="auto">
            <a:xfrm>
              <a:off x="15092" y="14583"/>
              <a:ext cx="95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3348" name="Oval 1300"/>
          <p:cNvSpPr>
            <a:spLocks noChangeArrowheads="1"/>
          </p:cNvSpPr>
          <p:nvPr/>
        </p:nvSpPr>
        <p:spPr bwMode="auto">
          <a:xfrm flipH="1">
            <a:off x="1335088" y="1474788"/>
            <a:ext cx="277812" cy="165100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S</a:t>
            </a:r>
            <a:r>
              <a:rPr lang="en-US" sz="800" b="1"/>
              <a:t>33</a:t>
            </a:r>
          </a:p>
        </p:txBody>
      </p:sp>
      <p:sp>
        <p:nvSpPr>
          <p:cNvPr id="3349" name="Freeform 1301"/>
          <p:cNvSpPr>
            <a:spLocks/>
          </p:cNvSpPr>
          <p:nvPr/>
        </p:nvSpPr>
        <p:spPr bwMode="auto">
          <a:xfrm>
            <a:off x="1852613" y="2109788"/>
            <a:ext cx="160337" cy="600075"/>
          </a:xfrm>
          <a:custGeom>
            <a:avLst/>
            <a:gdLst>
              <a:gd name="T0" fmla="*/ 19 w 101"/>
              <a:gd name="T1" fmla="*/ 0 h 428"/>
              <a:gd name="T2" fmla="*/ 0 w 101"/>
              <a:gd name="T3" fmla="*/ 428 h 42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1" h="428">
                <a:moveTo>
                  <a:pt x="19" y="0"/>
                </a:moveTo>
                <a:cubicBezTo>
                  <a:pt x="54" y="136"/>
                  <a:pt x="101" y="215"/>
                  <a:pt x="0" y="428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3350" name="Group 1302"/>
          <p:cNvGrpSpPr>
            <a:grpSpLocks noChangeAspect="1"/>
          </p:cNvGrpSpPr>
          <p:nvPr/>
        </p:nvGrpSpPr>
        <p:grpSpPr bwMode="auto">
          <a:xfrm>
            <a:off x="995363" y="2874963"/>
            <a:ext cx="722312" cy="338137"/>
            <a:chOff x="14921" y="14513"/>
            <a:chExt cx="360" cy="189"/>
          </a:xfrm>
        </p:grpSpPr>
        <p:grpSp>
          <p:nvGrpSpPr>
            <p:cNvPr id="3351" name="Group 1303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3352" name="Freeform 1304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53" name="Oval 1305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54" name="Oval 1306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55" name="Oval 1307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56" name="Oval 1308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357" name="Text Box 1309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3358" name="Group 1310"/>
          <p:cNvGrpSpPr>
            <a:grpSpLocks noChangeAspect="1"/>
          </p:cNvGrpSpPr>
          <p:nvPr/>
        </p:nvGrpSpPr>
        <p:grpSpPr bwMode="auto">
          <a:xfrm flipH="1">
            <a:off x="1528763" y="2878138"/>
            <a:ext cx="722312" cy="338137"/>
            <a:chOff x="14921" y="14513"/>
            <a:chExt cx="360" cy="189"/>
          </a:xfrm>
        </p:grpSpPr>
        <p:grpSp>
          <p:nvGrpSpPr>
            <p:cNvPr id="3359" name="Group 1311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3360" name="Freeform 1312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61" name="Oval 1313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62" name="Oval 1314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63" name="Oval 1315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64" name="Oval 1316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365" name="Text Box 1317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3366" name="Group 1318"/>
          <p:cNvGrpSpPr>
            <a:grpSpLocks/>
          </p:cNvGrpSpPr>
          <p:nvPr/>
        </p:nvGrpSpPr>
        <p:grpSpPr bwMode="auto">
          <a:xfrm>
            <a:off x="977900" y="3170238"/>
            <a:ext cx="722313" cy="338137"/>
            <a:chOff x="1259" y="3039"/>
            <a:chExt cx="455" cy="213"/>
          </a:xfrm>
        </p:grpSpPr>
        <p:grpSp>
          <p:nvGrpSpPr>
            <p:cNvPr id="3367" name="Group 1319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3368" name="Freeform 1320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69" name="Oval 1321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70" name="Oval 1322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71" name="Oval 1323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72" name="Oval 1324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373" name="Text Box 1325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3374" name="Group 1326"/>
          <p:cNvGrpSpPr>
            <a:grpSpLocks/>
          </p:cNvGrpSpPr>
          <p:nvPr/>
        </p:nvGrpSpPr>
        <p:grpSpPr bwMode="auto">
          <a:xfrm flipH="1">
            <a:off x="1538288" y="3168650"/>
            <a:ext cx="722312" cy="338138"/>
            <a:chOff x="1259" y="3039"/>
            <a:chExt cx="455" cy="213"/>
          </a:xfrm>
        </p:grpSpPr>
        <p:grpSp>
          <p:nvGrpSpPr>
            <p:cNvPr id="3375" name="Group 1327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3376" name="Freeform 1328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77" name="Oval 1329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78" name="Oval 1330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79" name="Oval 1331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80" name="Oval 1332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381" name="Text Box 1333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3382" name="Freeform 1334"/>
          <p:cNvSpPr>
            <a:spLocks/>
          </p:cNvSpPr>
          <p:nvPr/>
        </p:nvSpPr>
        <p:spPr bwMode="auto">
          <a:xfrm>
            <a:off x="790575" y="1338263"/>
            <a:ext cx="541338" cy="287337"/>
          </a:xfrm>
          <a:custGeom>
            <a:avLst/>
            <a:gdLst>
              <a:gd name="T0" fmla="*/ 0 w 341"/>
              <a:gd name="T1" fmla="*/ 31 h 181"/>
              <a:gd name="T2" fmla="*/ 341 w 341"/>
              <a:gd name="T3" fmla="*/ 105 h 18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41" h="181">
                <a:moveTo>
                  <a:pt x="0" y="31"/>
                </a:moveTo>
                <a:cubicBezTo>
                  <a:pt x="22" y="181"/>
                  <a:pt x="225" y="0"/>
                  <a:pt x="341" y="105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3383" name="Text Box 1335"/>
          <p:cNvSpPr txBox="1">
            <a:spLocks noChangeArrowheads="1"/>
          </p:cNvSpPr>
          <p:nvPr/>
        </p:nvSpPr>
        <p:spPr bwMode="auto">
          <a:xfrm>
            <a:off x="103188" y="546100"/>
            <a:ext cx="21002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99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/>
              <a:t>Constitutive modifications</a:t>
            </a:r>
          </a:p>
          <a:p>
            <a:r>
              <a:rPr lang="en-US" sz="1200" b="1"/>
              <a:t>Resting cells</a:t>
            </a:r>
          </a:p>
        </p:txBody>
      </p:sp>
      <p:sp>
        <p:nvSpPr>
          <p:cNvPr id="3384" name="Oval 1336"/>
          <p:cNvSpPr>
            <a:spLocks noChangeArrowheads="1"/>
          </p:cNvSpPr>
          <p:nvPr/>
        </p:nvSpPr>
        <p:spPr bwMode="auto">
          <a:xfrm flipH="1">
            <a:off x="1760538" y="2849563"/>
            <a:ext cx="177800" cy="12541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 b="1">
                <a:solidFill>
                  <a:srgbClr val="FFFF00"/>
                </a:solidFill>
              </a:rPr>
              <a:t>S</a:t>
            </a:r>
            <a:r>
              <a:rPr lang="en-US" sz="600" b="1"/>
              <a:t>33</a:t>
            </a:r>
          </a:p>
        </p:txBody>
      </p:sp>
      <p:sp>
        <p:nvSpPr>
          <p:cNvPr id="3385" name="Oval 1337"/>
          <p:cNvSpPr>
            <a:spLocks noChangeAspect="1" noChangeArrowheads="1"/>
          </p:cNvSpPr>
          <p:nvPr/>
        </p:nvSpPr>
        <p:spPr bwMode="auto">
          <a:xfrm flipH="1">
            <a:off x="547688" y="1084263"/>
            <a:ext cx="447675" cy="265112"/>
          </a:xfrm>
          <a:prstGeom prst="ellipse">
            <a:avLst/>
          </a:prstGeom>
          <a:gradFill rotWithShape="1">
            <a:gsLst>
              <a:gs pos="0">
                <a:srgbClr val="FFFFD6">
                  <a:gamma/>
                  <a:shade val="46275"/>
                  <a:invGamma/>
                </a:srgbClr>
              </a:gs>
              <a:gs pos="50000">
                <a:srgbClr val="FFFFD6"/>
              </a:gs>
              <a:gs pos="100000">
                <a:srgbClr val="FFFFD6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655555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25" tIns="45713" rIns="91425" bIns="45713" anchor="ctr"/>
          <a:lstStyle/>
          <a:p>
            <a:pPr algn="ctr"/>
            <a:r>
              <a:rPr lang="en-US" sz="800" b="1">
                <a:solidFill>
                  <a:srgbClr val="655555"/>
                </a:solidFill>
                <a:sym typeface="Symbol" charset="0"/>
              </a:rPr>
              <a:t>GSK-3</a:t>
            </a:r>
          </a:p>
        </p:txBody>
      </p:sp>
      <p:sp>
        <p:nvSpPr>
          <p:cNvPr id="3386" name="Oval 1338"/>
          <p:cNvSpPr>
            <a:spLocks noChangeArrowheads="1"/>
          </p:cNvSpPr>
          <p:nvPr/>
        </p:nvSpPr>
        <p:spPr bwMode="auto">
          <a:xfrm flipH="1">
            <a:off x="1439863" y="1644650"/>
            <a:ext cx="277812" cy="165100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T</a:t>
            </a:r>
            <a:r>
              <a:rPr lang="en-US" sz="800" b="1"/>
              <a:t>55</a:t>
            </a:r>
          </a:p>
        </p:txBody>
      </p:sp>
      <p:sp>
        <p:nvSpPr>
          <p:cNvPr id="3387" name="AutoShape 1339"/>
          <p:cNvSpPr>
            <a:spLocks noChangeAspect="1" noChangeArrowheads="1"/>
          </p:cNvSpPr>
          <p:nvPr/>
        </p:nvSpPr>
        <p:spPr bwMode="auto">
          <a:xfrm flipH="1">
            <a:off x="4016375" y="1195388"/>
            <a:ext cx="460375" cy="2111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8C3D91"/>
              </a:gs>
              <a:gs pos="6000">
                <a:srgbClr val="7005D4"/>
              </a:gs>
              <a:gs pos="15000">
                <a:srgbClr val="181CC7"/>
              </a:gs>
              <a:gs pos="30001">
                <a:srgbClr val="0A128C"/>
              </a:gs>
              <a:gs pos="50000">
                <a:srgbClr val="000000"/>
              </a:gs>
              <a:gs pos="70000">
                <a:srgbClr val="0A128C"/>
              </a:gs>
              <a:gs pos="85000">
                <a:srgbClr val="181CC7"/>
              </a:gs>
              <a:gs pos="94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635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FFFF00"/>
                </a:solidFill>
              </a:rPr>
              <a:t>ChK1</a:t>
            </a:r>
          </a:p>
        </p:txBody>
      </p:sp>
      <p:sp>
        <p:nvSpPr>
          <p:cNvPr id="3388" name="AutoShape 1340"/>
          <p:cNvSpPr>
            <a:spLocks noChangeArrowheads="1"/>
          </p:cNvSpPr>
          <p:nvPr/>
        </p:nvSpPr>
        <p:spPr bwMode="auto">
          <a:xfrm>
            <a:off x="2363788" y="3676650"/>
            <a:ext cx="2166937" cy="3108325"/>
          </a:xfrm>
          <a:prstGeom prst="roundRect">
            <a:avLst>
              <a:gd name="adj" fmla="val 5731"/>
            </a:avLst>
          </a:prstGeom>
          <a:solidFill>
            <a:schemeClr val="bg1"/>
          </a:solidFill>
          <a:ln w="12700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s-ES"/>
          </a:p>
        </p:txBody>
      </p:sp>
      <p:grpSp>
        <p:nvGrpSpPr>
          <p:cNvPr id="3389" name="Group 1341"/>
          <p:cNvGrpSpPr>
            <a:grpSpLocks/>
          </p:cNvGrpSpPr>
          <p:nvPr/>
        </p:nvGrpSpPr>
        <p:grpSpPr bwMode="auto">
          <a:xfrm>
            <a:off x="2386013" y="6276975"/>
            <a:ext cx="2068512" cy="192088"/>
            <a:chOff x="110" y="2454"/>
            <a:chExt cx="1303" cy="121"/>
          </a:xfrm>
        </p:grpSpPr>
        <p:sp>
          <p:nvSpPr>
            <p:cNvPr id="3390" name="Freeform 1342"/>
            <p:cNvSpPr>
              <a:spLocks noChangeAspect="1"/>
            </p:cNvSpPr>
            <p:nvPr/>
          </p:nvSpPr>
          <p:spPr bwMode="auto">
            <a:xfrm>
              <a:off x="3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91" name="Freeform 1343"/>
            <p:cNvSpPr>
              <a:spLocks noChangeAspect="1"/>
            </p:cNvSpPr>
            <p:nvPr/>
          </p:nvSpPr>
          <p:spPr bwMode="auto">
            <a:xfrm>
              <a:off x="287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92" name="Freeform 1344"/>
            <p:cNvSpPr>
              <a:spLocks noChangeAspect="1"/>
            </p:cNvSpPr>
            <p:nvPr/>
          </p:nvSpPr>
          <p:spPr bwMode="auto">
            <a:xfrm>
              <a:off x="607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93" name="Freeform 1345"/>
            <p:cNvSpPr>
              <a:spLocks noChangeAspect="1"/>
            </p:cNvSpPr>
            <p:nvPr/>
          </p:nvSpPr>
          <p:spPr bwMode="auto">
            <a:xfrm>
              <a:off x="535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94" name="Freeform 1346"/>
            <p:cNvSpPr>
              <a:spLocks noChangeAspect="1"/>
            </p:cNvSpPr>
            <p:nvPr/>
          </p:nvSpPr>
          <p:spPr bwMode="auto">
            <a:xfrm>
              <a:off x="856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95" name="Freeform 1347"/>
            <p:cNvSpPr>
              <a:spLocks noChangeAspect="1"/>
            </p:cNvSpPr>
            <p:nvPr/>
          </p:nvSpPr>
          <p:spPr bwMode="auto">
            <a:xfrm>
              <a:off x="785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96" name="Freeform 1348"/>
            <p:cNvSpPr>
              <a:spLocks noChangeAspect="1"/>
            </p:cNvSpPr>
            <p:nvPr/>
          </p:nvSpPr>
          <p:spPr bwMode="auto">
            <a:xfrm>
              <a:off x="1106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97" name="Freeform 1349"/>
            <p:cNvSpPr>
              <a:spLocks noChangeAspect="1"/>
            </p:cNvSpPr>
            <p:nvPr/>
          </p:nvSpPr>
          <p:spPr bwMode="auto">
            <a:xfrm>
              <a:off x="1032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98" name="Freeform 1350"/>
            <p:cNvSpPr>
              <a:spLocks noChangeAspect="1"/>
            </p:cNvSpPr>
            <p:nvPr/>
          </p:nvSpPr>
          <p:spPr bwMode="auto">
            <a:xfrm>
              <a:off x="1283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99" name="Freeform 1351"/>
            <p:cNvSpPr>
              <a:spLocks noChangeAspect="1"/>
            </p:cNvSpPr>
            <p:nvPr/>
          </p:nvSpPr>
          <p:spPr bwMode="auto">
            <a:xfrm>
              <a:off x="110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3400" name="Group 1352"/>
            <p:cNvGrpSpPr>
              <a:grpSpLocks noChangeAspect="1"/>
            </p:cNvGrpSpPr>
            <p:nvPr/>
          </p:nvGrpSpPr>
          <p:grpSpPr bwMode="auto">
            <a:xfrm>
              <a:off x="232" y="2455"/>
              <a:ext cx="11" cy="79"/>
              <a:chOff x="1015" y="2428"/>
              <a:chExt cx="46" cy="372"/>
            </a:xfrm>
          </p:grpSpPr>
          <p:sp>
            <p:nvSpPr>
              <p:cNvPr id="3401" name="AutoShape 1353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02" name="AutoShape 1354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03" name="Group 1355"/>
            <p:cNvGrpSpPr>
              <a:grpSpLocks noChangeAspect="1"/>
            </p:cNvGrpSpPr>
            <p:nvPr/>
          </p:nvGrpSpPr>
          <p:grpSpPr bwMode="auto">
            <a:xfrm>
              <a:off x="385" y="2469"/>
              <a:ext cx="8" cy="95"/>
              <a:chOff x="1790" y="2461"/>
              <a:chExt cx="40" cy="447"/>
            </a:xfrm>
          </p:grpSpPr>
          <p:sp>
            <p:nvSpPr>
              <p:cNvPr id="3404" name="AutoShape 1356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05" name="AutoShape 1357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06" name="Group 1358"/>
            <p:cNvGrpSpPr>
              <a:grpSpLocks noChangeAspect="1"/>
            </p:cNvGrpSpPr>
            <p:nvPr/>
          </p:nvGrpSpPr>
          <p:grpSpPr bwMode="auto">
            <a:xfrm>
              <a:off x="261" y="2466"/>
              <a:ext cx="8" cy="98"/>
              <a:chOff x="1151" y="2490"/>
              <a:chExt cx="40" cy="455"/>
            </a:xfrm>
          </p:grpSpPr>
          <p:sp>
            <p:nvSpPr>
              <p:cNvPr id="3407" name="AutoShape 1359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08" name="AutoShape 1360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09" name="Group 1361"/>
            <p:cNvGrpSpPr>
              <a:grpSpLocks noChangeAspect="1"/>
            </p:cNvGrpSpPr>
            <p:nvPr/>
          </p:nvGrpSpPr>
          <p:grpSpPr bwMode="auto">
            <a:xfrm>
              <a:off x="411" y="2458"/>
              <a:ext cx="8" cy="68"/>
              <a:chOff x="1914" y="2425"/>
              <a:chExt cx="40" cy="326"/>
            </a:xfrm>
          </p:grpSpPr>
          <p:sp>
            <p:nvSpPr>
              <p:cNvPr id="3410" name="AutoShape 1362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11" name="AutoShape 1363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12" name="Group 1364"/>
            <p:cNvGrpSpPr>
              <a:grpSpLocks noChangeAspect="1"/>
            </p:cNvGrpSpPr>
            <p:nvPr/>
          </p:nvGrpSpPr>
          <p:grpSpPr bwMode="auto">
            <a:xfrm>
              <a:off x="288" y="2500"/>
              <a:ext cx="8" cy="71"/>
              <a:chOff x="1284" y="2652"/>
              <a:chExt cx="40" cy="337"/>
            </a:xfrm>
          </p:grpSpPr>
          <p:sp>
            <p:nvSpPr>
              <p:cNvPr id="3413" name="AutoShape 1365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14" name="AutoShape 1366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15" name="Group 1367"/>
            <p:cNvGrpSpPr>
              <a:grpSpLocks noChangeAspect="1"/>
            </p:cNvGrpSpPr>
            <p:nvPr/>
          </p:nvGrpSpPr>
          <p:grpSpPr bwMode="auto">
            <a:xfrm>
              <a:off x="355" y="2500"/>
              <a:ext cx="9" cy="75"/>
              <a:chOff x="1658" y="2628"/>
              <a:chExt cx="40" cy="355"/>
            </a:xfrm>
          </p:grpSpPr>
          <p:sp>
            <p:nvSpPr>
              <p:cNvPr id="3416" name="AutoShape 1368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17" name="AutoShape 1369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18" name="Group 1370"/>
            <p:cNvGrpSpPr>
              <a:grpSpLocks noChangeAspect="1"/>
            </p:cNvGrpSpPr>
            <p:nvPr/>
          </p:nvGrpSpPr>
          <p:grpSpPr bwMode="auto">
            <a:xfrm>
              <a:off x="328" y="2538"/>
              <a:ext cx="9" cy="26"/>
              <a:chOff x="1516" y="2835"/>
              <a:chExt cx="42" cy="123"/>
            </a:xfrm>
          </p:grpSpPr>
          <p:sp>
            <p:nvSpPr>
              <p:cNvPr id="3419" name="AutoShape 1371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20" name="AutoShape 1372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21" name="Group 1373"/>
            <p:cNvGrpSpPr>
              <a:grpSpLocks noChangeAspect="1"/>
            </p:cNvGrpSpPr>
            <p:nvPr/>
          </p:nvGrpSpPr>
          <p:grpSpPr bwMode="auto">
            <a:xfrm>
              <a:off x="499" y="2461"/>
              <a:ext cx="9" cy="94"/>
              <a:chOff x="2195" y="2463"/>
              <a:chExt cx="40" cy="442"/>
            </a:xfrm>
          </p:grpSpPr>
          <p:sp>
            <p:nvSpPr>
              <p:cNvPr id="3422" name="AutoShape 1374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23" name="AutoShape 1375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24" name="Group 1376"/>
            <p:cNvGrpSpPr>
              <a:grpSpLocks noChangeAspect="1"/>
            </p:cNvGrpSpPr>
            <p:nvPr/>
          </p:nvGrpSpPr>
          <p:grpSpPr bwMode="auto">
            <a:xfrm>
              <a:off x="529" y="2491"/>
              <a:ext cx="9" cy="82"/>
              <a:chOff x="2329" y="2599"/>
              <a:chExt cx="43" cy="386"/>
            </a:xfrm>
          </p:grpSpPr>
          <p:sp>
            <p:nvSpPr>
              <p:cNvPr id="3425" name="AutoShape 1377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26" name="AutoShape 1378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27" name="Group 1379"/>
            <p:cNvGrpSpPr>
              <a:grpSpLocks noChangeAspect="1"/>
            </p:cNvGrpSpPr>
            <p:nvPr/>
          </p:nvGrpSpPr>
          <p:grpSpPr bwMode="auto">
            <a:xfrm>
              <a:off x="434" y="2462"/>
              <a:ext cx="9" cy="34"/>
              <a:chOff x="2478" y="2807"/>
              <a:chExt cx="43" cy="178"/>
            </a:xfrm>
          </p:grpSpPr>
          <p:sp>
            <p:nvSpPr>
              <p:cNvPr id="3428" name="AutoShape 1380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29" name="AutoShape 1381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30" name="Group 1382"/>
            <p:cNvGrpSpPr>
              <a:grpSpLocks noChangeAspect="1"/>
            </p:cNvGrpSpPr>
            <p:nvPr/>
          </p:nvGrpSpPr>
          <p:grpSpPr bwMode="auto">
            <a:xfrm>
              <a:off x="471" y="2458"/>
              <a:ext cx="8" cy="57"/>
              <a:chOff x="2065" y="2441"/>
              <a:chExt cx="40" cy="272"/>
            </a:xfrm>
          </p:grpSpPr>
          <p:sp>
            <p:nvSpPr>
              <p:cNvPr id="3431" name="AutoShape 1383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32" name="AutoShape 1384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33" name="Group 1385"/>
            <p:cNvGrpSpPr>
              <a:grpSpLocks noChangeAspect="1"/>
            </p:cNvGrpSpPr>
            <p:nvPr/>
          </p:nvGrpSpPr>
          <p:grpSpPr bwMode="auto">
            <a:xfrm>
              <a:off x="557" y="2533"/>
              <a:ext cx="9" cy="34"/>
              <a:chOff x="2478" y="2807"/>
              <a:chExt cx="43" cy="178"/>
            </a:xfrm>
          </p:grpSpPr>
          <p:sp>
            <p:nvSpPr>
              <p:cNvPr id="3434" name="AutoShape 1386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35" name="AutoShape 1387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36" name="Group 1388"/>
            <p:cNvGrpSpPr>
              <a:grpSpLocks noChangeAspect="1"/>
            </p:cNvGrpSpPr>
            <p:nvPr/>
          </p:nvGrpSpPr>
          <p:grpSpPr bwMode="auto">
            <a:xfrm>
              <a:off x="673" y="2458"/>
              <a:ext cx="10" cy="47"/>
              <a:chOff x="3094" y="2443"/>
              <a:chExt cx="40" cy="183"/>
            </a:xfrm>
          </p:grpSpPr>
          <p:sp>
            <p:nvSpPr>
              <p:cNvPr id="3437" name="AutoShape 1389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38" name="AutoShape 1390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39" name="Group 1391"/>
            <p:cNvGrpSpPr>
              <a:grpSpLocks noChangeAspect="1"/>
            </p:cNvGrpSpPr>
            <p:nvPr/>
          </p:nvGrpSpPr>
          <p:grpSpPr bwMode="auto">
            <a:xfrm>
              <a:off x="647" y="2458"/>
              <a:ext cx="11" cy="87"/>
              <a:chOff x="2978" y="2432"/>
              <a:chExt cx="46" cy="375"/>
            </a:xfrm>
          </p:grpSpPr>
          <p:sp>
            <p:nvSpPr>
              <p:cNvPr id="3440" name="AutoShape 1392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41" name="AutoShape 1393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42" name="Group 1394"/>
            <p:cNvGrpSpPr>
              <a:grpSpLocks noChangeAspect="1"/>
            </p:cNvGrpSpPr>
            <p:nvPr/>
          </p:nvGrpSpPr>
          <p:grpSpPr bwMode="auto">
            <a:xfrm>
              <a:off x="619" y="2477"/>
              <a:ext cx="9" cy="93"/>
              <a:chOff x="2832" y="2516"/>
              <a:chExt cx="43" cy="436"/>
            </a:xfrm>
          </p:grpSpPr>
          <p:sp>
            <p:nvSpPr>
              <p:cNvPr id="3443" name="AutoShape 1395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44" name="AutoShape 1396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45" name="Group 1397"/>
            <p:cNvGrpSpPr>
              <a:grpSpLocks noChangeAspect="1"/>
            </p:cNvGrpSpPr>
            <p:nvPr/>
          </p:nvGrpSpPr>
          <p:grpSpPr bwMode="auto">
            <a:xfrm>
              <a:off x="589" y="2523"/>
              <a:ext cx="8" cy="46"/>
              <a:chOff x="2668" y="2761"/>
              <a:chExt cx="40" cy="217"/>
            </a:xfrm>
          </p:grpSpPr>
          <p:sp>
            <p:nvSpPr>
              <p:cNvPr id="3446" name="AutoShape 1398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47" name="AutoShape 1399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48" name="Group 1400"/>
            <p:cNvGrpSpPr>
              <a:grpSpLocks noChangeAspect="1"/>
            </p:cNvGrpSpPr>
            <p:nvPr/>
          </p:nvGrpSpPr>
          <p:grpSpPr bwMode="auto">
            <a:xfrm flipV="1">
              <a:off x="770" y="2479"/>
              <a:ext cx="8" cy="93"/>
              <a:chOff x="3217" y="3037"/>
              <a:chExt cx="46" cy="372"/>
            </a:xfrm>
          </p:grpSpPr>
          <p:sp>
            <p:nvSpPr>
              <p:cNvPr id="3449" name="AutoShape 1401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50" name="AutoShape 1402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51" name="Group 1403"/>
            <p:cNvGrpSpPr>
              <a:grpSpLocks noChangeAspect="1"/>
            </p:cNvGrpSpPr>
            <p:nvPr/>
          </p:nvGrpSpPr>
          <p:grpSpPr bwMode="auto">
            <a:xfrm>
              <a:off x="739" y="2455"/>
              <a:ext cx="10" cy="93"/>
              <a:chOff x="3353" y="3099"/>
              <a:chExt cx="40" cy="455"/>
            </a:xfrm>
          </p:grpSpPr>
          <p:sp>
            <p:nvSpPr>
              <p:cNvPr id="3452" name="AutoShape 1404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53" name="AutoShape 1405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54" name="Group 1406"/>
            <p:cNvGrpSpPr>
              <a:grpSpLocks noChangeAspect="1"/>
            </p:cNvGrpSpPr>
            <p:nvPr/>
          </p:nvGrpSpPr>
          <p:grpSpPr bwMode="auto">
            <a:xfrm>
              <a:off x="714" y="2457"/>
              <a:ext cx="10" cy="55"/>
              <a:chOff x="3486" y="3261"/>
              <a:chExt cx="40" cy="337"/>
            </a:xfrm>
          </p:grpSpPr>
          <p:sp>
            <p:nvSpPr>
              <p:cNvPr id="3455" name="AutoShape 1407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56" name="AutoShape 1408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57" name="Group 1409"/>
            <p:cNvGrpSpPr>
              <a:grpSpLocks noChangeAspect="1"/>
            </p:cNvGrpSpPr>
            <p:nvPr/>
          </p:nvGrpSpPr>
          <p:grpSpPr bwMode="auto">
            <a:xfrm>
              <a:off x="891" y="2460"/>
              <a:ext cx="8" cy="95"/>
              <a:chOff x="2195" y="2463"/>
              <a:chExt cx="40" cy="442"/>
            </a:xfrm>
          </p:grpSpPr>
          <p:sp>
            <p:nvSpPr>
              <p:cNvPr id="3458" name="AutoShape 1410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59" name="AutoShape 1411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60" name="Group 1412"/>
            <p:cNvGrpSpPr>
              <a:grpSpLocks noChangeAspect="1"/>
            </p:cNvGrpSpPr>
            <p:nvPr/>
          </p:nvGrpSpPr>
          <p:grpSpPr bwMode="auto">
            <a:xfrm>
              <a:off x="860" y="2491"/>
              <a:ext cx="9" cy="82"/>
              <a:chOff x="2329" y="2599"/>
              <a:chExt cx="43" cy="386"/>
            </a:xfrm>
          </p:grpSpPr>
          <p:sp>
            <p:nvSpPr>
              <p:cNvPr id="3461" name="AutoShape 1413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62" name="AutoShape 1414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63" name="Group 1415"/>
            <p:cNvGrpSpPr>
              <a:grpSpLocks noChangeAspect="1"/>
            </p:cNvGrpSpPr>
            <p:nvPr/>
          </p:nvGrpSpPr>
          <p:grpSpPr bwMode="auto">
            <a:xfrm>
              <a:off x="796" y="2514"/>
              <a:ext cx="8" cy="56"/>
              <a:chOff x="2065" y="2441"/>
              <a:chExt cx="40" cy="272"/>
            </a:xfrm>
          </p:grpSpPr>
          <p:sp>
            <p:nvSpPr>
              <p:cNvPr id="3464" name="AutoShape 1416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65" name="AutoShape 1417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66" name="Group 1418"/>
            <p:cNvGrpSpPr>
              <a:grpSpLocks noChangeAspect="1"/>
            </p:cNvGrpSpPr>
            <p:nvPr/>
          </p:nvGrpSpPr>
          <p:grpSpPr bwMode="auto">
            <a:xfrm flipV="1">
              <a:off x="831" y="2528"/>
              <a:ext cx="10" cy="39"/>
              <a:chOff x="2815" y="1923"/>
              <a:chExt cx="40" cy="217"/>
            </a:xfrm>
          </p:grpSpPr>
          <p:sp>
            <p:nvSpPr>
              <p:cNvPr id="3467" name="AutoShape 1419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68" name="AutoShape 1420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69" name="Group 1421"/>
            <p:cNvGrpSpPr>
              <a:grpSpLocks noChangeAspect="1"/>
            </p:cNvGrpSpPr>
            <p:nvPr/>
          </p:nvGrpSpPr>
          <p:grpSpPr bwMode="auto">
            <a:xfrm>
              <a:off x="918" y="2457"/>
              <a:ext cx="10" cy="58"/>
              <a:chOff x="2329" y="2599"/>
              <a:chExt cx="43" cy="386"/>
            </a:xfrm>
          </p:grpSpPr>
          <p:sp>
            <p:nvSpPr>
              <p:cNvPr id="3470" name="AutoShape 1422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71" name="AutoShape 1423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72" name="Group 1424"/>
            <p:cNvGrpSpPr>
              <a:grpSpLocks noChangeAspect="1"/>
            </p:cNvGrpSpPr>
            <p:nvPr/>
          </p:nvGrpSpPr>
          <p:grpSpPr bwMode="auto">
            <a:xfrm>
              <a:off x="953" y="2463"/>
              <a:ext cx="9" cy="34"/>
              <a:chOff x="2478" y="2807"/>
              <a:chExt cx="43" cy="178"/>
            </a:xfrm>
          </p:grpSpPr>
          <p:sp>
            <p:nvSpPr>
              <p:cNvPr id="3473" name="AutoShape 1425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74" name="AutoShape 1426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75" name="Group 1427"/>
            <p:cNvGrpSpPr>
              <a:grpSpLocks noChangeAspect="1"/>
            </p:cNvGrpSpPr>
            <p:nvPr/>
          </p:nvGrpSpPr>
          <p:grpSpPr bwMode="auto">
            <a:xfrm>
              <a:off x="1009" y="2471"/>
              <a:ext cx="9" cy="94"/>
              <a:chOff x="2195" y="2463"/>
              <a:chExt cx="40" cy="442"/>
            </a:xfrm>
          </p:grpSpPr>
          <p:sp>
            <p:nvSpPr>
              <p:cNvPr id="3476" name="AutoShape 1428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77" name="AutoShape 1429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78" name="Group 1430"/>
            <p:cNvGrpSpPr>
              <a:grpSpLocks noChangeAspect="1"/>
            </p:cNvGrpSpPr>
            <p:nvPr/>
          </p:nvGrpSpPr>
          <p:grpSpPr bwMode="auto">
            <a:xfrm>
              <a:off x="1038" y="2505"/>
              <a:ext cx="9" cy="67"/>
              <a:chOff x="2329" y="2599"/>
              <a:chExt cx="43" cy="386"/>
            </a:xfrm>
          </p:grpSpPr>
          <p:sp>
            <p:nvSpPr>
              <p:cNvPr id="3479" name="AutoShape 1431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80" name="AutoShape 1432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81" name="Group 1433"/>
            <p:cNvGrpSpPr>
              <a:grpSpLocks noChangeAspect="1"/>
            </p:cNvGrpSpPr>
            <p:nvPr/>
          </p:nvGrpSpPr>
          <p:grpSpPr bwMode="auto">
            <a:xfrm>
              <a:off x="980" y="2456"/>
              <a:ext cx="9" cy="71"/>
              <a:chOff x="2065" y="2441"/>
              <a:chExt cx="40" cy="272"/>
            </a:xfrm>
          </p:grpSpPr>
          <p:sp>
            <p:nvSpPr>
              <p:cNvPr id="3482" name="AutoShape 1434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83" name="AutoShape 1435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84" name="Group 1436"/>
            <p:cNvGrpSpPr>
              <a:grpSpLocks noChangeAspect="1"/>
            </p:cNvGrpSpPr>
            <p:nvPr/>
          </p:nvGrpSpPr>
          <p:grpSpPr bwMode="auto">
            <a:xfrm>
              <a:off x="1229" y="2455"/>
              <a:ext cx="10" cy="79"/>
              <a:chOff x="1015" y="2428"/>
              <a:chExt cx="46" cy="372"/>
            </a:xfrm>
          </p:grpSpPr>
          <p:sp>
            <p:nvSpPr>
              <p:cNvPr id="3485" name="AutoShape 1437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86" name="AutoShape 1438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87" name="Group 1439"/>
            <p:cNvGrpSpPr>
              <a:grpSpLocks noChangeAspect="1"/>
            </p:cNvGrpSpPr>
            <p:nvPr/>
          </p:nvGrpSpPr>
          <p:grpSpPr bwMode="auto">
            <a:xfrm>
              <a:off x="1257" y="2466"/>
              <a:ext cx="8" cy="98"/>
              <a:chOff x="1151" y="2490"/>
              <a:chExt cx="40" cy="455"/>
            </a:xfrm>
          </p:grpSpPr>
          <p:sp>
            <p:nvSpPr>
              <p:cNvPr id="3488" name="AutoShape 1440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89" name="AutoShape 1441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90" name="Group 1442"/>
            <p:cNvGrpSpPr>
              <a:grpSpLocks noChangeAspect="1"/>
            </p:cNvGrpSpPr>
            <p:nvPr/>
          </p:nvGrpSpPr>
          <p:grpSpPr bwMode="auto">
            <a:xfrm>
              <a:off x="1285" y="2500"/>
              <a:ext cx="7" cy="71"/>
              <a:chOff x="1284" y="2652"/>
              <a:chExt cx="40" cy="337"/>
            </a:xfrm>
          </p:grpSpPr>
          <p:sp>
            <p:nvSpPr>
              <p:cNvPr id="3491" name="AutoShape 1443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92" name="AutoShape 1444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93" name="Group 1445"/>
            <p:cNvGrpSpPr>
              <a:grpSpLocks noChangeAspect="1"/>
            </p:cNvGrpSpPr>
            <p:nvPr/>
          </p:nvGrpSpPr>
          <p:grpSpPr bwMode="auto">
            <a:xfrm>
              <a:off x="1324" y="2538"/>
              <a:ext cx="9" cy="26"/>
              <a:chOff x="1516" y="2835"/>
              <a:chExt cx="42" cy="123"/>
            </a:xfrm>
          </p:grpSpPr>
          <p:sp>
            <p:nvSpPr>
              <p:cNvPr id="3494" name="AutoShape 1446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95" name="AutoShape 1447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96" name="Group 1448"/>
            <p:cNvGrpSpPr>
              <a:grpSpLocks noChangeAspect="1"/>
            </p:cNvGrpSpPr>
            <p:nvPr/>
          </p:nvGrpSpPr>
          <p:grpSpPr bwMode="auto">
            <a:xfrm>
              <a:off x="1133" y="2465"/>
              <a:ext cx="9" cy="95"/>
              <a:chOff x="1790" y="2461"/>
              <a:chExt cx="40" cy="447"/>
            </a:xfrm>
          </p:grpSpPr>
          <p:sp>
            <p:nvSpPr>
              <p:cNvPr id="3497" name="AutoShape 1449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98" name="AutoShape 1450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99" name="Group 1451"/>
            <p:cNvGrpSpPr>
              <a:grpSpLocks noChangeAspect="1"/>
            </p:cNvGrpSpPr>
            <p:nvPr/>
          </p:nvGrpSpPr>
          <p:grpSpPr bwMode="auto">
            <a:xfrm>
              <a:off x="1161" y="2458"/>
              <a:ext cx="8" cy="68"/>
              <a:chOff x="1914" y="2425"/>
              <a:chExt cx="40" cy="326"/>
            </a:xfrm>
          </p:grpSpPr>
          <p:sp>
            <p:nvSpPr>
              <p:cNvPr id="3500" name="AutoShape 1452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01" name="AutoShape 1453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502" name="Group 1454"/>
            <p:cNvGrpSpPr>
              <a:grpSpLocks noChangeAspect="1"/>
            </p:cNvGrpSpPr>
            <p:nvPr/>
          </p:nvGrpSpPr>
          <p:grpSpPr bwMode="auto">
            <a:xfrm>
              <a:off x="1102" y="2498"/>
              <a:ext cx="9" cy="75"/>
              <a:chOff x="1658" y="2628"/>
              <a:chExt cx="40" cy="355"/>
            </a:xfrm>
          </p:grpSpPr>
          <p:sp>
            <p:nvSpPr>
              <p:cNvPr id="3503" name="AutoShape 1455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04" name="AutoShape 1456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505" name="Group 1457"/>
            <p:cNvGrpSpPr>
              <a:grpSpLocks noChangeAspect="1"/>
            </p:cNvGrpSpPr>
            <p:nvPr/>
          </p:nvGrpSpPr>
          <p:grpSpPr bwMode="auto">
            <a:xfrm>
              <a:off x="1075" y="2537"/>
              <a:ext cx="8" cy="26"/>
              <a:chOff x="1516" y="2835"/>
              <a:chExt cx="42" cy="123"/>
            </a:xfrm>
          </p:grpSpPr>
          <p:sp>
            <p:nvSpPr>
              <p:cNvPr id="3506" name="AutoShape 1458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07" name="AutoShape 1459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508" name="Group 1460"/>
            <p:cNvGrpSpPr>
              <a:grpSpLocks noChangeAspect="1"/>
            </p:cNvGrpSpPr>
            <p:nvPr/>
          </p:nvGrpSpPr>
          <p:grpSpPr bwMode="auto">
            <a:xfrm flipV="1">
              <a:off x="1182" y="2460"/>
              <a:ext cx="9" cy="34"/>
              <a:chOff x="2478" y="2807"/>
              <a:chExt cx="43" cy="178"/>
            </a:xfrm>
          </p:grpSpPr>
          <p:sp>
            <p:nvSpPr>
              <p:cNvPr id="3509" name="AutoShape 1461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10" name="AutoShape 1462"/>
              <p:cNvSpPr>
                <a:spLocks noChangeAspect="1" noChangeArrowheads="1"/>
              </p:cNvSpPr>
              <p:nvPr/>
            </p:nvSpPr>
            <p:spPr bwMode="auto">
              <a:xfrm flipV="1"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511" name="Freeform 1463"/>
            <p:cNvSpPr>
              <a:spLocks noChangeAspect="1"/>
            </p:cNvSpPr>
            <p:nvPr/>
          </p:nvSpPr>
          <p:spPr bwMode="auto">
            <a:xfrm flipH="1">
              <a:off x="1231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512" name="Freeform 1464"/>
            <p:cNvSpPr>
              <a:spLocks noChangeAspect="1"/>
            </p:cNvSpPr>
            <p:nvPr/>
          </p:nvSpPr>
          <p:spPr bwMode="auto">
            <a:xfrm flipH="1">
              <a:off x="11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513" name="Freeform 1465"/>
            <p:cNvSpPr>
              <a:spLocks noChangeAspect="1"/>
            </p:cNvSpPr>
            <p:nvPr/>
          </p:nvSpPr>
          <p:spPr bwMode="auto">
            <a:xfrm flipH="1">
              <a:off x="980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514" name="Freeform 1466"/>
            <p:cNvSpPr>
              <a:spLocks noChangeAspect="1"/>
            </p:cNvSpPr>
            <p:nvPr/>
          </p:nvSpPr>
          <p:spPr bwMode="auto">
            <a:xfrm flipH="1">
              <a:off x="908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515" name="Freeform 1467"/>
            <p:cNvSpPr>
              <a:spLocks noChangeAspect="1"/>
            </p:cNvSpPr>
            <p:nvPr/>
          </p:nvSpPr>
          <p:spPr bwMode="auto">
            <a:xfrm flipH="1">
              <a:off x="732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516" name="Freeform 1468"/>
            <p:cNvSpPr>
              <a:spLocks noChangeAspect="1"/>
            </p:cNvSpPr>
            <p:nvPr/>
          </p:nvSpPr>
          <p:spPr bwMode="auto">
            <a:xfrm flipH="1">
              <a:off x="659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517" name="Freeform 1469"/>
            <p:cNvSpPr>
              <a:spLocks noChangeAspect="1"/>
            </p:cNvSpPr>
            <p:nvPr/>
          </p:nvSpPr>
          <p:spPr bwMode="auto">
            <a:xfrm flipH="1">
              <a:off x="483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518" name="Freeform 1470"/>
            <p:cNvSpPr>
              <a:spLocks noChangeAspect="1"/>
            </p:cNvSpPr>
            <p:nvPr/>
          </p:nvSpPr>
          <p:spPr bwMode="auto">
            <a:xfrm flipH="1">
              <a:off x="411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519" name="Freeform 1471"/>
            <p:cNvSpPr>
              <a:spLocks noChangeAspect="1"/>
            </p:cNvSpPr>
            <p:nvPr/>
          </p:nvSpPr>
          <p:spPr bwMode="auto">
            <a:xfrm flipH="1">
              <a:off x="234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520" name="Freeform 1472"/>
            <p:cNvSpPr>
              <a:spLocks noChangeAspect="1"/>
            </p:cNvSpPr>
            <p:nvPr/>
          </p:nvSpPr>
          <p:spPr bwMode="auto">
            <a:xfrm flipH="1">
              <a:off x="163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3521" name="Group 1473"/>
          <p:cNvGrpSpPr>
            <a:grpSpLocks noChangeAspect="1"/>
          </p:cNvGrpSpPr>
          <p:nvPr/>
        </p:nvGrpSpPr>
        <p:grpSpPr bwMode="auto">
          <a:xfrm>
            <a:off x="3160713" y="6018213"/>
            <a:ext cx="722312" cy="338137"/>
            <a:chOff x="14921" y="14513"/>
            <a:chExt cx="360" cy="189"/>
          </a:xfrm>
        </p:grpSpPr>
        <p:grpSp>
          <p:nvGrpSpPr>
            <p:cNvPr id="3522" name="Group 1474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3523" name="Freeform 1475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24" name="Oval 1476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25" name="Oval 1477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26" name="Oval 1478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27" name="Oval 1479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528" name="Text Box 1480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3529" name="Group 1481"/>
          <p:cNvGrpSpPr>
            <a:grpSpLocks noChangeAspect="1"/>
          </p:cNvGrpSpPr>
          <p:nvPr/>
        </p:nvGrpSpPr>
        <p:grpSpPr bwMode="auto">
          <a:xfrm flipH="1">
            <a:off x="3756025" y="6021388"/>
            <a:ext cx="722313" cy="338137"/>
            <a:chOff x="14921" y="14513"/>
            <a:chExt cx="360" cy="189"/>
          </a:xfrm>
        </p:grpSpPr>
        <p:grpSp>
          <p:nvGrpSpPr>
            <p:cNvPr id="3530" name="Group 1482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3531" name="Freeform 1483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32" name="Oval 1484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33" name="Oval 1485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34" name="Oval 1486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35" name="Oval 1487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536" name="Text Box 1488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3537" name="Group 1489"/>
          <p:cNvGrpSpPr>
            <a:grpSpLocks/>
          </p:cNvGrpSpPr>
          <p:nvPr/>
        </p:nvGrpSpPr>
        <p:grpSpPr bwMode="auto">
          <a:xfrm>
            <a:off x="3149600" y="6313488"/>
            <a:ext cx="722313" cy="338137"/>
            <a:chOff x="1259" y="3039"/>
            <a:chExt cx="455" cy="213"/>
          </a:xfrm>
        </p:grpSpPr>
        <p:grpSp>
          <p:nvGrpSpPr>
            <p:cNvPr id="3538" name="Group 1490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3539" name="Freeform 1491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40" name="Oval 1492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41" name="Oval 1493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42" name="Oval 1494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43" name="Oval 1495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544" name="Text Box 1496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3545" name="Group 1497"/>
          <p:cNvGrpSpPr>
            <a:grpSpLocks/>
          </p:cNvGrpSpPr>
          <p:nvPr/>
        </p:nvGrpSpPr>
        <p:grpSpPr bwMode="auto">
          <a:xfrm flipH="1">
            <a:off x="3765550" y="6311900"/>
            <a:ext cx="722313" cy="338138"/>
            <a:chOff x="1259" y="3039"/>
            <a:chExt cx="455" cy="213"/>
          </a:xfrm>
        </p:grpSpPr>
        <p:grpSp>
          <p:nvGrpSpPr>
            <p:cNvPr id="3546" name="Group 1498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3547" name="Freeform 1499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48" name="Oval 1500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49" name="Oval 1501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50" name="Oval 1502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51" name="Oval 1503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552" name="Text Box 1504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3553" name="Freeform 1505"/>
          <p:cNvSpPr>
            <a:spLocks/>
          </p:cNvSpPr>
          <p:nvPr/>
        </p:nvSpPr>
        <p:spPr bwMode="auto">
          <a:xfrm>
            <a:off x="2994025" y="5060950"/>
            <a:ext cx="303213" cy="898525"/>
          </a:xfrm>
          <a:custGeom>
            <a:avLst/>
            <a:gdLst>
              <a:gd name="T0" fmla="*/ 6 w 191"/>
              <a:gd name="T1" fmla="*/ 0 h 566"/>
              <a:gd name="T2" fmla="*/ 191 w 191"/>
              <a:gd name="T3" fmla="*/ 566 h 56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91" h="566">
                <a:moveTo>
                  <a:pt x="6" y="0"/>
                </a:moveTo>
                <a:cubicBezTo>
                  <a:pt x="0" y="263"/>
                  <a:pt x="12" y="316"/>
                  <a:pt x="191" y="566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3554" name="AutoShape 1506"/>
          <p:cNvSpPr>
            <a:spLocks noChangeAspect="1" noChangeArrowheads="1"/>
          </p:cNvSpPr>
          <p:nvPr/>
        </p:nvSpPr>
        <p:spPr bwMode="auto">
          <a:xfrm>
            <a:off x="2373313" y="5768975"/>
            <a:ext cx="765175" cy="903288"/>
          </a:xfrm>
          <a:prstGeom prst="roundRect">
            <a:avLst>
              <a:gd name="adj" fmla="val 16667"/>
            </a:avLst>
          </a:prstGeom>
          <a:solidFill>
            <a:schemeClr val="bg2">
              <a:lumMod val="75000"/>
            </a:schemeClr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r>
              <a:rPr lang="en-US" sz="1000" b="1" dirty="0"/>
              <a:t>p21,</a:t>
            </a:r>
          </a:p>
          <a:p>
            <a:r>
              <a:rPr lang="en-US" sz="1000" b="1" dirty="0"/>
              <a:t>13-3-3</a:t>
            </a:r>
            <a:r>
              <a:rPr lang="el-GR" sz="1000" b="1" dirty="0"/>
              <a:t>σ</a:t>
            </a:r>
            <a:endParaRPr lang="en-US" sz="1000" b="1" dirty="0"/>
          </a:p>
          <a:p>
            <a:r>
              <a:rPr lang="en-US" sz="1000" b="1" dirty="0"/>
              <a:t>Gadd45</a:t>
            </a:r>
          </a:p>
          <a:p>
            <a:endParaRPr lang="en-US" sz="1000" b="1" dirty="0"/>
          </a:p>
          <a:p>
            <a:r>
              <a:rPr lang="en-US" sz="1000" b="1" dirty="0" err="1">
                <a:solidFill>
                  <a:srgbClr val="FF3300"/>
                </a:solidFill>
              </a:rPr>
              <a:t>Bax</a:t>
            </a:r>
            <a:r>
              <a:rPr lang="en-US" sz="1000" b="1" dirty="0">
                <a:solidFill>
                  <a:srgbClr val="FF3300"/>
                </a:solidFill>
              </a:rPr>
              <a:t>,</a:t>
            </a:r>
          </a:p>
          <a:p>
            <a:r>
              <a:rPr lang="en-US" sz="1000" b="1" dirty="0" err="1">
                <a:solidFill>
                  <a:srgbClr val="FF3300"/>
                </a:solidFill>
              </a:rPr>
              <a:t>Noxa</a:t>
            </a:r>
            <a:endParaRPr lang="el-GR" sz="1000" b="1" dirty="0">
              <a:solidFill>
                <a:srgbClr val="FF3300"/>
              </a:solidFill>
            </a:endParaRPr>
          </a:p>
        </p:txBody>
      </p:sp>
      <p:sp>
        <p:nvSpPr>
          <p:cNvPr id="3555" name="Text Box 1507"/>
          <p:cNvSpPr txBox="1">
            <a:spLocks noChangeArrowheads="1"/>
          </p:cNvSpPr>
          <p:nvPr/>
        </p:nvSpPr>
        <p:spPr bwMode="auto">
          <a:xfrm>
            <a:off x="2357438" y="3746500"/>
            <a:ext cx="2139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99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/>
              <a:t>Cell cycle arresting protein</a:t>
            </a:r>
          </a:p>
          <a:p>
            <a:r>
              <a:rPr lang="en-US" sz="1200" b="1"/>
              <a:t>complex formation</a:t>
            </a:r>
          </a:p>
        </p:txBody>
      </p:sp>
      <p:grpSp>
        <p:nvGrpSpPr>
          <p:cNvPr id="3556" name="Group 1508"/>
          <p:cNvGrpSpPr>
            <a:grpSpLocks noChangeAspect="1"/>
          </p:cNvGrpSpPr>
          <p:nvPr/>
        </p:nvGrpSpPr>
        <p:grpSpPr bwMode="auto">
          <a:xfrm>
            <a:off x="2459038" y="4616450"/>
            <a:ext cx="1152525" cy="539750"/>
            <a:chOff x="14921" y="14513"/>
            <a:chExt cx="360" cy="189"/>
          </a:xfrm>
        </p:grpSpPr>
        <p:grpSp>
          <p:nvGrpSpPr>
            <p:cNvPr id="3557" name="Group 1509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3558" name="Freeform 1510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59" name="Oval 1511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60" name="Oval 1512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61" name="Oval 1513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62" name="Oval 1514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563" name="Text Box 1515"/>
            <p:cNvSpPr txBox="1">
              <a:spLocks noChangeAspect="1" noChangeArrowheads="1"/>
            </p:cNvSpPr>
            <p:nvPr/>
          </p:nvSpPr>
          <p:spPr bwMode="auto">
            <a:xfrm>
              <a:off x="15092" y="14583"/>
              <a:ext cx="95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3564" name="Freeform 1516"/>
          <p:cNvSpPr>
            <a:spLocks/>
          </p:cNvSpPr>
          <p:nvPr/>
        </p:nvSpPr>
        <p:spPr bwMode="auto">
          <a:xfrm>
            <a:off x="3711575" y="4437063"/>
            <a:ext cx="377825" cy="706437"/>
          </a:xfrm>
          <a:custGeom>
            <a:avLst/>
            <a:gdLst>
              <a:gd name="T0" fmla="*/ 238 w 238"/>
              <a:gd name="T1" fmla="*/ 0 h 445"/>
              <a:gd name="T2" fmla="*/ 0 w 238"/>
              <a:gd name="T3" fmla="*/ 445 h 4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38" h="445">
                <a:moveTo>
                  <a:pt x="238" y="0"/>
                </a:moveTo>
                <a:cubicBezTo>
                  <a:pt x="238" y="97"/>
                  <a:pt x="160" y="423"/>
                  <a:pt x="0" y="445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3565" name="AutoShape 1517"/>
          <p:cNvSpPr>
            <a:spLocks noChangeArrowheads="1"/>
          </p:cNvSpPr>
          <p:nvPr/>
        </p:nvSpPr>
        <p:spPr bwMode="auto">
          <a:xfrm>
            <a:off x="3070225" y="5046663"/>
            <a:ext cx="520700" cy="255587"/>
          </a:xfrm>
          <a:prstGeom prst="roundRect">
            <a:avLst>
              <a:gd name="adj" fmla="val 21324"/>
            </a:avLst>
          </a:prstGeom>
          <a:solidFill>
            <a:srgbClr val="E8CAC0"/>
          </a:solidFill>
          <a:ln w="9525">
            <a:solidFill>
              <a:srgbClr val="8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808000"/>
                </a:solidFill>
              </a:rPr>
              <a:t>BRN-3A</a:t>
            </a:r>
          </a:p>
        </p:txBody>
      </p:sp>
      <p:grpSp>
        <p:nvGrpSpPr>
          <p:cNvPr id="3566" name="Group 1518"/>
          <p:cNvGrpSpPr>
            <a:grpSpLocks/>
          </p:cNvGrpSpPr>
          <p:nvPr/>
        </p:nvGrpSpPr>
        <p:grpSpPr bwMode="auto">
          <a:xfrm flipH="1">
            <a:off x="2978150" y="5934075"/>
            <a:ext cx="395288" cy="303213"/>
            <a:chOff x="2952" y="3592"/>
            <a:chExt cx="249" cy="191"/>
          </a:xfrm>
        </p:grpSpPr>
        <p:sp>
          <p:nvSpPr>
            <p:cNvPr id="3567" name="Freeform 1519"/>
            <p:cNvSpPr>
              <a:spLocks/>
            </p:cNvSpPr>
            <p:nvPr/>
          </p:nvSpPr>
          <p:spPr bwMode="auto">
            <a:xfrm>
              <a:off x="2978" y="3675"/>
              <a:ext cx="223" cy="108"/>
            </a:xfrm>
            <a:custGeom>
              <a:avLst/>
              <a:gdLst>
                <a:gd name="T0" fmla="*/ 0 w 223"/>
                <a:gd name="T1" fmla="*/ 108 h 108"/>
                <a:gd name="T2" fmla="*/ 0 w 223"/>
                <a:gd name="T3" fmla="*/ 0 h 108"/>
                <a:gd name="T4" fmla="*/ 223 w 223"/>
                <a:gd name="T5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3" h="108">
                  <a:moveTo>
                    <a:pt x="0" y="108"/>
                  </a:moveTo>
                  <a:lnTo>
                    <a:pt x="0" y="0"/>
                  </a:lnTo>
                  <a:lnTo>
                    <a:pt x="223" y="1"/>
                  </a:lnTo>
                </a:path>
              </a:pathLst>
            </a:custGeom>
            <a:noFill/>
            <a:ln w="28575" cap="flat" cmpd="sng">
              <a:solidFill>
                <a:srgbClr val="0099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3568" name="Group 1520"/>
            <p:cNvGrpSpPr>
              <a:grpSpLocks/>
            </p:cNvGrpSpPr>
            <p:nvPr/>
          </p:nvGrpSpPr>
          <p:grpSpPr bwMode="auto">
            <a:xfrm>
              <a:off x="2952" y="3592"/>
              <a:ext cx="162" cy="150"/>
              <a:chOff x="4554" y="3024"/>
              <a:chExt cx="162" cy="150"/>
            </a:xfrm>
          </p:grpSpPr>
          <p:sp>
            <p:nvSpPr>
              <p:cNvPr id="3569" name="Oval 1521"/>
              <p:cNvSpPr>
                <a:spLocks noChangeArrowheads="1"/>
              </p:cNvSpPr>
              <p:nvPr/>
            </p:nvSpPr>
            <p:spPr bwMode="auto">
              <a:xfrm>
                <a:off x="4554" y="3024"/>
                <a:ext cx="162" cy="15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70" name="Line 1522"/>
              <p:cNvSpPr>
                <a:spLocks noChangeShapeType="1"/>
              </p:cNvSpPr>
              <p:nvPr/>
            </p:nvSpPr>
            <p:spPr bwMode="auto">
              <a:xfrm>
                <a:off x="4635" y="3051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s-ES"/>
              </a:p>
            </p:txBody>
          </p:sp>
          <p:sp>
            <p:nvSpPr>
              <p:cNvPr id="3571" name="Line 1523"/>
              <p:cNvSpPr>
                <a:spLocks noChangeShapeType="1"/>
              </p:cNvSpPr>
              <p:nvPr/>
            </p:nvSpPr>
            <p:spPr bwMode="auto">
              <a:xfrm rot="-5400000">
                <a:off x="4635" y="3051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s-ES"/>
              </a:p>
            </p:txBody>
          </p:sp>
        </p:grpSp>
      </p:grpSp>
      <p:sp>
        <p:nvSpPr>
          <p:cNvPr id="3572" name="AutoShape 1524"/>
          <p:cNvSpPr>
            <a:spLocks noChangeArrowheads="1"/>
          </p:cNvSpPr>
          <p:nvPr/>
        </p:nvSpPr>
        <p:spPr bwMode="auto">
          <a:xfrm>
            <a:off x="3411538" y="6265863"/>
            <a:ext cx="404812" cy="155575"/>
          </a:xfrm>
          <a:prstGeom prst="roundRect">
            <a:avLst>
              <a:gd name="adj" fmla="val 21324"/>
            </a:avLst>
          </a:prstGeom>
          <a:solidFill>
            <a:srgbClr val="E8CAC0"/>
          </a:solidFill>
          <a:ln w="9525">
            <a:solidFill>
              <a:srgbClr val="8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808000"/>
                </a:solidFill>
              </a:rPr>
              <a:t>BRN-3A</a:t>
            </a:r>
          </a:p>
        </p:txBody>
      </p:sp>
      <p:sp>
        <p:nvSpPr>
          <p:cNvPr id="3573" name="AutoShape 1525"/>
          <p:cNvSpPr>
            <a:spLocks noChangeArrowheads="1"/>
          </p:cNvSpPr>
          <p:nvPr/>
        </p:nvSpPr>
        <p:spPr bwMode="auto">
          <a:xfrm>
            <a:off x="3857625" y="6270625"/>
            <a:ext cx="404813" cy="155575"/>
          </a:xfrm>
          <a:prstGeom prst="roundRect">
            <a:avLst>
              <a:gd name="adj" fmla="val 21324"/>
            </a:avLst>
          </a:prstGeom>
          <a:solidFill>
            <a:srgbClr val="E8CAC0"/>
          </a:solidFill>
          <a:ln w="9525">
            <a:solidFill>
              <a:srgbClr val="8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808000"/>
                </a:solidFill>
              </a:rPr>
              <a:t>BRN-3A</a:t>
            </a:r>
          </a:p>
        </p:txBody>
      </p:sp>
      <p:grpSp>
        <p:nvGrpSpPr>
          <p:cNvPr id="3574" name="Group 1526"/>
          <p:cNvGrpSpPr>
            <a:grpSpLocks/>
          </p:cNvGrpSpPr>
          <p:nvPr/>
        </p:nvGrpSpPr>
        <p:grpSpPr bwMode="auto">
          <a:xfrm>
            <a:off x="3006725" y="6356350"/>
            <a:ext cx="395288" cy="303213"/>
            <a:chOff x="4294" y="1804"/>
            <a:chExt cx="249" cy="191"/>
          </a:xfrm>
        </p:grpSpPr>
        <p:sp>
          <p:nvSpPr>
            <p:cNvPr id="3575" name="Freeform 1527"/>
            <p:cNvSpPr>
              <a:spLocks/>
            </p:cNvSpPr>
            <p:nvPr/>
          </p:nvSpPr>
          <p:spPr bwMode="auto">
            <a:xfrm flipH="1">
              <a:off x="4294" y="1887"/>
              <a:ext cx="223" cy="108"/>
            </a:xfrm>
            <a:custGeom>
              <a:avLst/>
              <a:gdLst>
                <a:gd name="T0" fmla="*/ 0 w 223"/>
                <a:gd name="T1" fmla="*/ 108 h 108"/>
                <a:gd name="T2" fmla="*/ 0 w 223"/>
                <a:gd name="T3" fmla="*/ 0 h 108"/>
                <a:gd name="T4" fmla="*/ 223 w 223"/>
                <a:gd name="T5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3" h="108">
                  <a:moveTo>
                    <a:pt x="0" y="108"/>
                  </a:moveTo>
                  <a:lnTo>
                    <a:pt x="0" y="0"/>
                  </a:lnTo>
                  <a:lnTo>
                    <a:pt x="223" y="1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576" name="Oval 1528"/>
            <p:cNvSpPr>
              <a:spLocks noChangeArrowheads="1"/>
            </p:cNvSpPr>
            <p:nvPr/>
          </p:nvSpPr>
          <p:spPr bwMode="auto">
            <a:xfrm flipH="1">
              <a:off x="4381" y="1804"/>
              <a:ext cx="162" cy="1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577" name="Line 1529"/>
            <p:cNvSpPr>
              <a:spLocks noChangeShapeType="1"/>
            </p:cNvSpPr>
            <p:nvPr/>
          </p:nvSpPr>
          <p:spPr bwMode="auto">
            <a:xfrm rot="5400000" flipH="1">
              <a:off x="4462" y="1831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"/>
            </a:p>
          </p:txBody>
        </p:sp>
      </p:grpSp>
      <p:sp>
        <p:nvSpPr>
          <p:cNvPr id="3578" name="AutoShape 1530"/>
          <p:cNvSpPr>
            <a:spLocks noChangeArrowheads="1"/>
          </p:cNvSpPr>
          <p:nvPr/>
        </p:nvSpPr>
        <p:spPr bwMode="auto">
          <a:xfrm>
            <a:off x="3806825" y="4146550"/>
            <a:ext cx="520700" cy="255588"/>
          </a:xfrm>
          <a:prstGeom prst="roundRect">
            <a:avLst>
              <a:gd name="adj" fmla="val 21324"/>
            </a:avLst>
          </a:prstGeom>
          <a:solidFill>
            <a:srgbClr val="E8CAC0"/>
          </a:solidFill>
          <a:ln w="9525">
            <a:solidFill>
              <a:srgbClr val="8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808000"/>
                </a:solidFill>
              </a:rPr>
              <a:t>BRN-3A</a:t>
            </a:r>
          </a:p>
        </p:txBody>
      </p:sp>
      <p:sp>
        <p:nvSpPr>
          <p:cNvPr id="3579" name="AutoShape 1531"/>
          <p:cNvSpPr>
            <a:spLocks noChangeAspect="1" noChangeArrowheads="1"/>
          </p:cNvSpPr>
          <p:nvPr/>
        </p:nvSpPr>
        <p:spPr bwMode="auto">
          <a:xfrm>
            <a:off x="222250" y="1946275"/>
            <a:ext cx="671513" cy="750888"/>
          </a:xfrm>
          <a:prstGeom prst="roundRect">
            <a:avLst>
              <a:gd name="adj" fmla="val 40977"/>
            </a:avLst>
          </a:prstGeom>
          <a:solidFill>
            <a:srgbClr val="C9CBB9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 b="1">
                <a:solidFill>
                  <a:srgbClr val="FFABAB"/>
                </a:solidFill>
              </a:rPr>
              <a:t>CAK</a:t>
            </a:r>
          </a:p>
          <a:p>
            <a:pPr algn="ctr"/>
            <a:endParaRPr lang="en-US" sz="1200" b="1">
              <a:solidFill>
                <a:srgbClr val="800000"/>
              </a:solidFill>
            </a:endParaRPr>
          </a:p>
          <a:p>
            <a:pPr algn="ctr"/>
            <a:endParaRPr lang="en-US" sz="1200" b="1">
              <a:solidFill>
                <a:srgbClr val="800000"/>
              </a:solidFill>
            </a:endParaRPr>
          </a:p>
          <a:p>
            <a:pPr algn="ctr"/>
            <a:endParaRPr lang="en-US" sz="1200" b="1">
              <a:solidFill>
                <a:srgbClr val="800000"/>
              </a:solidFill>
            </a:endParaRPr>
          </a:p>
        </p:txBody>
      </p:sp>
      <p:sp>
        <p:nvSpPr>
          <p:cNvPr id="3580" name="AutoShape 1532"/>
          <p:cNvSpPr>
            <a:spLocks noChangeArrowheads="1"/>
          </p:cNvSpPr>
          <p:nvPr/>
        </p:nvSpPr>
        <p:spPr bwMode="auto">
          <a:xfrm>
            <a:off x="287338" y="2187575"/>
            <a:ext cx="565150" cy="2317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rgbClr val="FFDEA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/>
              <a:t>Cyclin H</a:t>
            </a:r>
          </a:p>
        </p:txBody>
      </p:sp>
      <p:sp>
        <p:nvSpPr>
          <p:cNvPr id="3581" name="Oval 1533"/>
          <p:cNvSpPr>
            <a:spLocks noChangeAspect="1" noChangeArrowheads="1"/>
          </p:cNvSpPr>
          <p:nvPr/>
        </p:nvSpPr>
        <p:spPr bwMode="auto">
          <a:xfrm>
            <a:off x="301625" y="2339975"/>
            <a:ext cx="517525" cy="295275"/>
          </a:xfrm>
          <a:prstGeom prst="ellipse">
            <a:avLst/>
          </a:prstGeom>
          <a:gradFill rotWithShape="1">
            <a:gsLst>
              <a:gs pos="0">
                <a:srgbClr val="F9F3F3">
                  <a:gamma/>
                  <a:shade val="46275"/>
                  <a:invGamma/>
                </a:srgbClr>
              </a:gs>
              <a:gs pos="50000">
                <a:srgbClr val="F9F3F3"/>
              </a:gs>
              <a:gs pos="100000">
                <a:srgbClr val="F9F3F3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CC49E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FF6600"/>
                </a:solidFill>
              </a:rPr>
              <a:t>CDK7</a:t>
            </a:r>
          </a:p>
        </p:txBody>
      </p:sp>
      <p:sp>
        <p:nvSpPr>
          <p:cNvPr id="3582" name="Freeform 1534"/>
          <p:cNvSpPr>
            <a:spLocks/>
          </p:cNvSpPr>
          <p:nvPr/>
        </p:nvSpPr>
        <p:spPr bwMode="auto">
          <a:xfrm>
            <a:off x="923925" y="1803400"/>
            <a:ext cx="547688" cy="428625"/>
          </a:xfrm>
          <a:custGeom>
            <a:avLst/>
            <a:gdLst>
              <a:gd name="T0" fmla="*/ 0 w 345"/>
              <a:gd name="T1" fmla="*/ 270 h 270"/>
              <a:gd name="T2" fmla="*/ 345 w 345"/>
              <a:gd name="T3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45" h="270">
                <a:moveTo>
                  <a:pt x="0" y="270"/>
                </a:moveTo>
                <a:cubicBezTo>
                  <a:pt x="229" y="266"/>
                  <a:pt x="185" y="94"/>
                  <a:pt x="345" y="0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3107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42" name="Group 10222"/>
          <p:cNvGrpSpPr>
            <a:grpSpLocks/>
          </p:cNvGrpSpPr>
          <p:nvPr/>
        </p:nvGrpSpPr>
        <p:grpSpPr bwMode="auto">
          <a:xfrm flipH="1">
            <a:off x="814388" y="765175"/>
            <a:ext cx="3138487" cy="1203325"/>
            <a:chOff x="130" y="529"/>
            <a:chExt cx="1977" cy="758"/>
          </a:xfrm>
        </p:grpSpPr>
        <p:sp>
          <p:nvSpPr>
            <p:cNvPr id="15343" name="Freeform 10223" descr="Cork"/>
            <p:cNvSpPr>
              <a:spLocks noChangeAspect="1"/>
            </p:cNvSpPr>
            <p:nvPr/>
          </p:nvSpPr>
          <p:spPr bwMode="auto">
            <a:xfrm>
              <a:off x="149" y="539"/>
              <a:ext cx="1958" cy="748"/>
            </a:xfrm>
            <a:custGeom>
              <a:avLst/>
              <a:gdLst>
                <a:gd name="T0" fmla="*/ 139 w 1958"/>
                <a:gd name="T1" fmla="*/ 547 h 748"/>
                <a:gd name="T2" fmla="*/ 553 w 1958"/>
                <a:gd name="T3" fmla="*/ 697 h 748"/>
                <a:gd name="T4" fmla="*/ 1111 w 1958"/>
                <a:gd name="T5" fmla="*/ 739 h 748"/>
                <a:gd name="T6" fmla="*/ 1687 w 1958"/>
                <a:gd name="T7" fmla="*/ 643 h 748"/>
                <a:gd name="T8" fmla="*/ 1945 w 1958"/>
                <a:gd name="T9" fmla="*/ 289 h 748"/>
                <a:gd name="T10" fmla="*/ 1763 w 1958"/>
                <a:gd name="T11" fmla="*/ 108 h 748"/>
                <a:gd name="T12" fmla="*/ 1217 w 1958"/>
                <a:gd name="T13" fmla="*/ 14 h 748"/>
                <a:gd name="T14" fmla="*/ 592 w 1958"/>
                <a:gd name="T15" fmla="*/ 26 h 748"/>
                <a:gd name="T16" fmla="*/ 99 w 1958"/>
                <a:gd name="T17" fmla="*/ 141 h 748"/>
                <a:gd name="T18" fmla="*/ 7 w 1958"/>
                <a:gd name="T19" fmla="*/ 337 h 748"/>
                <a:gd name="T20" fmla="*/ 139 w 1958"/>
                <a:gd name="T21" fmla="*/ 547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58" h="748">
                  <a:moveTo>
                    <a:pt x="139" y="547"/>
                  </a:moveTo>
                  <a:cubicBezTo>
                    <a:pt x="230" y="607"/>
                    <a:pt x="391" y="665"/>
                    <a:pt x="553" y="697"/>
                  </a:cubicBezTo>
                  <a:cubicBezTo>
                    <a:pt x="715" y="729"/>
                    <a:pt x="922" y="748"/>
                    <a:pt x="1111" y="739"/>
                  </a:cubicBezTo>
                  <a:cubicBezTo>
                    <a:pt x="1300" y="730"/>
                    <a:pt x="1548" y="718"/>
                    <a:pt x="1687" y="643"/>
                  </a:cubicBezTo>
                  <a:cubicBezTo>
                    <a:pt x="1826" y="568"/>
                    <a:pt x="1932" y="378"/>
                    <a:pt x="1945" y="289"/>
                  </a:cubicBezTo>
                  <a:cubicBezTo>
                    <a:pt x="1958" y="200"/>
                    <a:pt x="1884" y="154"/>
                    <a:pt x="1763" y="108"/>
                  </a:cubicBezTo>
                  <a:cubicBezTo>
                    <a:pt x="1642" y="62"/>
                    <a:pt x="1413" y="27"/>
                    <a:pt x="1217" y="14"/>
                  </a:cubicBezTo>
                  <a:cubicBezTo>
                    <a:pt x="1022" y="0"/>
                    <a:pt x="778" y="5"/>
                    <a:pt x="592" y="26"/>
                  </a:cubicBezTo>
                  <a:cubicBezTo>
                    <a:pt x="406" y="47"/>
                    <a:pt x="197" y="89"/>
                    <a:pt x="99" y="141"/>
                  </a:cubicBezTo>
                  <a:cubicBezTo>
                    <a:pt x="1" y="193"/>
                    <a:pt x="0" y="269"/>
                    <a:pt x="7" y="337"/>
                  </a:cubicBezTo>
                  <a:cubicBezTo>
                    <a:pt x="14" y="405"/>
                    <a:pt x="48" y="487"/>
                    <a:pt x="139" y="547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44" name="Oval 10224"/>
            <p:cNvSpPr>
              <a:spLocks noChangeAspect="1" noChangeArrowheads="1"/>
            </p:cNvSpPr>
            <p:nvPr/>
          </p:nvSpPr>
          <p:spPr bwMode="auto">
            <a:xfrm>
              <a:off x="156" y="545"/>
              <a:ext cx="1926" cy="506"/>
            </a:xfrm>
            <a:prstGeom prst="ellipse">
              <a:avLst/>
            </a:prstGeom>
            <a:gradFill rotWithShape="1">
              <a:gsLst>
                <a:gs pos="0">
                  <a:srgbClr val="A09C00"/>
                </a:gs>
                <a:gs pos="100000">
                  <a:srgbClr val="FFFF5B"/>
                </a:gs>
              </a:gsLst>
              <a:lin ang="0" scaled="1"/>
            </a:gradFill>
            <a:ln w="28575">
              <a:solidFill>
                <a:srgbClr val="CC66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345" name="Freeform 10225"/>
            <p:cNvSpPr>
              <a:spLocks noChangeAspect="1"/>
            </p:cNvSpPr>
            <p:nvPr/>
          </p:nvSpPr>
          <p:spPr bwMode="auto">
            <a:xfrm>
              <a:off x="210" y="593"/>
              <a:ext cx="1823" cy="469"/>
            </a:xfrm>
            <a:custGeom>
              <a:avLst/>
              <a:gdLst>
                <a:gd name="T0" fmla="*/ 136 w 3634"/>
                <a:gd name="T1" fmla="*/ 654 h 934"/>
                <a:gd name="T2" fmla="*/ 89 w 3634"/>
                <a:gd name="T3" fmla="*/ 446 h 934"/>
                <a:gd name="T4" fmla="*/ 348 w 3634"/>
                <a:gd name="T5" fmla="*/ 193 h 934"/>
                <a:gd name="T6" fmla="*/ 516 w 3634"/>
                <a:gd name="T7" fmla="*/ 135 h 934"/>
                <a:gd name="T8" fmla="*/ 624 w 3634"/>
                <a:gd name="T9" fmla="*/ 193 h 934"/>
                <a:gd name="T10" fmla="*/ 547 w 3634"/>
                <a:gd name="T11" fmla="*/ 416 h 934"/>
                <a:gd name="T12" fmla="*/ 500 w 3634"/>
                <a:gd name="T13" fmla="*/ 604 h 934"/>
                <a:gd name="T14" fmla="*/ 618 w 3634"/>
                <a:gd name="T15" fmla="*/ 639 h 934"/>
                <a:gd name="T16" fmla="*/ 708 w 3634"/>
                <a:gd name="T17" fmla="*/ 423 h 934"/>
                <a:gd name="T18" fmla="*/ 804 w 3634"/>
                <a:gd name="T19" fmla="*/ 135 h 934"/>
                <a:gd name="T20" fmla="*/ 982 w 3634"/>
                <a:gd name="T21" fmla="*/ 49 h 934"/>
                <a:gd name="T22" fmla="*/ 1217 w 3634"/>
                <a:gd name="T23" fmla="*/ 125 h 934"/>
                <a:gd name="T24" fmla="*/ 1176 w 3634"/>
                <a:gd name="T25" fmla="*/ 396 h 934"/>
                <a:gd name="T26" fmla="*/ 1112 w 3634"/>
                <a:gd name="T27" fmla="*/ 619 h 934"/>
                <a:gd name="T28" fmla="*/ 1276 w 3634"/>
                <a:gd name="T29" fmla="*/ 654 h 934"/>
                <a:gd name="T30" fmla="*/ 1347 w 3634"/>
                <a:gd name="T31" fmla="*/ 322 h 934"/>
                <a:gd name="T32" fmla="*/ 1417 w 3634"/>
                <a:gd name="T33" fmla="*/ 87 h 934"/>
                <a:gd name="T34" fmla="*/ 1682 w 3634"/>
                <a:gd name="T35" fmla="*/ 5 h 934"/>
                <a:gd name="T36" fmla="*/ 1852 w 3634"/>
                <a:gd name="T37" fmla="*/ 58 h 934"/>
                <a:gd name="T38" fmla="*/ 1860 w 3634"/>
                <a:gd name="T39" fmla="*/ 231 h 934"/>
                <a:gd name="T40" fmla="*/ 1752 w 3634"/>
                <a:gd name="T41" fmla="*/ 639 h 934"/>
                <a:gd name="T42" fmla="*/ 1905 w 3634"/>
                <a:gd name="T43" fmla="*/ 739 h 934"/>
                <a:gd name="T44" fmla="*/ 2028 w 3634"/>
                <a:gd name="T45" fmla="*/ 639 h 934"/>
                <a:gd name="T46" fmla="*/ 2081 w 3634"/>
                <a:gd name="T47" fmla="*/ 234 h 934"/>
                <a:gd name="T48" fmla="*/ 2187 w 3634"/>
                <a:gd name="T49" fmla="*/ 52 h 934"/>
                <a:gd name="T50" fmla="*/ 2446 w 3634"/>
                <a:gd name="T51" fmla="*/ 58 h 934"/>
                <a:gd name="T52" fmla="*/ 2487 w 3634"/>
                <a:gd name="T53" fmla="*/ 366 h 934"/>
                <a:gd name="T54" fmla="*/ 2528 w 3634"/>
                <a:gd name="T55" fmla="*/ 660 h 934"/>
                <a:gd name="T56" fmla="*/ 2710 w 3634"/>
                <a:gd name="T57" fmla="*/ 601 h 934"/>
                <a:gd name="T58" fmla="*/ 2710 w 3634"/>
                <a:gd name="T59" fmla="*/ 390 h 934"/>
                <a:gd name="T60" fmla="*/ 2746 w 3634"/>
                <a:gd name="T61" fmla="*/ 105 h 934"/>
                <a:gd name="T62" fmla="*/ 3051 w 3634"/>
                <a:gd name="T63" fmla="*/ 152 h 934"/>
                <a:gd name="T64" fmla="*/ 3427 w 3634"/>
                <a:gd name="T65" fmla="*/ 275 h 934"/>
                <a:gd name="T66" fmla="*/ 3580 w 3634"/>
                <a:gd name="T67" fmla="*/ 428 h 934"/>
                <a:gd name="T68" fmla="*/ 3410 w 3634"/>
                <a:gd name="T69" fmla="*/ 701 h 934"/>
                <a:gd name="T70" fmla="*/ 2234 w 3634"/>
                <a:gd name="T71" fmla="*/ 907 h 934"/>
                <a:gd name="T72" fmla="*/ 906 w 3634"/>
                <a:gd name="T73" fmla="*/ 866 h 934"/>
                <a:gd name="T74" fmla="*/ 136 w 3634"/>
                <a:gd name="T75" fmla="*/ 654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34" h="934">
                  <a:moveTo>
                    <a:pt x="136" y="654"/>
                  </a:moveTo>
                  <a:cubicBezTo>
                    <a:pt x="0" y="584"/>
                    <a:pt x="54" y="523"/>
                    <a:pt x="89" y="446"/>
                  </a:cubicBezTo>
                  <a:cubicBezTo>
                    <a:pt x="124" y="369"/>
                    <a:pt x="277" y="245"/>
                    <a:pt x="348" y="193"/>
                  </a:cubicBezTo>
                  <a:cubicBezTo>
                    <a:pt x="419" y="141"/>
                    <a:pt x="470" y="135"/>
                    <a:pt x="516" y="135"/>
                  </a:cubicBezTo>
                  <a:cubicBezTo>
                    <a:pt x="562" y="135"/>
                    <a:pt x="619" y="146"/>
                    <a:pt x="624" y="193"/>
                  </a:cubicBezTo>
                  <a:cubicBezTo>
                    <a:pt x="629" y="240"/>
                    <a:pt x="568" y="347"/>
                    <a:pt x="547" y="416"/>
                  </a:cubicBezTo>
                  <a:cubicBezTo>
                    <a:pt x="526" y="485"/>
                    <a:pt x="488" y="567"/>
                    <a:pt x="500" y="604"/>
                  </a:cubicBezTo>
                  <a:cubicBezTo>
                    <a:pt x="512" y="641"/>
                    <a:pt x="583" y="669"/>
                    <a:pt x="618" y="639"/>
                  </a:cubicBezTo>
                  <a:cubicBezTo>
                    <a:pt x="653" y="609"/>
                    <a:pt x="677" y="507"/>
                    <a:pt x="708" y="423"/>
                  </a:cubicBezTo>
                  <a:cubicBezTo>
                    <a:pt x="739" y="339"/>
                    <a:pt x="758" y="197"/>
                    <a:pt x="804" y="135"/>
                  </a:cubicBezTo>
                  <a:cubicBezTo>
                    <a:pt x="850" y="73"/>
                    <a:pt x="913" y="51"/>
                    <a:pt x="982" y="49"/>
                  </a:cubicBezTo>
                  <a:cubicBezTo>
                    <a:pt x="1051" y="47"/>
                    <a:pt x="1185" y="67"/>
                    <a:pt x="1217" y="125"/>
                  </a:cubicBezTo>
                  <a:cubicBezTo>
                    <a:pt x="1249" y="183"/>
                    <a:pt x="1193" y="314"/>
                    <a:pt x="1176" y="396"/>
                  </a:cubicBezTo>
                  <a:cubicBezTo>
                    <a:pt x="1159" y="478"/>
                    <a:pt x="1095" y="576"/>
                    <a:pt x="1112" y="619"/>
                  </a:cubicBezTo>
                  <a:cubicBezTo>
                    <a:pt x="1129" y="662"/>
                    <a:pt x="1237" y="703"/>
                    <a:pt x="1276" y="654"/>
                  </a:cubicBezTo>
                  <a:cubicBezTo>
                    <a:pt x="1315" y="605"/>
                    <a:pt x="1324" y="416"/>
                    <a:pt x="1347" y="322"/>
                  </a:cubicBezTo>
                  <a:cubicBezTo>
                    <a:pt x="1370" y="228"/>
                    <a:pt x="1361" y="140"/>
                    <a:pt x="1417" y="87"/>
                  </a:cubicBezTo>
                  <a:cubicBezTo>
                    <a:pt x="1473" y="34"/>
                    <a:pt x="1610" y="10"/>
                    <a:pt x="1682" y="5"/>
                  </a:cubicBezTo>
                  <a:cubicBezTo>
                    <a:pt x="1754" y="0"/>
                    <a:pt x="1822" y="20"/>
                    <a:pt x="1852" y="58"/>
                  </a:cubicBezTo>
                  <a:cubicBezTo>
                    <a:pt x="1882" y="96"/>
                    <a:pt x="1877" y="134"/>
                    <a:pt x="1860" y="231"/>
                  </a:cubicBezTo>
                  <a:cubicBezTo>
                    <a:pt x="1843" y="328"/>
                    <a:pt x="1744" y="554"/>
                    <a:pt x="1752" y="639"/>
                  </a:cubicBezTo>
                  <a:cubicBezTo>
                    <a:pt x="1760" y="724"/>
                    <a:pt x="1859" y="739"/>
                    <a:pt x="1905" y="739"/>
                  </a:cubicBezTo>
                  <a:cubicBezTo>
                    <a:pt x="1951" y="739"/>
                    <a:pt x="1999" y="723"/>
                    <a:pt x="2028" y="639"/>
                  </a:cubicBezTo>
                  <a:cubicBezTo>
                    <a:pt x="2057" y="555"/>
                    <a:pt x="2054" y="332"/>
                    <a:pt x="2081" y="234"/>
                  </a:cubicBezTo>
                  <a:cubicBezTo>
                    <a:pt x="2108" y="136"/>
                    <a:pt x="2126" y="81"/>
                    <a:pt x="2187" y="52"/>
                  </a:cubicBezTo>
                  <a:cubicBezTo>
                    <a:pt x="2248" y="23"/>
                    <a:pt x="2396" y="6"/>
                    <a:pt x="2446" y="58"/>
                  </a:cubicBezTo>
                  <a:cubicBezTo>
                    <a:pt x="2496" y="110"/>
                    <a:pt x="2473" y="266"/>
                    <a:pt x="2487" y="366"/>
                  </a:cubicBezTo>
                  <a:cubicBezTo>
                    <a:pt x="2501" y="466"/>
                    <a:pt x="2491" y="621"/>
                    <a:pt x="2528" y="660"/>
                  </a:cubicBezTo>
                  <a:cubicBezTo>
                    <a:pt x="2565" y="699"/>
                    <a:pt x="2680" y="646"/>
                    <a:pt x="2710" y="601"/>
                  </a:cubicBezTo>
                  <a:cubicBezTo>
                    <a:pt x="2740" y="556"/>
                    <a:pt x="2704" y="473"/>
                    <a:pt x="2710" y="390"/>
                  </a:cubicBezTo>
                  <a:cubicBezTo>
                    <a:pt x="2716" y="307"/>
                    <a:pt x="2689" y="145"/>
                    <a:pt x="2746" y="105"/>
                  </a:cubicBezTo>
                  <a:cubicBezTo>
                    <a:pt x="2803" y="65"/>
                    <a:pt x="2938" y="124"/>
                    <a:pt x="3051" y="152"/>
                  </a:cubicBezTo>
                  <a:cubicBezTo>
                    <a:pt x="3164" y="180"/>
                    <a:pt x="3339" y="229"/>
                    <a:pt x="3427" y="275"/>
                  </a:cubicBezTo>
                  <a:cubicBezTo>
                    <a:pt x="3515" y="321"/>
                    <a:pt x="3583" y="357"/>
                    <a:pt x="3580" y="428"/>
                  </a:cubicBezTo>
                  <a:cubicBezTo>
                    <a:pt x="3577" y="499"/>
                    <a:pt x="3634" y="621"/>
                    <a:pt x="3410" y="701"/>
                  </a:cubicBezTo>
                  <a:cubicBezTo>
                    <a:pt x="3186" y="781"/>
                    <a:pt x="2651" y="880"/>
                    <a:pt x="2234" y="907"/>
                  </a:cubicBezTo>
                  <a:cubicBezTo>
                    <a:pt x="1817" y="934"/>
                    <a:pt x="1256" y="908"/>
                    <a:pt x="906" y="866"/>
                  </a:cubicBezTo>
                  <a:cubicBezTo>
                    <a:pt x="556" y="824"/>
                    <a:pt x="272" y="724"/>
                    <a:pt x="136" y="654"/>
                  </a:cubicBezTo>
                  <a:close/>
                </a:path>
              </a:pathLst>
            </a:custGeom>
            <a:gradFill rotWithShape="1">
              <a:gsLst>
                <a:gs pos="0">
                  <a:srgbClr val="996600"/>
                </a:gs>
                <a:gs pos="100000">
                  <a:srgbClr val="E1DC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46" name="Freeform 10226"/>
            <p:cNvSpPr>
              <a:spLocks noChangeAspect="1"/>
            </p:cNvSpPr>
            <p:nvPr/>
          </p:nvSpPr>
          <p:spPr bwMode="auto">
            <a:xfrm>
              <a:off x="702" y="663"/>
              <a:ext cx="388" cy="392"/>
            </a:xfrm>
            <a:custGeom>
              <a:avLst/>
              <a:gdLst>
                <a:gd name="T0" fmla="*/ 7 w 773"/>
                <a:gd name="T1" fmla="*/ 473 h 780"/>
                <a:gd name="T2" fmla="*/ 7 w 773"/>
                <a:gd name="T3" fmla="*/ 667 h 780"/>
                <a:gd name="T4" fmla="*/ 48 w 773"/>
                <a:gd name="T5" fmla="*/ 714 h 780"/>
                <a:gd name="T6" fmla="*/ 242 w 773"/>
                <a:gd name="T7" fmla="*/ 738 h 780"/>
                <a:gd name="T8" fmla="*/ 507 w 773"/>
                <a:gd name="T9" fmla="*/ 755 h 780"/>
                <a:gd name="T10" fmla="*/ 660 w 773"/>
                <a:gd name="T11" fmla="*/ 749 h 780"/>
                <a:gd name="T12" fmla="*/ 654 w 773"/>
                <a:gd name="T13" fmla="*/ 567 h 780"/>
                <a:gd name="T14" fmla="*/ 707 w 773"/>
                <a:gd name="T15" fmla="*/ 315 h 780"/>
                <a:gd name="T16" fmla="*/ 771 w 773"/>
                <a:gd name="T17" fmla="*/ 144 h 780"/>
                <a:gd name="T18" fmla="*/ 695 w 773"/>
                <a:gd name="T19" fmla="*/ 15 h 780"/>
                <a:gd name="T20" fmla="*/ 542 w 773"/>
                <a:gd name="T21" fmla="*/ 56 h 780"/>
                <a:gd name="T22" fmla="*/ 471 w 773"/>
                <a:gd name="T23" fmla="*/ 203 h 780"/>
                <a:gd name="T24" fmla="*/ 430 w 773"/>
                <a:gd name="T25" fmla="*/ 461 h 780"/>
                <a:gd name="T26" fmla="*/ 366 w 773"/>
                <a:gd name="T27" fmla="*/ 567 h 780"/>
                <a:gd name="T28" fmla="*/ 330 w 773"/>
                <a:gd name="T29" fmla="*/ 614 h 780"/>
                <a:gd name="T30" fmla="*/ 172 w 773"/>
                <a:gd name="T31" fmla="*/ 603 h 780"/>
                <a:gd name="T32" fmla="*/ 31 w 773"/>
                <a:gd name="T33" fmla="*/ 538 h 780"/>
                <a:gd name="T34" fmla="*/ 7 w 773"/>
                <a:gd name="T35" fmla="*/ 473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3" h="780">
                  <a:moveTo>
                    <a:pt x="7" y="473"/>
                  </a:moveTo>
                  <a:cubicBezTo>
                    <a:pt x="3" y="494"/>
                    <a:pt x="0" y="627"/>
                    <a:pt x="7" y="667"/>
                  </a:cubicBezTo>
                  <a:cubicBezTo>
                    <a:pt x="14" y="707"/>
                    <a:pt x="9" y="702"/>
                    <a:pt x="48" y="714"/>
                  </a:cubicBezTo>
                  <a:cubicBezTo>
                    <a:pt x="87" y="726"/>
                    <a:pt x="165" y="731"/>
                    <a:pt x="242" y="738"/>
                  </a:cubicBezTo>
                  <a:cubicBezTo>
                    <a:pt x="319" y="745"/>
                    <a:pt x="437" y="753"/>
                    <a:pt x="507" y="755"/>
                  </a:cubicBezTo>
                  <a:cubicBezTo>
                    <a:pt x="577" y="757"/>
                    <a:pt x="636" y="780"/>
                    <a:pt x="660" y="749"/>
                  </a:cubicBezTo>
                  <a:cubicBezTo>
                    <a:pt x="684" y="718"/>
                    <a:pt x="646" y="639"/>
                    <a:pt x="654" y="567"/>
                  </a:cubicBezTo>
                  <a:cubicBezTo>
                    <a:pt x="662" y="495"/>
                    <a:pt x="688" y="385"/>
                    <a:pt x="707" y="315"/>
                  </a:cubicBezTo>
                  <a:cubicBezTo>
                    <a:pt x="726" y="245"/>
                    <a:pt x="773" y="194"/>
                    <a:pt x="771" y="144"/>
                  </a:cubicBezTo>
                  <a:cubicBezTo>
                    <a:pt x="769" y="94"/>
                    <a:pt x="733" y="30"/>
                    <a:pt x="695" y="15"/>
                  </a:cubicBezTo>
                  <a:cubicBezTo>
                    <a:pt x="657" y="0"/>
                    <a:pt x="579" y="25"/>
                    <a:pt x="542" y="56"/>
                  </a:cubicBezTo>
                  <a:cubicBezTo>
                    <a:pt x="505" y="87"/>
                    <a:pt x="490" y="136"/>
                    <a:pt x="471" y="203"/>
                  </a:cubicBezTo>
                  <a:cubicBezTo>
                    <a:pt x="452" y="270"/>
                    <a:pt x="447" y="400"/>
                    <a:pt x="430" y="461"/>
                  </a:cubicBezTo>
                  <a:cubicBezTo>
                    <a:pt x="413" y="522"/>
                    <a:pt x="383" y="542"/>
                    <a:pt x="366" y="567"/>
                  </a:cubicBezTo>
                  <a:cubicBezTo>
                    <a:pt x="349" y="592"/>
                    <a:pt x="362" y="608"/>
                    <a:pt x="330" y="614"/>
                  </a:cubicBezTo>
                  <a:cubicBezTo>
                    <a:pt x="298" y="620"/>
                    <a:pt x="222" y="616"/>
                    <a:pt x="172" y="603"/>
                  </a:cubicBezTo>
                  <a:cubicBezTo>
                    <a:pt x="122" y="590"/>
                    <a:pt x="59" y="560"/>
                    <a:pt x="31" y="538"/>
                  </a:cubicBezTo>
                  <a:cubicBezTo>
                    <a:pt x="3" y="516"/>
                    <a:pt x="11" y="452"/>
                    <a:pt x="7" y="473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47" name="Freeform 10227"/>
            <p:cNvSpPr>
              <a:spLocks noChangeAspect="1"/>
            </p:cNvSpPr>
            <p:nvPr/>
          </p:nvSpPr>
          <p:spPr bwMode="auto">
            <a:xfrm>
              <a:off x="1027" y="697"/>
              <a:ext cx="440" cy="354"/>
            </a:xfrm>
            <a:custGeom>
              <a:avLst/>
              <a:gdLst>
                <a:gd name="T0" fmla="*/ 7 w 877"/>
                <a:gd name="T1" fmla="*/ 490 h 705"/>
                <a:gd name="T2" fmla="*/ 18 w 877"/>
                <a:gd name="T3" fmla="*/ 607 h 705"/>
                <a:gd name="T4" fmla="*/ 48 w 877"/>
                <a:gd name="T5" fmla="*/ 689 h 705"/>
                <a:gd name="T6" fmla="*/ 306 w 877"/>
                <a:gd name="T7" fmla="*/ 701 h 705"/>
                <a:gd name="T8" fmla="*/ 530 w 877"/>
                <a:gd name="T9" fmla="*/ 695 h 705"/>
                <a:gd name="T10" fmla="*/ 736 w 877"/>
                <a:gd name="T11" fmla="*/ 683 h 705"/>
                <a:gd name="T12" fmla="*/ 871 w 877"/>
                <a:gd name="T13" fmla="*/ 660 h 705"/>
                <a:gd name="T14" fmla="*/ 771 w 877"/>
                <a:gd name="T15" fmla="*/ 554 h 705"/>
                <a:gd name="T16" fmla="*/ 724 w 877"/>
                <a:gd name="T17" fmla="*/ 442 h 705"/>
                <a:gd name="T18" fmla="*/ 736 w 877"/>
                <a:gd name="T19" fmla="*/ 166 h 705"/>
                <a:gd name="T20" fmla="*/ 736 w 877"/>
                <a:gd name="T21" fmla="*/ 31 h 705"/>
                <a:gd name="T22" fmla="*/ 612 w 877"/>
                <a:gd name="T23" fmla="*/ 37 h 705"/>
                <a:gd name="T24" fmla="*/ 577 w 877"/>
                <a:gd name="T25" fmla="*/ 254 h 705"/>
                <a:gd name="T26" fmla="*/ 524 w 877"/>
                <a:gd name="T27" fmla="*/ 501 h 705"/>
                <a:gd name="T28" fmla="*/ 389 w 877"/>
                <a:gd name="T29" fmla="*/ 584 h 705"/>
                <a:gd name="T30" fmla="*/ 165 w 877"/>
                <a:gd name="T31" fmla="*/ 589 h 705"/>
                <a:gd name="T32" fmla="*/ 48 w 877"/>
                <a:gd name="T33" fmla="*/ 554 h 705"/>
                <a:gd name="T34" fmla="*/ 7 w 877"/>
                <a:gd name="T35" fmla="*/ 490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7" h="705">
                  <a:moveTo>
                    <a:pt x="7" y="490"/>
                  </a:moveTo>
                  <a:cubicBezTo>
                    <a:pt x="3" y="501"/>
                    <a:pt x="11" y="574"/>
                    <a:pt x="18" y="607"/>
                  </a:cubicBezTo>
                  <a:cubicBezTo>
                    <a:pt x="25" y="640"/>
                    <a:pt x="0" y="673"/>
                    <a:pt x="48" y="689"/>
                  </a:cubicBezTo>
                  <a:cubicBezTo>
                    <a:pt x="96" y="705"/>
                    <a:pt x="226" y="700"/>
                    <a:pt x="306" y="701"/>
                  </a:cubicBezTo>
                  <a:cubicBezTo>
                    <a:pt x="386" y="702"/>
                    <a:pt x="458" y="698"/>
                    <a:pt x="530" y="695"/>
                  </a:cubicBezTo>
                  <a:cubicBezTo>
                    <a:pt x="602" y="692"/>
                    <a:pt x="679" y="689"/>
                    <a:pt x="736" y="683"/>
                  </a:cubicBezTo>
                  <a:cubicBezTo>
                    <a:pt x="793" y="677"/>
                    <a:pt x="865" y="681"/>
                    <a:pt x="871" y="660"/>
                  </a:cubicBezTo>
                  <a:cubicBezTo>
                    <a:pt x="877" y="639"/>
                    <a:pt x="795" y="590"/>
                    <a:pt x="771" y="554"/>
                  </a:cubicBezTo>
                  <a:cubicBezTo>
                    <a:pt x="747" y="518"/>
                    <a:pt x="730" y="507"/>
                    <a:pt x="724" y="442"/>
                  </a:cubicBezTo>
                  <a:cubicBezTo>
                    <a:pt x="718" y="377"/>
                    <a:pt x="734" y="234"/>
                    <a:pt x="736" y="166"/>
                  </a:cubicBezTo>
                  <a:cubicBezTo>
                    <a:pt x="738" y="98"/>
                    <a:pt x="757" y="52"/>
                    <a:pt x="736" y="31"/>
                  </a:cubicBezTo>
                  <a:cubicBezTo>
                    <a:pt x="715" y="10"/>
                    <a:pt x="638" y="0"/>
                    <a:pt x="612" y="37"/>
                  </a:cubicBezTo>
                  <a:cubicBezTo>
                    <a:pt x="586" y="74"/>
                    <a:pt x="592" y="177"/>
                    <a:pt x="577" y="254"/>
                  </a:cubicBezTo>
                  <a:cubicBezTo>
                    <a:pt x="562" y="331"/>
                    <a:pt x="555" y="446"/>
                    <a:pt x="524" y="501"/>
                  </a:cubicBezTo>
                  <a:cubicBezTo>
                    <a:pt x="493" y="556"/>
                    <a:pt x="449" y="569"/>
                    <a:pt x="389" y="584"/>
                  </a:cubicBezTo>
                  <a:cubicBezTo>
                    <a:pt x="329" y="599"/>
                    <a:pt x="222" y="594"/>
                    <a:pt x="165" y="589"/>
                  </a:cubicBezTo>
                  <a:cubicBezTo>
                    <a:pt x="108" y="584"/>
                    <a:pt x="74" y="570"/>
                    <a:pt x="48" y="554"/>
                  </a:cubicBezTo>
                  <a:cubicBezTo>
                    <a:pt x="22" y="538"/>
                    <a:pt x="16" y="503"/>
                    <a:pt x="7" y="49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48" name="Freeform 10228"/>
            <p:cNvSpPr>
              <a:spLocks noChangeAspect="1"/>
            </p:cNvSpPr>
            <p:nvPr/>
          </p:nvSpPr>
          <p:spPr bwMode="auto">
            <a:xfrm>
              <a:off x="1393" y="735"/>
              <a:ext cx="450" cy="294"/>
            </a:xfrm>
            <a:custGeom>
              <a:avLst/>
              <a:gdLst>
                <a:gd name="T0" fmla="*/ 16 w 895"/>
                <a:gd name="T1" fmla="*/ 442 h 586"/>
                <a:gd name="T2" fmla="*/ 57 w 895"/>
                <a:gd name="T3" fmla="*/ 548 h 586"/>
                <a:gd name="T4" fmla="*/ 128 w 895"/>
                <a:gd name="T5" fmla="*/ 583 h 586"/>
                <a:gd name="T6" fmla="*/ 369 w 895"/>
                <a:gd name="T7" fmla="*/ 565 h 586"/>
                <a:gd name="T8" fmla="*/ 575 w 895"/>
                <a:gd name="T9" fmla="*/ 530 h 586"/>
                <a:gd name="T10" fmla="*/ 763 w 895"/>
                <a:gd name="T11" fmla="*/ 495 h 586"/>
                <a:gd name="T12" fmla="*/ 886 w 895"/>
                <a:gd name="T13" fmla="*/ 448 h 586"/>
                <a:gd name="T14" fmla="*/ 816 w 895"/>
                <a:gd name="T15" fmla="*/ 324 h 586"/>
                <a:gd name="T16" fmla="*/ 786 w 895"/>
                <a:gd name="T17" fmla="*/ 236 h 586"/>
                <a:gd name="T18" fmla="*/ 739 w 895"/>
                <a:gd name="T19" fmla="*/ 83 h 586"/>
                <a:gd name="T20" fmla="*/ 645 w 895"/>
                <a:gd name="T21" fmla="*/ 19 h 586"/>
                <a:gd name="T22" fmla="*/ 528 w 895"/>
                <a:gd name="T23" fmla="*/ 7 h 586"/>
                <a:gd name="T24" fmla="*/ 475 w 895"/>
                <a:gd name="T25" fmla="*/ 60 h 586"/>
                <a:gd name="T26" fmla="*/ 486 w 895"/>
                <a:gd name="T27" fmla="*/ 224 h 586"/>
                <a:gd name="T28" fmla="*/ 475 w 895"/>
                <a:gd name="T29" fmla="*/ 377 h 586"/>
                <a:gd name="T30" fmla="*/ 351 w 895"/>
                <a:gd name="T31" fmla="*/ 454 h 586"/>
                <a:gd name="T32" fmla="*/ 128 w 895"/>
                <a:gd name="T33" fmla="*/ 477 h 586"/>
                <a:gd name="T34" fmla="*/ 16 w 895"/>
                <a:gd name="T35" fmla="*/ 44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95" h="586">
                  <a:moveTo>
                    <a:pt x="16" y="442"/>
                  </a:moveTo>
                  <a:cubicBezTo>
                    <a:pt x="0" y="453"/>
                    <a:pt x="38" y="524"/>
                    <a:pt x="57" y="548"/>
                  </a:cubicBezTo>
                  <a:cubicBezTo>
                    <a:pt x="76" y="572"/>
                    <a:pt x="76" y="580"/>
                    <a:pt x="128" y="583"/>
                  </a:cubicBezTo>
                  <a:cubicBezTo>
                    <a:pt x="180" y="586"/>
                    <a:pt x="295" y="574"/>
                    <a:pt x="369" y="565"/>
                  </a:cubicBezTo>
                  <a:cubicBezTo>
                    <a:pt x="443" y="556"/>
                    <a:pt x="509" y="542"/>
                    <a:pt x="575" y="530"/>
                  </a:cubicBezTo>
                  <a:cubicBezTo>
                    <a:pt x="641" y="518"/>
                    <a:pt x="711" y="509"/>
                    <a:pt x="763" y="495"/>
                  </a:cubicBezTo>
                  <a:cubicBezTo>
                    <a:pt x="815" y="481"/>
                    <a:pt x="877" y="476"/>
                    <a:pt x="886" y="448"/>
                  </a:cubicBezTo>
                  <a:cubicBezTo>
                    <a:pt x="895" y="420"/>
                    <a:pt x="833" y="359"/>
                    <a:pt x="816" y="324"/>
                  </a:cubicBezTo>
                  <a:cubicBezTo>
                    <a:pt x="799" y="289"/>
                    <a:pt x="799" y="276"/>
                    <a:pt x="786" y="236"/>
                  </a:cubicBezTo>
                  <a:cubicBezTo>
                    <a:pt x="773" y="196"/>
                    <a:pt x="763" y="119"/>
                    <a:pt x="739" y="83"/>
                  </a:cubicBezTo>
                  <a:cubicBezTo>
                    <a:pt x="715" y="47"/>
                    <a:pt x="680" y="32"/>
                    <a:pt x="645" y="19"/>
                  </a:cubicBezTo>
                  <a:cubicBezTo>
                    <a:pt x="610" y="6"/>
                    <a:pt x="556" y="0"/>
                    <a:pt x="528" y="7"/>
                  </a:cubicBezTo>
                  <a:cubicBezTo>
                    <a:pt x="500" y="14"/>
                    <a:pt x="482" y="24"/>
                    <a:pt x="475" y="60"/>
                  </a:cubicBezTo>
                  <a:cubicBezTo>
                    <a:pt x="468" y="96"/>
                    <a:pt x="486" y="171"/>
                    <a:pt x="486" y="224"/>
                  </a:cubicBezTo>
                  <a:cubicBezTo>
                    <a:pt x="486" y="277"/>
                    <a:pt x="497" y="339"/>
                    <a:pt x="475" y="377"/>
                  </a:cubicBezTo>
                  <a:cubicBezTo>
                    <a:pt x="453" y="415"/>
                    <a:pt x="409" y="437"/>
                    <a:pt x="351" y="454"/>
                  </a:cubicBezTo>
                  <a:cubicBezTo>
                    <a:pt x="293" y="471"/>
                    <a:pt x="184" y="479"/>
                    <a:pt x="128" y="477"/>
                  </a:cubicBezTo>
                  <a:cubicBezTo>
                    <a:pt x="72" y="475"/>
                    <a:pt x="39" y="449"/>
                    <a:pt x="16" y="44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49" name="Freeform 10229"/>
            <p:cNvSpPr>
              <a:spLocks noChangeAspect="1"/>
            </p:cNvSpPr>
            <p:nvPr/>
          </p:nvSpPr>
          <p:spPr bwMode="auto">
            <a:xfrm>
              <a:off x="398" y="687"/>
              <a:ext cx="358" cy="342"/>
            </a:xfrm>
            <a:custGeom>
              <a:avLst/>
              <a:gdLst>
                <a:gd name="T0" fmla="*/ 31 w 714"/>
                <a:gd name="T1" fmla="*/ 373 h 681"/>
                <a:gd name="T2" fmla="*/ 25 w 714"/>
                <a:gd name="T3" fmla="*/ 544 h 681"/>
                <a:gd name="T4" fmla="*/ 184 w 714"/>
                <a:gd name="T5" fmla="*/ 597 h 681"/>
                <a:gd name="T6" fmla="*/ 355 w 714"/>
                <a:gd name="T7" fmla="*/ 638 h 681"/>
                <a:gd name="T8" fmla="*/ 525 w 714"/>
                <a:gd name="T9" fmla="*/ 661 h 681"/>
                <a:gd name="T10" fmla="*/ 625 w 714"/>
                <a:gd name="T11" fmla="*/ 667 h 681"/>
                <a:gd name="T12" fmla="*/ 619 w 714"/>
                <a:gd name="T13" fmla="*/ 573 h 681"/>
                <a:gd name="T14" fmla="*/ 625 w 714"/>
                <a:gd name="T15" fmla="*/ 426 h 681"/>
                <a:gd name="T16" fmla="*/ 666 w 714"/>
                <a:gd name="T17" fmla="*/ 279 h 681"/>
                <a:gd name="T18" fmla="*/ 713 w 714"/>
                <a:gd name="T19" fmla="*/ 115 h 681"/>
                <a:gd name="T20" fmla="*/ 672 w 714"/>
                <a:gd name="T21" fmla="*/ 27 h 681"/>
                <a:gd name="T22" fmla="*/ 590 w 714"/>
                <a:gd name="T23" fmla="*/ 3 h 681"/>
                <a:gd name="T24" fmla="*/ 501 w 714"/>
                <a:gd name="T25" fmla="*/ 44 h 681"/>
                <a:gd name="T26" fmla="*/ 454 w 714"/>
                <a:gd name="T27" fmla="*/ 203 h 681"/>
                <a:gd name="T28" fmla="*/ 407 w 714"/>
                <a:gd name="T29" fmla="*/ 350 h 681"/>
                <a:gd name="T30" fmla="*/ 337 w 714"/>
                <a:gd name="T31" fmla="*/ 485 h 681"/>
                <a:gd name="T32" fmla="*/ 131 w 714"/>
                <a:gd name="T33" fmla="*/ 461 h 681"/>
                <a:gd name="T34" fmla="*/ 31 w 714"/>
                <a:gd name="T35" fmla="*/ 37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4" h="681">
                  <a:moveTo>
                    <a:pt x="31" y="373"/>
                  </a:moveTo>
                  <a:cubicBezTo>
                    <a:pt x="8" y="384"/>
                    <a:pt x="0" y="507"/>
                    <a:pt x="25" y="544"/>
                  </a:cubicBezTo>
                  <a:cubicBezTo>
                    <a:pt x="50" y="581"/>
                    <a:pt x="129" y="581"/>
                    <a:pt x="184" y="597"/>
                  </a:cubicBezTo>
                  <a:cubicBezTo>
                    <a:pt x="239" y="613"/>
                    <a:pt x="298" y="627"/>
                    <a:pt x="355" y="638"/>
                  </a:cubicBezTo>
                  <a:cubicBezTo>
                    <a:pt x="412" y="649"/>
                    <a:pt x="480" y="656"/>
                    <a:pt x="525" y="661"/>
                  </a:cubicBezTo>
                  <a:cubicBezTo>
                    <a:pt x="570" y="666"/>
                    <a:pt x="610" y="681"/>
                    <a:pt x="625" y="667"/>
                  </a:cubicBezTo>
                  <a:cubicBezTo>
                    <a:pt x="640" y="653"/>
                    <a:pt x="619" y="613"/>
                    <a:pt x="619" y="573"/>
                  </a:cubicBezTo>
                  <a:cubicBezTo>
                    <a:pt x="619" y="533"/>
                    <a:pt x="617" y="475"/>
                    <a:pt x="625" y="426"/>
                  </a:cubicBezTo>
                  <a:cubicBezTo>
                    <a:pt x="633" y="377"/>
                    <a:pt x="651" y="331"/>
                    <a:pt x="666" y="279"/>
                  </a:cubicBezTo>
                  <a:cubicBezTo>
                    <a:pt x="681" y="227"/>
                    <a:pt x="712" y="157"/>
                    <a:pt x="713" y="115"/>
                  </a:cubicBezTo>
                  <a:cubicBezTo>
                    <a:pt x="714" y="73"/>
                    <a:pt x="692" y="45"/>
                    <a:pt x="672" y="27"/>
                  </a:cubicBezTo>
                  <a:cubicBezTo>
                    <a:pt x="652" y="9"/>
                    <a:pt x="619" y="0"/>
                    <a:pt x="590" y="3"/>
                  </a:cubicBezTo>
                  <a:cubicBezTo>
                    <a:pt x="561" y="6"/>
                    <a:pt x="524" y="11"/>
                    <a:pt x="501" y="44"/>
                  </a:cubicBezTo>
                  <a:cubicBezTo>
                    <a:pt x="478" y="77"/>
                    <a:pt x="470" y="152"/>
                    <a:pt x="454" y="203"/>
                  </a:cubicBezTo>
                  <a:cubicBezTo>
                    <a:pt x="438" y="254"/>
                    <a:pt x="427" y="303"/>
                    <a:pt x="407" y="350"/>
                  </a:cubicBezTo>
                  <a:cubicBezTo>
                    <a:pt x="387" y="397"/>
                    <a:pt x="383" y="467"/>
                    <a:pt x="337" y="485"/>
                  </a:cubicBezTo>
                  <a:cubicBezTo>
                    <a:pt x="291" y="503"/>
                    <a:pt x="182" y="480"/>
                    <a:pt x="131" y="461"/>
                  </a:cubicBezTo>
                  <a:cubicBezTo>
                    <a:pt x="80" y="442"/>
                    <a:pt x="52" y="391"/>
                    <a:pt x="31" y="373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50" name="Oval 10230"/>
            <p:cNvSpPr>
              <a:spLocks noChangeAspect="1" noChangeArrowheads="1"/>
            </p:cNvSpPr>
            <p:nvPr/>
          </p:nvSpPr>
          <p:spPr bwMode="auto">
            <a:xfrm>
              <a:off x="156" y="545"/>
              <a:ext cx="1926" cy="506"/>
            </a:xfrm>
            <a:prstGeom prst="ellipse">
              <a:avLst/>
            </a:prstGeom>
            <a:noFill/>
            <a:ln w="28575">
              <a:solidFill>
                <a:srgbClr val="CC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CCCC00"/>
                      </a:gs>
                      <a:gs pos="100000">
                        <a:srgbClr val="FFFF1F"/>
                      </a:gs>
                    </a:gsLst>
                    <a:lin ang="0" scaled="1"/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351" name="Freeform 10231"/>
            <p:cNvSpPr>
              <a:spLocks noChangeAspect="1"/>
            </p:cNvSpPr>
            <p:nvPr/>
          </p:nvSpPr>
          <p:spPr bwMode="auto">
            <a:xfrm>
              <a:off x="765" y="644"/>
              <a:ext cx="100" cy="273"/>
            </a:xfrm>
            <a:custGeom>
              <a:avLst/>
              <a:gdLst>
                <a:gd name="T0" fmla="*/ 140 w 198"/>
                <a:gd name="T1" fmla="*/ 41 h 542"/>
                <a:gd name="T2" fmla="*/ 175 w 198"/>
                <a:gd name="T3" fmla="*/ 176 h 542"/>
                <a:gd name="T4" fmla="*/ 187 w 198"/>
                <a:gd name="T5" fmla="*/ 441 h 542"/>
                <a:gd name="T6" fmla="*/ 110 w 198"/>
                <a:gd name="T7" fmla="*/ 529 h 542"/>
                <a:gd name="T8" fmla="*/ 22 w 198"/>
                <a:gd name="T9" fmla="*/ 499 h 542"/>
                <a:gd name="T10" fmla="*/ 5 w 198"/>
                <a:gd name="T11" fmla="*/ 270 h 542"/>
                <a:gd name="T12" fmla="*/ 52 w 198"/>
                <a:gd name="T13" fmla="*/ 35 h 542"/>
                <a:gd name="T14" fmla="*/ 140 w 198"/>
                <a:gd name="T15" fmla="*/ 41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" h="542">
                  <a:moveTo>
                    <a:pt x="140" y="41"/>
                  </a:moveTo>
                  <a:cubicBezTo>
                    <a:pt x="160" y="64"/>
                    <a:pt x="167" y="109"/>
                    <a:pt x="175" y="176"/>
                  </a:cubicBezTo>
                  <a:cubicBezTo>
                    <a:pt x="183" y="243"/>
                    <a:pt x="198" y="382"/>
                    <a:pt x="187" y="441"/>
                  </a:cubicBezTo>
                  <a:cubicBezTo>
                    <a:pt x="176" y="500"/>
                    <a:pt x="137" y="519"/>
                    <a:pt x="110" y="529"/>
                  </a:cubicBezTo>
                  <a:cubicBezTo>
                    <a:pt x="83" y="539"/>
                    <a:pt x="39" y="542"/>
                    <a:pt x="22" y="499"/>
                  </a:cubicBezTo>
                  <a:cubicBezTo>
                    <a:pt x="5" y="456"/>
                    <a:pt x="0" y="347"/>
                    <a:pt x="5" y="270"/>
                  </a:cubicBezTo>
                  <a:cubicBezTo>
                    <a:pt x="10" y="193"/>
                    <a:pt x="30" y="70"/>
                    <a:pt x="52" y="35"/>
                  </a:cubicBezTo>
                  <a:cubicBezTo>
                    <a:pt x="74" y="0"/>
                    <a:pt x="120" y="18"/>
                    <a:pt x="140" y="4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52" name="Freeform 10232"/>
            <p:cNvSpPr>
              <a:spLocks noChangeAspect="1"/>
            </p:cNvSpPr>
            <p:nvPr/>
          </p:nvSpPr>
          <p:spPr bwMode="auto">
            <a:xfrm>
              <a:off x="1100" y="634"/>
              <a:ext cx="114" cy="300"/>
            </a:xfrm>
            <a:custGeom>
              <a:avLst/>
              <a:gdLst>
                <a:gd name="T0" fmla="*/ 113 w 228"/>
                <a:gd name="T1" fmla="*/ 9 h 597"/>
                <a:gd name="T2" fmla="*/ 143 w 228"/>
                <a:gd name="T3" fmla="*/ 86 h 597"/>
                <a:gd name="T4" fmla="*/ 190 w 228"/>
                <a:gd name="T5" fmla="*/ 321 h 597"/>
                <a:gd name="T6" fmla="*/ 225 w 228"/>
                <a:gd name="T7" fmla="*/ 515 h 597"/>
                <a:gd name="T8" fmla="*/ 172 w 228"/>
                <a:gd name="T9" fmla="*/ 579 h 597"/>
                <a:gd name="T10" fmla="*/ 72 w 228"/>
                <a:gd name="T11" fmla="*/ 585 h 597"/>
                <a:gd name="T12" fmla="*/ 8 w 228"/>
                <a:gd name="T13" fmla="*/ 509 h 597"/>
                <a:gd name="T14" fmla="*/ 25 w 228"/>
                <a:gd name="T15" fmla="*/ 133 h 597"/>
                <a:gd name="T16" fmla="*/ 49 w 228"/>
                <a:gd name="T17" fmla="*/ 33 h 597"/>
                <a:gd name="T18" fmla="*/ 113 w 228"/>
                <a:gd name="T19" fmla="*/ 9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597">
                  <a:moveTo>
                    <a:pt x="113" y="9"/>
                  </a:moveTo>
                  <a:cubicBezTo>
                    <a:pt x="129" y="18"/>
                    <a:pt x="130" y="34"/>
                    <a:pt x="143" y="86"/>
                  </a:cubicBezTo>
                  <a:cubicBezTo>
                    <a:pt x="156" y="138"/>
                    <a:pt x="176" y="249"/>
                    <a:pt x="190" y="321"/>
                  </a:cubicBezTo>
                  <a:cubicBezTo>
                    <a:pt x="204" y="393"/>
                    <a:pt x="228" y="472"/>
                    <a:pt x="225" y="515"/>
                  </a:cubicBezTo>
                  <a:cubicBezTo>
                    <a:pt x="222" y="558"/>
                    <a:pt x="197" y="567"/>
                    <a:pt x="172" y="579"/>
                  </a:cubicBezTo>
                  <a:cubicBezTo>
                    <a:pt x="147" y="591"/>
                    <a:pt x="99" y="597"/>
                    <a:pt x="72" y="585"/>
                  </a:cubicBezTo>
                  <a:cubicBezTo>
                    <a:pt x="45" y="573"/>
                    <a:pt x="16" y="584"/>
                    <a:pt x="8" y="509"/>
                  </a:cubicBezTo>
                  <a:cubicBezTo>
                    <a:pt x="0" y="434"/>
                    <a:pt x="18" y="212"/>
                    <a:pt x="25" y="133"/>
                  </a:cubicBezTo>
                  <a:cubicBezTo>
                    <a:pt x="32" y="54"/>
                    <a:pt x="34" y="55"/>
                    <a:pt x="49" y="33"/>
                  </a:cubicBezTo>
                  <a:cubicBezTo>
                    <a:pt x="64" y="11"/>
                    <a:pt x="97" y="0"/>
                    <a:pt x="113" y="9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53" name="Freeform 10233"/>
            <p:cNvSpPr>
              <a:spLocks noChangeAspect="1"/>
            </p:cNvSpPr>
            <p:nvPr/>
          </p:nvSpPr>
          <p:spPr bwMode="auto">
            <a:xfrm>
              <a:off x="1431" y="631"/>
              <a:ext cx="89" cy="283"/>
            </a:xfrm>
            <a:custGeom>
              <a:avLst/>
              <a:gdLst>
                <a:gd name="T0" fmla="*/ 47 w 178"/>
                <a:gd name="T1" fmla="*/ 15 h 563"/>
                <a:gd name="T2" fmla="*/ 112 w 178"/>
                <a:gd name="T3" fmla="*/ 133 h 563"/>
                <a:gd name="T4" fmla="*/ 165 w 178"/>
                <a:gd name="T5" fmla="*/ 438 h 563"/>
                <a:gd name="T6" fmla="*/ 165 w 178"/>
                <a:gd name="T7" fmla="*/ 550 h 563"/>
                <a:gd name="T8" fmla="*/ 88 w 178"/>
                <a:gd name="T9" fmla="*/ 515 h 563"/>
                <a:gd name="T10" fmla="*/ 18 w 178"/>
                <a:gd name="T11" fmla="*/ 262 h 563"/>
                <a:gd name="T12" fmla="*/ 6 w 178"/>
                <a:gd name="T13" fmla="*/ 45 h 563"/>
                <a:gd name="T14" fmla="*/ 47 w 178"/>
                <a:gd name="T15" fmla="*/ 15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563">
                  <a:moveTo>
                    <a:pt x="47" y="15"/>
                  </a:moveTo>
                  <a:cubicBezTo>
                    <a:pt x="65" y="30"/>
                    <a:pt x="92" y="62"/>
                    <a:pt x="112" y="133"/>
                  </a:cubicBezTo>
                  <a:cubicBezTo>
                    <a:pt x="132" y="204"/>
                    <a:pt x="156" y="369"/>
                    <a:pt x="165" y="438"/>
                  </a:cubicBezTo>
                  <a:cubicBezTo>
                    <a:pt x="174" y="507"/>
                    <a:pt x="178" y="537"/>
                    <a:pt x="165" y="550"/>
                  </a:cubicBezTo>
                  <a:cubicBezTo>
                    <a:pt x="152" y="563"/>
                    <a:pt x="112" y="563"/>
                    <a:pt x="88" y="515"/>
                  </a:cubicBezTo>
                  <a:cubicBezTo>
                    <a:pt x="64" y="467"/>
                    <a:pt x="32" y="340"/>
                    <a:pt x="18" y="262"/>
                  </a:cubicBezTo>
                  <a:cubicBezTo>
                    <a:pt x="4" y="184"/>
                    <a:pt x="0" y="86"/>
                    <a:pt x="6" y="45"/>
                  </a:cubicBezTo>
                  <a:cubicBezTo>
                    <a:pt x="12" y="4"/>
                    <a:pt x="29" y="0"/>
                    <a:pt x="47" y="1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54" name="Freeform 10234"/>
            <p:cNvSpPr>
              <a:spLocks noChangeAspect="1"/>
            </p:cNvSpPr>
            <p:nvPr/>
          </p:nvSpPr>
          <p:spPr bwMode="auto">
            <a:xfrm>
              <a:off x="467" y="690"/>
              <a:ext cx="80" cy="198"/>
            </a:xfrm>
            <a:custGeom>
              <a:avLst/>
              <a:gdLst>
                <a:gd name="T0" fmla="*/ 128 w 159"/>
                <a:gd name="T1" fmla="*/ 21 h 394"/>
                <a:gd name="T2" fmla="*/ 152 w 159"/>
                <a:gd name="T3" fmla="*/ 162 h 394"/>
                <a:gd name="T4" fmla="*/ 146 w 159"/>
                <a:gd name="T5" fmla="*/ 314 h 394"/>
                <a:gd name="T6" fmla="*/ 75 w 159"/>
                <a:gd name="T7" fmla="*/ 391 h 394"/>
                <a:gd name="T8" fmla="*/ 11 w 159"/>
                <a:gd name="T9" fmla="*/ 332 h 394"/>
                <a:gd name="T10" fmla="*/ 11 w 159"/>
                <a:gd name="T11" fmla="*/ 191 h 394"/>
                <a:gd name="T12" fmla="*/ 70 w 159"/>
                <a:gd name="T13" fmla="*/ 38 h 394"/>
                <a:gd name="T14" fmla="*/ 128 w 159"/>
                <a:gd name="T15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394">
                  <a:moveTo>
                    <a:pt x="128" y="21"/>
                  </a:moveTo>
                  <a:cubicBezTo>
                    <a:pt x="142" y="42"/>
                    <a:pt x="149" y="113"/>
                    <a:pt x="152" y="162"/>
                  </a:cubicBezTo>
                  <a:cubicBezTo>
                    <a:pt x="155" y="211"/>
                    <a:pt x="159" y="276"/>
                    <a:pt x="146" y="314"/>
                  </a:cubicBezTo>
                  <a:cubicBezTo>
                    <a:pt x="133" y="352"/>
                    <a:pt x="97" y="388"/>
                    <a:pt x="75" y="391"/>
                  </a:cubicBezTo>
                  <a:cubicBezTo>
                    <a:pt x="53" y="394"/>
                    <a:pt x="22" y="365"/>
                    <a:pt x="11" y="332"/>
                  </a:cubicBezTo>
                  <a:cubicBezTo>
                    <a:pt x="0" y="299"/>
                    <a:pt x="1" y="240"/>
                    <a:pt x="11" y="191"/>
                  </a:cubicBezTo>
                  <a:cubicBezTo>
                    <a:pt x="21" y="142"/>
                    <a:pt x="51" y="65"/>
                    <a:pt x="70" y="38"/>
                  </a:cubicBezTo>
                  <a:cubicBezTo>
                    <a:pt x="89" y="11"/>
                    <a:pt x="116" y="0"/>
                    <a:pt x="128" y="2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55" name="Freeform 10235"/>
            <p:cNvSpPr>
              <a:spLocks noChangeAspect="1"/>
            </p:cNvSpPr>
            <p:nvPr/>
          </p:nvSpPr>
          <p:spPr bwMode="auto">
            <a:xfrm>
              <a:off x="265" y="585"/>
              <a:ext cx="1746" cy="425"/>
            </a:xfrm>
            <a:custGeom>
              <a:avLst/>
              <a:gdLst>
                <a:gd name="T0" fmla="*/ 336 w 3479"/>
                <a:gd name="T1" fmla="*/ 153 h 846"/>
                <a:gd name="T2" fmla="*/ 101 w 3479"/>
                <a:gd name="T3" fmla="*/ 318 h 846"/>
                <a:gd name="T4" fmla="*/ 1 w 3479"/>
                <a:gd name="T5" fmla="*/ 453 h 846"/>
                <a:gd name="T6" fmla="*/ 107 w 3479"/>
                <a:gd name="T7" fmla="*/ 506 h 846"/>
                <a:gd name="T8" fmla="*/ 284 w 3479"/>
                <a:gd name="T9" fmla="*/ 300 h 846"/>
                <a:gd name="T10" fmla="*/ 401 w 3479"/>
                <a:gd name="T11" fmla="*/ 312 h 846"/>
                <a:gd name="T12" fmla="*/ 313 w 3479"/>
                <a:gd name="T13" fmla="*/ 606 h 846"/>
                <a:gd name="T14" fmla="*/ 613 w 3479"/>
                <a:gd name="T15" fmla="*/ 676 h 846"/>
                <a:gd name="T16" fmla="*/ 783 w 3479"/>
                <a:gd name="T17" fmla="*/ 241 h 846"/>
                <a:gd name="T18" fmla="*/ 977 w 3479"/>
                <a:gd name="T19" fmla="*/ 294 h 846"/>
                <a:gd name="T20" fmla="*/ 901 w 3479"/>
                <a:gd name="T21" fmla="*/ 694 h 846"/>
                <a:gd name="T22" fmla="*/ 1242 w 3479"/>
                <a:gd name="T23" fmla="*/ 759 h 846"/>
                <a:gd name="T24" fmla="*/ 1394 w 3479"/>
                <a:gd name="T25" fmla="*/ 241 h 846"/>
                <a:gd name="T26" fmla="*/ 1635 w 3479"/>
                <a:gd name="T27" fmla="*/ 235 h 846"/>
                <a:gd name="T28" fmla="*/ 1541 w 3479"/>
                <a:gd name="T29" fmla="*/ 759 h 846"/>
                <a:gd name="T30" fmla="*/ 2012 w 3479"/>
                <a:gd name="T31" fmla="*/ 759 h 846"/>
                <a:gd name="T32" fmla="*/ 2123 w 3479"/>
                <a:gd name="T33" fmla="*/ 288 h 846"/>
                <a:gd name="T34" fmla="*/ 2258 w 3479"/>
                <a:gd name="T35" fmla="*/ 288 h 846"/>
                <a:gd name="T36" fmla="*/ 2276 w 3479"/>
                <a:gd name="T37" fmla="*/ 753 h 846"/>
                <a:gd name="T38" fmla="*/ 2705 w 3479"/>
                <a:gd name="T39" fmla="*/ 700 h 846"/>
                <a:gd name="T40" fmla="*/ 2734 w 3479"/>
                <a:gd name="T41" fmla="*/ 335 h 846"/>
                <a:gd name="T42" fmla="*/ 2970 w 3479"/>
                <a:gd name="T43" fmla="*/ 359 h 846"/>
                <a:gd name="T44" fmla="*/ 3052 w 3479"/>
                <a:gd name="T45" fmla="*/ 600 h 846"/>
                <a:gd name="T46" fmla="*/ 3181 w 3479"/>
                <a:gd name="T47" fmla="*/ 576 h 846"/>
                <a:gd name="T48" fmla="*/ 3141 w 3479"/>
                <a:gd name="T49" fmla="*/ 448 h 846"/>
                <a:gd name="T50" fmla="*/ 3141 w 3479"/>
                <a:gd name="T51" fmla="*/ 352 h 846"/>
                <a:gd name="T52" fmla="*/ 3381 w 3479"/>
                <a:gd name="T53" fmla="*/ 448 h 846"/>
                <a:gd name="T54" fmla="*/ 3429 w 3479"/>
                <a:gd name="T55" fmla="*/ 352 h 846"/>
                <a:gd name="T56" fmla="*/ 3081 w 3479"/>
                <a:gd name="T57" fmla="*/ 206 h 846"/>
                <a:gd name="T58" fmla="*/ 2611 w 3479"/>
                <a:gd name="T59" fmla="*/ 136 h 846"/>
                <a:gd name="T60" fmla="*/ 2582 w 3479"/>
                <a:gd name="T61" fmla="*/ 582 h 846"/>
                <a:gd name="T62" fmla="*/ 2417 w 3479"/>
                <a:gd name="T63" fmla="*/ 594 h 846"/>
                <a:gd name="T64" fmla="*/ 2364 w 3479"/>
                <a:gd name="T65" fmla="*/ 106 h 846"/>
                <a:gd name="T66" fmla="*/ 2000 w 3479"/>
                <a:gd name="T67" fmla="*/ 112 h 846"/>
                <a:gd name="T68" fmla="*/ 1912 w 3479"/>
                <a:gd name="T69" fmla="*/ 617 h 846"/>
                <a:gd name="T70" fmla="*/ 1688 w 3479"/>
                <a:gd name="T71" fmla="*/ 641 h 846"/>
                <a:gd name="T72" fmla="*/ 1771 w 3479"/>
                <a:gd name="T73" fmla="*/ 88 h 846"/>
                <a:gd name="T74" fmla="*/ 1330 w 3479"/>
                <a:gd name="T75" fmla="*/ 112 h 846"/>
                <a:gd name="T76" fmla="*/ 1165 w 3479"/>
                <a:gd name="T77" fmla="*/ 594 h 846"/>
                <a:gd name="T78" fmla="*/ 1036 w 3479"/>
                <a:gd name="T79" fmla="*/ 594 h 846"/>
                <a:gd name="T80" fmla="*/ 1130 w 3479"/>
                <a:gd name="T81" fmla="*/ 153 h 846"/>
                <a:gd name="T82" fmla="*/ 742 w 3479"/>
                <a:gd name="T83" fmla="*/ 112 h 846"/>
                <a:gd name="T84" fmla="*/ 542 w 3479"/>
                <a:gd name="T85" fmla="*/ 559 h 846"/>
                <a:gd name="T86" fmla="*/ 425 w 3479"/>
                <a:gd name="T87" fmla="*/ 541 h 846"/>
                <a:gd name="T88" fmla="*/ 525 w 3479"/>
                <a:gd name="T89" fmla="*/ 230 h 846"/>
                <a:gd name="T90" fmla="*/ 336 w 3479"/>
                <a:gd name="T91" fmla="*/ 15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79" h="846">
                  <a:moveTo>
                    <a:pt x="336" y="153"/>
                  </a:moveTo>
                  <a:cubicBezTo>
                    <a:pt x="265" y="168"/>
                    <a:pt x="157" y="268"/>
                    <a:pt x="101" y="318"/>
                  </a:cubicBezTo>
                  <a:cubicBezTo>
                    <a:pt x="45" y="368"/>
                    <a:pt x="0" y="422"/>
                    <a:pt x="1" y="453"/>
                  </a:cubicBezTo>
                  <a:cubicBezTo>
                    <a:pt x="2" y="484"/>
                    <a:pt x="60" y="531"/>
                    <a:pt x="107" y="506"/>
                  </a:cubicBezTo>
                  <a:cubicBezTo>
                    <a:pt x="154" y="481"/>
                    <a:pt x="235" y="332"/>
                    <a:pt x="284" y="300"/>
                  </a:cubicBezTo>
                  <a:cubicBezTo>
                    <a:pt x="333" y="268"/>
                    <a:pt x="396" y="261"/>
                    <a:pt x="401" y="312"/>
                  </a:cubicBezTo>
                  <a:cubicBezTo>
                    <a:pt x="406" y="363"/>
                    <a:pt x="278" y="545"/>
                    <a:pt x="313" y="606"/>
                  </a:cubicBezTo>
                  <a:cubicBezTo>
                    <a:pt x="348" y="667"/>
                    <a:pt x="535" y="737"/>
                    <a:pt x="613" y="676"/>
                  </a:cubicBezTo>
                  <a:cubicBezTo>
                    <a:pt x="691" y="615"/>
                    <a:pt x="722" y="305"/>
                    <a:pt x="783" y="241"/>
                  </a:cubicBezTo>
                  <a:cubicBezTo>
                    <a:pt x="844" y="177"/>
                    <a:pt x="957" y="219"/>
                    <a:pt x="977" y="294"/>
                  </a:cubicBezTo>
                  <a:cubicBezTo>
                    <a:pt x="997" y="369"/>
                    <a:pt x="857" y="617"/>
                    <a:pt x="901" y="694"/>
                  </a:cubicBezTo>
                  <a:cubicBezTo>
                    <a:pt x="945" y="771"/>
                    <a:pt x="1160" y="834"/>
                    <a:pt x="1242" y="759"/>
                  </a:cubicBezTo>
                  <a:cubicBezTo>
                    <a:pt x="1324" y="684"/>
                    <a:pt x="1329" y="328"/>
                    <a:pt x="1394" y="241"/>
                  </a:cubicBezTo>
                  <a:cubicBezTo>
                    <a:pt x="1459" y="154"/>
                    <a:pt x="1611" y="149"/>
                    <a:pt x="1635" y="235"/>
                  </a:cubicBezTo>
                  <a:cubicBezTo>
                    <a:pt x="1659" y="321"/>
                    <a:pt x="1478" y="672"/>
                    <a:pt x="1541" y="759"/>
                  </a:cubicBezTo>
                  <a:cubicBezTo>
                    <a:pt x="1604" y="846"/>
                    <a:pt x="1915" y="837"/>
                    <a:pt x="2012" y="759"/>
                  </a:cubicBezTo>
                  <a:cubicBezTo>
                    <a:pt x="2109" y="681"/>
                    <a:pt x="2082" y="366"/>
                    <a:pt x="2123" y="288"/>
                  </a:cubicBezTo>
                  <a:cubicBezTo>
                    <a:pt x="2164" y="210"/>
                    <a:pt x="2233" y="211"/>
                    <a:pt x="2258" y="288"/>
                  </a:cubicBezTo>
                  <a:cubicBezTo>
                    <a:pt x="2283" y="365"/>
                    <a:pt x="2201" y="684"/>
                    <a:pt x="2276" y="753"/>
                  </a:cubicBezTo>
                  <a:cubicBezTo>
                    <a:pt x="2351" y="822"/>
                    <a:pt x="2629" y="770"/>
                    <a:pt x="2705" y="700"/>
                  </a:cubicBezTo>
                  <a:cubicBezTo>
                    <a:pt x="2781" y="630"/>
                    <a:pt x="2690" y="392"/>
                    <a:pt x="2734" y="335"/>
                  </a:cubicBezTo>
                  <a:cubicBezTo>
                    <a:pt x="2778" y="278"/>
                    <a:pt x="2917" y="315"/>
                    <a:pt x="2970" y="359"/>
                  </a:cubicBezTo>
                  <a:cubicBezTo>
                    <a:pt x="3023" y="403"/>
                    <a:pt x="3017" y="564"/>
                    <a:pt x="3052" y="600"/>
                  </a:cubicBezTo>
                  <a:cubicBezTo>
                    <a:pt x="3087" y="636"/>
                    <a:pt x="3166" y="601"/>
                    <a:pt x="3181" y="576"/>
                  </a:cubicBezTo>
                  <a:cubicBezTo>
                    <a:pt x="3196" y="551"/>
                    <a:pt x="3148" y="485"/>
                    <a:pt x="3141" y="448"/>
                  </a:cubicBezTo>
                  <a:cubicBezTo>
                    <a:pt x="3134" y="411"/>
                    <a:pt x="3101" y="352"/>
                    <a:pt x="3141" y="352"/>
                  </a:cubicBezTo>
                  <a:cubicBezTo>
                    <a:pt x="3181" y="352"/>
                    <a:pt x="3333" y="448"/>
                    <a:pt x="3381" y="448"/>
                  </a:cubicBezTo>
                  <a:cubicBezTo>
                    <a:pt x="3429" y="448"/>
                    <a:pt x="3479" y="392"/>
                    <a:pt x="3429" y="352"/>
                  </a:cubicBezTo>
                  <a:cubicBezTo>
                    <a:pt x="3379" y="312"/>
                    <a:pt x="3217" y="242"/>
                    <a:pt x="3081" y="206"/>
                  </a:cubicBezTo>
                  <a:cubicBezTo>
                    <a:pt x="2945" y="170"/>
                    <a:pt x="2694" y="73"/>
                    <a:pt x="2611" y="136"/>
                  </a:cubicBezTo>
                  <a:cubicBezTo>
                    <a:pt x="2528" y="199"/>
                    <a:pt x="2614" y="506"/>
                    <a:pt x="2582" y="582"/>
                  </a:cubicBezTo>
                  <a:cubicBezTo>
                    <a:pt x="2550" y="658"/>
                    <a:pt x="2453" y="673"/>
                    <a:pt x="2417" y="594"/>
                  </a:cubicBezTo>
                  <a:cubicBezTo>
                    <a:pt x="2381" y="515"/>
                    <a:pt x="2433" y="186"/>
                    <a:pt x="2364" y="106"/>
                  </a:cubicBezTo>
                  <a:cubicBezTo>
                    <a:pt x="2295" y="26"/>
                    <a:pt x="2075" y="27"/>
                    <a:pt x="2000" y="112"/>
                  </a:cubicBezTo>
                  <a:cubicBezTo>
                    <a:pt x="1925" y="197"/>
                    <a:pt x="1964" y="529"/>
                    <a:pt x="1912" y="617"/>
                  </a:cubicBezTo>
                  <a:cubicBezTo>
                    <a:pt x="1860" y="705"/>
                    <a:pt x="1711" y="729"/>
                    <a:pt x="1688" y="641"/>
                  </a:cubicBezTo>
                  <a:cubicBezTo>
                    <a:pt x="1665" y="553"/>
                    <a:pt x="1831" y="176"/>
                    <a:pt x="1771" y="88"/>
                  </a:cubicBezTo>
                  <a:cubicBezTo>
                    <a:pt x="1711" y="0"/>
                    <a:pt x="1431" y="28"/>
                    <a:pt x="1330" y="112"/>
                  </a:cubicBezTo>
                  <a:cubicBezTo>
                    <a:pt x="1229" y="196"/>
                    <a:pt x="1214" y="514"/>
                    <a:pt x="1165" y="594"/>
                  </a:cubicBezTo>
                  <a:cubicBezTo>
                    <a:pt x="1116" y="674"/>
                    <a:pt x="1042" y="667"/>
                    <a:pt x="1036" y="594"/>
                  </a:cubicBezTo>
                  <a:cubicBezTo>
                    <a:pt x="1030" y="521"/>
                    <a:pt x="1179" y="233"/>
                    <a:pt x="1130" y="153"/>
                  </a:cubicBezTo>
                  <a:cubicBezTo>
                    <a:pt x="1081" y="73"/>
                    <a:pt x="840" y="44"/>
                    <a:pt x="742" y="112"/>
                  </a:cubicBezTo>
                  <a:cubicBezTo>
                    <a:pt x="644" y="180"/>
                    <a:pt x="595" y="488"/>
                    <a:pt x="542" y="559"/>
                  </a:cubicBezTo>
                  <a:cubicBezTo>
                    <a:pt x="489" y="630"/>
                    <a:pt x="428" y="596"/>
                    <a:pt x="425" y="541"/>
                  </a:cubicBezTo>
                  <a:cubicBezTo>
                    <a:pt x="422" y="486"/>
                    <a:pt x="540" y="295"/>
                    <a:pt x="525" y="230"/>
                  </a:cubicBezTo>
                  <a:cubicBezTo>
                    <a:pt x="510" y="165"/>
                    <a:pt x="407" y="138"/>
                    <a:pt x="336" y="153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200"/>
                </a:gs>
                <a:gs pos="100000">
                  <a:srgbClr val="4D0808"/>
                </a:gs>
              </a:gsLst>
              <a:lin ang="5400000" scaled="1"/>
            </a:gradFill>
            <a:ln w="28575" cmpd="sng">
              <a:solidFill>
                <a:srgbClr val="CC66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56" name="Freeform 10236"/>
            <p:cNvSpPr>
              <a:spLocks noChangeAspect="1"/>
            </p:cNvSpPr>
            <p:nvPr/>
          </p:nvSpPr>
          <p:spPr bwMode="auto">
            <a:xfrm>
              <a:off x="130" y="529"/>
              <a:ext cx="1976" cy="758"/>
            </a:xfrm>
            <a:custGeom>
              <a:avLst/>
              <a:gdLst>
                <a:gd name="T0" fmla="*/ 158 w 1976"/>
                <a:gd name="T1" fmla="*/ 557 h 758"/>
                <a:gd name="T2" fmla="*/ 572 w 1976"/>
                <a:gd name="T3" fmla="*/ 707 h 758"/>
                <a:gd name="T4" fmla="*/ 1130 w 1976"/>
                <a:gd name="T5" fmla="*/ 749 h 758"/>
                <a:gd name="T6" fmla="*/ 1706 w 1976"/>
                <a:gd name="T7" fmla="*/ 653 h 758"/>
                <a:gd name="T8" fmla="*/ 1964 w 1976"/>
                <a:gd name="T9" fmla="*/ 299 h 758"/>
                <a:gd name="T10" fmla="*/ 1778 w 1976"/>
                <a:gd name="T11" fmla="*/ 113 h 758"/>
                <a:gd name="T12" fmla="*/ 1238 w 1976"/>
                <a:gd name="T13" fmla="*/ 17 h 758"/>
                <a:gd name="T14" fmla="*/ 614 w 1976"/>
                <a:gd name="T15" fmla="*/ 23 h 758"/>
                <a:gd name="T16" fmla="*/ 98 w 1976"/>
                <a:gd name="T17" fmla="*/ 155 h 758"/>
                <a:gd name="T18" fmla="*/ 26 w 1976"/>
                <a:gd name="T19" fmla="*/ 347 h 758"/>
                <a:gd name="T20" fmla="*/ 158 w 1976"/>
                <a:gd name="T21" fmla="*/ 557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76" h="758">
                  <a:moveTo>
                    <a:pt x="158" y="557"/>
                  </a:moveTo>
                  <a:cubicBezTo>
                    <a:pt x="249" y="617"/>
                    <a:pt x="410" y="675"/>
                    <a:pt x="572" y="707"/>
                  </a:cubicBezTo>
                  <a:cubicBezTo>
                    <a:pt x="734" y="739"/>
                    <a:pt x="941" y="758"/>
                    <a:pt x="1130" y="749"/>
                  </a:cubicBezTo>
                  <a:cubicBezTo>
                    <a:pt x="1319" y="740"/>
                    <a:pt x="1567" y="728"/>
                    <a:pt x="1706" y="653"/>
                  </a:cubicBezTo>
                  <a:cubicBezTo>
                    <a:pt x="1845" y="578"/>
                    <a:pt x="1952" y="389"/>
                    <a:pt x="1964" y="299"/>
                  </a:cubicBezTo>
                  <a:cubicBezTo>
                    <a:pt x="1976" y="209"/>
                    <a:pt x="1899" y="160"/>
                    <a:pt x="1778" y="113"/>
                  </a:cubicBezTo>
                  <a:cubicBezTo>
                    <a:pt x="1657" y="66"/>
                    <a:pt x="1432" y="32"/>
                    <a:pt x="1238" y="17"/>
                  </a:cubicBezTo>
                  <a:cubicBezTo>
                    <a:pt x="1044" y="2"/>
                    <a:pt x="804" y="0"/>
                    <a:pt x="614" y="23"/>
                  </a:cubicBezTo>
                  <a:cubicBezTo>
                    <a:pt x="424" y="46"/>
                    <a:pt x="196" y="101"/>
                    <a:pt x="98" y="155"/>
                  </a:cubicBezTo>
                  <a:cubicBezTo>
                    <a:pt x="0" y="209"/>
                    <a:pt x="16" y="280"/>
                    <a:pt x="26" y="347"/>
                  </a:cubicBezTo>
                  <a:cubicBezTo>
                    <a:pt x="36" y="414"/>
                    <a:pt x="67" y="497"/>
                    <a:pt x="158" y="55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gamma/>
                    <a:tint val="98039"/>
                    <a:invGamma/>
                    <a:alpha val="52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</p:grpSp>
      <p:grpSp>
        <p:nvGrpSpPr>
          <p:cNvPr id="15357" name="Group 10237"/>
          <p:cNvGrpSpPr>
            <a:grpSpLocks/>
          </p:cNvGrpSpPr>
          <p:nvPr/>
        </p:nvGrpSpPr>
        <p:grpSpPr bwMode="auto">
          <a:xfrm>
            <a:off x="7938" y="4192588"/>
            <a:ext cx="9153525" cy="2659062"/>
            <a:chOff x="-6" y="2645"/>
            <a:chExt cx="5766" cy="1675"/>
          </a:xfrm>
        </p:grpSpPr>
        <p:grpSp>
          <p:nvGrpSpPr>
            <p:cNvPr id="15358" name="Group 10238"/>
            <p:cNvGrpSpPr>
              <a:grpSpLocks/>
            </p:cNvGrpSpPr>
            <p:nvPr/>
          </p:nvGrpSpPr>
          <p:grpSpPr bwMode="auto">
            <a:xfrm>
              <a:off x="0" y="2660"/>
              <a:ext cx="5754" cy="1648"/>
              <a:chOff x="0" y="2660"/>
              <a:chExt cx="5754" cy="1648"/>
            </a:xfrm>
          </p:grpSpPr>
          <p:sp>
            <p:nvSpPr>
              <p:cNvPr id="15359" name="Freeform 10239"/>
              <p:cNvSpPr>
                <a:spLocks/>
              </p:cNvSpPr>
              <p:nvPr/>
            </p:nvSpPr>
            <p:spPr bwMode="auto">
              <a:xfrm>
                <a:off x="0" y="2821"/>
                <a:ext cx="5754" cy="1487"/>
              </a:xfrm>
              <a:custGeom>
                <a:avLst/>
                <a:gdLst>
                  <a:gd name="T0" fmla="*/ 0 w 5754"/>
                  <a:gd name="T1" fmla="*/ 671 h 1487"/>
                  <a:gd name="T2" fmla="*/ 0 w 5754"/>
                  <a:gd name="T3" fmla="*/ 1487 h 1487"/>
                  <a:gd name="T4" fmla="*/ 5754 w 5754"/>
                  <a:gd name="T5" fmla="*/ 1487 h 1487"/>
                  <a:gd name="T6" fmla="*/ 5748 w 5754"/>
                  <a:gd name="T7" fmla="*/ 839 h 1487"/>
                  <a:gd name="T8" fmla="*/ 5130 w 5754"/>
                  <a:gd name="T9" fmla="*/ 557 h 1487"/>
                  <a:gd name="T10" fmla="*/ 4452 w 5754"/>
                  <a:gd name="T11" fmla="*/ 287 h 1487"/>
                  <a:gd name="T12" fmla="*/ 3684 w 5754"/>
                  <a:gd name="T13" fmla="*/ 143 h 1487"/>
                  <a:gd name="T14" fmla="*/ 2916 w 5754"/>
                  <a:gd name="T15" fmla="*/ 17 h 1487"/>
                  <a:gd name="T16" fmla="*/ 1956 w 5754"/>
                  <a:gd name="T17" fmla="*/ 41 h 1487"/>
                  <a:gd name="T18" fmla="*/ 1362 w 5754"/>
                  <a:gd name="T19" fmla="*/ 167 h 1487"/>
                  <a:gd name="T20" fmla="*/ 996 w 5754"/>
                  <a:gd name="T21" fmla="*/ 227 h 1487"/>
                  <a:gd name="T22" fmla="*/ 294 w 5754"/>
                  <a:gd name="T23" fmla="*/ 515 h 1487"/>
                  <a:gd name="T24" fmla="*/ 0 w 5754"/>
                  <a:gd name="T25" fmla="*/ 671 h 1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54" h="1487">
                    <a:moveTo>
                      <a:pt x="0" y="671"/>
                    </a:moveTo>
                    <a:lnTo>
                      <a:pt x="0" y="1487"/>
                    </a:lnTo>
                    <a:lnTo>
                      <a:pt x="5754" y="1487"/>
                    </a:lnTo>
                    <a:lnTo>
                      <a:pt x="5748" y="839"/>
                    </a:lnTo>
                    <a:lnTo>
                      <a:pt x="5130" y="557"/>
                    </a:lnTo>
                    <a:cubicBezTo>
                      <a:pt x="4914" y="465"/>
                      <a:pt x="4693" y="356"/>
                      <a:pt x="4452" y="287"/>
                    </a:cubicBezTo>
                    <a:cubicBezTo>
                      <a:pt x="4211" y="218"/>
                      <a:pt x="3940" y="188"/>
                      <a:pt x="3684" y="143"/>
                    </a:cubicBezTo>
                    <a:cubicBezTo>
                      <a:pt x="3428" y="98"/>
                      <a:pt x="3204" y="34"/>
                      <a:pt x="2916" y="17"/>
                    </a:cubicBezTo>
                    <a:cubicBezTo>
                      <a:pt x="2628" y="0"/>
                      <a:pt x="2215" y="16"/>
                      <a:pt x="1956" y="41"/>
                    </a:cubicBezTo>
                    <a:cubicBezTo>
                      <a:pt x="1697" y="66"/>
                      <a:pt x="1522" y="136"/>
                      <a:pt x="1362" y="167"/>
                    </a:cubicBezTo>
                    <a:cubicBezTo>
                      <a:pt x="1202" y="198"/>
                      <a:pt x="1174" y="169"/>
                      <a:pt x="996" y="227"/>
                    </a:cubicBezTo>
                    <a:cubicBezTo>
                      <a:pt x="818" y="285"/>
                      <a:pt x="461" y="441"/>
                      <a:pt x="294" y="515"/>
                    </a:cubicBezTo>
                    <a:lnTo>
                      <a:pt x="0" y="67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A6702"/>
                  </a:gs>
                  <a:gs pos="100000">
                    <a:srgbClr val="FFD833"/>
                  </a:gs>
                </a:gsLst>
                <a:lin ang="5400000" scaled="1"/>
              </a:gradFill>
              <a:ln w="9525" cap="flat" cmpd="sng">
                <a:solidFill>
                  <a:srgbClr val="6666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0" name="AutoShape 10240"/>
              <p:cNvSpPr>
                <a:spLocks noChangeArrowheads="1"/>
              </p:cNvSpPr>
              <p:nvPr/>
            </p:nvSpPr>
            <p:spPr bwMode="auto">
              <a:xfrm rot="1359063" flipH="1">
                <a:off x="4930" y="3213"/>
                <a:ext cx="534" cy="19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9A6702"/>
                  </a:gs>
                  <a:gs pos="50000">
                    <a:srgbClr val="FFD833"/>
                  </a:gs>
                  <a:gs pos="100000">
                    <a:srgbClr val="9A6702"/>
                  </a:gs>
                </a:gsLst>
                <a:lin ang="5400000" scaled="1"/>
              </a:gradFill>
              <a:ln w="12700">
                <a:solidFill>
                  <a:srgbClr val="6666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1" name="AutoShape 10241"/>
              <p:cNvSpPr>
                <a:spLocks noChangeArrowheads="1"/>
              </p:cNvSpPr>
              <p:nvPr/>
            </p:nvSpPr>
            <p:spPr bwMode="auto">
              <a:xfrm rot="652846" flipH="1">
                <a:off x="3308" y="2766"/>
                <a:ext cx="553" cy="18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9A6702"/>
                  </a:gs>
                  <a:gs pos="50000">
                    <a:srgbClr val="FFD833"/>
                  </a:gs>
                  <a:gs pos="100000">
                    <a:srgbClr val="9A6702"/>
                  </a:gs>
                </a:gsLst>
                <a:lin ang="5400000" scaled="1"/>
              </a:gradFill>
              <a:ln w="12700">
                <a:solidFill>
                  <a:srgbClr val="6666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2" name="AutoShape 10242"/>
              <p:cNvSpPr>
                <a:spLocks noChangeArrowheads="1"/>
              </p:cNvSpPr>
              <p:nvPr/>
            </p:nvSpPr>
            <p:spPr bwMode="auto">
              <a:xfrm rot="-409725">
                <a:off x="1629" y="2724"/>
                <a:ext cx="5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9A6702"/>
                  </a:gs>
                  <a:gs pos="50000">
                    <a:srgbClr val="FFD833"/>
                  </a:gs>
                  <a:gs pos="100000">
                    <a:srgbClr val="9A6702"/>
                  </a:gs>
                </a:gsLst>
                <a:lin ang="5400000" scaled="1"/>
              </a:gradFill>
              <a:ln w="12700">
                <a:solidFill>
                  <a:srgbClr val="6666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3" name="AutoShape 10243"/>
              <p:cNvSpPr>
                <a:spLocks noChangeArrowheads="1"/>
              </p:cNvSpPr>
              <p:nvPr/>
            </p:nvSpPr>
            <p:spPr bwMode="auto">
              <a:xfrm rot="-1359063">
                <a:off x="47" y="3158"/>
                <a:ext cx="497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9A6702"/>
                  </a:gs>
                  <a:gs pos="50000">
                    <a:srgbClr val="FFD833"/>
                  </a:gs>
                  <a:gs pos="100000">
                    <a:srgbClr val="9A6702"/>
                  </a:gs>
                </a:gsLst>
                <a:lin ang="5400000" scaled="1"/>
              </a:gradFill>
              <a:ln w="12700">
                <a:solidFill>
                  <a:srgbClr val="6666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4" name="Freeform 10244"/>
              <p:cNvSpPr>
                <a:spLocks/>
              </p:cNvSpPr>
              <p:nvPr/>
            </p:nvSpPr>
            <p:spPr bwMode="auto">
              <a:xfrm>
                <a:off x="1997" y="2660"/>
                <a:ext cx="1465" cy="249"/>
              </a:xfrm>
              <a:custGeom>
                <a:avLst/>
                <a:gdLst>
                  <a:gd name="T0" fmla="*/ 109 w 1465"/>
                  <a:gd name="T1" fmla="*/ 52 h 249"/>
                  <a:gd name="T2" fmla="*/ 127 w 1465"/>
                  <a:gd name="T3" fmla="*/ 214 h 249"/>
                  <a:gd name="T4" fmla="*/ 769 w 1465"/>
                  <a:gd name="T5" fmla="*/ 178 h 249"/>
                  <a:gd name="T6" fmla="*/ 1357 w 1465"/>
                  <a:gd name="T7" fmla="*/ 232 h 249"/>
                  <a:gd name="T8" fmla="*/ 1369 w 1465"/>
                  <a:gd name="T9" fmla="*/ 76 h 249"/>
                  <a:gd name="T10" fmla="*/ 781 w 1465"/>
                  <a:gd name="T11" fmla="*/ 4 h 249"/>
                  <a:gd name="T12" fmla="*/ 109 w 1465"/>
                  <a:gd name="T13" fmla="*/ 52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5" h="249">
                    <a:moveTo>
                      <a:pt x="109" y="52"/>
                    </a:moveTo>
                    <a:cubicBezTo>
                      <a:pt x="0" y="87"/>
                      <a:pt x="17" y="193"/>
                      <a:pt x="127" y="214"/>
                    </a:cubicBezTo>
                    <a:cubicBezTo>
                      <a:pt x="237" y="235"/>
                      <a:pt x="564" y="175"/>
                      <a:pt x="769" y="178"/>
                    </a:cubicBezTo>
                    <a:cubicBezTo>
                      <a:pt x="974" y="181"/>
                      <a:pt x="1257" y="249"/>
                      <a:pt x="1357" y="232"/>
                    </a:cubicBezTo>
                    <a:cubicBezTo>
                      <a:pt x="1457" y="215"/>
                      <a:pt x="1465" y="114"/>
                      <a:pt x="1369" y="76"/>
                    </a:cubicBezTo>
                    <a:cubicBezTo>
                      <a:pt x="1273" y="38"/>
                      <a:pt x="991" y="8"/>
                      <a:pt x="781" y="4"/>
                    </a:cubicBezTo>
                    <a:cubicBezTo>
                      <a:pt x="571" y="0"/>
                      <a:pt x="218" y="17"/>
                      <a:pt x="109" y="5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6600"/>
                  </a:gs>
                  <a:gs pos="100000">
                    <a:srgbClr val="E6FE70"/>
                  </a:gs>
                </a:gsLst>
                <a:lin ang="5400000" scaled="1"/>
              </a:gradFill>
              <a:ln w="38100" cap="flat" cmpd="sng">
                <a:solidFill>
                  <a:srgbClr val="6666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5" name="Freeform 10245"/>
              <p:cNvSpPr>
                <a:spLocks/>
              </p:cNvSpPr>
              <p:nvPr/>
            </p:nvSpPr>
            <p:spPr bwMode="auto">
              <a:xfrm>
                <a:off x="3708" y="2826"/>
                <a:ext cx="1411" cy="477"/>
              </a:xfrm>
              <a:custGeom>
                <a:avLst/>
                <a:gdLst>
                  <a:gd name="T0" fmla="*/ 138 w 1411"/>
                  <a:gd name="T1" fmla="*/ 0 h 477"/>
                  <a:gd name="T2" fmla="*/ 96 w 1411"/>
                  <a:gd name="T3" fmla="*/ 168 h 477"/>
                  <a:gd name="T4" fmla="*/ 717 w 1411"/>
                  <a:gd name="T5" fmla="*/ 274 h 477"/>
                  <a:gd name="T6" fmla="*/ 1236 w 1411"/>
                  <a:gd name="T7" fmla="*/ 468 h 477"/>
                  <a:gd name="T8" fmla="*/ 1332 w 1411"/>
                  <a:gd name="T9" fmla="*/ 330 h 477"/>
                  <a:gd name="T10" fmla="*/ 762 w 1411"/>
                  <a:gd name="T11" fmla="*/ 114 h 477"/>
                  <a:gd name="T12" fmla="*/ 138 w 1411"/>
                  <a:gd name="T1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1" h="477">
                    <a:moveTo>
                      <a:pt x="138" y="0"/>
                    </a:moveTo>
                    <a:cubicBezTo>
                      <a:pt x="26" y="9"/>
                      <a:pt x="0" y="122"/>
                      <a:pt x="96" y="168"/>
                    </a:cubicBezTo>
                    <a:cubicBezTo>
                      <a:pt x="192" y="214"/>
                      <a:pt x="527" y="224"/>
                      <a:pt x="717" y="274"/>
                    </a:cubicBezTo>
                    <a:cubicBezTo>
                      <a:pt x="907" y="324"/>
                      <a:pt x="1134" y="459"/>
                      <a:pt x="1236" y="468"/>
                    </a:cubicBezTo>
                    <a:cubicBezTo>
                      <a:pt x="1338" y="477"/>
                      <a:pt x="1411" y="389"/>
                      <a:pt x="1332" y="330"/>
                    </a:cubicBezTo>
                    <a:cubicBezTo>
                      <a:pt x="1253" y="271"/>
                      <a:pt x="961" y="169"/>
                      <a:pt x="762" y="114"/>
                    </a:cubicBezTo>
                    <a:cubicBezTo>
                      <a:pt x="563" y="59"/>
                      <a:pt x="268" y="24"/>
                      <a:pt x="13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6600"/>
                  </a:gs>
                  <a:gs pos="100000">
                    <a:srgbClr val="E6FE70"/>
                  </a:gs>
                </a:gsLst>
                <a:lin ang="5400000" scaled="1"/>
              </a:gradFill>
              <a:ln w="38100" cap="flat" cmpd="sng">
                <a:solidFill>
                  <a:srgbClr val="6666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6" name="Freeform 10246"/>
              <p:cNvSpPr>
                <a:spLocks/>
              </p:cNvSpPr>
              <p:nvPr/>
            </p:nvSpPr>
            <p:spPr bwMode="auto">
              <a:xfrm>
                <a:off x="328" y="2757"/>
                <a:ext cx="1438" cy="520"/>
              </a:xfrm>
              <a:custGeom>
                <a:avLst/>
                <a:gdLst>
                  <a:gd name="T0" fmla="*/ 92 w 1438"/>
                  <a:gd name="T1" fmla="*/ 363 h 520"/>
                  <a:gd name="T2" fmla="*/ 170 w 1438"/>
                  <a:gd name="T3" fmla="*/ 507 h 520"/>
                  <a:gd name="T4" fmla="*/ 761 w 1438"/>
                  <a:gd name="T5" fmla="*/ 286 h 520"/>
                  <a:gd name="T6" fmla="*/ 1346 w 1438"/>
                  <a:gd name="T7" fmla="*/ 171 h 520"/>
                  <a:gd name="T8" fmla="*/ 1316 w 1438"/>
                  <a:gd name="T9" fmla="*/ 9 h 520"/>
                  <a:gd name="T10" fmla="*/ 722 w 1438"/>
                  <a:gd name="T11" fmla="*/ 116 h 520"/>
                  <a:gd name="T12" fmla="*/ 92 w 1438"/>
                  <a:gd name="T13" fmla="*/ 363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8" h="520">
                    <a:moveTo>
                      <a:pt x="92" y="363"/>
                    </a:moveTo>
                    <a:cubicBezTo>
                      <a:pt x="0" y="428"/>
                      <a:pt x="59" y="520"/>
                      <a:pt x="170" y="507"/>
                    </a:cubicBezTo>
                    <a:cubicBezTo>
                      <a:pt x="281" y="494"/>
                      <a:pt x="565" y="342"/>
                      <a:pt x="761" y="286"/>
                    </a:cubicBezTo>
                    <a:cubicBezTo>
                      <a:pt x="957" y="230"/>
                      <a:pt x="1254" y="217"/>
                      <a:pt x="1346" y="171"/>
                    </a:cubicBezTo>
                    <a:cubicBezTo>
                      <a:pt x="1438" y="125"/>
                      <a:pt x="1420" y="18"/>
                      <a:pt x="1316" y="9"/>
                    </a:cubicBezTo>
                    <a:cubicBezTo>
                      <a:pt x="1212" y="0"/>
                      <a:pt x="926" y="57"/>
                      <a:pt x="722" y="116"/>
                    </a:cubicBezTo>
                    <a:cubicBezTo>
                      <a:pt x="518" y="175"/>
                      <a:pt x="188" y="298"/>
                      <a:pt x="92" y="3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6FE70"/>
                  </a:gs>
                  <a:gs pos="100000">
                    <a:srgbClr val="CC6600"/>
                  </a:gs>
                </a:gsLst>
                <a:lin ang="5400000" scaled="1"/>
              </a:gradFill>
              <a:ln w="38100" cap="flat" cmpd="sng">
                <a:solidFill>
                  <a:srgbClr val="6666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7" name="Freeform 10247"/>
              <p:cNvSpPr>
                <a:spLocks/>
              </p:cNvSpPr>
              <p:nvPr/>
            </p:nvSpPr>
            <p:spPr bwMode="auto">
              <a:xfrm>
                <a:off x="5303" y="3305"/>
                <a:ext cx="451" cy="361"/>
              </a:xfrm>
              <a:custGeom>
                <a:avLst/>
                <a:gdLst>
                  <a:gd name="T0" fmla="*/ 451 w 451"/>
                  <a:gd name="T1" fmla="*/ 193 h 361"/>
                  <a:gd name="T2" fmla="*/ 265 w 451"/>
                  <a:gd name="T3" fmla="*/ 79 h 361"/>
                  <a:gd name="T4" fmla="*/ 97 w 451"/>
                  <a:gd name="T5" fmla="*/ 13 h 361"/>
                  <a:gd name="T6" fmla="*/ 25 w 451"/>
                  <a:gd name="T7" fmla="*/ 157 h 361"/>
                  <a:gd name="T8" fmla="*/ 247 w 451"/>
                  <a:gd name="T9" fmla="*/ 247 h 361"/>
                  <a:gd name="T10" fmla="*/ 445 w 451"/>
                  <a:gd name="T11" fmla="*/ 349 h 361"/>
                  <a:gd name="T12" fmla="*/ 451 w 451"/>
                  <a:gd name="T13" fmla="*/ 193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1" h="361">
                    <a:moveTo>
                      <a:pt x="451" y="193"/>
                    </a:moveTo>
                    <a:cubicBezTo>
                      <a:pt x="421" y="148"/>
                      <a:pt x="324" y="109"/>
                      <a:pt x="265" y="79"/>
                    </a:cubicBezTo>
                    <a:cubicBezTo>
                      <a:pt x="206" y="49"/>
                      <a:pt x="137" y="0"/>
                      <a:pt x="97" y="13"/>
                    </a:cubicBezTo>
                    <a:cubicBezTo>
                      <a:pt x="57" y="26"/>
                      <a:pt x="0" y="118"/>
                      <a:pt x="25" y="157"/>
                    </a:cubicBezTo>
                    <a:cubicBezTo>
                      <a:pt x="50" y="196"/>
                      <a:pt x="177" y="215"/>
                      <a:pt x="247" y="247"/>
                    </a:cubicBezTo>
                    <a:cubicBezTo>
                      <a:pt x="317" y="279"/>
                      <a:pt x="414" y="361"/>
                      <a:pt x="445" y="349"/>
                    </a:cubicBezTo>
                    <a:lnTo>
                      <a:pt x="451" y="19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6600"/>
                  </a:gs>
                  <a:gs pos="100000">
                    <a:srgbClr val="E6FE70"/>
                  </a:gs>
                </a:gsLst>
                <a:lin ang="5400000" scaled="1"/>
              </a:gradFill>
              <a:ln w="38100" cap="flat" cmpd="sng">
                <a:solidFill>
                  <a:srgbClr val="6666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8" name="Freeform 10248"/>
              <p:cNvSpPr>
                <a:spLocks/>
              </p:cNvSpPr>
              <p:nvPr/>
            </p:nvSpPr>
            <p:spPr bwMode="auto">
              <a:xfrm>
                <a:off x="6" y="3236"/>
                <a:ext cx="174" cy="272"/>
              </a:xfrm>
              <a:custGeom>
                <a:avLst/>
                <a:gdLst>
                  <a:gd name="T0" fmla="*/ 0 w 174"/>
                  <a:gd name="T1" fmla="*/ 256 h 272"/>
                  <a:gd name="T2" fmla="*/ 156 w 174"/>
                  <a:gd name="T3" fmla="*/ 166 h 272"/>
                  <a:gd name="T4" fmla="*/ 108 w 174"/>
                  <a:gd name="T5" fmla="*/ 16 h 272"/>
                  <a:gd name="T6" fmla="*/ 0 w 174"/>
                  <a:gd name="T7" fmla="*/ 70 h 272"/>
                  <a:gd name="T8" fmla="*/ 0 w 174"/>
                  <a:gd name="T9" fmla="*/ 25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272">
                    <a:moveTo>
                      <a:pt x="0" y="256"/>
                    </a:moveTo>
                    <a:cubicBezTo>
                      <a:pt x="26" y="272"/>
                      <a:pt x="138" y="206"/>
                      <a:pt x="156" y="166"/>
                    </a:cubicBezTo>
                    <a:cubicBezTo>
                      <a:pt x="174" y="126"/>
                      <a:pt x="134" y="32"/>
                      <a:pt x="108" y="16"/>
                    </a:cubicBezTo>
                    <a:cubicBezTo>
                      <a:pt x="82" y="0"/>
                      <a:pt x="18" y="30"/>
                      <a:pt x="0" y="70"/>
                    </a:cubicBezTo>
                    <a:lnTo>
                      <a:pt x="0" y="25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6600"/>
                  </a:gs>
                  <a:gs pos="100000">
                    <a:srgbClr val="E6FE70"/>
                  </a:gs>
                </a:gsLst>
                <a:lin ang="5400000" scaled="1"/>
              </a:gradFill>
              <a:ln w="38100" cap="flat" cmpd="sng">
                <a:solidFill>
                  <a:srgbClr val="6666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15369" name="Freeform 10249"/>
            <p:cNvSpPr>
              <a:spLocks/>
            </p:cNvSpPr>
            <p:nvPr/>
          </p:nvSpPr>
          <p:spPr bwMode="auto">
            <a:xfrm>
              <a:off x="-6" y="2645"/>
              <a:ext cx="5766" cy="1675"/>
            </a:xfrm>
            <a:custGeom>
              <a:avLst/>
              <a:gdLst>
                <a:gd name="T0" fmla="*/ 0 w 5766"/>
                <a:gd name="T1" fmla="*/ 631 h 1675"/>
                <a:gd name="T2" fmla="*/ 6 w 5766"/>
                <a:gd name="T3" fmla="*/ 1675 h 1675"/>
                <a:gd name="T4" fmla="*/ 5766 w 5766"/>
                <a:gd name="T5" fmla="*/ 1669 h 1675"/>
                <a:gd name="T6" fmla="*/ 5754 w 5766"/>
                <a:gd name="T7" fmla="*/ 811 h 1675"/>
                <a:gd name="T8" fmla="*/ 5436 w 5766"/>
                <a:gd name="T9" fmla="*/ 655 h 1675"/>
                <a:gd name="T10" fmla="*/ 4938 w 5766"/>
                <a:gd name="T11" fmla="*/ 445 h 1675"/>
                <a:gd name="T12" fmla="*/ 4608 w 5766"/>
                <a:gd name="T13" fmla="*/ 325 h 1675"/>
                <a:gd name="T14" fmla="*/ 4260 w 5766"/>
                <a:gd name="T15" fmla="*/ 235 h 1675"/>
                <a:gd name="T16" fmla="*/ 3798 w 5766"/>
                <a:gd name="T17" fmla="*/ 163 h 1675"/>
                <a:gd name="T18" fmla="*/ 3306 w 5766"/>
                <a:gd name="T19" fmla="*/ 55 h 1675"/>
                <a:gd name="T20" fmla="*/ 2916 w 5766"/>
                <a:gd name="T21" fmla="*/ 7 h 1675"/>
                <a:gd name="T22" fmla="*/ 2502 w 5766"/>
                <a:gd name="T23" fmla="*/ 13 h 1675"/>
                <a:gd name="T24" fmla="*/ 2082 w 5766"/>
                <a:gd name="T25" fmla="*/ 55 h 1675"/>
                <a:gd name="T26" fmla="*/ 1686 w 5766"/>
                <a:gd name="T27" fmla="*/ 103 h 1675"/>
                <a:gd name="T28" fmla="*/ 1386 w 5766"/>
                <a:gd name="T29" fmla="*/ 133 h 1675"/>
                <a:gd name="T30" fmla="*/ 906 w 5766"/>
                <a:gd name="T31" fmla="*/ 259 h 1675"/>
                <a:gd name="T32" fmla="*/ 324 w 5766"/>
                <a:gd name="T33" fmla="*/ 493 h 1675"/>
                <a:gd name="T34" fmla="*/ 0 w 5766"/>
                <a:gd name="T35" fmla="*/ 631 h 1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66" h="1675">
                  <a:moveTo>
                    <a:pt x="0" y="631"/>
                  </a:moveTo>
                  <a:lnTo>
                    <a:pt x="6" y="1675"/>
                  </a:lnTo>
                  <a:lnTo>
                    <a:pt x="5766" y="1669"/>
                  </a:lnTo>
                  <a:lnTo>
                    <a:pt x="5754" y="811"/>
                  </a:lnTo>
                  <a:lnTo>
                    <a:pt x="5436" y="655"/>
                  </a:lnTo>
                  <a:lnTo>
                    <a:pt x="4938" y="445"/>
                  </a:lnTo>
                  <a:cubicBezTo>
                    <a:pt x="4800" y="390"/>
                    <a:pt x="4721" y="360"/>
                    <a:pt x="4608" y="325"/>
                  </a:cubicBezTo>
                  <a:cubicBezTo>
                    <a:pt x="4495" y="290"/>
                    <a:pt x="4395" y="262"/>
                    <a:pt x="4260" y="235"/>
                  </a:cubicBezTo>
                  <a:cubicBezTo>
                    <a:pt x="4125" y="208"/>
                    <a:pt x="3957" y="193"/>
                    <a:pt x="3798" y="163"/>
                  </a:cubicBezTo>
                  <a:cubicBezTo>
                    <a:pt x="3639" y="133"/>
                    <a:pt x="3453" y="81"/>
                    <a:pt x="3306" y="55"/>
                  </a:cubicBezTo>
                  <a:cubicBezTo>
                    <a:pt x="3159" y="29"/>
                    <a:pt x="3050" y="14"/>
                    <a:pt x="2916" y="7"/>
                  </a:cubicBezTo>
                  <a:cubicBezTo>
                    <a:pt x="2782" y="0"/>
                    <a:pt x="2641" y="5"/>
                    <a:pt x="2502" y="13"/>
                  </a:cubicBezTo>
                  <a:cubicBezTo>
                    <a:pt x="2363" y="21"/>
                    <a:pt x="2218" y="40"/>
                    <a:pt x="2082" y="55"/>
                  </a:cubicBezTo>
                  <a:cubicBezTo>
                    <a:pt x="1946" y="70"/>
                    <a:pt x="1802" y="90"/>
                    <a:pt x="1686" y="103"/>
                  </a:cubicBezTo>
                  <a:cubicBezTo>
                    <a:pt x="1570" y="116"/>
                    <a:pt x="1516" y="107"/>
                    <a:pt x="1386" y="133"/>
                  </a:cubicBezTo>
                  <a:cubicBezTo>
                    <a:pt x="1256" y="159"/>
                    <a:pt x="1083" y="199"/>
                    <a:pt x="906" y="259"/>
                  </a:cubicBezTo>
                  <a:cubicBezTo>
                    <a:pt x="729" y="319"/>
                    <a:pt x="475" y="432"/>
                    <a:pt x="324" y="493"/>
                  </a:cubicBezTo>
                  <a:lnTo>
                    <a:pt x="0" y="631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tint val="86275"/>
                    <a:invGamma/>
                    <a:alpha val="39999"/>
                  </a:schemeClr>
                </a:gs>
              </a:gsLst>
              <a:lin ang="5400000" scaled="1"/>
            </a:gradFill>
            <a:ln w="9525" cap="flat" cmpd="sng">
              <a:solidFill>
                <a:srgbClr val="666633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5370" name="Text Box 10250"/>
          <p:cNvSpPr txBox="1">
            <a:spLocks noChangeArrowheads="1"/>
          </p:cNvSpPr>
          <p:nvPr/>
        </p:nvSpPr>
        <p:spPr bwMode="auto">
          <a:xfrm>
            <a:off x="77788" y="82550"/>
            <a:ext cx="29098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1400">
                <a:solidFill>
                  <a:schemeClr val="tx1"/>
                </a:solidFill>
              </a:rPr>
              <a:t>DNA damage-induced apoptosis</a:t>
            </a:r>
          </a:p>
        </p:txBody>
      </p:sp>
      <p:grpSp>
        <p:nvGrpSpPr>
          <p:cNvPr id="15371" name="Group 10251"/>
          <p:cNvGrpSpPr>
            <a:grpSpLocks/>
          </p:cNvGrpSpPr>
          <p:nvPr/>
        </p:nvGrpSpPr>
        <p:grpSpPr bwMode="auto">
          <a:xfrm>
            <a:off x="7723188" y="3336925"/>
            <a:ext cx="488950" cy="292100"/>
            <a:chOff x="2953" y="3386"/>
            <a:chExt cx="308" cy="184"/>
          </a:xfrm>
        </p:grpSpPr>
        <p:grpSp>
          <p:nvGrpSpPr>
            <p:cNvPr id="15372" name="Group 10252"/>
            <p:cNvGrpSpPr>
              <a:grpSpLocks noChangeAspect="1"/>
            </p:cNvGrpSpPr>
            <p:nvPr/>
          </p:nvGrpSpPr>
          <p:grpSpPr bwMode="auto">
            <a:xfrm rot="16200000" flipV="1">
              <a:off x="3014" y="3325"/>
              <a:ext cx="184" cy="305"/>
              <a:chOff x="3783" y="3024"/>
              <a:chExt cx="194" cy="322"/>
            </a:xfrm>
          </p:grpSpPr>
          <p:sp>
            <p:nvSpPr>
              <p:cNvPr id="15373" name="AutoShape 10253"/>
              <p:cNvSpPr>
                <a:spLocks noChangeAspect="1" noChangeArrowheads="1"/>
              </p:cNvSpPr>
              <p:nvPr/>
            </p:nvSpPr>
            <p:spPr bwMode="auto">
              <a:xfrm rot="-3219537" flipH="1" flipV="1">
                <a:off x="3941" y="3083"/>
                <a:ext cx="27" cy="45"/>
              </a:xfrm>
              <a:prstGeom prst="triangle">
                <a:avLst>
                  <a:gd name="adj" fmla="val 100000"/>
                </a:avLst>
              </a:prstGeom>
              <a:solidFill>
                <a:srgbClr val="FF0000"/>
              </a:solidFill>
              <a:ln w="19050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>
                  <a:solidFill>
                    <a:srgbClr val="F2F2F2"/>
                  </a:solidFill>
                </a:endParaRPr>
              </a:p>
            </p:txBody>
          </p:sp>
          <p:sp>
            <p:nvSpPr>
              <p:cNvPr id="15374" name="AutoShape 10254"/>
              <p:cNvSpPr>
                <a:spLocks noChangeAspect="1" noChangeArrowheads="1"/>
              </p:cNvSpPr>
              <p:nvPr/>
            </p:nvSpPr>
            <p:spPr bwMode="auto">
              <a:xfrm rot="1978278">
                <a:off x="3933" y="3252"/>
                <a:ext cx="27" cy="45"/>
              </a:xfrm>
              <a:prstGeom prst="triangle">
                <a:avLst>
                  <a:gd name="adj" fmla="val 100000"/>
                </a:avLst>
              </a:prstGeom>
              <a:solidFill>
                <a:srgbClr val="FF0000"/>
              </a:solidFill>
              <a:ln w="19050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>
                  <a:solidFill>
                    <a:srgbClr val="F2F2F2"/>
                  </a:solidFill>
                </a:endParaRPr>
              </a:p>
            </p:txBody>
          </p:sp>
          <p:sp>
            <p:nvSpPr>
              <p:cNvPr id="15375" name="PubPieSlice"/>
              <p:cNvSpPr>
                <a:spLocks noChangeAspect="1" noEditPoints="1" noChangeArrowheads="1"/>
              </p:cNvSpPr>
              <p:nvPr/>
            </p:nvSpPr>
            <p:spPr bwMode="auto">
              <a:xfrm rot="5190641">
                <a:off x="3718" y="3089"/>
                <a:ext cx="322" cy="191"/>
              </a:xfrm>
              <a:custGeom>
                <a:avLst/>
                <a:gdLst>
                  <a:gd name="G0" fmla="+- 0 0 0"/>
                  <a:gd name="G1" fmla="sin 10800 -8589192"/>
                  <a:gd name="G2" fmla="cos 10800 -8589192"/>
                  <a:gd name="G3" fmla="sin 10800 -2640501"/>
                  <a:gd name="G4" fmla="cos 10800 -2640501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3705 w 21600"/>
                  <a:gd name="T1" fmla="*/ 2656 h 21600"/>
                  <a:gd name="T2" fmla="*/ 10800 w 21600"/>
                  <a:gd name="T3" fmla="*/ 10800 h 21600"/>
                  <a:gd name="T4" fmla="*/ 19037 w 21600"/>
                  <a:gd name="T5" fmla="*/ 3815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3705" y="2656"/>
                    </a:moveTo>
                    <a:cubicBezTo>
                      <a:pt x="1351" y="4707"/>
                      <a:pt x="-1" y="7677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8241"/>
                      <a:pt x="20691" y="5766"/>
                      <a:pt x="19037" y="3814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 sz="800">
                  <a:solidFill>
                    <a:srgbClr val="F2F2F2"/>
                  </a:solidFill>
                </a:endParaRPr>
              </a:p>
            </p:txBody>
          </p:sp>
        </p:grpSp>
        <p:sp>
          <p:nvSpPr>
            <p:cNvPr id="15376" name="Text Box 10256"/>
            <p:cNvSpPr txBox="1">
              <a:spLocks noChangeAspect="1" noChangeArrowheads="1"/>
            </p:cNvSpPr>
            <p:nvPr/>
          </p:nvSpPr>
          <p:spPr bwMode="auto">
            <a:xfrm>
              <a:off x="2973" y="3430"/>
              <a:ext cx="288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>
                  <a:solidFill>
                    <a:srgbClr val="F2F2F2"/>
                  </a:solidFill>
                </a:rPr>
                <a:t>Casp 3</a:t>
              </a:r>
            </a:p>
          </p:txBody>
        </p:sp>
      </p:grpSp>
      <p:sp>
        <p:nvSpPr>
          <p:cNvPr id="15377" name="Text Box 10257"/>
          <p:cNvSpPr txBox="1">
            <a:spLocks noChangeArrowheads="1"/>
          </p:cNvSpPr>
          <p:nvPr/>
        </p:nvSpPr>
        <p:spPr bwMode="auto">
          <a:xfrm>
            <a:off x="7407459" y="4094163"/>
            <a:ext cx="1174382" cy="646331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F2F2F2"/>
                </a:solidFill>
              </a:rPr>
              <a:t>Caspase 3 </a:t>
            </a:r>
            <a:br>
              <a:rPr lang="en-US">
                <a:solidFill>
                  <a:srgbClr val="F2F2F2"/>
                </a:solidFill>
              </a:rPr>
            </a:br>
            <a:r>
              <a:rPr lang="en-US">
                <a:solidFill>
                  <a:srgbClr val="F2F2F2"/>
                </a:solidFill>
              </a:rPr>
              <a:t>Substrates</a:t>
            </a:r>
          </a:p>
        </p:txBody>
      </p:sp>
      <p:grpSp>
        <p:nvGrpSpPr>
          <p:cNvPr id="15378" name="Group 10258"/>
          <p:cNvGrpSpPr>
            <a:grpSpLocks/>
          </p:cNvGrpSpPr>
          <p:nvPr/>
        </p:nvGrpSpPr>
        <p:grpSpPr bwMode="auto">
          <a:xfrm rot="-2257772">
            <a:off x="5843588" y="1169988"/>
            <a:ext cx="854075" cy="906462"/>
            <a:chOff x="3548" y="789"/>
            <a:chExt cx="538" cy="571"/>
          </a:xfrm>
        </p:grpSpPr>
        <p:sp>
          <p:nvSpPr>
            <p:cNvPr id="15379" name="Freeform 10259"/>
            <p:cNvSpPr>
              <a:spLocks/>
            </p:cNvSpPr>
            <p:nvPr/>
          </p:nvSpPr>
          <p:spPr bwMode="auto">
            <a:xfrm rot="-411147">
              <a:off x="3548" y="1128"/>
              <a:ext cx="522" cy="232"/>
            </a:xfrm>
            <a:custGeom>
              <a:avLst/>
              <a:gdLst>
                <a:gd name="T0" fmla="*/ 0 w 522"/>
                <a:gd name="T1" fmla="*/ 28 h 232"/>
                <a:gd name="T2" fmla="*/ 318 w 522"/>
                <a:gd name="T3" fmla="*/ 34 h 232"/>
                <a:gd name="T4" fmla="*/ 522 w 522"/>
                <a:gd name="T5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2" h="232">
                  <a:moveTo>
                    <a:pt x="0" y="28"/>
                  </a:moveTo>
                  <a:cubicBezTo>
                    <a:pt x="115" y="14"/>
                    <a:pt x="231" y="0"/>
                    <a:pt x="318" y="34"/>
                  </a:cubicBezTo>
                  <a:cubicBezTo>
                    <a:pt x="405" y="68"/>
                    <a:pt x="463" y="150"/>
                    <a:pt x="522" y="232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2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380" name="Freeform 10260"/>
            <p:cNvSpPr>
              <a:spLocks/>
            </p:cNvSpPr>
            <p:nvPr/>
          </p:nvSpPr>
          <p:spPr bwMode="auto">
            <a:xfrm>
              <a:off x="3889" y="789"/>
              <a:ext cx="197" cy="540"/>
            </a:xfrm>
            <a:custGeom>
              <a:avLst/>
              <a:gdLst>
                <a:gd name="T0" fmla="*/ 48 w 197"/>
                <a:gd name="T1" fmla="*/ 0 h 540"/>
                <a:gd name="T2" fmla="*/ 25 w 197"/>
                <a:gd name="T3" fmla="*/ 315 h 540"/>
                <a:gd name="T4" fmla="*/ 197 w 197"/>
                <a:gd name="T5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7" h="540">
                  <a:moveTo>
                    <a:pt x="48" y="0"/>
                  </a:moveTo>
                  <a:cubicBezTo>
                    <a:pt x="44" y="53"/>
                    <a:pt x="0" y="225"/>
                    <a:pt x="25" y="315"/>
                  </a:cubicBezTo>
                  <a:cubicBezTo>
                    <a:pt x="50" y="405"/>
                    <a:pt x="161" y="493"/>
                    <a:pt x="197" y="54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2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</p:grpSp>
      <p:grpSp>
        <p:nvGrpSpPr>
          <p:cNvPr id="15381" name="Group 10261"/>
          <p:cNvGrpSpPr>
            <a:grpSpLocks noChangeAspect="1"/>
          </p:cNvGrpSpPr>
          <p:nvPr/>
        </p:nvGrpSpPr>
        <p:grpSpPr bwMode="auto">
          <a:xfrm>
            <a:off x="400050" y="6254750"/>
            <a:ext cx="5722938" cy="228600"/>
            <a:chOff x="84" y="2457"/>
            <a:chExt cx="5658" cy="225"/>
          </a:xfrm>
        </p:grpSpPr>
        <p:sp>
          <p:nvSpPr>
            <p:cNvPr id="15382" name="Freeform 10262"/>
            <p:cNvSpPr>
              <a:spLocks noChangeAspect="1"/>
            </p:cNvSpPr>
            <p:nvPr/>
          </p:nvSpPr>
          <p:spPr bwMode="auto">
            <a:xfrm flipH="1">
              <a:off x="3882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83" name="Freeform 10263"/>
            <p:cNvSpPr>
              <a:spLocks noChangeAspect="1"/>
            </p:cNvSpPr>
            <p:nvPr/>
          </p:nvSpPr>
          <p:spPr bwMode="auto">
            <a:xfrm flipH="1">
              <a:off x="4344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84" name="Freeform 10264"/>
            <p:cNvSpPr>
              <a:spLocks noChangeAspect="1"/>
            </p:cNvSpPr>
            <p:nvPr/>
          </p:nvSpPr>
          <p:spPr bwMode="auto">
            <a:xfrm flipH="1">
              <a:off x="5269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85" name="Freeform 10265"/>
            <p:cNvSpPr>
              <a:spLocks noChangeAspect="1"/>
            </p:cNvSpPr>
            <p:nvPr/>
          </p:nvSpPr>
          <p:spPr bwMode="auto">
            <a:xfrm>
              <a:off x="5500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86" name="Freeform 10266"/>
            <p:cNvSpPr>
              <a:spLocks noChangeAspect="1"/>
            </p:cNvSpPr>
            <p:nvPr/>
          </p:nvSpPr>
          <p:spPr bwMode="auto">
            <a:xfrm flipH="1">
              <a:off x="4806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87" name="Freeform 10267"/>
            <p:cNvSpPr>
              <a:spLocks noChangeAspect="1"/>
            </p:cNvSpPr>
            <p:nvPr/>
          </p:nvSpPr>
          <p:spPr bwMode="auto">
            <a:xfrm flipH="1">
              <a:off x="4016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88" name="Freeform 10268"/>
            <p:cNvSpPr>
              <a:spLocks noChangeAspect="1"/>
            </p:cNvSpPr>
            <p:nvPr/>
          </p:nvSpPr>
          <p:spPr bwMode="auto">
            <a:xfrm flipH="1">
              <a:off x="4478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89" name="Freeform 10269"/>
            <p:cNvSpPr>
              <a:spLocks noChangeAspect="1"/>
            </p:cNvSpPr>
            <p:nvPr/>
          </p:nvSpPr>
          <p:spPr bwMode="auto">
            <a:xfrm flipH="1">
              <a:off x="5403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90" name="Freeform 10270"/>
            <p:cNvSpPr>
              <a:spLocks noChangeAspect="1"/>
            </p:cNvSpPr>
            <p:nvPr/>
          </p:nvSpPr>
          <p:spPr bwMode="auto">
            <a:xfrm flipH="1">
              <a:off x="4940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391" name="Group 10271"/>
            <p:cNvGrpSpPr>
              <a:grpSpLocks noChangeAspect="1"/>
            </p:cNvGrpSpPr>
            <p:nvPr/>
          </p:nvGrpSpPr>
          <p:grpSpPr bwMode="auto">
            <a:xfrm>
              <a:off x="4018" y="2461"/>
              <a:ext cx="18" cy="147"/>
              <a:chOff x="1015" y="2428"/>
              <a:chExt cx="46" cy="372"/>
            </a:xfrm>
          </p:grpSpPr>
          <p:sp>
            <p:nvSpPr>
              <p:cNvPr id="15392" name="AutoShape 10272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393" name="AutoShape 10273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394" name="Group 10274"/>
            <p:cNvGrpSpPr>
              <a:grpSpLocks noChangeAspect="1"/>
            </p:cNvGrpSpPr>
            <p:nvPr/>
          </p:nvGrpSpPr>
          <p:grpSpPr bwMode="auto">
            <a:xfrm>
              <a:off x="4285" y="2485"/>
              <a:ext cx="16" cy="177"/>
              <a:chOff x="1790" y="2461"/>
              <a:chExt cx="40" cy="447"/>
            </a:xfrm>
          </p:grpSpPr>
          <p:sp>
            <p:nvSpPr>
              <p:cNvPr id="15395" name="AutoShape 10275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396" name="AutoShape 10276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397" name="Group 10277"/>
            <p:cNvGrpSpPr>
              <a:grpSpLocks noChangeAspect="1"/>
            </p:cNvGrpSpPr>
            <p:nvPr/>
          </p:nvGrpSpPr>
          <p:grpSpPr bwMode="auto">
            <a:xfrm>
              <a:off x="4070" y="2486"/>
              <a:ext cx="16" cy="181"/>
              <a:chOff x="1151" y="2490"/>
              <a:chExt cx="40" cy="455"/>
            </a:xfrm>
          </p:grpSpPr>
          <p:sp>
            <p:nvSpPr>
              <p:cNvPr id="15398" name="AutoShape 10278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399" name="AutoShape 10279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00" name="Group 10280"/>
            <p:cNvGrpSpPr>
              <a:grpSpLocks noChangeAspect="1"/>
            </p:cNvGrpSpPr>
            <p:nvPr/>
          </p:nvGrpSpPr>
          <p:grpSpPr bwMode="auto">
            <a:xfrm>
              <a:off x="4337" y="2463"/>
              <a:ext cx="15" cy="129"/>
              <a:chOff x="1914" y="2425"/>
              <a:chExt cx="40" cy="326"/>
            </a:xfrm>
          </p:grpSpPr>
          <p:sp>
            <p:nvSpPr>
              <p:cNvPr id="15401" name="AutoShape 10281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02" name="AutoShape 10282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03" name="Group 10283"/>
            <p:cNvGrpSpPr>
              <a:grpSpLocks noChangeAspect="1"/>
            </p:cNvGrpSpPr>
            <p:nvPr/>
          </p:nvGrpSpPr>
          <p:grpSpPr bwMode="auto">
            <a:xfrm>
              <a:off x="4121" y="2543"/>
              <a:ext cx="15" cy="133"/>
              <a:chOff x="1284" y="2652"/>
              <a:chExt cx="40" cy="337"/>
            </a:xfrm>
          </p:grpSpPr>
          <p:sp>
            <p:nvSpPr>
              <p:cNvPr id="15404" name="AutoShape 10284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05" name="AutoShape 10285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06" name="Group 10286"/>
            <p:cNvGrpSpPr>
              <a:grpSpLocks noChangeAspect="1"/>
            </p:cNvGrpSpPr>
            <p:nvPr/>
          </p:nvGrpSpPr>
          <p:grpSpPr bwMode="auto">
            <a:xfrm>
              <a:off x="4237" y="2535"/>
              <a:ext cx="16" cy="141"/>
              <a:chOff x="1658" y="2628"/>
              <a:chExt cx="40" cy="355"/>
            </a:xfrm>
          </p:grpSpPr>
          <p:sp>
            <p:nvSpPr>
              <p:cNvPr id="15407" name="AutoShape 10287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08" name="AutoShape 10288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09" name="Group 10289"/>
            <p:cNvGrpSpPr>
              <a:grpSpLocks noChangeAspect="1"/>
            </p:cNvGrpSpPr>
            <p:nvPr/>
          </p:nvGrpSpPr>
          <p:grpSpPr bwMode="auto">
            <a:xfrm>
              <a:off x="4189" y="2613"/>
              <a:ext cx="16" cy="49"/>
              <a:chOff x="1516" y="2835"/>
              <a:chExt cx="42" cy="123"/>
            </a:xfrm>
          </p:grpSpPr>
          <p:sp>
            <p:nvSpPr>
              <p:cNvPr id="15410" name="AutoShape 10290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11" name="AutoShape 10291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412" name="Freeform 10292"/>
            <p:cNvSpPr>
              <a:spLocks noChangeAspect="1"/>
            </p:cNvSpPr>
            <p:nvPr/>
          </p:nvSpPr>
          <p:spPr bwMode="auto">
            <a:xfrm>
              <a:off x="4113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413" name="Group 10293"/>
            <p:cNvGrpSpPr>
              <a:grpSpLocks noChangeAspect="1"/>
            </p:cNvGrpSpPr>
            <p:nvPr/>
          </p:nvGrpSpPr>
          <p:grpSpPr bwMode="auto">
            <a:xfrm>
              <a:off x="4508" y="2470"/>
              <a:ext cx="16" cy="175"/>
              <a:chOff x="2195" y="2463"/>
              <a:chExt cx="40" cy="442"/>
            </a:xfrm>
          </p:grpSpPr>
          <p:sp>
            <p:nvSpPr>
              <p:cNvPr id="15414" name="AutoShape 10294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15" name="AutoShape 10295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16" name="Group 10296"/>
            <p:cNvGrpSpPr>
              <a:grpSpLocks noChangeAspect="1"/>
            </p:cNvGrpSpPr>
            <p:nvPr/>
          </p:nvGrpSpPr>
          <p:grpSpPr bwMode="auto">
            <a:xfrm>
              <a:off x="4563" y="2526"/>
              <a:ext cx="17" cy="153"/>
              <a:chOff x="2329" y="2599"/>
              <a:chExt cx="43" cy="386"/>
            </a:xfrm>
          </p:grpSpPr>
          <p:sp>
            <p:nvSpPr>
              <p:cNvPr id="15417" name="AutoShape 10297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18" name="AutoShape 10298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19" name="Group 10299"/>
            <p:cNvGrpSpPr>
              <a:grpSpLocks noChangeAspect="1"/>
            </p:cNvGrpSpPr>
            <p:nvPr/>
          </p:nvGrpSpPr>
          <p:grpSpPr bwMode="auto">
            <a:xfrm>
              <a:off x="4393" y="2473"/>
              <a:ext cx="17" cy="63"/>
              <a:chOff x="2478" y="2807"/>
              <a:chExt cx="43" cy="178"/>
            </a:xfrm>
          </p:grpSpPr>
          <p:sp>
            <p:nvSpPr>
              <p:cNvPr id="15420" name="AutoShape 10300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21" name="AutoShape 10301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22" name="Group 10302"/>
            <p:cNvGrpSpPr>
              <a:grpSpLocks noChangeAspect="1"/>
            </p:cNvGrpSpPr>
            <p:nvPr/>
          </p:nvGrpSpPr>
          <p:grpSpPr bwMode="auto">
            <a:xfrm>
              <a:off x="4455" y="2463"/>
              <a:ext cx="16" cy="107"/>
              <a:chOff x="2065" y="2441"/>
              <a:chExt cx="40" cy="272"/>
            </a:xfrm>
          </p:grpSpPr>
          <p:sp>
            <p:nvSpPr>
              <p:cNvPr id="15423" name="AutoShape 10303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24" name="AutoShape 10304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425" name="Freeform 10305"/>
            <p:cNvSpPr>
              <a:spLocks noChangeAspect="1"/>
            </p:cNvSpPr>
            <p:nvPr/>
          </p:nvSpPr>
          <p:spPr bwMode="auto">
            <a:xfrm>
              <a:off x="4247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426" name="Group 10306"/>
            <p:cNvGrpSpPr>
              <a:grpSpLocks noChangeAspect="1"/>
            </p:cNvGrpSpPr>
            <p:nvPr/>
          </p:nvGrpSpPr>
          <p:grpSpPr bwMode="auto">
            <a:xfrm>
              <a:off x="4616" y="2603"/>
              <a:ext cx="17" cy="64"/>
              <a:chOff x="2478" y="2807"/>
              <a:chExt cx="43" cy="178"/>
            </a:xfrm>
          </p:grpSpPr>
          <p:sp>
            <p:nvSpPr>
              <p:cNvPr id="15427" name="AutoShape 10307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28" name="AutoShape 10308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29" name="Group 10309"/>
            <p:cNvGrpSpPr>
              <a:grpSpLocks noChangeAspect="1"/>
            </p:cNvGrpSpPr>
            <p:nvPr/>
          </p:nvGrpSpPr>
          <p:grpSpPr bwMode="auto">
            <a:xfrm>
              <a:off x="4832" y="2463"/>
              <a:ext cx="18" cy="89"/>
              <a:chOff x="3094" y="2443"/>
              <a:chExt cx="40" cy="183"/>
            </a:xfrm>
          </p:grpSpPr>
          <p:sp>
            <p:nvSpPr>
              <p:cNvPr id="15430" name="AutoShape 10310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31" name="AutoShape 10311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32" name="Group 10312"/>
            <p:cNvGrpSpPr>
              <a:grpSpLocks noChangeAspect="1"/>
            </p:cNvGrpSpPr>
            <p:nvPr/>
          </p:nvGrpSpPr>
          <p:grpSpPr bwMode="auto">
            <a:xfrm>
              <a:off x="4784" y="2464"/>
              <a:ext cx="18" cy="162"/>
              <a:chOff x="2978" y="2432"/>
              <a:chExt cx="46" cy="375"/>
            </a:xfrm>
          </p:grpSpPr>
          <p:sp>
            <p:nvSpPr>
              <p:cNvPr id="15433" name="AutoShape 10313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34" name="AutoShape 10314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35" name="Group 10315"/>
            <p:cNvGrpSpPr>
              <a:grpSpLocks noChangeAspect="1"/>
            </p:cNvGrpSpPr>
            <p:nvPr/>
          </p:nvGrpSpPr>
          <p:grpSpPr bwMode="auto">
            <a:xfrm>
              <a:off x="4734" y="2497"/>
              <a:ext cx="17" cy="173"/>
              <a:chOff x="2832" y="2516"/>
              <a:chExt cx="43" cy="436"/>
            </a:xfrm>
          </p:grpSpPr>
          <p:sp>
            <p:nvSpPr>
              <p:cNvPr id="15436" name="AutoShape 10316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37" name="AutoShape 10317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38" name="Group 10318"/>
            <p:cNvGrpSpPr>
              <a:grpSpLocks noChangeAspect="1"/>
            </p:cNvGrpSpPr>
            <p:nvPr/>
          </p:nvGrpSpPr>
          <p:grpSpPr bwMode="auto">
            <a:xfrm>
              <a:off x="4681" y="2588"/>
              <a:ext cx="16" cy="86"/>
              <a:chOff x="2668" y="2761"/>
              <a:chExt cx="40" cy="217"/>
            </a:xfrm>
          </p:grpSpPr>
          <p:sp>
            <p:nvSpPr>
              <p:cNvPr id="15439" name="AutoShape 10319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40" name="AutoShape 10320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441" name="Freeform 10321"/>
            <p:cNvSpPr>
              <a:spLocks noChangeAspect="1"/>
            </p:cNvSpPr>
            <p:nvPr/>
          </p:nvSpPr>
          <p:spPr bwMode="auto">
            <a:xfrm>
              <a:off x="4575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442" name="Group 10322"/>
            <p:cNvGrpSpPr>
              <a:grpSpLocks noChangeAspect="1"/>
            </p:cNvGrpSpPr>
            <p:nvPr/>
          </p:nvGrpSpPr>
          <p:grpSpPr bwMode="auto">
            <a:xfrm flipV="1">
              <a:off x="5011" y="2503"/>
              <a:ext cx="16" cy="174"/>
              <a:chOff x="3217" y="3037"/>
              <a:chExt cx="46" cy="372"/>
            </a:xfrm>
          </p:grpSpPr>
          <p:sp>
            <p:nvSpPr>
              <p:cNvPr id="15443" name="AutoShape 10323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44" name="AutoShape 10324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45" name="Group 10325"/>
            <p:cNvGrpSpPr>
              <a:grpSpLocks noChangeAspect="1"/>
            </p:cNvGrpSpPr>
            <p:nvPr/>
          </p:nvGrpSpPr>
          <p:grpSpPr bwMode="auto">
            <a:xfrm>
              <a:off x="4954" y="2459"/>
              <a:ext cx="19" cy="173"/>
              <a:chOff x="3353" y="3099"/>
              <a:chExt cx="40" cy="455"/>
            </a:xfrm>
          </p:grpSpPr>
          <p:sp>
            <p:nvSpPr>
              <p:cNvPr id="15446" name="AutoShape 10326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47" name="AutoShape 10327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48" name="Group 10328"/>
            <p:cNvGrpSpPr>
              <a:grpSpLocks noChangeAspect="1"/>
            </p:cNvGrpSpPr>
            <p:nvPr/>
          </p:nvGrpSpPr>
          <p:grpSpPr bwMode="auto">
            <a:xfrm>
              <a:off x="4908" y="2462"/>
              <a:ext cx="18" cy="103"/>
              <a:chOff x="3486" y="3261"/>
              <a:chExt cx="40" cy="337"/>
            </a:xfrm>
          </p:grpSpPr>
          <p:sp>
            <p:nvSpPr>
              <p:cNvPr id="15449" name="AutoShape 10329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50" name="AutoShape 10330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451" name="Freeform 10331"/>
            <p:cNvSpPr>
              <a:spLocks noChangeAspect="1"/>
            </p:cNvSpPr>
            <p:nvPr/>
          </p:nvSpPr>
          <p:spPr bwMode="auto">
            <a:xfrm>
              <a:off x="4709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452" name="Group 10332"/>
            <p:cNvGrpSpPr>
              <a:grpSpLocks noChangeAspect="1"/>
            </p:cNvGrpSpPr>
            <p:nvPr/>
          </p:nvGrpSpPr>
          <p:grpSpPr bwMode="auto">
            <a:xfrm>
              <a:off x="5236" y="2469"/>
              <a:ext cx="16" cy="175"/>
              <a:chOff x="2195" y="2463"/>
              <a:chExt cx="40" cy="442"/>
            </a:xfrm>
          </p:grpSpPr>
          <p:sp>
            <p:nvSpPr>
              <p:cNvPr id="15453" name="AutoShape 10333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54" name="AutoShape 10334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55" name="Group 10335"/>
            <p:cNvGrpSpPr>
              <a:grpSpLocks noChangeAspect="1"/>
            </p:cNvGrpSpPr>
            <p:nvPr/>
          </p:nvGrpSpPr>
          <p:grpSpPr bwMode="auto">
            <a:xfrm>
              <a:off x="5181" y="2525"/>
              <a:ext cx="17" cy="153"/>
              <a:chOff x="2329" y="2599"/>
              <a:chExt cx="43" cy="386"/>
            </a:xfrm>
          </p:grpSpPr>
          <p:sp>
            <p:nvSpPr>
              <p:cNvPr id="15456" name="AutoShape 10336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57" name="AutoShape 10337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58" name="Group 10338"/>
            <p:cNvGrpSpPr>
              <a:grpSpLocks noChangeAspect="1"/>
            </p:cNvGrpSpPr>
            <p:nvPr/>
          </p:nvGrpSpPr>
          <p:grpSpPr bwMode="auto">
            <a:xfrm>
              <a:off x="5059" y="2567"/>
              <a:ext cx="16" cy="107"/>
              <a:chOff x="2065" y="2441"/>
              <a:chExt cx="40" cy="272"/>
            </a:xfrm>
          </p:grpSpPr>
          <p:sp>
            <p:nvSpPr>
              <p:cNvPr id="15459" name="AutoShape 10339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60" name="AutoShape 10340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61" name="Group 10341"/>
            <p:cNvGrpSpPr>
              <a:grpSpLocks noChangeAspect="1"/>
            </p:cNvGrpSpPr>
            <p:nvPr/>
          </p:nvGrpSpPr>
          <p:grpSpPr bwMode="auto">
            <a:xfrm flipV="1">
              <a:off x="5126" y="2595"/>
              <a:ext cx="18" cy="71"/>
              <a:chOff x="2815" y="1923"/>
              <a:chExt cx="40" cy="217"/>
            </a:xfrm>
          </p:grpSpPr>
          <p:sp>
            <p:nvSpPr>
              <p:cNvPr id="15462" name="AutoShape 10342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63" name="AutoShape 10343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464" name="Freeform 10344"/>
            <p:cNvSpPr>
              <a:spLocks noChangeAspect="1"/>
            </p:cNvSpPr>
            <p:nvPr/>
          </p:nvSpPr>
          <p:spPr bwMode="auto">
            <a:xfrm>
              <a:off x="5038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465" name="Group 10345"/>
            <p:cNvGrpSpPr>
              <a:grpSpLocks noChangeAspect="1"/>
            </p:cNvGrpSpPr>
            <p:nvPr/>
          </p:nvGrpSpPr>
          <p:grpSpPr bwMode="auto">
            <a:xfrm>
              <a:off x="5290" y="2462"/>
              <a:ext cx="19" cy="108"/>
              <a:chOff x="2329" y="2599"/>
              <a:chExt cx="43" cy="386"/>
            </a:xfrm>
          </p:grpSpPr>
          <p:sp>
            <p:nvSpPr>
              <p:cNvPr id="15466" name="AutoShape 10346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67" name="AutoShape 10347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68" name="Group 10348"/>
            <p:cNvGrpSpPr>
              <a:grpSpLocks noChangeAspect="1"/>
            </p:cNvGrpSpPr>
            <p:nvPr/>
          </p:nvGrpSpPr>
          <p:grpSpPr bwMode="auto">
            <a:xfrm>
              <a:off x="5352" y="2470"/>
              <a:ext cx="17" cy="64"/>
              <a:chOff x="2478" y="2807"/>
              <a:chExt cx="43" cy="178"/>
            </a:xfrm>
          </p:grpSpPr>
          <p:sp>
            <p:nvSpPr>
              <p:cNvPr id="15469" name="AutoShape 10349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70" name="AutoShape 10350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471" name="Freeform 10351"/>
            <p:cNvSpPr>
              <a:spLocks noChangeAspect="1"/>
            </p:cNvSpPr>
            <p:nvPr/>
          </p:nvSpPr>
          <p:spPr bwMode="auto">
            <a:xfrm>
              <a:off x="5172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472" name="Group 10352"/>
            <p:cNvGrpSpPr>
              <a:grpSpLocks noChangeAspect="1"/>
            </p:cNvGrpSpPr>
            <p:nvPr/>
          </p:nvGrpSpPr>
          <p:grpSpPr bwMode="auto">
            <a:xfrm>
              <a:off x="5455" y="2487"/>
              <a:ext cx="18" cy="177"/>
              <a:chOff x="2195" y="2463"/>
              <a:chExt cx="40" cy="442"/>
            </a:xfrm>
          </p:grpSpPr>
          <p:sp>
            <p:nvSpPr>
              <p:cNvPr id="15473" name="AutoShape 10353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74" name="AutoShape 10354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75" name="Group 10355"/>
            <p:cNvGrpSpPr>
              <a:grpSpLocks noChangeAspect="1"/>
            </p:cNvGrpSpPr>
            <p:nvPr/>
          </p:nvGrpSpPr>
          <p:grpSpPr bwMode="auto">
            <a:xfrm>
              <a:off x="5510" y="2552"/>
              <a:ext cx="17" cy="125"/>
              <a:chOff x="2329" y="2599"/>
              <a:chExt cx="43" cy="386"/>
            </a:xfrm>
          </p:grpSpPr>
          <p:sp>
            <p:nvSpPr>
              <p:cNvPr id="15476" name="AutoShape 10356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77" name="AutoShape 10357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78" name="Group 10358"/>
            <p:cNvGrpSpPr>
              <a:grpSpLocks noChangeAspect="1"/>
            </p:cNvGrpSpPr>
            <p:nvPr/>
          </p:nvGrpSpPr>
          <p:grpSpPr bwMode="auto">
            <a:xfrm>
              <a:off x="5402" y="2463"/>
              <a:ext cx="18" cy="134"/>
              <a:chOff x="2065" y="2441"/>
              <a:chExt cx="40" cy="272"/>
            </a:xfrm>
          </p:grpSpPr>
          <p:sp>
            <p:nvSpPr>
              <p:cNvPr id="15479" name="AutoShape 10359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80" name="AutoShape 10360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481" name="Freeform 10361"/>
            <p:cNvSpPr>
              <a:spLocks noChangeAspect="1"/>
            </p:cNvSpPr>
            <p:nvPr/>
          </p:nvSpPr>
          <p:spPr bwMode="auto">
            <a:xfrm flipH="1">
              <a:off x="182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2" name="Freeform 10362"/>
            <p:cNvSpPr>
              <a:spLocks noChangeAspect="1"/>
            </p:cNvSpPr>
            <p:nvPr/>
          </p:nvSpPr>
          <p:spPr bwMode="auto">
            <a:xfrm flipH="1">
              <a:off x="644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3" name="Freeform 10363"/>
            <p:cNvSpPr>
              <a:spLocks noChangeAspect="1"/>
            </p:cNvSpPr>
            <p:nvPr/>
          </p:nvSpPr>
          <p:spPr bwMode="auto">
            <a:xfrm flipH="1">
              <a:off x="1569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4" name="Freeform 10364"/>
            <p:cNvSpPr>
              <a:spLocks noChangeAspect="1"/>
            </p:cNvSpPr>
            <p:nvPr/>
          </p:nvSpPr>
          <p:spPr bwMode="auto">
            <a:xfrm flipH="1">
              <a:off x="1106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5" name="Freeform 10365"/>
            <p:cNvSpPr>
              <a:spLocks noChangeAspect="1"/>
            </p:cNvSpPr>
            <p:nvPr/>
          </p:nvSpPr>
          <p:spPr bwMode="auto">
            <a:xfrm>
              <a:off x="84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6" name="Freeform 10366"/>
            <p:cNvSpPr>
              <a:spLocks noChangeAspect="1"/>
            </p:cNvSpPr>
            <p:nvPr/>
          </p:nvSpPr>
          <p:spPr bwMode="auto">
            <a:xfrm flipH="1">
              <a:off x="316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7" name="Freeform 10367"/>
            <p:cNvSpPr>
              <a:spLocks noChangeAspect="1"/>
            </p:cNvSpPr>
            <p:nvPr/>
          </p:nvSpPr>
          <p:spPr bwMode="auto">
            <a:xfrm flipH="1">
              <a:off x="778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8" name="Freeform 10368"/>
            <p:cNvSpPr>
              <a:spLocks noChangeAspect="1"/>
            </p:cNvSpPr>
            <p:nvPr/>
          </p:nvSpPr>
          <p:spPr bwMode="auto">
            <a:xfrm flipH="1">
              <a:off x="1703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9" name="Freeform 10369"/>
            <p:cNvSpPr>
              <a:spLocks noChangeAspect="1"/>
            </p:cNvSpPr>
            <p:nvPr/>
          </p:nvSpPr>
          <p:spPr bwMode="auto">
            <a:xfrm flipH="1">
              <a:off x="1240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490" name="Group 10370"/>
            <p:cNvGrpSpPr>
              <a:grpSpLocks noChangeAspect="1"/>
            </p:cNvGrpSpPr>
            <p:nvPr/>
          </p:nvGrpSpPr>
          <p:grpSpPr bwMode="auto">
            <a:xfrm>
              <a:off x="312" y="2458"/>
              <a:ext cx="18" cy="147"/>
              <a:chOff x="1015" y="2428"/>
              <a:chExt cx="46" cy="372"/>
            </a:xfrm>
          </p:grpSpPr>
          <p:sp>
            <p:nvSpPr>
              <p:cNvPr id="15491" name="AutoShape 10371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92" name="AutoShape 10372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93" name="Group 10373"/>
            <p:cNvGrpSpPr>
              <a:grpSpLocks noChangeAspect="1"/>
            </p:cNvGrpSpPr>
            <p:nvPr/>
          </p:nvGrpSpPr>
          <p:grpSpPr bwMode="auto">
            <a:xfrm>
              <a:off x="585" y="2485"/>
              <a:ext cx="16" cy="177"/>
              <a:chOff x="1790" y="2461"/>
              <a:chExt cx="40" cy="447"/>
            </a:xfrm>
          </p:grpSpPr>
          <p:sp>
            <p:nvSpPr>
              <p:cNvPr id="15494" name="AutoShape 10374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95" name="AutoShape 10375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96" name="Group 10376"/>
            <p:cNvGrpSpPr>
              <a:grpSpLocks noChangeAspect="1"/>
            </p:cNvGrpSpPr>
            <p:nvPr/>
          </p:nvGrpSpPr>
          <p:grpSpPr bwMode="auto">
            <a:xfrm>
              <a:off x="364" y="2480"/>
              <a:ext cx="16" cy="181"/>
              <a:chOff x="1151" y="2490"/>
              <a:chExt cx="40" cy="455"/>
            </a:xfrm>
          </p:grpSpPr>
          <p:sp>
            <p:nvSpPr>
              <p:cNvPr id="15497" name="AutoShape 10377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98" name="AutoShape 10378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99" name="Group 10379"/>
            <p:cNvGrpSpPr>
              <a:grpSpLocks noChangeAspect="1"/>
            </p:cNvGrpSpPr>
            <p:nvPr/>
          </p:nvGrpSpPr>
          <p:grpSpPr bwMode="auto">
            <a:xfrm>
              <a:off x="637" y="2463"/>
              <a:ext cx="15" cy="129"/>
              <a:chOff x="1914" y="2425"/>
              <a:chExt cx="40" cy="326"/>
            </a:xfrm>
          </p:grpSpPr>
          <p:sp>
            <p:nvSpPr>
              <p:cNvPr id="15500" name="AutoShape 10380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01" name="AutoShape 10381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02" name="Group 10382"/>
            <p:cNvGrpSpPr>
              <a:grpSpLocks noChangeAspect="1"/>
            </p:cNvGrpSpPr>
            <p:nvPr/>
          </p:nvGrpSpPr>
          <p:grpSpPr bwMode="auto">
            <a:xfrm>
              <a:off x="415" y="2543"/>
              <a:ext cx="15" cy="133"/>
              <a:chOff x="1284" y="2652"/>
              <a:chExt cx="40" cy="337"/>
            </a:xfrm>
          </p:grpSpPr>
          <p:sp>
            <p:nvSpPr>
              <p:cNvPr id="15503" name="AutoShape 10383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04" name="AutoShape 10384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05" name="Group 10385"/>
            <p:cNvGrpSpPr>
              <a:grpSpLocks noChangeAspect="1"/>
            </p:cNvGrpSpPr>
            <p:nvPr/>
          </p:nvGrpSpPr>
          <p:grpSpPr bwMode="auto">
            <a:xfrm>
              <a:off x="537" y="2535"/>
              <a:ext cx="16" cy="141"/>
              <a:chOff x="1658" y="2628"/>
              <a:chExt cx="40" cy="355"/>
            </a:xfrm>
          </p:grpSpPr>
          <p:sp>
            <p:nvSpPr>
              <p:cNvPr id="15506" name="AutoShape 10386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07" name="AutoShape 10387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08" name="Group 10388"/>
            <p:cNvGrpSpPr>
              <a:grpSpLocks noChangeAspect="1"/>
            </p:cNvGrpSpPr>
            <p:nvPr/>
          </p:nvGrpSpPr>
          <p:grpSpPr bwMode="auto">
            <a:xfrm>
              <a:off x="489" y="2613"/>
              <a:ext cx="16" cy="49"/>
              <a:chOff x="1516" y="2835"/>
              <a:chExt cx="42" cy="123"/>
            </a:xfrm>
          </p:grpSpPr>
          <p:sp>
            <p:nvSpPr>
              <p:cNvPr id="15509" name="AutoShape 10389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10" name="AutoShape 10390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511" name="Freeform 10391"/>
            <p:cNvSpPr>
              <a:spLocks noChangeAspect="1"/>
            </p:cNvSpPr>
            <p:nvPr/>
          </p:nvSpPr>
          <p:spPr bwMode="auto">
            <a:xfrm>
              <a:off x="413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512" name="Group 10392"/>
            <p:cNvGrpSpPr>
              <a:grpSpLocks noChangeAspect="1"/>
            </p:cNvGrpSpPr>
            <p:nvPr/>
          </p:nvGrpSpPr>
          <p:grpSpPr bwMode="auto">
            <a:xfrm>
              <a:off x="808" y="2470"/>
              <a:ext cx="16" cy="175"/>
              <a:chOff x="2195" y="2463"/>
              <a:chExt cx="40" cy="442"/>
            </a:xfrm>
          </p:grpSpPr>
          <p:sp>
            <p:nvSpPr>
              <p:cNvPr id="15513" name="AutoShape 10393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14" name="AutoShape 10394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15" name="Group 10395"/>
            <p:cNvGrpSpPr>
              <a:grpSpLocks noChangeAspect="1"/>
            </p:cNvGrpSpPr>
            <p:nvPr/>
          </p:nvGrpSpPr>
          <p:grpSpPr bwMode="auto">
            <a:xfrm>
              <a:off x="863" y="2526"/>
              <a:ext cx="17" cy="153"/>
              <a:chOff x="2329" y="2599"/>
              <a:chExt cx="43" cy="386"/>
            </a:xfrm>
          </p:grpSpPr>
          <p:sp>
            <p:nvSpPr>
              <p:cNvPr id="15516" name="AutoShape 10396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17" name="AutoShape 10397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18" name="Group 10398"/>
            <p:cNvGrpSpPr>
              <a:grpSpLocks noChangeAspect="1"/>
            </p:cNvGrpSpPr>
            <p:nvPr/>
          </p:nvGrpSpPr>
          <p:grpSpPr bwMode="auto">
            <a:xfrm>
              <a:off x="693" y="2473"/>
              <a:ext cx="17" cy="63"/>
              <a:chOff x="2478" y="2807"/>
              <a:chExt cx="43" cy="178"/>
            </a:xfrm>
          </p:grpSpPr>
          <p:sp>
            <p:nvSpPr>
              <p:cNvPr id="15519" name="AutoShape 10399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20" name="AutoShape 10400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21" name="Group 10401"/>
            <p:cNvGrpSpPr>
              <a:grpSpLocks noChangeAspect="1"/>
            </p:cNvGrpSpPr>
            <p:nvPr/>
          </p:nvGrpSpPr>
          <p:grpSpPr bwMode="auto">
            <a:xfrm>
              <a:off x="755" y="2463"/>
              <a:ext cx="16" cy="107"/>
              <a:chOff x="2065" y="2441"/>
              <a:chExt cx="40" cy="272"/>
            </a:xfrm>
          </p:grpSpPr>
          <p:sp>
            <p:nvSpPr>
              <p:cNvPr id="15522" name="AutoShape 10402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23" name="AutoShape 10403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524" name="Freeform 10404"/>
            <p:cNvSpPr>
              <a:spLocks noChangeAspect="1"/>
            </p:cNvSpPr>
            <p:nvPr/>
          </p:nvSpPr>
          <p:spPr bwMode="auto">
            <a:xfrm>
              <a:off x="547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525" name="Group 10405"/>
            <p:cNvGrpSpPr>
              <a:grpSpLocks noChangeAspect="1"/>
            </p:cNvGrpSpPr>
            <p:nvPr/>
          </p:nvGrpSpPr>
          <p:grpSpPr bwMode="auto">
            <a:xfrm>
              <a:off x="916" y="2603"/>
              <a:ext cx="17" cy="64"/>
              <a:chOff x="2478" y="2807"/>
              <a:chExt cx="43" cy="178"/>
            </a:xfrm>
          </p:grpSpPr>
          <p:sp>
            <p:nvSpPr>
              <p:cNvPr id="15526" name="AutoShape 10406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27" name="AutoShape 10407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28" name="Group 10408"/>
            <p:cNvGrpSpPr>
              <a:grpSpLocks noChangeAspect="1"/>
            </p:cNvGrpSpPr>
            <p:nvPr/>
          </p:nvGrpSpPr>
          <p:grpSpPr bwMode="auto">
            <a:xfrm>
              <a:off x="1132" y="2463"/>
              <a:ext cx="18" cy="89"/>
              <a:chOff x="3094" y="2443"/>
              <a:chExt cx="40" cy="183"/>
            </a:xfrm>
          </p:grpSpPr>
          <p:sp>
            <p:nvSpPr>
              <p:cNvPr id="15529" name="AutoShape 10409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30" name="AutoShape 10410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31" name="Group 10411"/>
            <p:cNvGrpSpPr>
              <a:grpSpLocks noChangeAspect="1"/>
            </p:cNvGrpSpPr>
            <p:nvPr/>
          </p:nvGrpSpPr>
          <p:grpSpPr bwMode="auto">
            <a:xfrm>
              <a:off x="1084" y="2464"/>
              <a:ext cx="18" cy="162"/>
              <a:chOff x="2978" y="2432"/>
              <a:chExt cx="46" cy="375"/>
            </a:xfrm>
          </p:grpSpPr>
          <p:sp>
            <p:nvSpPr>
              <p:cNvPr id="15532" name="AutoShape 10412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33" name="AutoShape 10413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34" name="Group 10414"/>
            <p:cNvGrpSpPr>
              <a:grpSpLocks noChangeAspect="1"/>
            </p:cNvGrpSpPr>
            <p:nvPr/>
          </p:nvGrpSpPr>
          <p:grpSpPr bwMode="auto">
            <a:xfrm>
              <a:off x="1034" y="2497"/>
              <a:ext cx="17" cy="173"/>
              <a:chOff x="2832" y="2516"/>
              <a:chExt cx="43" cy="436"/>
            </a:xfrm>
          </p:grpSpPr>
          <p:sp>
            <p:nvSpPr>
              <p:cNvPr id="15535" name="AutoShape 10415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36" name="AutoShape 10416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37" name="Group 10417"/>
            <p:cNvGrpSpPr>
              <a:grpSpLocks noChangeAspect="1"/>
            </p:cNvGrpSpPr>
            <p:nvPr/>
          </p:nvGrpSpPr>
          <p:grpSpPr bwMode="auto">
            <a:xfrm>
              <a:off x="981" y="2588"/>
              <a:ext cx="16" cy="86"/>
              <a:chOff x="2668" y="2761"/>
              <a:chExt cx="40" cy="217"/>
            </a:xfrm>
          </p:grpSpPr>
          <p:sp>
            <p:nvSpPr>
              <p:cNvPr id="15538" name="AutoShape 10418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39" name="AutoShape 10419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540" name="Freeform 10420"/>
            <p:cNvSpPr>
              <a:spLocks noChangeAspect="1"/>
            </p:cNvSpPr>
            <p:nvPr/>
          </p:nvSpPr>
          <p:spPr bwMode="auto">
            <a:xfrm>
              <a:off x="875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541" name="Group 10421"/>
            <p:cNvGrpSpPr>
              <a:grpSpLocks noChangeAspect="1"/>
            </p:cNvGrpSpPr>
            <p:nvPr/>
          </p:nvGrpSpPr>
          <p:grpSpPr bwMode="auto">
            <a:xfrm flipV="1">
              <a:off x="1311" y="2503"/>
              <a:ext cx="16" cy="174"/>
              <a:chOff x="3217" y="3037"/>
              <a:chExt cx="46" cy="372"/>
            </a:xfrm>
          </p:grpSpPr>
          <p:sp>
            <p:nvSpPr>
              <p:cNvPr id="15542" name="AutoShape 10422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43" name="AutoShape 10423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44" name="Group 10424"/>
            <p:cNvGrpSpPr>
              <a:grpSpLocks noChangeAspect="1"/>
            </p:cNvGrpSpPr>
            <p:nvPr/>
          </p:nvGrpSpPr>
          <p:grpSpPr bwMode="auto">
            <a:xfrm>
              <a:off x="1254" y="2459"/>
              <a:ext cx="19" cy="173"/>
              <a:chOff x="3353" y="3099"/>
              <a:chExt cx="40" cy="455"/>
            </a:xfrm>
          </p:grpSpPr>
          <p:sp>
            <p:nvSpPr>
              <p:cNvPr id="15545" name="AutoShape 10425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46" name="AutoShape 10426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47" name="Group 10427"/>
            <p:cNvGrpSpPr>
              <a:grpSpLocks noChangeAspect="1"/>
            </p:cNvGrpSpPr>
            <p:nvPr/>
          </p:nvGrpSpPr>
          <p:grpSpPr bwMode="auto">
            <a:xfrm>
              <a:off x="1208" y="2462"/>
              <a:ext cx="18" cy="103"/>
              <a:chOff x="3486" y="3261"/>
              <a:chExt cx="40" cy="337"/>
            </a:xfrm>
          </p:grpSpPr>
          <p:sp>
            <p:nvSpPr>
              <p:cNvPr id="15548" name="AutoShape 10428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49" name="AutoShape 10429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550" name="Freeform 10430"/>
            <p:cNvSpPr>
              <a:spLocks noChangeAspect="1"/>
            </p:cNvSpPr>
            <p:nvPr/>
          </p:nvSpPr>
          <p:spPr bwMode="auto">
            <a:xfrm>
              <a:off x="1009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551" name="Group 10431"/>
            <p:cNvGrpSpPr>
              <a:grpSpLocks noChangeAspect="1"/>
            </p:cNvGrpSpPr>
            <p:nvPr/>
          </p:nvGrpSpPr>
          <p:grpSpPr bwMode="auto">
            <a:xfrm>
              <a:off x="1536" y="2469"/>
              <a:ext cx="16" cy="175"/>
              <a:chOff x="2195" y="2463"/>
              <a:chExt cx="40" cy="442"/>
            </a:xfrm>
          </p:grpSpPr>
          <p:sp>
            <p:nvSpPr>
              <p:cNvPr id="15552" name="AutoShape 10432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53" name="AutoShape 10433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54" name="Group 10434"/>
            <p:cNvGrpSpPr>
              <a:grpSpLocks noChangeAspect="1"/>
            </p:cNvGrpSpPr>
            <p:nvPr/>
          </p:nvGrpSpPr>
          <p:grpSpPr bwMode="auto">
            <a:xfrm>
              <a:off x="1481" y="2525"/>
              <a:ext cx="17" cy="153"/>
              <a:chOff x="2329" y="2599"/>
              <a:chExt cx="43" cy="386"/>
            </a:xfrm>
          </p:grpSpPr>
          <p:sp>
            <p:nvSpPr>
              <p:cNvPr id="15555" name="AutoShape 10435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56" name="AutoShape 10436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57" name="Group 10437"/>
            <p:cNvGrpSpPr>
              <a:grpSpLocks noChangeAspect="1"/>
            </p:cNvGrpSpPr>
            <p:nvPr/>
          </p:nvGrpSpPr>
          <p:grpSpPr bwMode="auto">
            <a:xfrm>
              <a:off x="1359" y="2567"/>
              <a:ext cx="16" cy="107"/>
              <a:chOff x="2065" y="2441"/>
              <a:chExt cx="40" cy="272"/>
            </a:xfrm>
          </p:grpSpPr>
          <p:sp>
            <p:nvSpPr>
              <p:cNvPr id="15558" name="AutoShape 10438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59" name="AutoShape 10439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60" name="Group 10440"/>
            <p:cNvGrpSpPr>
              <a:grpSpLocks noChangeAspect="1"/>
            </p:cNvGrpSpPr>
            <p:nvPr/>
          </p:nvGrpSpPr>
          <p:grpSpPr bwMode="auto">
            <a:xfrm flipV="1">
              <a:off x="1426" y="2595"/>
              <a:ext cx="18" cy="71"/>
              <a:chOff x="2815" y="1923"/>
              <a:chExt cx="40" cy="217"/>
            </a:xfrm>
          </p:grpSpPr>
          <p:sp>
            <p:nvSpPr>
              <p:cNvPr id="15561" name="AutoShape 10441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62" name="AutoShape 10442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563" name="Freeform 10443"/>
            <p:cNvSpPr>
              <a:spLocks noChangeAspect="1"/>
            </p:cNvSpPr>
            <p:nvPr/>
          </p:nvSpPr>
          <p:spPr bwMode="auto">
            <a:xfrm>
              <a:off x="1338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564" name="Group 10444"/>
            <p:cNvGrpSpPr>
              <a:grpSpLocks noChangeAspect="1"/>
            </p:cNvGrpSpPr>
            <p:nvPr/>
          </p:nvGrpSpPr>
          <p:grpSpPr bwMode="auto">
            <a:xfrm>
              <a:off x="1590" y="2462"/>
              <a:ext cx="19" cy="108"/>
              <a:chOff x="2329" y="2599"/>
              <a:chExt cx="43" cy="386"/>
            </a:xfrm>
          </p:grpSpPr>
          <p:sp>
            <p:nvSpPr>
              <p:cNvPr id="15565" name="AutoShape 10445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66" name="AutoShape 10446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67" name="Group 10447"/>
            <p:cNvGrpSpPr>
              <a:grpSpLocks noChangeAspect="1"/>
            </p:cNvGrpSpPr>
            <p:nvPr/>
          </p:nvGrpSpPr>
          <p:grpSpPr bwMode="auto">
            <a:xfrm>
              <a:off x="1652" y="2470"/>
              <a:ext cx="17" cy="64"/>
              <a:chOff x="2478" y="2807"/>
              <a:chExt cx="43" cy="178"/>
            </a:xfrm>
          </p:grpSpPr>
          <p:sp>
            <p:nvSpPr>
              <p:cNvPr id="15568" name="AutoShape 10448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69" name="AutoShape 10449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570" name="Freeform 10450"/>
            <p:cNvSpPr>
              <a:spLocks noChangeAspect="1"/>
            </p:cNvSpPr>
            <p:nvPr/>
          </p:nvSpPr>
          <p:spPr bwMode="auto">
            <a:xfrm>
              <a:off x="1472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571" name="Group 10451"/>
            <p:cNvGrpSpPr>
              <a:grpSpLocks noChangeAspect="1"/>
            </p:cNvGrpSpPr>
            <p:nvPr/>
          </p:nvGrpSpPr>
          <p:grpSpPr bwMode="auto">
            <a:xfrm>
              <a:off x="1755" y="2487"/>
              <a:ext cx="18" cy="177"/>
              <a:chOff x="2195" y="2463"/>
              <a:chExt cx="40" cy="442"/>
            </a:xfrm>
          </p:grpSpPr>
          <p:sp>
            <p:nvSpPr>
              <p:cNvPr id="15572" name="AutoShape 10452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73" name="AutoShape 10453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74" name="Group 10454"/>
            <p:cNvGrpSpPr>
              <a:grpSpLocks noChangeAspect="1"/>
            </p:cNvGrpSpPr>
            <p:nvPr/>
          </p:nvGrpSpPr>
          <p:grpSpPr bwMode="auto">
            <a:xfrm>
              <a:off x="1810" y="2552"/>
              <a:ext cx="17" cy="125"/>
              <a:chOff x="2329" y="2599"/>
              <a:chExt cx="43" cy="386"/>
            </a:xfrm>
          </p:grpSpPr>
          <p:sp>
            <p:nvSpPr>
              <p:cNvPr id="15575" name="AutoShape 10455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76" name="AutoShape 10456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77" name="Group 10457"/>
            <p:cNvGrpSpPr>
              <a:grpSpLocks noChangeAspect="1"/>
            </p:cNvGrpSpPr>
            <p:nvPr/>
          </p:nvGrpSpPr>
          <p:grpSpPr bwMode="auto">
            <a:xfrm>
              <a:off x="1702" y="2463"/>
              <a:ext cx="18" cy="134"/>
              <a:chOff x="2065" y="2441"/>
              <a:chExt cx="40" cy="272"/>
            </a:xfrm>
          </p:grpSpPr>
          <p:sp>
            <p:nvSpPr>
              <p:cNvPr id="15578" name="AutoShape 10458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79" name="AutoShape 10459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580" name="Freeform 10460"/>
            <p:cNvSpPr>
              <a:spLocks noChangeAspect="1"/>
            </p:cNvSpPr>
            <p:nvPr/>
          </p:nvSpPr>
          <p:spPr bwMode="auto">
            <a:xfrm flipH="1">
              <a:off x="2035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581" name="Freeform 10461"/>
            <p:cNvSpPr>
              <a:spLocks noChangeAspect="1"/>
            </p:cNvSpPr>
            <p:nvPr/>
          </p:nvSpPr>
          <p:spPr bwMode="auto">
            <a:xfrm flipH="1">
              <a:off x="2497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582" name="Freeform 10462"/>
            <p:cNvSpPr>
              <a:spLocks noChangeAspect="1"/>
            </p:cNvSpPr>
            <p:nvPr/>
          </p:nvSpPr>
          <p:spPr bwMode="auto">
            <a:xfrm flipH="1">
              <a:off x="3422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583" name="Freeform 10463"/>
            <p:cNvSpPr>
              <a:spLocks noChangeAspect="1"/>
            </p:cNvSpPr>
            <p:nvPr/>
          </p:nvSpPr>
          <p:spPr bwMode="auto">
            <a:xfrm flipH="1">
              <a:off x="2959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584" name="Freeform 10464"/>
            <p:cNvSpPr>
              <a:spLocks noChangeAspect="1"/>
            </p:cNvSpPr>
            <p:nvPr/>
          </p:nvSpPr>
          <p:spPr bwMode="auto">
            <a:xfrm flipH="1">
              <a:off x="2169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585" name="Freeform 10465"/>
            <p:cNvSpPr>
              <a:spLocks noChangeAspect="1"/>
            </p:cNvSpPr>
            <p:nvPr/>
          </p:nvSpPr>
          <p:spPr bwMode="auto">
            <a:xfrm flipH="1">
              <a:off x="2631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586" name="Freeform 10466"/>
            <p:cNvSpPr>
              <a:spLocks noChangeAspect="1"/>
            </p:cNvSpPr>
            <p:nvPr/>
          </p:nvSpPr>
          <p:spPr bwMode="auto">
            <a:xfrm flipH="1">
              <a:off x="3556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587" name="Freeform 10467"/>
            <p:cNvSpPr>
              <a:spLocks noChangeAspect="1"/>
            </p:cNvSpPr>
            <p:nvPr/>
          </p:nvSpPr>
          <p:spPr bwMode="auto">
            <a:xfrm flipH="1">
              <a:off x="3093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588" name="Group 10468"/>
            <p:cNvGrpSpPr>
              <a:grpSpLocks noChangeAspect="1"/>
            </p:cNvGrpSpPr>
            <p:nvPr/>
          </p:nvGrpSpPr>
          <p:grpSpPr bwMode="auto">
            <a:xfrm>
              <a:off x="2165" y="2458"/>
              <a:ext cx="18" cy="147"/>
              <a:chOff x="1015" y="2428"/>
              <a:chExt cx="46" cy="372"/>
            </a:xfrm>
          </p:grpSpPr>
          <p:sp>
            <p:nvSpPr>
              <p:cNvPr id="15589" name="AutoShape 10469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90" name="AutoShape 10470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91" name="Group 10471"/>
            <p:cNvGrpSpPr>
              <a:grpSpLocks noChangeAspect="1"/>
            </p:cNvGrpSpPr>
            <p:nvPr/>
          </p:nvGrpSpPr>
          <p:grpSpPr bwMode="auto">
            <a:xfrm>
              <a:off x="2438" y="2485"/>
              <a:ext cx="16" cy="177"/>
              <a:chOff x="1790" y="2461"/>
              <a:chExt cx="40" cy="447"/>
            </a:xfrm>
          </p:grpSpPr>
          <p:sp>
            <p:nvSpPr>
              <p:cNvPr id="15592" name="AutoShape 10472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93" name="AutoShape 10473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94" name="Group 10474"/>
            <p:cNvGrpSpPr>
              <a:grpSpLocks noChangeAspect="1"/>
            </p:cNvGrpSpPr>
            <p:nvPr/>
          </p:nvGrpSpPr>
          <p:grpSpPr bwMode="auto">
            <a:xfrm>
              <a:off x="2217" y="2480"/>
              <a:ext cx="16" cy="181"/>
              <a:chOff x="1151" y="2490"/>
              <a:chExt cx="40" cy="455"/>
            </a:xfrm>
          </p:grpSpPr>
          <p:sp>
            <p:nvSpPr>
              <p:cNvPr id="15595" name="AutoShape 10475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96" name="AutoShape 10476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97" name="Group 10477"/>
            <p:cNvGrpSpPr>
              <a:grpSpLocks noChangeAspect="1"/>
            </p:cNvGrpSpPr>
            <p:nvPr/>
          </p:nvGrpSpPr>
          <p:grpSpPr bwMode="auto">
            <a:xfrm>
              <a:off x="2490" y="2463"/>
              <a:ext cx="15" cy="129"/>
              <a:chOff x="1914" y="2425"/>
              <a:chExt cx="40" cy="326"/>
            </a:xfrm>
          </p:grpSpPr>
          <p:sp>
            <p:nvSpPr>
              <p:cNvPr id="15598" name="AutoShape 10478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99" name="AutoShape 10479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00" name="Group 10480"/>
            <p:cNvGrpSpPr>
              <a:grpSpLocks noChangeAspect="1"/>
            </p:cNvGrpSpPr>
            <p:nvPr/>
          </p:nvGrpSpPr>
          <p:grpSpPr bwMode="auto">
            <a:xfrm>
              <a:off x="2268" y="2543"/>
              <a:ext cx="15" cy="133"/>
              <a:chOff x="1284" y="2652"/>
              <a:chExt cx="40" cy="337"/>
            </a:xfrm>
          </p:grpSpPr>
          <p:sp>
            <p:nvSpPr>
              <p:cNvPr id="15601" name="AutoShape 10481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02" name="AutoShape 10482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03" name="Group 10483"/>
            <p:cNvGrpSpPr>
              <a:grpSpLocks noChangeAspect="1"/>
            </p:cNvGrpSpPr>
            <p:nvPr/>
          </p:nvGrpSpPr>
          <p:grpSpPr bwMode="auto">
            <a:xfrm>
              <a:off x="2390" y="2535"/>
              <a:ext cx="16" cy="141"/>
              <a:chOff x="1658" y="2628"/>
              <a:chExt cx="40" cy="355"/>
            </a:xfrm>
          </p:grpSpPr>
          <p:sp>
            <p:nvSpPr>
              <p:cNvPr id="15604" name="AutoShape 10484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05" name="AutoShape 10485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06" name="Group 10486"/>
            <p:cNvGrpSpPr>
              <a:grpSpLocks noChangeAspect="1"/>
            </p:cNvGrpSpPr>
            <p:nvPr/>
          </p:nvGrpSpPr>
          <p:grpSpPr bwMode="auto">
            <a:xfrm>
              <a:off x="2342" y="2613"/>
              <a:ext cx="16" cy="49"/>
              <a:chOff x="1516" y="2835"/>
              <a:chExt cx="42" cy="123"/>
            </a:xfrm>
          </p:grpSpPr>
          <p:sp>
            <p:nvSpPr>
              <p:cNvPr id="15607" name="AutoShape 10487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08" name="AutoShape 10488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09" name="Freeform 10489"/>
            <p:cNvSpPr>
              <a:spLocks noChangeAspect="1"/>
            </p:cNvSpPr>
            <p:nvPr/>
          </p:nvSpPr>
          <p:spPr bwMode="auto">
            <a:xfrm>
              <a:off x="2266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10" name="Group 10490"/>
            <p:cNvGrpSpPr>
              <a:grpSpLocks noChangeAspect="1"/>
            </p:cNvGrpSpPr>
            <p:nvPr/>
          </p:nvGrpSpPr>
          <p:grpSpPr bwMode="auto">
            <a:xfrm>
              <a:off x="2661" y="2470"/>
              <a:ext cx="16" cy="175"/>
              <a:chOff x="2195" y="2463"/>
              <a:chExt cx="40" cy="442"/>
            </a:xfrm>
          </p:grpSpPr>
          <p:sp>
            <p:nvSpPr>
              <p:cNvPr id="15611" name="AutoShape 10491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12" name="AutoShape 10492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13" name="Group 10493"/>
            <p:cNvGrpSpPr>
              <a:grpSpLocks noChangeAspect="1"/>
            </p:cNvGrpSpPr>
            <p:nvPr/>
          </p:nvGrpSpPr>
          <p:grpSpPr bwMode="auto">
            <a:xfrm>
              <a:off x="2716" y="2526"/>
              <a:ext cx="17" cy="153"/>
              <a:chOff x="2329" y="2599"/>
              <a:chExt cx="43" cy="386"/>
            </a:xfrm>
          </p:grpSpPr>
          <p:sp>
            <p:nvSpPr>
              <p:cNvPr id="15614" name="AutoShape 10494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15" name="AutoShape 10495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16" name="Group 10496"/>
            <p:cNvGrpSpPr>
              <a:grpSpLocks noChangeAspect="1"/>
            </p:cNvGrpSpPr>
            <p:nvPr/>
          </p:nvGrpSpPr>
          <p:grpSpPr bwMode="auto">
            <a:xfrm>
              <a:off x="2546" y="2473"/>
              <a:ext cx="17" cy="63"/>
              <a:chOff x="2478" y="2807"/>
              <a:chExt cx="43" cy="178"/>
            </a:xfrm>
          </p:grpSpPr>
          <p:sp>
            <p:nvSpPr>
              <p:cNvPr id="15617" name="AutoShape 10497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18" name="AutoShape 10498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19" name="Group 10499"/>
            <p:cNvGrpSpPr>
              <a:grpSpLocks noChangeAspect="1"/>
            </p:cNvGrpSpPr>
            <p:nvPr/>
          </p:nvGrpSpPr>
          <p:grpSpPr bwMode="auto">
            <a:xfrm>
              <a:off x="2608" y="2463"/>
              <a:ext cx="16" cy="107"/>
              <a:chOff x="2065" y="2441"/>
              <a:chExt cx="40" cy="272"/>
            </a:xfrm>
          </p:grpSpPr>
          <p:sp>
            <p:nvSpPr>
              <p:cNvPr id="15620" name="AutoShape 10500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21" name="AutoShape 10501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22" name="Freeform 10502"/>
            <p:cNvSpPr>
              <a:spLocks noChangeAspect="1"/>
            </p:cNvSpPr>
            <p:nvPr/>
          </p:nvSpPr>
          <p:spPr bwMode="auto">
            <a:xfrm>
              <a:off x="2400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23" name="Group 10503"/>
            <p:cNvGrpSpPr>
              <a:grpSpLocks noChangeAspect="1"/>
            </p:cNvGrpSpPr>
            <p:nvPr/>
          </p:nvGrpSpPr>
          <p:grpSpPr bwMode="auto">
            <a:xfrm>
              <a:off x="2769" y="2603"/>
              <a:ext cx="17" cy="64"/>
              <a:chOff x="2478" y="2807"/>
              <a:chExt cx="43" cy="178"/>
            </a:xfrm>
          </p:grpSpPr>
          <p:sp>
            <p:nvSpPr>
              <p:cNvPr id="15624" name="AutoShape 10504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25" name="AutoShape 10505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26" name="Group 10506"/>
            <p:cNvGrpSpPr>
              <a:grpSpLocks noChangeAspect="1"/>
            </p:cNvGrpSpPr>
            <p:nvPr/>
          </p:nvGrpSpPr>
          <p:grpSpPr bwMode="auto">
            <a:xfrm>
              <a:off x="2985" y="2463"/>
              <a:ext cx="18" cy="89"/>
              <a:chOff x="3094" y="2443"/>
              <a:chExt cx="40" cy="183"/>
            </a:xfrm>
          </p:grpSpPr>
          <p:sp>
            <p:nvSpPr>
              <p:cNvPr id="15627" name="AutoShape 10507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28" name="AutoShape 10508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29" name="Group 10509"/>
            <p:cNvGrpSpPr>
              <a:grpSpLocks noChangeAspect="1"/>
            </p:cNvGrpSpPr>
            <p:nvPr/>
          </p:nvGrpSpPr>
          <p:grpSpPr bwMode="auto">
            <a:xfrm>
              <a:off x="2937" y="2464"/>
              <a:ext cx="18" cy="162"/>
              <a:chOff x="2978" y="2432"/>
              <a:chExt cx="46" cy="375"/>
            </a:xfrm>
          </p:grpSpPr>
          <p:sp>
            <p:nvSpPr>
              <p:cNvPr id="15630" name="AutoShape 10510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31" name="AutoShape 10511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32" name="Group 10512"/>
            <p:cNvGrpSpPr>
              <a:grpSpLocks noChangeAspect="1"/>
            </p:cNvGrpSpPr>
            <p:nvPr/>
          </p:nvGrpSpPr>
          <p:grpSpPr bwMode="auto">
            <a:xfrm>
              <a:off x="2887" y="2497"/>
              <a:ext cx="17" cy="173"/>
              <a:chOff x="2832" y="2516"/>
              <a:chExt cx="43" cy="436"/>
            </a:xfrm>
          </p:grpSpPr>
          <p:sp>
            <p:nvSpPr>
              <p:cNvPr id="15633" name="AutoShape 10513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34" name="AutoShape 10514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35" name="Group 10515"/>
            <p:cNvGrpSpPr>
              <a:grpSpLocks noChangeAspect="1"/>
            </p:cNvGrpSpPr>
            <p:nvPr/>
          </p:nvGrpSpPr>
          <p:grpSpPr bwMode="auto">
            <a:xfrm>
              <a:off x="2834" y="2588"/>
              <a:ext cx="16" cy="86"/>
              <a:chOff x="2668" y="2761"/>
              <a:chExt cx="40" cy="217"/>
            </a:xfrm>
          </p:grpSpPr>
          <p:sp>
            <p:nvSpPr>
              <p:cNvPr id="15636" name="AutoShape 10516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37" name="AutoShape 10517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38" name="Freeform 10518"/>
            <p:cNvSpPr>
              <a:spLocks noChangeAspect="1"/>
            </p:cNvSpPr>
            <p:nvPr/>
          </p:nvSpPr>
          <p:spPr bwMode="auto">
            <a:xfrm>
              <a:off x="2728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39" name="Group 10519"/>
            <p:cNvGrpSpPr>
              <a:grpSpLocks noChangeAspect="1"/>
            </p:cNvGrpSpPr>
            <p:nvPr/>
          </p:nvGrpSpPr>
          <p:grpSpPr bwMode="auto">
            <a:xfrm flipV="1">
              <a:off x="3164" y="2503"/>
              <a:ext cx="16" cy="174"/>
              <a:chOff x="3217" y="3037"/>
              <a:chExt cx="46" cy="372"/>
            </a:xfrm>
          </p:grpSpPr>
          <p:sp>
            <p:nvSpPr>
              <p:cNvPr id="15640" name="AutoShape 10520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41" name="AutoShape 10521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42" name="Group 10522"/>
            <p:cNvGrpSpPr>
              <a:grpSpLocks noChangeAspect="1"/>
            </p:cNvGrpSpPr>
            <p:nvPr/>
          </p:nvGrpSpPr>
          <p:grpSpPr bwMode="auto">
            <a:xfrm>
              <a:off x="3107" y="2459"/>
              <a:ext cx="19" cy="173"/>
              <a:chOff x="3353" y="3099"/>
              <a:chExt cx="40" cy="455"/>
            </a:xfrm>
          </p:grpSpPr>
          <p:sp>
            <p:nvSpPr>
              <p:cNvPr id="15643" name="AutoShape 10523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44" name="AutoShape 10524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45" name="Group 10525"/>
            <p:cNvGrpSpPr>
              <a:grpSpLocks noChangeAspect="1"/>
            </p:cNvGrpSpPr>
            <p:nvPr/>
          </p:nvGrpSpPr>
          <p:grpSpPr bwMode="auto">
            <a:xfrm>
              <a:off x="3061" y="2462"/>
              <a:ext cx="18" cy="103"/>
              <a:chOff x="3486" y="3261"/>
              <a:chExt cx="40" cy="337"/>
            </a:xfrm>
          </p:grpSpPr>
          <p:sp>
            <p:nvSpPr>
              <p:cNvPr id="15646" name="AutoShape 10526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47" name="AutoShape 10527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48" name="Freeform 10528"/>
            <p:cNvSpPr>
              <a:spLocks noChangeAspect="1"/>
            </p:cNvSpPr>
            <p:nvPr/>
          </p:nvSpPr>
          <p:spPr bwMode="auto">
            <a:xfrm>
              <a:off x="2862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49" name="Group 10529"/>
            <p:cNvGrpSpPr>
              <a:grpSpLocks noChangeAspect="1"/>
            </p:cNvGrpSpPr>
            <p:nvPr/>
          </p:nvGrpSpPr>
          <p:grpSpPr bwMode="auto">
            <a:xfrm>
              <a:off x="3389" y="2469"/>
              <a:ext cx="16" cy="175"/>
              <a:chOff x="2195" y="2463"/>
              <a:chExt cx="40" cy="442"/>
            </a:xfrm>
          </p:grpSpPr>
          <p:sp>
            <p:nvSpPr>
              <p:cNvPr id="15650" name="AutoShape 10530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51" name="AutoShape 10531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52" name="Group 10532"/>
            <p:cNvGrpSpPr>
              <a:grpSpLocks noChangeAspect="1"/>
            </p:cNvGrpSpPr>
            <p:nvPr/>
          </p:nvGrpSpPr>
          <p:grpSpPr bwMode="auto">
            <a:xfrm>
              <a:off x="3334" y="2525"/>
              <a:ext cx="17" cy="153"/>
              <a:chOff x="2329" y="2599"/>
              <a:chExt cx="43" cy="386"/>
            </a:xfrm>
          </p:grpSpPr>
          <p:sp>
            <p:nvSpPr>
              <p:cNvPr id="15653" name="AutoShape 10533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54" name="AutoShape 10534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55" name="Group 10535"/>
            <p:cNvGrpSpPr>
              <a:grpSpLocks noChangeAspect="1"/>
            </p:cNvGrpSpPr>
            <p:nvPr/>
          </p:nvGrpSpPr>
          <p:grpSpPr bwMode="auto">
            <a:xfrm>
              <a:off x="3212" y="2567"/>
              <a:ext cx="16" cy="107"/>
              <a:chOff x="2065" y="2441"/>
              <a:chExt cx="40" cy="272"/>
            </a:xfrm>
          </p:grpSpPr>
          <p:sp>
            <p:nvSpPr>
              <p:cNvPr id="15656" name="AutoShape 10536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57" name="AutoShape 10537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58" name="Group 10538"/>
            <p:cNvGrpSpPr>
              <a:grpSpLocks noChangeAspect="1"/>
            </p:cNvGrpSpPr>
            <p:nvPr/>
          </p:nvGrpSpPr>
          <p:grpSpPr bwMode="auto">
            <a:xfrm flipV="1">
              <a:off x="3279" y="2595"/>
              <a:ext cx="18" cy="71"/>
              <a:chOff x="2815" y="1923"/>
              <a:chExt cx="40" cy="217"/>
            </a:xfrm>
          </p:grpSpPr>
          <p:sp>
            <p:nvSpPr>
              <p:cNvPr id="15659" name="AutoShape 10539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60" name="AutoShape 10540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61" name="Freeform 10541"/>
            <p:cNvSpPr>
              <a:spLocks noChangeAspect="1"/>
            </p:cNvSpPr>
            <p:nvPr/>
          </p:nvSpPr>
          <p:spPr bwMode="auto">
            <a:xfrm>
              <a:off x="3191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62" name="Group 10542"/>
            <p:cNvGrpSpPr>
              <a:grpSpLocks noChangeAspect="1"/>
            </p:cNvGrpSpPr>
            <p:nvPr/>
          </p:nvGrpSpPr>
          <p:grpSpPr bwMode="auto">
            <a:xfrm>
              <a:off x="3443" y="2462"/>
              <a:ext cx="19" cy="108"/>
              <a:chOff x="2329" y="2599"/>
              <a:chExt cx="43" cy="386"/>
            </a:xfrm>
          </p:grpSpPr>
          <p:sp>
            <p:nvSpPr>
              <p:cNvPr id="15663" name="AutoShape 10543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64" name="AutoShape 10544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65" name="Group 10545"/>
            <p:cNvGrpSpPr>
              <a:grpSpLocks noChangeAspect="1"/>
            </p:cNvGrpSpPr>
            <p:nvPr/>
          </p:nvGrpSpPr>
          <p:grpSpPr bwMode="auto">
            <a:xfrm>
              <a:off x="3505" y="2470"/>
              <a:ext cx="17" cy="64"/>
              <a:chOff x="2478" y="2807"/>
              <a:chExt cx="43" cy="178"/>
            </a:xfrm>
          </p:grpSpPr>
          <p:sp>
            <p:nvSpPr>
              <p:cNvPr id="15666" name="AutoShape 10546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67" name="AutoShape 10547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68" name="Freeform 10548"/>
            <p:cNvSpPr>
              <a:spLocks noChangeAspect="1"/>
            </p:cNvSpPr>
            <p:nvPr/>
          </p:nvSpPr>
          <p:spPr bwMode="auto">
            <a:xfrm>
              <a:off x="3325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69" name="Group 10549"/>
            <p:cNvGrpSpPr>
              <a:grpSpLocks noChangeAspect="1"/>
            </p:cNvGrpSpPr>
            <p:nvPr/>
          </p:nvGrpSpPr>
          <p:grpSpPr bwMode="auto">
            <a:xfrm>
              <a:off x="3608" y="2487"/>
              <a:ext cx="18" cy="177"/>
              <a:chOff x="2195" y="2463"/>
              <a:chExt cx="40" cy="442"/>
            </a:xfrm>
          </p:grpSpPr>
          <p:sp>
            <p:nvSpPr>
              <p:cNvPr id="15670" name="AutoShape 10550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71" name="AutoShape 10551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72" name="Group 10552"/>
            <p:cNvGrpSpPr>
              <a:grpSpLocks noChangeAspect="1"/>
            </p:cNvGrpSpPr>
            <p:nvPr/>
          </p:nvGrpSpPr>
          <p:grpSpPr bwMode="auto">
            <a:xfrm>
              <a:off x="3663" y="2552"/>
              <a:ext cx="17" cy="125"/>
              <a:chOff x="2329" y="2599"/>
              <a:chExt cx="43" cy="386"/>
            </a:xfrm>
          </p:grpSpPr>
          <p:sp>
            <p:nvSpPr>
              <p:cNvPr id="15673" name="AutoShape 10553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74" name="AutoShape 10554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75" name="Group 10555"/>
            <p:cNvGrpSpPr>
              <a:grpSpLocks noChangeAspect="1"/>
            </p:cNvGrpSpPr>
            <p:nvPr/>
          </p:nvGrpSpPr>
          <p:grpSpPr bwMode="auto">
            <a:xfrm>
              <a:off x="3555" y="2463"/>
              <a:ext cx="18" cy="134"/>
              <a:chOff x="2065" y="2441"/>
              <a:chExt cx="40" cy="272"/>
            </a:xfrm>
          </p:grpSpPr>
          <p:sp>
            <p:nvSpPr>
              <p:cNvPr id="15676" name="AutoShape 10556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77" name="AutoShape 10557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78" name="Group 10558"/>
            <p:cNvGrpSpPr>
              <a:grpSpLocks noChangeAspect="1"/>
            </p:cNvGrpSpPr>
            <p:nvPr/>
          </p:nvGrpSpPr>
          <p:grpSpPr bwMode="auto">
            <a:xfrm>
              <a:off x="1977" y="2485"/>
              <a:ext cx="16" cy="177"/>
              <a:chOff x="1790" y="2461"/>
              <a:chExt cx="40" cy="447"/>
            </a:xfrm>
          </p:grpSpPr>
          <p:sp>
            <p:nvSpPr>
              <p:cNvPr id="15679" name="AutoShape 10559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80" name="AutoShape 10560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81" name="Group 10561"/>
            <p:cNvGrpSpPr>
              <a:grpSpLocks noChangeAspect="1"/>
            </p:cNvGrpSpPr>
            <p:nvPr/>
          </p:nvGrpSpPr>
          <p:grpSpPr bwMode="auto">
            <a:xfrm>
              <a:off x="2029" y="2463"/>
              <a:ext cx="15" cy="129"/>
              <a:chOff x="1914" y="2425"/>
              <a:chExt cx="40" cy="326"/>
            </a:xfrm>
          </p:grpSpPr>
          <p:sp>
            <p:nvSpPr>
              <p:cNvPr id="15682" name="AutoShape 10562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83" name="AutoShape 10563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84" name="Group 10564"/>
            <p:cNvGrpSpPr>
              <a:grpSpLocks noChangeAspect="1"/>
            </p:cNvGrpSpPr>
            <p:nvPr/>
          </p:nvGrpSpPr>
          <p:grpSpPr bwMode="auto">
            <a:xfrm>
              <a:off x="1929" y="2535"/>
              <a:ext cx="16" cy="141"/>
              <a:chOff x="1658" y="2628"/>
              <a:chExt cx="40" cy="355"/>
            </a:xfrm>
          </p:grpSpPr>
          <p:sp>
            <p:nvSpPr>
              <p:cNvPr id="15685" name="AutoShape 10565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86" name="AutoShape 10566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87" name="Group 10567"/>
            <p:cNvGrpSpPr>
              <a:grpSpLocks noChangeAspect="1"/>
            </p:cNvGrpSpPr>
            <p:nvPr/>
          </p:nvGrpSpPr>
          <p:grpSpPr bwMode="auto">
            <a:xfrm>
              <a:off x="1876" y="2611"/>
              <a:ext cx="16" cy="49"/>
              <a:chOff x="1516" y="2835"/>
              <a:chExt cx="42" cy="123"/>
            </a:xfrm>
          </p:grpSpPr>
          <p:sp>
            <p:nvSpPr>
              <p:cNvPr id="15688" name="AutoShape 10568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89" name="AutoShape 10569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90" name="Freeform 10570"/>
            <p:cNvSpPr>
              <a:spLocks noChangeAspect="1"/>
            </p:cNvSpPr>
            <p:nvPr/>
          </p:nvSpPr>
          <p:spPr bwMode="auto">
            <a:xfrm>
              <a:off x="1800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91" name="Group 10571"/>
            <p:cNvGrpSpPr>
              <a:grpSpLocks noChangeAspect="1"/>
            </p:cNvGrpSpPr>
            <p:nvPr/>
          </p:nvGrpSpPr>
          <p:grpSpPr bwMode="auto">
            <a:xfrm flipV="1">
              <a:off x="2085" y="2472"/>
              <a:ext cx="17" cy="63"/>
              <a:chOff x="2478" y="2807"/>
              <a:chExt cx="43" cy="178"/>
            </a:xfrm>
          </p:grpSpPr>
          <p:sp>
            <p:nvSpPr>
              <p:cNvPr id="15692" name="AutoShape 10572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93" name="AutoShape 10573"/>
              <p:cNvSpPr>
                <a:spLocks noChangeAspect="1" noChangeArrowheads="1"/>
              </p:cNvSpPr>
              <p:nvPr/>
            </p:nvSpPr>
            <p:spPr bwMode="auto">
              <a:xfrm flipV="1"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94" name="Freeform 10574"/>
            <p:cNvSpPr>
              <a:spLocks noChangeAspect="1"/>
            </p:cNvSpPr>
            <p:nvPr/>
          </p:nvSpPr>
          <p:spPr bwMode="auto">
            <a:xfrm>
              <a:off x="1937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95" name="Group 10575"/>
            <p:cNvGrpSpPr>
              <a:grpSpLocks noChangeAspect="1"/>
            </p:cNvGrpSpPr>
            <p:nvPr/>
          </p:nvGrpSpPr>
          <p:grpSpPr bwMode="auto">
            <a:xfrm>
              <a:off x="3908" y="2467"/>
              <a:ext cx="18" cy="89"/>
              <a:chOff x="3094" y="2443"/>
              <a:chExt cx="40" cy="183"/>
            </a:xfrm>
          </p:grpSpPr>
          <p:sp>
            <p:nvSpPr>
              <p:cNvPr id="15696" name="AutoShape 10576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97" name="AutoShape 10577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98" name="Group 10578"/>
            <p:cNvGrpSpPr>
              <a:grpSpLocks noChangeAspect="1"/>
            </p:cNvGrpSpPr>
            <p:nvPr/>
          </p:nvGrpSpPr>
          <p:grpSpPr bwMode="auto">
            <a:xfrm>
              <a:off x="3860" y="2465"/>
              <a:ext cx="18" cy="162"/>
              <a:chOff x="2978" y="2432"/>
              <a:chExt cx="46" cy="375"/>
            </a:xfrm>
          </p:grpSpPr>
          <p:sp>
            <p:nvSpPr>
              <p:cNvPr id="15699" name="AutoShape 10579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00" name="AutoShape 10580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01" name="Group 10581"/>
            <p:cNvGrpSpPr>
              <a:grpSpLocks noChangeAspect="1"/>
            </p:cNvGrpSpPr>
            <p:nvPr/>
          </p:nvGrpSpPr>
          <p:grpSpPr bwMode="auto">
            <a:xfrm>
              <a:off x="3748" y="2589"/>
              <a:ext cx="16" cy="86"/>
              <a:chOff x="2668" y="2761"/>
              <a:chExt cx="40" cy="217"/>
            </a:xfrm>
          </p:grpSpPr>
          <p:sp>
            <p:nvSpPr>
              <p:cNvPr id="15702" name="AutoShape 10582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03" name="AutoShape 10583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04" name="Group 10584"/>
            <p:cNvGrpSpPr>
              <a:grpSpLocks noChangeAspect="1"/>
            </p:cNvGrpSpPr>
            <p:nvPr/>
          </p:nvGrpSpPr>
          <p:grpSpPr bwMode="auto">
            <a:xfrm>
              <a:off x="3974" y="2475"/>
              <a:ext cx="17" cy="64"/>
              <a:chOff x="2478" y="2807"/>
              <a:chExt cx="43" cy="178"/>
            </a:xfrm>
          </p:grpSpPr>
          <p:sp>
            <p:nvSpPr>
              <p:cNvPr id="15705" name="AutoShape 10585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06" name="AutoShape 10586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07" name="Group 10587"/>
            <p:cNvGrpSpPr>
              <a:grpSpLocks noChangeAspect="1"/>
            </p:cNvGrpSpPr>
            <p:nvPr/>
          </p:nvGrpSpPr>
          <p:grpSpPr bwMode="auto">
            <a:xfrm>
              <a:off x="3803" y="2523"/>
              <a:ext cx="18" cy="147"/>
              <a:chOff x="1015" y="2428"/>
              <a:chExt cx="46" cy="372"/>
            </a:xfrm>
          </p:grpSpPr>
          <p:sp>
            <p:nvSpPr>
              <p:cNvPr id="15708" name="AutoShape 10588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09" name="AutoShape 10589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710" name="Freeform 10590"/>
            <p:cNvSpPr>
              <a:spLocks noChangeAspect="1"/>
            </p:cNvSpPr>
            <p:nvPr/>
          </p:nvSpPr>
          <p:spPr bwMode="auto">
            <a:xfrm>
              <a:off x="3653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11" name="Freeform 10591"/>
            <p:cNvSpPr>
              <a:spLocks noChangeAspect="1"/>
            </p:cNvSpPr>
            <p:nvPr/>
          </p:nvSpPr>
          <p:spPr bwMode="auto">
            <a:xfrm>
              <a:off x="3784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</p:grpSp>
      <p:grpSp>
        <p:nvGrpSpPr>
          <p:cNvPr id="15712" name="Group 10592"/>
          <p:cNvGrpSpPr>
            <a:grpSpLocks/>
          </p:cNvGrpSpPr>
          <p:nvPr/>
        </p:nvGrpSpPr>
        <p:grpSpPr bwMode="auto">
          <a:xfrm>
            <a:off x="2300288" y="5816600"/>
            <a:ext cx="352425" cy="209550"/>
            <a:chOff x="696" y="3942"/>
            <a:chExt cx="222" cy="132"/>
          </a:xfrm>
        </p:grpSpPr>
        <p:sp>
          <p:nvSpPr>
            <p:cNvPr id="15713" name="Line 10593"/>
            <p:cNvSpPr>
              <a:spLocks noChangeShapeType="1"/>
            </p:cNvSpPr>
            <p:nvPr/>
          </p:nvSpPr>
          <p:spPr bwMode="auto">
            <a:xfrm>
              <a:off x="714" y="3948"/>
              <a:ext cx="0" cy="12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714" name="Line 10594"/>
            <p:cNvSpPr>
              <a:spLocks noChangeShapeType="1"/>
            </p:cNvSpPr>
            <p:nvPr/>
          </p:nvSpPr>
          <p:spPr bwMode="auto">
            <a:xfrm>
              <a:off x="696" y="3942"/>
              <a:ext cx="222" cy="0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</p:grpSp>
      <p:grpSp>
        <p:nvGrpSpPr>
          <p:cNvPr id="15715" name="Group 10595"/>
          <p:cNvGrpSpPr>
            <a:grpSpLocks/>
          </p:cNvGrpSpPr>
          <p:nvPr/>
        </p:nvGrpSpPr>
        <p:grpSpPr bwMode="auto">
          <a:xfrm>
            <a:off x="2714625" y="6029336"/>
            <a:ext cx="1485900" cy="215901"/>
            <a:chOff x="1811" y="2927"/>
            <a:chExt cx="936" cy="136"/>
          </a:xfrm>
        </p:grpSpPr>
        <p:sp>
          <p:nvSpPr>
            <p:cNvPr id="15716" name="Freeform 10596"/>
            <p:cNvSpPr>
              <a:spLocks noChangeAspect="1"/>
            </p:cNvSpPr>
            <p:nvPr/>
          </p:nvSpPr>
          <p:spPr bwMode="auto">
            <a:xfrm flipV="1">
              <a:off x="1811" y="2981"/>
              <a:ext cx="662" cy="40"/>
            </a:xfrm>
            <a:custGeom>
              <a:avLst/>
              <a:gdLst>
                <a:gd name="T0" fmla="*/ 0 w 6872"/>
                <a:gd name="T1" fmla="*/ 590 h 594"/>
                <a:gd name="T2" fmla="*/ 349 w 6872"/>
                <a:gd name="T3" fmla="*/ 0 h 594"/>
                <a:gd name="T4" fmla="*/ 728 w 6872"/>
                <a:gd name="T5" fmla="*/ 590 h 594"/>
                <a:gd name="T6" fmla="*/ 1077 w 6872"/>
                <a:gd name="T7" fmla="*/ 23 h 594"/>
                <a:gd name="T8" fmla="*/ 1456 w 6872"/>
                <a:gd name="T9" fmla="*/ 590 h 594"/>
                <a:gd name="T10" fmla="*/ 1805 w 6872"/>
                <a:gd name="T11" fmla="*/ 23 h 594"/>
                <a:gd name="T12" fmla="*/ 2176 w 6872"/>
                <a:gd name="T13" fmla="*/ 585 h 594"/>
                <a:gd name="T14" fmla="*/ 2539 w 6872"/>
                <a:gd name="T15" fmla="*/ 15 h 594"/>
                <a:gd name="T16" fmla="*/ 2915 w 6872"/>
                <a:gd name="T17" fmla="*/ 579 h 594"/>
                <a:gd name="T18" fmla="*/ 3272 w 6872"/>
                <a:gd name="T19" fmla="*/ 15 h 594"/>
                <a:gd name="T20" fmla="*/ 3635 w 6872"/>
                <a:gd name="T21" fmla="*/ 572 h 594"/>
                <a:gd name="T22" fmla="*/ 3989 w 6872"/>
                <a:gd name="T23" fmla="*/ 23 h 594"/>
                <a:gd name="T24" fmla="*/ 4368 w 6872"/>
                <a:gd name="T25" fmla="*/ 590 h 594"/>
                <a:gd name="T26" fmla="*/ 4717 w 6872"/>
                <a:gd name="T27" fmla="*/ 23 h 594"/>
                <a:gd name="T28" fmla="*/ 5096 w 6872"/>
                <a:gd name="T29" fmla="*/ 590 h 594"/>
                <a:gd name="T30" fmla="*/ 5445 w 6872"/>
                <a:gd name="T31" fmla="*/ 23 h 594"/>
                <a:gd name="T32" fmla="*/ 5824 w 6872"/>
                <a:gd name="T33" fmla="*/ 590 h 594"/>
                <a:gd name="T34" fmla="*/ 6174 w 6872"/>
                <a:gd name="T35" fmla="*/ 23 h 594"/>
                <a:gd name="T36" fmla="*/ 6552 w 6872"/>
                <a:gd name="T37" fmla="*/ 590 h 594"/>
                <a:gd name="T38" fmla="*/ 6872 w 6872"/>
                <a:gd name="T39" fmla="*/ 23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72" h="594">
                  <a:moveTo>
                    <a:pt x="0" y="590"/>
                  </a:moveTo>
                  <a:cubicBezTo>
                    <a:pt x="114" y="295"/>
                    <a:pt x="229" y="0"/>
                    <a:pt x="349" y="0"/>
                  </a:cubicBezTo>
                  <a:cubicBezTo>
                    <a:pt x="470" y="0"/>
                    <a:pt x="607" y="586"/>
                    <a:pt x="728" y="590"/>
                  </a:cubicBezTo>
                  <a:cubicBezTo>
                    <a:pt x="849" y="594"/>
                    <a:pt x="957" y="23"/>
                    <a:pt x="1077" y="23"/>
                  </a:cubicBezTo>
                  <a:cubicBezTo>
                    <a:pt x="1198" y="23"/>
                    <a:pt x="1335" y="590"/>
                    <a:pt x="1456" y="590"/>
                  </a:cubicBezTo>
                  <a:cubicBezTo>
                    <a:pt x="1577" y="590"/>
                    <a:pt x="1685" y="24"/>
                    <a:pt x="1805" y="23"/>
                  </a:cubicBezTo>
                  <a:cubicBezTo>
                    <a:pt x="1925" y="22"/>
                    <a:pt x="2054" y="586"/>
                    <a:pt x="2176" y="585"/>
                  </a:cubicBezTo>
                  <a:cubicBezTo>
                    <a:pt x="2298" y="584"/>
                    <a:pt x="2416" y="16"/>
                    <a:pt x="2539" y="15"/>
                  </a:cubicBezTo>
                  <a:cubicBezTo>
                    <a:pt x="2662" y="14"/>
                    <a:pt x="2793" y="579"/>
                    <a:pt x="2915" y="579"/>
                  </a:cubicBezTo>
                  <a:cubicBezTo>
                    <a:pt x="3037" y="579"/>
                    <a:pt x="3152" y="16"/>
                    <a:pt x="3272" y="15"/>
                  </a:cubicBezTo>
                  <a:cubicBezTo>
                    <a:pt x="3392" y="14"/>
                    <a:pt x="3516" y="571"/>
                    <a:pt x="3635" y="572"/>
                  </a:cubicBezTo>
                  <a:cubicBezTo>
                    <a:pt x="3754" y="573"/>
                    <a:pt x="3867" y="20"/>
                    <a:pt x="3989" y="23"/>
                  </a:cubicBezTo>
                  <a:cubicBezTo>
                    <a:pt x="4111" y="26"/>
                    <a:pt x="4247" y="590"/>
                    <a:pt x="4368" y="590"/>
                  </a:cubicBezTo>
                  <a:cubicBezTo>
                    <a:pt x="4489" y="590"/>
                    <a:pt x="4597" y="23"/>
                    <a:pt x="4717" y="23"/>
                  </a:cubicBezTo>
                  <a:cubicBezTo>
                    <a:pt x="4838" y="23"/>
                    <a:pt x="4976" y="590"/>
                    <a:pt x="5096" y="590"/>
                  </a:cubicBezTo>
                  <a:cubicBezTo>
                    <a:pt x="5217" y="590"/>
                    <a:pt x="5325" y="23"/>
                    <a:pt x="5445" y="23"/>
                  </a:cubicBezTo>
                  <a:cubicBezTo>
                    <a:pt x="5566" y="23"/>
                    <a:pt x="5704" y="590"/>
                    <a:pt x="5824" y="590"/>
                  </a:cubicBezTo>
                  <a:cubicBezTo>
                    <a:pt x="5945" y="590"/>
                    <a:pt x="6053" y="23"/>
                    <a:pt x="6174" y="23"/>
                  </a:cubicBezTo>
                  <a:cubicBezTo>
                    <a:pt x="6294" y="23"/>
                    <a:pt x="6435" y="590"/>
                    <a:pt x="6552" y="590"/>
                  </a:cubicBezTo>
                  <a:cubicBezTo>
                    <a:pt x="6669" y="590"/>
                    <a:pt x="6771" y="306"/>
                    <a:pt x="6872" y="23"/>
                  </a:cubicBez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17" name="Text Box 10597"/>
            <p:cNvSpPr txBox="1">
              <a:spLocks noChangeArrowheads="1"/>
            </p:cNvSpPr>
            <p:nvPr/>
          </p:nvSpPr>
          <p:spPr bwMode="auto">
            <a:xfrm>
              <a:off x="2437" y="2927"/>
              <a:ext cx="310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AAAAA</a:t>
              </a:r>
            </a:p>
          </p:txBody>
        </p:sp>
      </p:grpSp>
      <p:grpSp>
        <p:nvGrpSpPr>
          <p:cNvPr id="15718" name="Group 10598"/>
          <p:cNvGrpSpPr>
            <a:grpSpLocks/>
          </p:cNvGrpSpPr>
          <p:nvPr/>
        </p:nvGrpSpPr>
        <p:grpSpPr bwMode="auto">
          <a:xfrm rot="17029328" flipH="1">
            <a:off x="1194748" y="1303450"/>
            <a:ext cx="387350" cy="444500"/>
            <a:chOff x="1520" y="2617"/>
            <a:chExt cx="244" cy="280"/>
          </a:xfrm>
        </p:grpSpPr>
        <p:grpSp>
          <p:nvGrpSpPr>
            <p:cNvPr id="15719" name="Group 10599"/>
            <p:cNvGrpSpPr>
              <a:grpSpLocks noChangeAspect="1"/>
            </p:cNvGrpSpPr>
            <p:nvPr/>
          </p:nvGrpSpPr>
          <p:grpSpPr bwMode="auto">
            <a:xfrm rot="-5400000">
              <a:off x="1506" y="2631"/>
              <a:ext cx="258" cy="230"/>
              <a:chOff x="4599" y="444"/>
              <a:chExt cx="357" cy="570"/>
            </a:xfrm>
          </p:grpSpPr>
          <p:sp>
            <p:nvSpPr>
              <p:cNvPr id="15720" name="AutoShape 10600"/>
              <p:cNvSpPr>
                <a:spLocks noChangeAspect="1" noChangeArrowheads="1"/>
              </p:cNvSpPr>
              <p:nvPr/>
            </p:nvSpPr>
            <p:spPr bwMode="auto">
              <a:xfrm>
                <a:off x="4717" y="455"/>
                <a:ext cx="113" cy="544"/>
              </a:xfrm>
              <a:prstGeom prst="roundRect">
                <a:avLst>
                  <a:gd name="adj" fmla="val 884"/>
                </a:avLst>
              </a:prstGeom>
              <a:gradFill rotWithShape="1">
                <a:gsLst>
                  <a:gs pos="0">
                    <a:srgbClr val="FFFF66"/>
                  </a:gs>
                  <a:gs pos="100000">
                    <a:srgbClr val="EC00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 sz="1800">
                  <a:solidFill>
                    <a:srgbClr val="F2F2F2"/>
                  </a:solidFill>
                  <a:sym typeface="Symbol" charset="0"/>
                </a:endParaRPr>
              </a:p>
            </p:txBody>
          </p:sp>
          <p:sp>
            <p:nvSpPr>
              <p:cNvPr id="15721" name="Freeform 10601"/>
              <p:cNvSpPr>
                <a:spLocks noChangeAspect="1"/>
              </p:cNvSpPr>
              <p:nvPr/>
            </p:nvSpPr>
            <p:spPr bwMode="auto">
              <a:xfrm>
                <a:off x="4599" y="446"/>
                <a:ext cx="150" cy="568"/>
              </a:xfrm>
              <a:custGeom>
                <a:avLst/>
                <a:gdLst>
                  <a:gd name="T0" fmla="*/ 133 w 150"/>
                  <a:gd name="T1" fmla="*/ 42 h 568"/>
                  <a:gd name="T2" fmla="*/ 56 w 150"/>
                  <a:gd name="T3" fmla="*/ 39 h 568"/>
                  <a:gd name="T4" fmla="*/ 8 w 150"/>
                  <a:gd name="T5" fmla="*/ 184 h 568"/>
                  <a:gd name="T6" fmla="*/ 6 w 150"/>
                  <a:gd name="T7" fmla="*/ 366 h 568"/>
                  <a:gd name="T8" fmla="*/ 44 w 150"/>
                  <a:gd name="T9" fmla="*/ 528 h 568"/>
                  <a:gd name="T10" fmla="*/ 136 w 150"/>
                  <a:gd name="T11" fmla="*/ 529 h 568"/>
                  <a:gd name="T12" fmla="*/ 131 w 150"/>
                  <a:gd name="T13" fmla="*/ 294 h 568"/>
                  <a:gd name="T14" fmla="*/ 133 w 150"/>
                  <a:gd name="T15" fmla="*/ 42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568">
                    <a:moveTo>
                      <a:pt x="133" y="42"/>
                    </a:moveTo>
                    <a:cubicBezTo>
                      <a:pt x="121" y="0"/>
                      <a:pt x="77" y="15"/>
                      <a:pt x="56" y="39"/>
                    </a:cubicBezTo>
                    <a:cubicBezTo>
                      <a:pt x="35" y="63"/>
                      <a:pt x="16" y="130"/>
                      <a:pt x="8" y="184"/>
                    </a:cubicBezTo>
                    <a:cubicBezTo>
                      <a:pt x="0" y="238"/>
                      <a:pt x="0" y="309"/>
                      <a:pt x="6" y="366"/>
                    </a:cubicBezTo>
                    <a:cubicBezTo>
                      <a:pt x="12" y="423"/>
                      <a:pt x="22" y="501"/>
                      <a:pt x="44" y="528"/>
                    </a:cubicBezTo>
                    <a:cubicBezTo>
                      <a:pt x="66" y="555"/>
                      <a:pt x="122" y="568"/>
                      <a:pt x="136" y="529"/>
                    </a:cubicBezTo>
                    <a:cubicBezTo>
                      <a:pt x="150" y="490"/>
                      <a:pt x="131" y="375"/>
                      <a:pt x="131" y="294"/>
                    </a:cubicBezTo>
                    <a:cubicBezTo>
                      <a:pt x="131" y="213"/>
                      <a:pt x="145" y="84"/>
                      <a:pt x="133" y="42"/>
                    </a:cubicBezTo>
                    <a:close/>
                  </a:path>
                </a:pathLst>
              </a:custGeom>
              <a:solidFill>
                <a:srgbClr val="600000"/>
              </a:soli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>
                  <a:solidFill>
                    <a:srgbClr val="F2F2F2"/>
                  </a:solidFill>
                </a:endParaRPr>
              </a:p>
            </p:txBody>
          </p:sp>
          <p:sp>
            <p:nvSpPr>
              <p:cNvPr id="15722" name="Freeform 10602"/>
              <p:cNvSpPr>
                <a:spLocks noChangeAspect="1"/>
              </p:cNvSpPr>
              <p:nvPr/>
            </p:nvSpPr>
            <p:spPr bwMode="auto">
              <a:xfrm flipH="1">
                <a:off x="4806" y="444"/>
                <a:ext cx="150" cy="568"/>
              </a:xfrm>
              <a:custGeom>
                <a:avLst/>
                <a:gdLst>
                  <a:gd name="T0" fmla="*/ 133 w 150"/>
                  <a:gd name="T1" fmla="*/ 42 h 568"/>
                  <a:gd name="T2" fmla="*/ 56 w 150"/>
                  <a:gd name="T3" fmla="*/ 39 h 568"/>
                  <a:gd name="T4" fmla="*/ 8 w 150"/>
                  <a:gd name="T5" fmla="*/ 184 h 568"/>
                  <a:gd name="T6" fmla="*/ 6 w 150"/>
                  <a:gd name="T7" fmla="*/ 366 h 568"/>
                  <a:gd name="T8" fmla="*/ 44 w 150"/>
                  <a:gd name="T9" fmla="*/ 528 h 568"/>
                  <a:gd name="T10" fmla="*/ 136 w 150"/>
                  <a:gd name="T11" fmla="*/ 529 h 568"/>
                  <a:gd name="T12" fmla="*/ 131 w 150"/>
                  <a:gd name="T13" fmla="*/ 294 h 568"/>
                  <a:gd name="T14" fmla="*/ 133 w 150"/>
                  <a:gd name="T15" fmla="*/ 42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568">
                    <a:moveTo>
                      <a:pt x="133" y="42"/>
                    </a:moveTo>
                    <a:cubicBezTo>
                      <a:pt x="121" y="0"/>
                      <a:pt x="77" y="15"/>
                      <a:pt x="56" y="39"/>
                    </a:cubicBezTo>
                    <a:cubicBezTo>
                      <a:pt x="35" y="63"/>
                      <a:pt x="16" y="130"/>
                      <a:pt x="8" y="184"/>
                    </a:cubicBezTo>
                    <a:cubicBezTo>
                      <a:pt x="0" y="238"/>
                      <a:pt x="0" y="309"/>
                      <a:pt x="6" y="366"/>
                    </a:cubicBezTo>
                    <a:cubicBezTo>
                      <a:pt x="12" y="423"/>
                      <a:pt x="22" y="501"/>
                      <a:pt x="44" y="528"/>
                    </a:cubicBezTo>
                    <a:cubicBezTo>
                      <a:pt x="66" y="555"/>
                      <a:pt x="122" y="568"/>
                      <a:pt x="136" y="529"/>
                    </a:cubicBezTo>
                    <a:cubicBezTo>
                      <a:pt x="150" y="490"/>
                      <a:pt x="131" y="375"/>
                      <a:pt x="131" y="294"/>
                    </a:cubicBezTo>
                    <a:cubicBezTo>
                      <a:pt x="131" y="213"/>
                      <a:pt x="145" y="84"/>
                      <a:pt x="133" y="42"/>
                    </a:cubicBezTo>
                    <a:close/>
                  </a:path>
                </a:pathLst>
              </a:custGeom>
              <a:solidFill>
                <a:srgbClr val="600000"/>
              </a:soli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>
                  <a:solidFill>
                    <a:srgbClr val="F2F2F2"/>
                  </a:solidFill>
                </a:endParaRPr>
              </a:p>
            </p:txBody>
          </p:sp>
        </p:grpSp>
        <p:sp>
          <p:nvSpPr>
            <p:cNvPr id="15723" name="Text Box 10603"/>
            <p:cNvSpPr txBox="1">
              <a:spLocks noChangeArrowheads="1"/>
            </p:cNvSpPr>
            <p:nvPr/>
          </p:nvSpPr>
          <p:spPr bwMode="auto">
            <a:xfrm>
              <a:off x="1525" y="2742"/>
              <a:ext cx="239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1000">
                  <a:solidFill>
                    <a:srgbClr val="F2F2F2"/>
                  </a:solidFill>
                </a:rPr>
                <a:t>PTP</a:t>
              </a:r>
            </a:p>
          </p:txBody>
        </p:sp>
      </p:grpSp>
      <p:grpSp>
        <p:nvGrpSpPr>
          <p:cNvPr id="15724" name="Group 10604"/>
          <p:cNvGrpSpPr>
            <a:grpSpLocks noChangeAspect="1"/>
          </p:cNvGrpSpPr>
          <p:nvPr/>
        </p:nvGrpSpPr>
        <p:grpSpPr bwMode="auto">
          <a:xfrm>
            <a:off x="6300788" y="6237288"/>
            <a:ext cx="1992312" cy="228600"/>
            <a:chOff x="153" y="975"/>
            <a:chExt cx="4939" cy="567"/>
          </a:xfrm>
        </p:grpSpPr>
        <p:sp>
          <p:nvSpPr>
            <p:cNvPr id="15725" name="Freeform 10605"/>
            <p:cNvSpPr>
              <a:spLocks noChangeAspect="1"/>
            </p:cNvSpPr>
            <p:nvPr/>
          </p:nvSpPr>
          <p:spPr bwMode="auto">
            <a:xfrm flipH="1">
              <a:off x="399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42745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4274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26" name="Freeform 10606"/>
            <p:cNvSpPr>
              <a:spLocks noChangeAspect="1"/>
            </p:cNvSpPr>
            <p:nvPr/>
          </p:nvSpPr>
          <p:spPr bwMode="auto">
            <a:xfrm flipH="1">
              <a:off x="1566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58824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5882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27" name="Freeform 10607"/>
            <p:cNvSpPr>
              <a:spLocks noChangeAspect="1"/>
            </p:cNvSpPr>
            <p:nvPr/>
          </p:nvSpPr>
          <p:spPr bwMode="auto">
            <a:xfrm flipH="1">
              <a:off x="3899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58824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5882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28" name="Freeform 10608"/>
            <p:cNvSpPr>
              <a:spLocks noChangeAspect="1"/>
            </p:cNvSpPr>
            <p:nvPr/>
          </p:nvSpPr>
          <p:spPr bwMode="auto">
            <a:xfrm>
              <a:off x="4482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29" name="Freeform 10609"/>
            <p:cNvSpPr>
              <a:spLocks noChangeAspect="1"/>
            </p:cNvSpPr>
            <p:nvPr/>
          </p:nvSpPr>
          <p:spPr bwMode="auto">
            <a:xfrm flipH="1">
              <a:off x="2732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55686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55686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30" name="Freeform 10610"/>
            <p:cNvSpPr>
              <a:spLocks noChangeAspect="1"/>
            </p:cNvSpPr>
            <p:nvPr/>
          </p:nvSpPr>
          <p:spPr bwMode="auto">
            <a:xfrm>
              <a:off x="153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31" name="Freeform 10611"/>
            <p:cNvSpPr>
              <a:spLocks noChangeAspect="1"/>
            </p:cNvSpPr>
            <p:nvPr/>
          </p:nvSpPr>
          <p:spPr bwMode="auto">
            <a:xfrm flipH="1">
              <a:off x="737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75294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7529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32" name="Freeform 10612"/>
            <p:cNvSpPr>
              <a:spLocks noChangeAspect="1"/>
            </p:cNvSpPr>
            <p:nvPr/>
          </p:nvSpPr>
          <p:spPr bwMode="auto">
            <a:xfrm flipH="1">
              <a:off x="1904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69020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6902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33" name="Freeform 10613"/>
            <p:cNvSpPr>
              <a:spLocks noChangeAspect="1"/>
            </p:cNvSpPr>
            <p:nvPr/>
          </p:nvSpPr>
          <p:spPr bwMode="auto">
            <a:xfrm flipH="1">
              <a:off x="4237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69020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6902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34" name="Freeform 10614"/>
            <p:cNvSpPr>
              <a:spLocks noChangeAspect="1"/>
            </p:cNvSpPr>
            <p:nvPr/>
          </p:nvSpPr>
          <p:spPr bwMode="auto">
            <a:xfrm flipH="1">
              <a:off x="3070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78824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7882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735" name="Group 10615"/>
            <p:cNvGrpSpPr>
              <a:grpSpLocks noChangeAspect="1"/>
            </p:cNvGrpSpPr>
            <p:nvPr/>
          </p:nvGrpSpPr>
          <p:grpSpPr bwMode="auto">
            <a:xfrm>
              <a:off x="728" y="977"/>
              <a:ext cx="46" cy="372"/>
              <a:chOff x="1015" y="2428"/>
              <a:chExt cx="46" cy="372"/>
            </a:xfrm>
          </p:grpSpPr>
          <p:sp>
            <p:nvSpPr>
              <p:cNvPr id="15736" name="AutoShape 10616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37" name="AutoShape 10617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38" name="Group 10618"/>
            <p:cNvGrpSpPr>
              <a:grpSpLocks noChangeAspect="1"/>
            </p:cNvGrpSpPr>
            <p:nvPr/>
          </p:nvGrpSpPr>
          <p:grpSpPr bwMode="auto">
            <a:xfrm>
              <a:off x="1418" y="1045"/>
              <a:ext cx="40" cy="447"/>
              <a:chOff x="1790" y="2461"/>
              <a:chExt cx="40" cy="447"/>
            </a:xfrm>
          </p:grpSpPr>
          <p:sp>
            <p:nvSpPr>
              <p:cNvPr id="15739" name="AutoShape 10619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40" name="AutoShape 10620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41" name="Group 10621"/>
            <p:cNvGrpSpPr>
              <a:grpSpLocks noChangeAspect="1"/>
            </p:cNvGrpSpPr>
            <p:nvPr/>
          </p:nvGrpSpPr>
          <p:grpSpPr bwMode="auto">
            <a:xfrm>
              <a:off x="859" y="1034"/>
              <a:ext cx="40" cy="455"/>
              <a:chOff x="1151" y="2490"/>
              <a:chExt cx="40" cy="455"/>
            </a:xfrm>
          </p:grpSpPr>
          <p:sp>
            <p:nvSpPr>
              <p:cNvPr id="15742" name="AutoShape 10622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43" name="AutoShape 10623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44" name="Group 10624"/>
            <p:cNvGrpSpPr>
              <a:grpSpLocks noChangeAspect="1"/>
            </p:cNvGrpSpPr>
            <p:nvPr/>
          </p:nvGrpSpPr>
          <p:grpSpPr bwMode="auto">
            <a:xfrm>
              <a:off x="1547" y="989"/>
              <a:ext cx="40" cy="326"/>
              <a:chOff x="1914" y="2425"/>
              <a:chExt cx="40" cy="326"/>
            </a:xfrm>
          </p:grpSpPr>
          <p:sp>
            <p:nvSpPr>
              <p:cNvPr id="15745" name="AutoShape 10625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46" name="AutoShape 10626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47" name="Group 10627"/>
            <p:cNvGrpSpPr>
              <a:grpSpLocks noChangeAspect="1"/>
            </p:cNvGrpSpPr>
            <p:nvPr/>
          </p:nvGrpSpPr>
          <p:grpSpPr bwMode="auto">
            <a:xfrm>
              <a:off x="987" y="1191"/>
              <a:ext cx="40" cy="337"/>
              <a:chOff x="1284" y="2652"/>
              <a:chExt cx="40" cy="337"/>
            </a:xfrm>
          </p:grpSpPr>
          <p:sp>
            <p:nvSpPr>
              <p:cNvPr id="15748" name="AutoShape 10628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49" name="AutoShape 10629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50" name="Group 10630"/>
            <p:cNvGrpSpPr>
              <a:grpSpLocks noChangeAspect="1"/>
            </p:cNvGrpSpPr>
            <p:nvPr/>
          </p:nvGrpSpPr>
          <p:grpSpPr bwMode="auto">
            <a:xfrm>
              <a:off x="1296" y="1172"/>
              <a:ext cx="40" cy="355"/>
              <a:chOff x="1658" y="2628"/>
              <a:chExt cx="40" cy="355"/>
            </a:xfrm>
          </p:grpSpPr>
          <p:sp>
            <p:nvSpPr>
              <p:cNvPr id="15751" name="AutoShape 10631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52" name="AutoShape 10632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53" name="Group 10633"/>
            <p:cNvGrpSpPr>
              <a:grpSpLocks noChangeAspect="1"/>
            </p:cNvGrpSpPr>
            <p:nvPr/>
          </p:nvGrpSpPr>
          <p:grpSpPr bwMode="auto">
            <a:xfrm>
              <a:off x="1174" y="1369"/>
              <a:ext cx="42" cy="123"/>
              <a:chOff x="1516" y="2835"/>
              <a:chExt cx="42" cy="123"/>
            </a:xfrm>
          </p:grpSpPr>
          <p:sp>
            <p:nvSpPr>
              <p:cNvPr id="15754" name="AutoShape 10634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55" name="AutoShape 10635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756" name="Freeform 10636"/>
            <p:cNvSpPr>
              <a:spLocks noChangeAspect="1"/>
            </p:cNvSpPr>
            <p:nvPr/>
          </p:nvSpPr>
          <p:spPr bwMode="auto">
            <a:xfrm>
              <a:off x="982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757" name="Group 10637"/>
            <p:cNvGrpSpPr>
              <a:grpSpLocks noChangeAspect="1"/>
            </p:cNvGrpSpPr>
            <p:nvPr/>
          </p:nvGrpSpPr>
          <p:grpSpPr bwMode="auto">
            <a:xfrm>
              <a:off x="1980" y="1007"/>
              <a:ext cx="40" cy="442"/>
              <a:chOff x="2195" y="2463"/>
              <a:chExt cx="40" cy="442"/>
            </a:xfrm>
          </p:grpSpPr>
          <p:sp>
            <p:nvSpPr>
              <p:cNvPr id="15758" name="AutoShape 10638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59" name="AutoShape 10639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60" name="Group 10640"/>
            <p:cNvGrpSpPr>
              <a:grpSpLocks noChangeAspect="1"/>
            </p:cNvGrpSpPr>
            <p:nvPr/>
          </p:nvGrpSpPr>
          <p:grpSpPr bwMode="auto">
            <a:xfrm>
              <a:off x="2119" y="1148"/>
              <a:ext cx="43" cy="386"/>
              <a:chOff x="2329" y="2599"/>
              <a:chExt cx="43" cy="386"/>
            </a:xfrm>
          </p:grpSpPr>
          <p:sp>
            <p:nvSpPr>
              <p:cNvPr id="15761" name="AutoShape 10641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62" name="AutoShape 10642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63" name="Group 10643"/>
            <p:cNvGrpSpPr>
              <a:grpSpLocks noChangeAspect="1"/>
            </p:cNvGrpSpPr>
            <p:nvPr/>
          </p:nvGrpSpPr>
          <p:grpSpPr bwMode="auto">
            <a:xfrm>
              <a:off x="1688" y="1015"/>
              <a:ext cx="43" cy="159"/>
              <a:chOff x="2478" y="2807"/>
              <a:chExt cx="43" cy="178"/>
            </a:xfrm>
          </p:grpSpPr>
          <p:sp>
            <p:nvSpPr>
              <p:cNvPr id="15764" name="AutoShape 10644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65" name="AutoShape 10645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66" name="Group 10646"/>
            <p:cNvGrpSpPr>
              <a:grpSpLocks noChangeAspect="1"/>
            </p:cNvGrpSpPr>
            <p:nvPr/>
          </p:nvGrpSpPr>
          <p:grpSpPr bwMode="auto">
            <a:xfrm>
              <a:off x="1846" y="989"/>
              <a:ext cx="40" cy="272"/>
              <a:chOff x="2065" y="2441"/>
              <a:chExt cx="40" cy="272"/>
            </a:xfrm>
          </p:grpSpPr>
          <p:sp>
            <p:nvSpPr>
              <p:cNvPr id="15767" name="AutoShape 10647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68" name="AutoShape 10648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769" name="Freeform 10649"/>
            <p:cNvSpPr>
              <a:spLocks noChangeAspect="1"/>
            </p:cNvSpPr>
            <p:nvPr/>
          </p:nvSpPr>
          <p:spPr bwMode="auto">
            <a:xfrm>
              <a:off x="1320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770" name="Group 10650"/>
            <p:cNvGrpSpPr>
              <a:grpSpLocks noChangeAspect="1"/>
            </p:cNvGrpSpPr>
            <p:nvPr/>
          </p:nvGrpSpPr>
          <p:grpSpPr bwMode="auto">
            <a:xfrm>
              <a:off x="2252" y="1344"/>
              <a:ext cx="43" cy="159"/>
              <a:chOff x="2478" y="2807"/>
              <a:chExt cx="43" cy="178"/>
            </a:xfrm>
          </p:grpSpPr>
          <p:sp>
            <p:nvSpPr>
              <p:cNvPr id="15771" name="AutoShape 10651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72" name="AutoShape 10652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73" name="Group 10653"/>
            <p:cNvGrpSpPr>
              <a:grpSpLocks noChangeAspect="1"/>
            </p:cNvGrpSpPr>
            <p:nvPr/>
          </p:nvGrpSpPr>
          <p:grpSpPr bwMode="auto">
            <a:xfrm>
              <a:off x="2797" y="989"/>
              <a:ext cx="45" cy="226"/>
              <a:chOff x="3094" y="2443"/>
              <a:chExt cx="40" cy="183"/>
            </a:xfrm>
          </p:grpSpPr>
          <p:sp>
            <p:nvSpPr>
              <p:cNvPr id="15774" name="AutoShape 10654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75" name="AutoShape 10655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76" name="Group 10656"/>
            <p:cNvGrpSpPr>
              <a:grpSpLocks noChangeAspect="1"/>
            </p:cNvGrpSpPr>
            <p:nvPr/>
          </p:nvGrpSpPr>
          <p:grpSpPr bwMode="auto">
            <a:xfrm>
              <a:off x="2676" y="992"/>
              <a:ext cx="46" cy="409"/>
              <a:chOff x="2978" y="2432"/>
              <a:chExt cx="46" cy="375"/>
            </a:xfrm>
          </p:grpSpPr>
          <p:sp>
            <p:nvSpPr>
              <p:cNvPr id="15777" name="AutoShape 10657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78" name="AutoShape 10658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79" name="Group 10659"/>
            <p:cNvGrpSpPr>
              <a:grpSpLocks noChangeAspect="1"/>
            </p:cNvGrpSpPr>
            <p:nvPr/>
          </p:nvGrpSpPr>
          <p:grpSpPr bwMode="auto">
            <a:xfrm>
              <a:off x="2550" y="1075"/>
              <a:ext cx="43" cy="436"/>
              <a:chOff x="2832" y="2516"/>
              <a:chExt cx="43" cy="436"/>
            </a:xfrm>
          </p:grpSpPr>
          <p:sp>
            <p:nvSpPr>
              <p:cNvPr id="15780" name="AutoShape 10660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81" name="AutoShape 10661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82" name="Group 10662"/>
            <p:cNvGrpSpPr>
              <a:grpSpLocks noChangeAspect="1"/>
            </p:cNvGrpSpPr>
            <p:nvPr/>
          </p:nvGrpSpPr>
          <p:grpSpPr bwMode="auto">
            <a:xfrm>
              <a:off x="2416" y="1305"/>
              <a:ext cx="40" cy="217"/>
              <a:chOff x="2668" y="2761"/>
              <a:chExt cx="40" cy="217"/>
            </a:xfrm>
          </p:grpSpPr>
          <p:sp>
            <p:nvSpPr>
              <p:cNvPr id="15783" name="AutoShape 10663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84" name="AutoShape 10664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785" name="Freeform 10665"/>
            <p:cNvSpPr>
              <a:spLocks noChangeAspect="1"/>
            </p:cNvSpPr>
            <p:nvPr/>
          </p:nvSpPr>
          <p:spPr bwMode="auto">
            <a:xfrm>
              <a:off x="2149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786" name="Group 10666"/>
            <p:cNvGrpSpPr>
              <a:grpSpLocks noChangeAspect="1"/>
            </p:cNvGrpSpPr>
            <p:nvPr/>
          </p:nvGrpSpPr>
          <p:grpSpPr bwMode="auto">
            <a:xfrm flipV="1">
              <a:off x="3247" y="1091"/>
              <a:ext cx="42" cy="438"/>
              <a:chOff x="3217" y="3037"/>
              <a:chExt cx="46" cy="372"/>
            </a:xfrm>
          </p:grpSpPr>
          <p:sp>
            <p:nvSpPr>
              <p:cNvPr id="15787" name="AutoShape 10667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88" name="AutoShape 10668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89" name="Group 10669"/>
            <p:cNvGrpSpPr>
              <a:grpSpLocks noChangeAspect="1"/>
            </p:cNvGrpSpPr>
            <p:nvPr/>
          </p:nvGrpSpPr>
          <p:grpSpPr bwMode="auto">
            <a:xfrm>
              <a:off x="3104" y="980"/>
              <a:ext cx="49" cy="436"/>
              <a:chOff x="3353" y="3099"/>
              <a:chExt cx="40" cy="455"/>
            </a:xfrm>
          </p:grpSpPr>
          <p:sp>
            <p:nvSpPr>
              <p:cNvPr id="15790" name="AutoShape 10670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91" name="AutoShape 10671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92" name="Group 10672"/>
            <p:cNvGrpSpPr>
              <a:grpSpLocks noChangeAspect="1"/>
            </p:cNvGrpSpPr>
            <p:nvPr/>
          </p:nvGrpSpPr>
          <p:grpSpPr bwMode="auto">
            <a:xfrm>
              <a:off x="2988" y="988"/>
              <a:ext cx="45" cy="260"/>
              <a:chOff x="3486" y="3261"/>
              <a:chExt cx="40" cy="337"/>
            </a:xfrm>
          </p:grpSpPr>
          <p:sp>
            <p:nvSpPr>
              <p:cNvPr id="15793" name="AutoShape 10673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94" name="AutoShape 10674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795" name="Freeform 10675"/>
            <p:cNvSpPr>
              <a:spLocks noChangeAspect="1"/>
            </p:cNvSpPr>
            <p:nvPr/>
          </p:nvSpPr>
          <p:spPr bwMode="auto">
            <a:xfrm>
              <a:off x="2487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796" name="Group 10676"/>
            <p:cNvGrpSpPr>
              <a:grpSpLocks noChangeAspect="1"/>
            </p:cNvGrpSpPr>
            <p:nvPr/>
          </p:nvGrpSpPr>
          <p:grpSpPr bwMode="auto">
            <a:xfrm>
              <a:off x="3816" y="1004"/>
              <a:ext cx="40" cy="442"/>
              <a:chOff x="2195" y="2463"/>
              <a:chExt cx="40" cy="442"/>
            </a:xfrm>
          </p:grpSpPr>
          <p:sp>
            <p:nvSpPr>
              <p:cNvPr id="15797" name="AutoShape 10677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98" name="AutoShape 10678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99" name="Group 10679"/>
            <p:cNvGrpSpPr>
              <a:grpSpLocks noChangeAspect="1"/>
            </p:cNvGrpSpPr>
            <p:nvPr/>
          </p:nvGrpSpPr>
          <p:grpSpPr bwMode="auto">
            <a:xfrm>
              <a:off x="3677" y="1146"/>
              <a:ext cx="43" cy="386"/>
              <a:chOff x="2329" y="2599"/>
              <a:chExt cx="43" cy="386"/>
            </a:xfrm>
          </p:grpSpPr>
          <p:sp>
            <p:nvSpPr>
              <p:cNvPr id="15800" name="AutoShape 1068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01" name="AutoShape 1068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02" name="Group 10682"/>
            <p:cNvGrpSpPr>
              <a:grpSpLocks noChangeAspect="1"/>
            </p:cNvGrpSpPr>
            <p:nvPr/>
          </p:nvGrpSpPr>
          <p:grpSpPr bwMode="auto">
            <a:xfrm>
              <a:off x="3370" y="1251"/>
              <a:ext cx="40" cy="272"/>
              <a:chOff x="2065" y="2441"/>
              <a:chExt cx="40" cy="272"/>
            </a:xfrm>
          </p:grpSpPr>
          <p:sp>
            <p:nvSpPr>
              <p:cNvPr id="15803" name="AutoShape 10683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04" name="AutoShape 10684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05" name="Group 10685"/>
            <p:cNvGrpSpPr>
              <a:grpSpLocks noChangeAspect="1"/>
            </p:cNvGrpSpPr>
            <p:nvPr/>
          </p:nvGrpSpPr>
          <p:grpSpPr bwMode="auto">
            <a:xfrm flipV="1">
              <a:off x="3539" y="1324"/>
              <a:ext cx="45" cy="178"/>
              <a:chOff x="2815" y="1923"/>
              <a:chExt cx="40" cy="217"/>
            </a:xfrm>
          </p:grpSpPr>
          <p:sp>
            <p:nvSpPr>
              <p:cNvPr id="15806" name="AutoShape 10686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07" name="AutoShape 10687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808" name="Freeform 10688"/>
            <p:cNvSpPr>
              <a:spLocks noChangeAspect="1"/>
            </p:cNvSpPr>
            <p:nvPr/>
          </p:nvSpPr>
          <p:spPr bwMode="auto">
            <a:xfrm>
              <a:off x="3316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809" name="Group 10689"/>
            <p:cNvGrpSpPr>
              <a:grpSpLocks noChangeAspect="1"/>
            </p:cNvGrpSpPr>
            <p:nvPr/>
          </p:nvGrpSpPr>
          <p:grpSpPr bwMode="auto">
            <a:xfrm>
              <a:off x="3951" y="987"/>
              <a:ext cx="48" cy="272"/>
              <a:chOff x="2329" y="2599"/>
              <a:chExt cx="43" cy="386"/>
            </a:xfrm>
          </p:grpSpPr>
          <p:sp>
            <p:nvSpPr>
              <p:cNvPr id="15810" name="AutoShape 1069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11" name="AutoShape 1069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12" name="Group 10692"/>
            <p:cNvGrpSpPr>
              <a:grpSpLocks noChangeAspect="1"/>
            </p:cNvGrpSpPr>
            <p:nvPr/>
          </p:nvGrpSpPr>
          <p:grpSpPr bwMode="auto">
            <a:xfrm>
              <a:off x="4108" y="1009"/>
              <a:ext cx="43" cy="159"/>
              <a:chOff x="2478" y="2807"/>
              <a:chExt cx="43" cy="178"/>
            </a:xfrm>
          </p:grpSpPr>
          <p:sp>
            <p:nvSpPr>
              <p:cNvPr id="15813" name="AutoShape 10693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14" name="AutoShape 10694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815" name="Freeform 10695"/>
            <p:cNvSpPr>
              <a:spLocks noChangeAspect="1"/>
            </p:cNvSpPr>
            <p:nvPr/>
          </p:nvSpPr>
          <p:spPr bwMode="auto">
            <a:xfrm>
              <a:off x="3654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816" name="Group 10696"/>
            <p:cNvGrpSpPr>
              <a:grpSpLocks noChangeAspect="1"/>
            </p:cNvGrpSpPr>
            <p:nvPr/>
          </p:nvGrpSpPr>
          <p:grpSpPr bwMode="auto">
            <a:xfrm>
              <a:off x="4369" y="1050"/>
              <a:ext cx="44" cy="447"/>
              <a:chOff x="2195" y="2463"/>
              <a:chExt cx="40" cy="442"/>
            </a:xfrm>
          </p:grpSpPr>
          <p:sp>
            <p:nvSpPr>
              <p:cNvPr id="15817" name="AutoShape 10697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18" name="AutoShape 10698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19" name="Group 10699"/>
            <p:cNvGrpSpPr>
              <a:grpSpLocks noChangeAspect="1"/>
            </p:cNvGrpSpPr>
            <p:nvPr/>
          </p:nvGrpSpPr>
          <p:grpSpPr bwMode="auto">
            <a:xfrm>
              <a:off x="4507" y="1215"/>
              <a:ext cx="43" cy="314"/>
              <a:chOff x="2329" y="2599"/>
              <a:chExt cx="43" cy="386"/>
            </a:xfrm>
          </p:grpSpPr>
          <p:sp>
            <p:nvSpPr>
              <p:cNvPr id="15820" name="AutoShape 1070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21" name="AutoShape 1070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22" name="Group 10702"/>
            <p:cNvGrpSpPr>
              <a:grpSpLocks noChangeAspect="1"/>
            </p:cNvGrpSpPr>
            <p:nvPr/>
          </p:nvGrpSpPr>
          <p:grpSpPr bwMode="auto">
            <a:xfrm>
              <a:off x="4234" y="990"/>
              <a:ext cx="45" cy="339"/>
              <a:chOff x="2065" y="2441"/>
              <a:chExt cx="40" cy="272"/>
            </a:xfrm>
          </p:grpSpPr>
          <p:sp>
            <p:nvSpPr>
              <p:cNvPr id="15823" name="AutoShape 10703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24" name="AutoShape 10704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</p:grpSp>
      <p:sp>
        <p:nvSpPr>
          <p:cNvPr id="15825" name="Line 10705"/>
          <p:cNvSpPr>
            <a:spLocks noChangeShapeType="1"/>
          </p:cNvSpPr>
          <p:nvPr/>
        </p:nvSpPr>
        <p:spPr bwMode="auto">
          <a:xfrm flipH="1" flipV="1">
            <a:off x="6148388" y="5924550"/>
            <a:ext cx="234950" cy="382588"/>
          </a:xfrm>
          <a:prstGeom prst="line">
            <a:avLst/>
          </a:prstGeom>
          <a:noFill/>
          <a:ln w="28575">
            <a:solidFill>
              <a:srgbClr val="6666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5826" name="Group 10706"/>
          <p:cNvGrpSpPr>
            <a:grpSpLocks/>
          </p:cNvGrpSpPr>
          <p:nvPr/>
        </p:nvGrpSpPr>
        <p:grpSpPr bwMode="auto">
          <a:xfrm>
            <a:off x="5095875" y="5741988"/>
            <a:ext cx="2265363" cy="228600"/>
            <a:chOff x="3135" y="3459"/>
            <a:chExt cx="1427" cy="144"/>
          </a:xfrm>
        </p:grpSpPr>
        <p:sp>
          <p:nvSpPr>
            <p:cNvPr id="15827" name="Freeform 10707"/>
            <p:cNvSpPr>
              <a:spLocks noChangeAspect="1"/>
            </p:cNvSpPr>
            <p:nvPr/>
          </p:nvSpPr>
          <p:spPr bwMode="auto">
            <a:xfrm flipH="1">
              <a:off x="3198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42745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4274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28" name="Freeform 10708"/>
            <p:cNvSpPr>
              <a:spLocks noChangeAspect="1"/>
            </p:cNvSpPr>
            <p:nvPr/>
          </p:nvSpPr>
          <p:spPr bwMode="auto">
            <a:xfrm flipH="1">
              <a:off x="3494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58824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5882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29" name="Freeform 10709"/>
            <p:cNvSpPr>
              <a:spLocks noChangeAspect="1"/>
            </p:cNvSpPr>
            <p:nvPr/>
          </p:nvSpPr>
          <p:spPr bwMode="auto">
            <a:xfrm flipH="1">
              <a:off x="4259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58824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5882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30" name="Freeform 10710"/>
            <p:cNvSpPr>
              <a:spLocks noChangeAspect="1"/>
            </p:cNvSpPr>
            <p:nvPr/>
          </p:nvSpPr>
          <p:spPr bwMode="auto">
            <a:xfrm>
              <a:off x="4407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31" name="Freeform 10711"/>
            <p:cNvSpPr>
              <a:spLocks noChangeAspect="1"/>
            </p:cNvSpPr>
            <p:nvPr/>
          </p:nvSpPr>
          <p:spPr bwMode="auto">
            <a:xfrm flipH="1">
              <a:off x="3962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55686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55686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32" name="Freeform 10712"/>
            <p:cNvSpPr>
              <a:spLocks noChangeAspect="1"/>
            </p:cNvSpPr>
            <p:nvPr/>
          </p:nvSpPr>
          <p:spPr bwMode="auto">
            <a:xfrm>
              <a:off x="3135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33" name="Freeform 10713"/>
            <p:cNvSpPr>
              <a:spLocks noChangeAspect="1"/>
            </p:cNvSpPr>
            <p:nvPr/>
          </p:nvSpPr>
          <p:spPr bwMode="auto">
            <a:xfrm flipH="1">
              <a:off x="3283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75294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7529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34" name="Freeform 10714"/>
            <p:cNvSpPr>
              <a:spLocks noChangeAspect="1"/>
            </p:cNvSpPr>
            <p:nvPr/>
          </p:nvSpPr>
          <p:spPr bwMode="auto">
            <a:xfrm flipH="1">
              <a:off x="3580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69020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6902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35" name="Freeform 10715"/>
            <p:cNvSpPr>
              <a:spLocks noChangeAspect="1"/>
            </p:cNvSpPr>
            <p:nvPr/>
          </p:nvSpPr>
          <p:spPr bwMode="auto">
            <a:xfrm flipH="1">
              <a:off x="4345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69020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6902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36" name="Freeform 10716"/>
            <p:cNvSpPr>
              <a:spLocks noChangeAspect="1"/>
            </p:cNvSpPr>
            <p:nvPr/>
          </p:nvSpPr>
          <p:spPr bwMode="auto">
            <a:xfrm flipH="1">
              <a:off x="4048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78824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7882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837" name="Group 10717"/>
            <p:cNvGrpSpPr>
              <a:grpSpLocks noChangeAspect="1"/>
            </p:cNvGrpSpPr>
            <p:nvPr/>
          </p:nvGrpSpPr>
          <p:grpSpPr bwMode="auto">
            <a:xfrm>
              <a:off x="3281" y="3460"/>
              <a:ext cx="12" cy="94"/>
              <a:chOff x="1015" y="2428"/>
              <a:chExt cx="46" cy="372"/>
            </a:xfrm>
          </p:grpSpPr>
          <p:sp>
            <p:nvSpPr>
              <p:cNvPr id="15838" name="AutoShape 10718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39" name="AutoShape 10719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40" name="Group 10720"/>
            <p:cNvGrpSpPr>
              <a:grpSpLocks noChangeAspect="1"/>
            </p:cNvGrpSpPr>
            <p:nvPr/>
          </p:nvGrpSpPr>
          <p:grpSpPr bwMode="auto">
            <a:xfrm>
              <a:off x="3456" y="3477"/>
              <a:ext cx="11" cy="113"/>
              <a:chOff x="1790" y="2461"/>
              <a:chExt cx="40" cy="447"/>
            </a:xfrm>
          </p:grpSpPr>
          <p:sp>
            <p:nvSpPr>
              <p:cNvPr id="15841" name="AutoShape 10721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42" name="AutoShape 10722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43" name="Group 10723"/>
            <p:cNvGrpSpPr>
              <a:grpSpLocks noChangeAspect="1"/>
            </p:cNvGrpSpPr>
            <p:nvPr/>
          </p:nvGrpSpPr>
          <p:grpSpPr bwMode="auto">
            <a:xfrm>
              <a:off x="3314" y="3474"/>
              <a:ext cx="11" cy="116"/>
              <a:chOff x="1151" y="2490"/>
              <a:chExt cx="40" cy="455"/>
            </a:xfrm>
          </p:grpSpPr>
          <p:sp>
            <p:nvSpPr>
              <p:cNvPr id="15844" name="AutoShape 10724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45" name="AutoShape 10725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46" name="Group 10726"/>
            <p:cNvGrpSpPr>
              <a:grpSpLocks noChangeAspect="1"/>
            </p:cNvGrpSpPr>
            <p:nvPr/>
          </p:nvGrpSpPr>
          <p:grpSpPr bwMode="auto">
            <a:xfrm>
              <a:off x="3489" y="3463"/>
              <a:ext cx="10" cy="82"/>
              <a:chOff x="1914" y="2425"/>
              <a:chExt cx="40" cy="326"/>
            </a:xfrm>
          </p:grpSpPr>
          <p:sp>
            <p:nvSpPr>
              <p:cNvPr id="15847" name="AutoShape 10727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48" name="AutoShape 10728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49" name="Group 10729"/>
            <p:cNvGrpSpPr>
              <a:grpSpLocks noChangeAspect="1"/>
            </p:cNvGrpSpPr>
            <p:nvPr/>
          </p:nvGrpSpPr>
          <p:grpSpPr bwMode="auto">
            <a:xfrm>
              <a:off x="3347" y="3514"/>
              <a:ext cx="10" cy="85"/>
              <a:chOff x="1284" y="2652"/>
              <a:chExt cx="40" cy="337"/>
            </a:xfrm>
          </p:grpSpPr>
          <p:sp>
            <p:nvSpPr>
              <p:cNvPr id="15850" name="AutoShape 10730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51" name="AutoShape 10731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52" name="Group 10732"/>
            <p:cNvGrpSpPr>
              <a:grpSpLocks noChangeAspect="1"/>
            </p:cNvGrpSpPr>
            <p:nvPr/>
          </p:nvGrpSpPr>
          <p:grpSpPr bwMode="auto">
            <a:xfrm>
              <a:off x="3425" y="3509"/>
              <a:ext cx="11" cy="90"/>
              <a:chOff x="1658" y="2628"/>
              <a:chExt cx="40" cy="355"/>
            </a:xfrm>
          </p:grpSpPr>
          <p:sp>
            <p:nvSpPr>
              <p:cNvPr id="15853" name="AutoShape 10733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54" name="AutoShape 10734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55" name="Group 10735"/>
            <p:cNvGrpSpPr>
              <a:grpSpLocks noChangeAspect="1"/>
            </p:cNvGrpSpPr>
            <p:nvPr/>
          </p:nvGrpSpPr>
          <p:grpSpPr bwMode="auto">
            <a:xfrm>
              <a:off x="3394" y="3559"/>
              <a:ext cx="11" cy="31"/>
              <a:chOff x="1516" y="2835"/>
              <a:chExt cx="42" cy="123"/>
            </a:xfrm>
          </p:grpSpPr>
          <p:sp>
            <p:nvSpPr>
              <p:cNvPr id="15856" name="AutoShape 10736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57" name="AutoShape 10737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858" name="Freeform 10738"/>
            <p:cNvSpPr>
              <a:spLocks noChangeAspect="1"/>
            </p:cNvSpPr>
            <p:nvPr/>
          </p:nvSpPr>
          <p:spPr bwMode="auto">
            <a:xfrm>
              <a:off x="3346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859" name="Group 10739"/>
            <p:cNvGrpSpPr>
              <a:grpSpLocks noChangeAspect="1"/>
            </p:cNvGrpSpPr>
            <p:nvPr/>
          </p:nvGrpSpPr>
          <p:grpSpPr bwMode="auto">
            <a:xfrm>
              <a:off x="3599" y="3467"/>
              <a:ext cx="10" cy="112"/>
              <a:chOff x="2195" y="2463"/>
              <a:chExt cx="40" cy="442"/>
            </a:xfrm>
          </p:grpSpPr>
          <p:sp>
            <p:nvSpPr>
              <p:cNvPr id="15860" name="AutoShape 10740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61" name="AutoShape 10741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62" name="Group 10742"/>
            <p:cNvGrpSpPr>
              <a:grpSpLocks noChangeAspect="1"/>
            </p:cNvGrpSpPr>
            <p:nvPr/>
          </p:nvGrpSpPr>
          <p:grpSpPr bwMode="auto">
            <a:xfrm>
              <a:off x="3635" y="3503"/>
              <a:ext cx="11" cy="98"/>
              <a:chOff x="2329" y="2599"/>
              <a:chExt cx="43" cy="386"/>
            </a:xfrm>
          </p:grpSpPr>
          <p:sp>
            <p:nvSpPr>
              <p:cNvPr id="15863" name="AutoShape 10743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64" name="AutoShape 10744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65" name="Group 10745"/>
            <p:cNvGrpSpPr>
              <a:grpSpLocks noChangeAspect="1"/>
            </p:cNvGrpSpPr>
            <p:nvPr/>
          </p:nvGrpSpPr>
          <p:grpSpPr bwMode="auto">
            <a:xfrm>
              <a:off x="3525" y="3469"/>
              <a:ext cx="11" cy="41"/>
              <a:chOff x="2478" y="2807"/>
              <a:chExt cx="43" cy="178"/>
            </a:xfrm>
          </p:grpSpPr>
          <p:sp>
            <p:nvSpPr>
              <p:cNvPr id="15866" name="AutoShape 10746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67" name="AutoShape 10747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68" name="Group 10748"/>
            <p:cNvGrpSpPr>
              <a:grpSpLocks noChangeAspect="1"/>
            </p:cNvGrpSpPr>
            <p:nvPr/>
          </p:nvGrpSpPr>
          <p:grpSpPr bwMode="auto">
            <a:xfrm>
              <a:off x="3565" y="3463"/>
              <a:ext cx="10" cy="69"/>
              <a:chOff x="2065" y="2441"/>
              <a:chExt cx="40" cy="272"/>
            </a:xfrm>
          </p:grpSpPr>
          <p:sp>
            <p:nvSpPr>
              <p:cNvPr id="15869" name="AutoShape 10749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70" name="AutoShape 10750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871" name="Freeform 10751"/>
            <p:cNvSpPr>
              <a:spLocks noChangeAspect="1"/>
            </p:cNvSpPr>
            <p:nvPr/>
          </p:nvSpPr>
          <p:spPr bwMode="auto">
            <a:xfrm>
              <a:off x="3432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872" name="Group 10752"/>
            <p:cNvGrpSpPr>
              <a:grpSpLocks noChangeAspect="1"/>
            </p:cNvGrpSpPr>
            <p:nvPr/>
          </p:nvGrpSpPr>
          <p:grpSpPr bwMode="auto">
            <a:xfrm>
              <a:off x="3668" y="3553"/>
              <a:ext cx="11" cy="40"/>
              <a:chOff x="2478" y="2807"/>
              <a:chExt cx="43" cy="178"/>
            </a:xfrm>
          </p:grpSpPr>
          <p:sp>
            <p:nvSpPr>
              <p:cNvPr id="15873" name="AutoShape 10753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74" name="AutoShape 10754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75" name="Group 10755"/>
            <p:cNvGrpSpPr>
              <a:grpSpLocks noChangeAspect="1"/>
            </p:cNvGrpSpPr>
            <p:nvPr/>
          </p:nvGrpSpPr>
          <p:grpSpPr bwMode="auto">
            <a:xfrm>
              <a:off x="3979" y="3463"/>
              <a:ext cx="11" cy="57"/>
              <a:chOff x="3094" y="2443"/>
              <a:chExt cx="40" cy="183"/>
            </a:xfrm>
          </p:grpSpPr>
          <p:sp>
            <p:nvSpPr>
              <p:cNvPr id="15876" name="AutoShape 10756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77" name="AutoShape 10757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878" name="AutoShape 10758"/>
            <p:cNvSpPr>
              <a:spLocks noChangeAspect="1" noChangeArrowheads="1"/>
            </p:cNvSpPr>
            <p:nvPr/>
          </p:nvSpPr>
          <p:spPr bwMode="auto">
            <a:xfrm>
              <a:off x="3953" y="3515"/>
              <a:ext cx="11" cy="5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879" name="AutoShape 10759"/>
            <p:cNvSpPr>
              <a:spLocks noChangeAspect="1" noChangeArrowheads="1"/>
            </p:cNvSpPr>
            <p:nvPr/>
          </p:nvSpPr>
          <p:spPr bwMode="auto">
            <a:xfrm>
              <a:off x="3776" y="3463"/>
              <a:ext cx="12" cy="5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880" name="AutoShape 10760"/>
            <p:cNvSpPr>
              <a:spLocks noChangeAspect="1" noChangeArrowheads="1"/>
            </p:cNvSpPr>
            <p:nvPr/>
          </p:nvSpPr>
          <p:spPr bwMode="auto">
            <a:xfrm flipV="1">
              <a:off x="3744" y="3484"/>
              <a:ext cx="11" cy="56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881" name="AutoShape 10761"/>
            <p:cNvSpPr>
              <a:spLocks noChangeAspect="1" noChangeArrowheads="1"/>
            </p:cNvSpPr>
            <p:nvPr/>
          </p:nvSpPr>
          <p:spPr bwMode="auto">
            <a:xfrm flipV="1">
              <a:off x="3919" y="3540"/>
              <a:ext cx="11" cy="5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grpSp>
          <p:nvGrpSpPr>
            <p:cNvPr id="15882" name="Group 10762"/>
            <p:cNvGrpSpPr>
              <a:grpSpLocks noChangeAspect="1"/>
            </p:cNvGrpSpPr>
            <p:nvPr/>
          </p:nvGrpSpPr>
          <p:grpSpPr bwMode="auto">
            <a:xfrm>
              <a:off x="3710" y="3543"/>
              <a:ext cx="10" cy="55"/>
              <a:chOff x="2668" y="2761"/>
              <a:chExt cx="40" cy="217"/>
            </a:xfrm>
          </p:grpSpPr>
          <p:sp>
            <p:nvSpPr>
              <p:cNvPr id="15883" name="AutoShape 10763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84" name="AutoShape 10764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885" name="Freeform 10765"/>
            <p:cNvSpPr>
              <a:spLocks noChangeAspect="1"/>
            </p:cNvSpPr>
            <p:nvPr/>
          </p:nvSpPr>
          <p:spPr bwMode="auto">
            <a:xfrm>
              <a:off x="3642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886" name="Group 10766"/>
            <p:cNvGrpSpPr>
              <a:grpSpLocks noChangeAspect="1"/>
            </p:cNvGrpSpPr>
            <p:nvPr/>
          </p:nvGrpSpPr>
          <p:grpSpPr bwMode="auto">
            <a:xfrm flipV="1">
              <a:off x="4093" y="3488"/>
              <a:ext cx="11" cy="112"/>
              <a:chOff x="3217" y="3037"/>
              <a:chExt cx="46" cy="372"/>
            </a:xfrm>
          </p:grpSpPr>
          <p:sp>
            <p:nvSpPr>
              <p:cNvPr id="15887" name="AutoShape 10767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88" name="AutoShape 10768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89" name="Group 10769"/>
            <p:cNvGrpSpPr>
              <a:grpSpLocks noChangeAspect="1"/>
            </p:cNvGrpSpPr>
            <p:nvPr/>
          </p:nvGrpSpPr>
          <p:grpSpPr bwMode="auto">
            <a:xfrm>
              <a:off x="4057" y="3460"/>
              <a:ext cx="12" cy="111"/>
              <a:chOff x="3353" y="3099"/>
              <a:chExt cx="40" cy="455"/>
            </a:xfrm>
          </p:grpSpPr>
          <p:sp>
            <p:nvSpPr>
              <p:cNvPr id="15890" name="AutoShape 10770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91" name="AutoShape 10771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92" name="Group 10772"/>
            <p:cNvGrpSpPr>
              <a:grpSpLocks noChangeAspect="1"/>
            </p:cNvGrpSpPr>
            <p:nvPr/>
          </p:nvGrpSpPr>
          <p:grpSpPr bwMode="auto">
            <a:xfrm>
              <a:off x="4027" y="3462"/>
              <a:ext cx="12" cy="66"/>
              <a:chOff x="3486" y="3261"/>
              <a:chExt cx="40" cy="337"/>
            </a:xfrm>
          </p:grpSpPr>
          <p:sp>
            <p:nvSpPr>
              <p:cNvPr id="15893" name="AutoShape 10773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94" name="AutoShape 10774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895" name="Freeform 10775"/>
            <p:cNvSpPr>
              <a:spLocks noChangeAspect="1"/>
            </p:cNvSpPr>
            <p:nvPr/>
          </p:nvSpPr>
          <p:spPr bwMode="auto">
            <a:xfrm>
              <a:off x="3900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896" name="Group 10776"/>
            <p:cNvGrpSpPr>
              <a:grpSpLocks noChangeAspect="1"/>
            </p:cNvGrpSpPr>
            <p:nvPr/>
          </p:nvGrpSpPr>
          <p:grpSpPr bwMode="auto">
            <a:xfrm>
              <a:off x="4238" y="3466"/>
              <a:ext cx="10" cy="113"/>
              <a:chOff x="2195" y="2463"/>
              <a:chExt cx="40" cy="442"/>
            </a:xfrm>
          </p:grpSpPr>
          <p:sp>
            <p:nvSpPr>
              <p:cNvPr id="15897" name="AutoShape 10777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98" name="AutoShape 10778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99" name="Group 10779"/>
            <p:cNvGrpSpPr>
              <a:grpSpLocks noChangeAspect="1"/>
            </p:cNvGrpSpPr>
            <p:nvPr/>
          </p:nvGrpSpPr>
          <p:grpSpPr bwMode="auto">
            <a:xfrm>
              <a:off x="4202" y="3502"/>
              <a:ext cx="11" cy="98"/>
              <a:chOff x="2329" y="2599"/>
              <a:chExt cx="43" cy="386"/>
            </a:xfrm>
          </p:grpSpPr>
          <p:sp>
            <p:nvSpPr>
              <p:cNvPr id="15900" name="AutoShape 1078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01" name="AutoShape 1078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902" name="Group 10782"/>
            <p:cNvGrpSpPr>
              <a:grpSpLocks noChangeAspect="1"/>
            </p:cNvGrpSpPr>
            <p:nvPr/>
          </p:nvGrpSpPr>
          <p:grpSpPr bwMode="auto">
            <a:xfrm>
              <a:off x="4124" y="3529"/>
              <a:ext cx="11" cy="69"/>
              <a:chOff x="2065" y="2441"/>
              <a:chExt cx="40" cy="272"/>
            </a:xfrm>
          </p:grpSpPr>
          <p:sp>
            <p:nvSpPr>
              <p:cNvPr id="15903" name="AutoShape 10783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04" name="AutoShape 10784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905" name="Group 10785"/>
            <p:cNvGrpSpPr>
              <a:grpSpLocks noChangeAspect="1"/>
            </p:cNvGrpSpPr>
            <p:nvPr/>
          </p:nvGrpSpPr>
          <p:grpSpPr bwMode="auto">
            <a:xfrm flipV="1">
              <a:off x="4167" y="3548"/>
              <a:ext cx="12" cy="45"/>
              <a:chOff x="2815" y="1923"/>
              <a:chExt cx="40" cy="217"/>
            </a:xfrm>
          </p:grpSpPr>
          <p:sp>
            <p:nvSpPr>
              <p:cNvPr id="15906" name="AutoShape 10786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07" name="AutoShape 10787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908" name="Freeform 10788"/>
            <p:cNvSpPr>
              <a:spLocks noChangeAspect="1"/>
            </p:cNvSpPr>
            <p:nvPr/>
          </p:nvSpPr>
          <p:spPr bwMode="auto">
            <a:xfrm>
              <a:off x="4111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909" name="Group 10789"/>
            <p:cNvGrpSpPr>
              <a:grpSpLocks noChangeAspect="1"/>
            </p:cNvGrpSpPr>
            <p:nvPr/>
          </p:nvGrpSpPr>
          <p:grpSpPr bwMode="auto">
            <a:xfrm>
              <a:off x="4272" y="3462"/>
              <a:ext cx="12" cy="69"/>
              <a:chOff x="2329" y="2599"/>
              <a:chExt cx="43" cy="386"/>
            </a:xfrm>
          </p:grpSpPr>
          <p:sp>
            <p:nvSpPr>
              <p:cNvPr id="15910" name="AutoShape 1079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11" name="AutoShape 1079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912" name="Group 10792"/>
            <p:cNvGrpSpPr>
              <a:grpSpLocks noChangeAspect="1"/>
            </p:cNvGrpSpPr>
            <p:nvPr/>
          </p:nvGrpSpPr>
          <p:grpSpPr bwMode="auto">
            <a:xfrm>
              <a:off x="4312" y="3468"/>
              <a:ext cx="11" cy="40"/>
              <a:chOff x="2478" y="2807"/>
              <a:chExt cx="43" cy="178"/>
            </a:xfrm>
          </p:grpSpPr>
          <p:sp>
            <p:nvSpPr>
              <p:cNvPr id="15913" name="AutoShape 10793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14" name="AutoShape 10794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915" name="Freeform 10795"/>
            <p:cNvSpPr>
              <a:spLocks noChangeAspect="1"/>
            </p:cNvSpPr>
            <p:nvPr/>
          </p:nvSpPr>
          <p:spPr bwMode="auto">
            <a:xfrm>
              <a:off x="4197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916" name="Group 10796"/>
            <p:cNvGrpSpPr>
              <a:grpSpLocks noChangeAspect="1"/>
            </p:cNvGrpSpPr>
            <p:nvPr/>
          </p:nvGrpSpPr>
          <p:grpSpPr bwMode="auto">
            <a:xfrm>
              <a:off x="4378" y="3478"/>
              <a:ext cx="11" cy="114"/>
              <a:chOff x="2195" y="2463"/>
              <a:chExt cx="40" cy="442"/>
            </a:xfrm>
          </p:grpSpPr>
          <p:sp>
            <p:nvSpPr>
              <p:cNvPr id="15917" name="AutoShape 10797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18" name="AutoShape 10798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919" name="Group 10799"/>
            <p:cNvGrpSpPr>
              <a:grpSpLocks noChangeAspect="1"/>
            </p:cNvGrpSpPr>
            <p:nvPr/>
          </p:nvGrpSpPr>
          <p:grpSpPr bwMode="auto">
            <a:xfrm>
              <a:off x="4413" y="3520"/>
              <a:ext cx="11" cy="80"/>
              <a:chOff x="2329" y="2599"/>
              <a:chExt cx="43" cy="386"/>
            </a:xfrm>
          </p:grpSpPr>
          <p:sp>
            <p:nvSpPr>
              <p:cNvPr id="15920" name="AutoShape 1080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21" name="AutoShape 1080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922" name="Group 10802"/>
            <p:cNvGrpSpPr>
              <a:grpSpLocks noChangeAspect="1"/>
            </p:cNvGrpSpPr>
            <p:nvPr/>
          </p:nvGrpSpPr>
          <p:grpSpPr bwMode="auto">
            <a:xfrm>
              <a:off x="4344" y="3463"/>
              <a:ext cx="11" cy="86"/>
              <a:chOff x="2065" y="2441"/>
              <a:chExt cx="40" cy="272"/>
            </a:xfrm>
          </p:grpSpPr>
          <p:sp>
            <p:nvSpPr>
              <p:cNvPr id="15923" name="AutoShape 10803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24" name="AutoShape 10804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5925" name="Group 10805"/>
          <p:cNvGrpSpPr>
            <a:grpSpLocks/>
          </p:cNvGrpSpPr>
          <p:nvPr/>
        </p:nvGrpSpPr>
        <p:grpSpPr bwMode="auto">
          <a:xfrm>
            <a:off x="7588250" y="4668838"/>
            <a:ext cx="1274763" cy="1728787"/>
            <a:chOff x="4835" y="2942"/>
            <a:chExt cx="803" cy="1089"/>
          </a:xfrm>
        </p:grpSpPr>
        <p:sp>
          <p:nvSpPr>
            <p:cNvPr id="15926" name="AutoShape 10806"/>
            <p:cNvSpPr>
              <a:spLocks noChangeArrowheads="1"/>
            </p:cNvSpPr>
            <p:nvPr/>
          </p:nvSpPr>
          <p:spPr bwMode="auto">
            <a:xfrm rot="1252479" flipH="1">
              <a:off x="4835" y="2942"/>
              <a:ext cx="803" cy="1089"/>
            </a:xfrm>
            <a:prstGeom prst="lightningBolt">
              <a:avLst/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2700000" scaled="1"/>
            </a:gradFill>
            <a:ln w="12700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927" name="Text Box 10807"/>
            <p:cNvSpPr txBox="1">
              <a:spLocks noChangeArrowheads="1"/>
            </p:cNvSpPr>
            <p:nvPr/>
          </p:nvSpPr>
          <p:spPr bwMode="auto">
            <a:xfrm>
              <a:off x="5377" y="3134"/>
              <a:ext cx="237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IR</a:t>
              </a:r>
            </a:p>
          </p:txBody>
        </p:sp>
      </p:grpSp>
      <p:sp>
        <p:nvSpPr>
          <p:cNvPr id="15928" name="AutoShape 10808"/>
          <p:cNvSpPr>
            <a:spLocks noChangeArrowheads="1"/>
          </p:cNvSpPr>
          <p:nvPr/>
        </p:nvSpPr>
        <p:spPr bwMode="auto">
          <a:xfrm>
            <a:off x="5492750" y="5532438"/>
            <a:ext cx="676275" cy="285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rgbClr val="FF9933"/>
                </a:solidFill>
              </a:rPr>
              <a:t>ATM</a:t>
            </a:r>
          </a:p>
        </p:txBody>
      </p:sp>
      <p:sp>
        <p:nvSpPr>
          <p:cNvPr id="15929" name="AutoShape 10809"/>
          <p:cNvSpPr>
            <a:spLocks noChangeArrowheads="1"/>
          </p:cNvSpPr>
          <p:nvPr/>
        </p:nvSpPr>
        <p:spPr bwMode="auto">
          <a:xfrm>
            <a:off x="5160963" y="4646613"/>
            <a:ext cx="481012" cy="241300"/>
          </a:xfrm>
          <a:prstGeom prst="roundRect">
            <a:avLst>
              <a:gd name="adj" fmla="val 43421"/>
            </a:avLst>
          </a:prstGeom>
          <a:gradFill rotWithShape="1"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rgbClr val="FFEC9B"/>
                </a:solidFill>
              </a:rPr>
              <a:t>Chk2</a:t>
            </a:r>
          </a:p>
        </p:txBody>
      </p:sp>
      <p:sp>
        <p:nvSpPr>
          <p:cNvPr id="15930" name="AutoShape 10810"/>
          <p:cNvSpPr>
            <a:spLocks noChangeArrowheads="1"/>
          </p:cNvSpPr>
          <p:nvPr/>
        </p:nvSpPr>
        <p:spPr bwMode="auto">
          <a:xfrm>
            <a:off x="1281113" y="5910263"/>
            <a:ext cx="893762" cy="461962"/>
          </a:xfrm>
          <a:prstGeom prst="roundRect">
            <a:avLst>
              <a:gd name="adj" fmla="val 41926"/>
            </a:avLst>
          </a:prstGeom>
          <a:gradFill rotWithShape="1">
            <a:gsLst>
              <a:gs pos="0">
                <a:srgbClr val="8C3D91"/>
              </a:gs>
              <a:gs pos="6000">
                <a:srgbClr val="7005D4"/>
              </a:gs>
              <a:gs pos="15000">
                <a:srgbClr val="181CC7"/>
              </a:gs>
              <a:gs pos="30001">
                <a:srgbClr val="0A128C"/>
              </a:gs>
              <a:gs pos="50000">
                <a:srgbClr val="000000"/>
              </a:gs>
              <a:gs pos="70000">
                <a:srgbClr val="0A128C"/>
              </a:gs>
              <a:gs pos="85000">
                <a:srgbClr val="181CC7"/>
              </a:gs>
              <a:gs pos="94000">
                <a:srgbClr val="7005D4"/>
              </a:gs>
              <a:gs pos="100000">
                <a:srgbClr val="8C3D9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p53</a:t>
            </a:r>
          </a:p>
        </p:txBody>
      </p:sp>
      <p:sp>
        <p:nvSpPr>
          <p:cNvPr id="15931" name="AutoShape 10811"/>
          <p:cNvSpPr>
            <a:spLocks noChangeArrowheads="1"/>
          </p:cNvSpPr>
          <p:nvPr/>
        </p:nvSpPr>
        <p:spPr bwMode="auto">
          <a:xfrm>
            <a:off x="1774825" y="1509713"/>
            <a:ext cx="406400" cy="249237"/>
          </a:xfrm>
          <a:prstGeom prst="roundRect">
            <a:avLst>
              <a:gd name="adj" fmla="val 34023"/>
            </a:avLst>
          </a:prstGeom>
          <a:gradFill rotWithShape="1">
            <a:gsLst>
              <a:gs pos="0">
                <a:srgbClr val="8C3D91"/>
              </a:gs>
              <a:gs pos="6000">
                <a:srgbClr val="7005D4"/>
              </a:gs>
              <a:gs pos="15000">
                <a:srgbClr val="181CC7"/>
              </a:gs>
              <a:gs pos="30001">
                <a:srgbClr val="0A128C"/>
              </a:gs>
              <a:gs pos="50000">
                <a:srgbClr val="000000"/>
              </a:gs>
              <a:gs pos="70000">
                <a:srgbClr val="0A128C"/>
              </a:gs>
              <a:gs pos="85000">
                <a:srgbClr val="181CC7"/>
              </a:gs>
              <a:gs pos="94000">
                <a:srgbClr val="7005D4"/>
              </a:gs>
              <a:gs pos="100000">
                <a:srgbClr val="8C3D9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/>
              <a:t>p53</a:t>
            </a:r>
          </a:p>
        </p:txBody>
      </p:sp>
      <p:sp>
        <p:nvSpPr>
          <p:cNvPr id="15932" name="AutoShape 10812"/>
          <p:cNvSpPr>
            <a:spLocks noChangeArrowheads="1"/>
          </p:cNvSpPr>
          <p:nvPr/>
        </p:nvSpPr>
        <p:spPr bwMode="auto">
          <a:xfrm>
            <a:off x="4394200" y="5626100"/>
            <a:ext cx="623888" cy="3254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0000">
                  <a:gamma/>
                  <a:shade val="46275"/>
                  <a:invGamma/>
                </a:srgbClr>
              </a:gs>
              <a:gs pos="5000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/>
              <a:t>MDM2</a:t>
            </a:r>
          </a:p>
          <a:p>
            <a:pPr algn="ctr"/>
            <a:r>
              <a:rPr lang="en-US" sz="800"/>
              <a:t>(inactive)</a:t>
            </a:r>
          </a:p>
        </p:txBody>
      </p:sp>
      <p:grpSp>
        <p:nvGrpSpPr>
          <p:cNvPr id="15933" name="Group 10813"/>
          <p:cNvGrpSpPr>
            <a:grpSpLocks/>
          </p:cNvGrpSpPr>
          <p:nvPr/>
        </p:nvGrpSpPr>
        <p:grpSpPr bwMode="auto">
          <a:xfrm>
            <a:off x="5740405" y="777875"/>
            <a:ext cx="457200" cy="660400"/>
            <a:chOff x="2921" y="1599"/>
            <a:chExt cx="288" cy="416"/>
          </a:xfrm>
        </p:grpSpPr>
        <p:sp>
          <p:nvSpPr>
            <p:cNvPr id="15934" name="AutoShape 10814"/>
            <p:cNvSpPr>
              <a:spLocks noChangeAspect="1" noChangeArrowheads="1"/>
            </p:cNvSpPr>
            <p:nvPr/>
          </p:nvSpPr>
          <p:spPr bwMode="auto">
            <a:xfrm rot="-5400000">
              <a:off x="3022" y="1775"/>
              <a:ext cx="87" cy="5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algn="ctr"/>
              <a:endParaRPr lang="es-ES" sz="600">
                <a:solidFill>
                  <a:schemeClr val="tx1"/>
                </a:solidFill>
              </a:endParaRPr>
            </a:p>
          </p:txBody>
        </p:sp>
        <p:sp>
          <p:nvSpPr>
            <p:cNvPr id="15935" name="PubPieSlice"/>
            <p:cNvSpPr>
              <a:spLocks noChangeAspect="1" noEditPoints="1" noChangeArrowheads="1"/>
            </p:cNvSpPr>
            <p:nvPr/>
          </p:nvSpPr>
          <p:spPr bwMode="auto">
            <a:xfrm rot="-209359">
              <a:off x="2954" y="1599"/>
              <a:ext cx="221" cy="183"/>
            </a:xfrm>
            <a:custGeom>
              <a:avLst/>
              <a:gdLst>
                <a:gd name="G0" fmla="+- 0 0 0"/>
                <a:gd name="G1" fmla="sin 10800 17694720"/>
                <a:gd name="G2" fmla="cos 10800 17694720"/>
                <a:gd name="G3" fmla="sin 10800 -5084055"/>
                <a:gd name="G4" fmla="cos 10800 -5084055"/>
                <a:gd name="G5" fmla="+- G1 10800 0"/>
                <a:gd name="G6" fmla="+- G2 10800 0"/>
                <a:gd name="G7" fmla="+- G3 10800 0"/>
                <a:gd name="G8" fmla="+- G4 10800 0"/>
                <a:gd name="G9" fmla="+- 10800 0 0"/>
                <a:gd name="T0" fmla="*/ 10799 w 21600"/>
                <a:gd name="T1" fmla="*/ 0 h 21600"/>
                <a:gd name="T2" fmla="*/ 10800 w 21600"/>
                <a:gd name="T3" fmla="*/ 10800 h 21600"/>
                <a:gd name="T4" fmla="*/ 13123 w 21600"/>
                <a:gd name="T5" fmla="*/ 252 h 21600"/>
                <a:gd name="T6" fmla="*/ 3163 w 21600"/>
                <a:gd name="T7" fmla="*/ 3163 h 21600"/>
                <a:gd name="T8" fmla="*/ 18437 w 21600"/>
                <a:gd name="T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-1" y="4835"/>
                    <a:pt x="-1" y="10799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5730"/>
                    <a:pt x="18073" y="1343"/>
                    <a:pt x="13122" y="252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808080"/>
                </a:gs>
              </a:gsLst>
              <a:lin ang="5400000" scaled="1"/>
            </a:gradFill>
            <a:ln w="9525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107763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 sz="1000">
                <a:solidFill>
                  <a:schemeClr val="tx1"/>
                </a:solidFill>
              </a:endParaRPr>
            </a:p>
          </p:txBody>
        </p:sp>
        <p:sp>
          <p:nvSpPr>
            <p:cNvPr id="15936" name="Text Box 10816"/>
            <p:cNvSpPr txBox="1">
              <a:spLocks noChangeAspect="1" noChangeArrowheads="1"/>
            </p:cNvSpPr>
            <p:nvPr/>
          </p:nvSpPr>
          <p:spPr bwMode="auto">
            <a:xfrm>
              <a:off x="2921" y="1640"/>
              <a:ext cx="288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2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/>
                <a:t>Casp 9</a:t>
              </a:r>
            </a:p>
          </p:txBody>
        </p:sp>
        <p:sp>
          <p:nvSpPr>
            <p:cNvPr id="15937" name="Oval 10817"/>
            <p:cNvSpPr>
              <a:spLocks noChangeAspect="1" noChangeArrowheads="1"/>
            </p:cNvSpPr>
            <p:nvPr/>
          </p:nvSpPr>
          <p:spPr bwMode="auto">
            <a:xfrm rot="-5400000">
              <a:off x="2964" y="1851"/>
              <a:ext cx="202" cy="125"/>
            </a:xfrm>
            <a:prstGeom prst="ellipse">
              <a:avLst/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 dirty="0">
                  <a:solidFill>
                    <a:srgbClr val="664175"/>
                  </a:solidFill>
                </a:rPr>
                <a:t>CARD</a:t>
              </a:r>
            </a:p>
          </p:txBody>
        </p:sp>
      </p:grpSp>
      <p:sp>
        <p:nvSpPr>
          <p:cNvPr id="15938" name="Freeform 10818"/>
          <p:cNvSpPr>
            <a:spLocks/>
          </p:cNvSpPr>
          <p:nvPr/>
        </p:nvSpPr>
        <p:spPr bwMode="auto">
          <a:xfrm>
            <a:off x="1781175" y="4941888"/>
            <a:ext cx="1722438" cy="928687"/>
          </a:xfrm>
          <a:custGeom>
            <a:avLst/>
            <a:gdLst>
              <a:gd name="T0" fmla="*/ 1239 w 1239"/>
              <a:gd name="T1" fmla="*/ 0 h 585"/>
              <a:gd name="T2" fmla="*/ 442 w 1239"/>
              <a:gd name="T3" fmla="*/ 134 h 585"/>
              <a:gd name="T4" fmla="*/ 0 w 1239"/>
              <a:gd name="T5" fmla="*/ 585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39" h="585">
                <a:moveTo>
                  <a:pt x="1239" y="0"/>
                </a:moveTo>
                <a:cubicBezTo>
                  <a:pt x="961" y="16"/>
                  <a:pt x="673" y="60"/>
                  <a:pt x="442" y="134"/>
                </a:cubicBezTo>
                <a:cubicBezTo>
                  <a:pt x="211" y="208"/>
                  <a:pt x="0" y="345"/>
                  <a:pt x="0" y="585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5939" name="Freeform 10819"/>
          <p:cNvSpPr>
            <a:spLocks/>
          </p:cNvSpPr>
          <p:nvPr/>
        </p:nvSpPr>
        <p:spPr bwMode="auto">
          <a:xfrm>
            <a:off x="2132013" y="1857375"/>
            <a:ext cx="1350962" cy="2935288"/>
          </a:xfrm>
          <a:custGeom>
            <a:avLst/>
            <a:gdLst>
              <a:gd name="T0" fmla="*/ 851 w 851"/>
              <a:gd name="T1" fmla="*/ 1849 h 1849"/>
              <a:gd name="T2" fmla="*/ 345 w 851"/>
              <a:gd name="T3" fmla="*/ 1392 h 1849"/>
              <a:gd name="T4" fmla="*/ 0 w 851"/>
              <a:gd name="T5" fmla="*/ 0 h 1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51" h="1849">
                <a:moveTo>
                  <a:pt x="851" y="1849"/>
                </a:moveTo>
                <a:cubicBezTo>
                  <a:pt x="585" y="1767"/>
                  <a:pt x="487" y="1700"/>
                  <a:pt x="345" y="1392"/>
                </a:cubicBezTo>
                <a:cubicBezTo>
                  <a:pt x="203" y="1084"/>
                  <a:pt x="72" y="290"/>
                  <a:pt x="0" y="0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15940" name="Group 10820"/>
          <p:cNvGrpSpPr>
            <a:grpSpLocks/>
          </p:cNvGrpSpPr>
          <p:nvPr/>
        </p:nvGrpSpPr>
        <p:grpSpPr bwMode="auto">
          <a:xfrm>
            <a:off x="7077075" y="1073150"/>
            <a:ext cx="1597025" cy="1565275"/>
            <a:chOff x="2197" y="3097"/>
            <a:chExt cx="1006" cy="986"/>
          </a:xfrm>
        </p:grpSpPr>
        <p:grpSp>
          <p:nvGrpSpPr>
            <p:cNvPr id="15941" name="Group 10821"/>
            <p:cNvGrpSpPr>
              <a:grpSpLocks/>
            </p:cNvGrpSpPr>
            <p:nvPr/>
          </p:nvGrpSpPr>
          <p:grpSpPr bwMode="auto">
            <a:xfrm>
              <a:off x="2197" y="3097"/>
              <a:ext cx="1006" cy="986"/>
              <a:chOff x="1753" y="1123"/>
              <a:chExt cx="1006" cy="986"/>
            </a:xfrm>
          </p:grpSpPr>
          <p:grpSp>
            <p:nvGrpSpPr>
              <p:cNvPr id="15942" name="Group 10822"/>
              <p:cNvGrpSpPr>
                <a:grpSpLocks/>
              </p:cNvGrpSpPr>
              <p:nvPr/>
            </p:nvGrpSpPr>
            <p:grpSpPr bwMode="auto">
              <a:xfrm rot="576823" flipH="1">
                <a:off x="1753" y="1472"/>
                <a:ext cx="477" cy="142"/>
                <a:chOff x="1149" y="2494"/>
                <a:chExt cx="477" cy="142"/>
              </a:xfrm>
            </p:grpSpPr>
            <p:sp>
              <p:nvSpPr>
                <p:cNvPr id="15943" name="AutoShape 10823"/>
                <p:cNvSpPr>
                  <a:spLocks noChangeAspect="1" noChangeArrowheads="1"/>
                </p:cNvSpPr>
                <p:nvPr/>
              </p:nvSpPr>
              <p:spPr bwMode="auto">
                <a:xfrm>
                  <a:off x="1161" y="2575"/>
                  <a:ext cx="300" cy="2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44" name="AutoShape 10824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2503"/>
                  <a:ext cx="59" cy="3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45" name="Oval 10825"/>
                <p:cNvSpPr>
                  <a:spLocks noChangeAspect="1" noChangeArrowheads="1"/>
                </p:cNvSpPr>
                <p:nvPr/>
              </p:nvSpPr>
              <p:spPr bwMode="auto">
                <a:xfrm rot="40158446">
                  <a:off x="1429" y="2518"/>
                  <a:ext cx="118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  <p:sp>
              <p:nvSpPr>
                <p:cNvPr id="15946" name="Oval 10826"/>
                <p:cNvSpPr>
                  <a:spLocks noChangeAspect="1" noChangeArrowheads="1"/>
                </p:cNvSpPr>
                <p:nvPr/>
              </p:nvSpPr>
              <p:spPr bwMode="auto">
                <a:xfrm>
                  <a:off x="1149" y="2540"/>
                  <a:ext cx="155" cy="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 sz="600">
                    <a:solidFill>
                      <a:srgbClr val="664175"/>
                    </a:solidFill>
                  </a:endParaRPr>
                </a:p>
              </p:txBody>
            </p:sp>
            <p:sp>
              <p:nvSpPr>
                <p:cNvPr id="15947" name="Oval 10827"/>
                <p:cNvSpPr>
                  <a:spLocks noChangeAspect="1" noChangeArrowheads="1"/>
                </p:cNvSpPr>
                <p:nvPr/>
              </p:nvSpPr>
              <p:spPr bwMode="auto">
                <a:xfrm rot="3041554" flipH="1">
                  <a:off x="1533" y="2520"/>
                  <a:ext cx="117" cy="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</p:grpSp>
          <p:grpSp>
            <p:nvGrpSpPr>
              <p:cNvPr id="15948" name="Group 10828"/>
              <p:cNvGrpSpPr>
                <a:grpSpLocks/>
              </p:cNvGrpSpPr>
              <p:nvPr/>
            </p:nvGrpSpPr>
            <p:grpSpPr bwMode="auto">
              <a:xfrm rot="3600000" flipH="1">
                <a:off x="1914" y="1291"/>
                <a:ext cx="477" cy="142"/>
                <a:chOff x="1149" y="2494"/>
                <a:chExt cx="477" cy="142"/>
              </a:xfrm>
            </p:grpSpPr>
            <p:sp>
              <p:nvSpPr>
                <p:cNvPr id="15949" name="AutoShape 10829"/>
                <p:cNvSpPr>
                  <a:spLocks noChangeAspect="1" noChangeArrowheads="1"/>
                </p:cNvSpPr>
                <p:nvPr/>
              </p:nvSpPr>
              <p:spPr bwMode="auto">
                <a:xfrm>
                  <a:off x="1161" y="2575"/>
                  <a:ext cx="300" cy="2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50" name="AutoShape 10830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2503"/>
                  <a:ext cx="59" cy="3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51" name="Oval 10831"/>
                <p:cNvSpPr>
                  <a:spLocks noChangeAspect="1" noChangeArrowheads="1"/>
                </p:cNvSpPr>
                <p:nvPr/>
              </p:nvSpPr>
              <p:spPr bwMode="auto">
                <a:xfrm rot="40158446">
                  <a:off x="1429" y="2518"/>
                  <a:ext cx="118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  <p:sp>
              <p:nvSpPr>
                <p:cNvPr id="15952" name="Oval 10832"/>
                <p:cNvSpPr>
                  <a:spLocks noChangeAspect="1" noChangeArrowheads="1"/>
                </p:cNvSpPr>
                <p:nvPr/>
              </p:nvSpPr>
              <p:spPr bwMode="auto">
                <a:xfrm>
                  <a:off x="1149" y="2540"/>
                  <a:ext cx="155" cy="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rot="10800000" vert="eaVert" wrap="none" anchor="ctr"/>
                <a:lstStyle/>
                <a:p>
                  <a:pPr algn="ctr"/>
                  <a:endParaRPr lang="es-ES" sz="600">
                    <a:solidFill>
                      <a:srgbClr val="664175"/>
                    </a:solidFill>
                  </a:endParaRPr>
                </a:p>
              </p:txBody>
            </p:sp>
            <p:sp>
              <p:nvSpPr>
                <p:cNvPr id="15953" name="Oval 10833"/>
                <p:cNvSpPr>
                  <a:spLocks noChangeAspect="1" noChangeArrowheads="1"/>
                </p:cNvSpPr>
                <p:nvPr/>
              </p:nvSpPr>
              <p:spPr bwMode="auto">
                <a:xfrm rot="3041554" flipH="1">
                  <a:off x="1533" y="2520"/>
                  <a:ext cx="117" cy="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</p:grpSp>
          <p:grpSp>
            <p:nvGrpSpPr>
              <p:cNvPr id="15954" name="Group 10834"/>
              <p:cNvGrpSpPr>
                <a:grpSpLocks/>
              </p:cNvGrpSpPr>
              <p:nvPr/>
            </p:nvGrpSpPr>
            <p:grpSpPr bwMode="auto">
              <a:xfrm rot="18000000">
                <a:off x="2149" y="1310"/>
                <a:ext cx="477" cy="142"/>
                <a:chOff x="1149" y="2494"/>
                <a:chExt cx="477" cy="142"/>
              </a:xfrm>
            </p:grpSpPr>
            <p:sp>
              <p:nvSpPr>
                <p:cNvPr id="15955" name="AutoShape 10835"/>
                <p:cNvSpPr>
                  <a:spLocks noChangeAspect="1" noChangeArrowheads="1"/>
                </p:cNvSpPr>
                <p:nvPr/>
              </p:nvSpPr>
              <p:spPr bwMode="auto">
                <a:xfrm>
                  <a:off x="1161" y="2575"/>
                  <a:ext cx="300" cy="2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56" name="AutoShape 10836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2503"/>
                  <a:ext cx="59" cy="3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57" name="Oval 10837"/>
                <p:cNvSpPr>
                  <a:spLocks noChangeAspect="1" noChangeArrowheads="1"/>
                </p:cNvSpPr>
                <p:nvPr/>
              </p:nvSpPr>
              <p:spPr bwMode="auto">
                <a:xfrm rot="40158446">
                  <a:off x="1429" y="2518"/>
                  <a:ext cx="118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  <p:sp>
              <p:nvSpPr>
                <p:cNvPr id="15958" name="Oval 10838"/>
                <p:cNvSpPr>
                  <a:spLocks noChangeAspect="1" noChangeArrowheads="1"/>
                </p:cNvSpPr>
                <p:nvPr/>
              </p:nvSpPr>
              <p:spPr bwMode="auto">
                <a:xfrm>
                  <a:off x="1149" y="2540"/>
                  <a:ext cx="155" cy="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pPr algn="ctr"/>
                  <a:endParaRPr lang="es-ES" sz="600">
                    <a:solidFill>
                      <a:srgbClr val="664175"/>
                    </a:solidFill>
                  </a:endParaRPr>
                </a:p>
              </p:txBody>
            </p:sp>
            <p:sp>
              <p:nvSpPr>
                <p:cNvPr id="15959" name="Oval 10839"/>
                <p:cNvSpPr>
                  <a:spLocks noChangeAspect="1" noChangeArrowheads="1"/>
                </p:cNvSpPr>
                <p:nvPr/>
              </p:nvSpPr>
              <p:spPr bwMode="auto">
                <a:xfrm rot="3041554" flipH="1">
                  <a:off x="1533" y="2520"/>
                  <a:ext cx="117" cy="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</p:grpSp>
          <p:grpSp>
            <p:nvGrpSpPr>
              <p:cNvPr id="15960" name="Group 10840"/>
              <p:cNvGrpSpPr>
                <a:grpSpLocks/>
              </p:cNvGrpSpPr>
              <p:nvPr/>
            </p:nvGrpSpPr>
            <p:grpSpPr bwMode="auto">
              <a:xfrm rot="19200000" flipH="1">
                <a:off x="1800" y="1687"/>
                <a:ext cx="477" cy="142"/>
                <a:chOff x="1149" y="2494"/>
                <a:chExt cx="477" cy="142"/>
              </a:xfrm>
            </p:grpSpPr>
            <p:sp>
              <p:nvSpPr>
                <p:cNvPr id="15961" name="AutoShape 10841"/>
                <p:cNvSpPr>
                  <a:spLocks noChangeAspect="1" noChangeArrowheads="1"/>
                </p:cNvSpPr>
                <p:nvPr/>
              </p:nvSpPr>
              <p:spPr bwMode="auto">
                <a:xfrm>
                  <a:off x="1161" y="2575"/>
                  <a:ext cx="300" cy="2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62" name="AutoShape 10842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2503"/>
                  <a:ext cx="59" cy="3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63" name="Oval 10843"/>
                <p:cNvSpPr>
                  <a:spLocks noChangeAspect="1" noChangeArrowheads="1"/>
                </p:cNvSpPr>
                <p:nvPr/>
              </p:nvSpPr>
              <p:spPr bwMode="auto">
                <a:xfrm rot="40158446">
                  <a:off x="1429" y="2518"/>
                  <a:ext cx="118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  <p:sp>
              <p:nvSpPr>
                <p:cNvPr id="15964" name="Oval 10844"/>
                <p:cNvSpPr>
                  <a:spLocks noChangeAspect="1" noChangeArrowheads="1"/>
                </p:cNvSpPr>
                <p:nvPr/>
              </p:nvSpPr>
              <p:spPr bwMode="auto">
                <a:xfrm>
                  <a:off x="1149" y="2540"/>
                  <a:ext cx="155" cy="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 sz="600">
                    <a:solidFill>
                      <a:srgbClr val="664175"/>
                    </a:solidFill>
                  </a:endParaRPr>
                </a:p>
              </p:txBody>
            </p:sp>
            <p:sp>
              <p:nvSpPr>
                <p:cNvPr id="15965" name="Oval 10845"/>
                <p:cNvSpPr>
                  <a:spLocks noChangeAspect="1" noChangeArrowheads="1"/>
                </p:cNvSpPr>
                <p:nvPr/>
              </p:nvSpPr>
              <p:spPr bwMode="auto">
                <a:xfrm rot="3041554" flipH="1">
                  <a:off x="1533" y="2520"/>
                  <a:ext cx="117" cy="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</p:grpSp>
          <p:grpSp>
            <p:nvGrpSpPr>
              <p:cNvPr id="15966" name="Group 10846"/>
              <p:cNvGrpSpPr>
                <a:grpSpLocks/>
              </p:cNvGrpSpPr>
              <p:nvPr/>
            </p:nvGrpSpPr>
            <p:grpSpPr bwMode="auto">
              <a:xfrm rot="2657227">
                <a:off x="2227" y="1694"/>
                <a:ext cx="477" cy="142"/>
                <a:chOff x="1149" y="2494"/>
                <a:chExt cx="477" cy="142"/>
              </a:xfrm>
            </p:grpSpPr>
            <p:sp>
              <p:nvSpPr>
                <p:cNvPr id="15967" name="AutoShape 10847"/>
                <p:cNvSpPr>
                  <a:spLocks noChangeAspect="1" noChangeArrowheads="1"/>
                </p:cNvSpPr>
                <p:nvPr/>
              </p:nvSpPr>
              <p:spPr bwMode="auto">
                <a:xfrm>
                  <a:off x="1161" y="2575"/>
                  <a:ext cx="300" cy="2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68" name="AutoShape 10848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2503"/>
                  <a:ext cx="59" cy="3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69" name="Oval 10849"/>
                <p:cNvSpPr>
                  <a:spLocks noChangeAspect="1" noChangeArrowheads="1"/>
                </p:cNvSpPr>
                <p:nvPr/>
              </p:nvSpPr>
              <p:spPr bwMode="auto">
                <a:xfrm rot="40158446">
                  <a:off x="1429" y="2518"/>
                  <a:ext cx="118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  <p:sp>
              <p:nvSpPr>
                <p:cNvPr id="15970" name="Oval 10850"/>
                <p:cNvSpPr>
                  <a:spLocks noChangeAspect="1" noChangeArrowheads="1"/>
                </p:cNvSpPr>
                <p:nvPr/>
              </p:nvSpPr>
              <p:spPr bwMode="auto">
                <a:xfrm>
                  <a:off x="1149" y="2540"/>
                  <a:ext cx="155" cy="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 sz="600">
                    <a:solidFill>
                      <a:srgbClr val="664175"/>
                    </a:solidFill>
                  </a:endParaRPr>
                </a:p>
              </p:txBody>
            </p:sp>
            <p:sp>
              <p:nvSpPr>
                <p:cNvPr id="15971" name="Oval 10851"/>
                <p:cNvSpPr>
                  <a:spLocks noChangeAspect="1" noChangeArrowheads="1"/>
                </p:cNvSpPr>
                <p:nvPr/>
              </p:nvSpPr>
              <p:spPr bwMode="auto">
                <a:xfrm rot="3041554" flipH="1">
                  <a:off x="1533" y="2520"/>
                  <a:ext cx="117" cy="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</p:grpSp>
          <p:grpSp>
            <p:nvGrpSpPr>
              <p:cNvPr id="15972" name="Group 10852"/>
              <p:cNvGrpSpPr>
                <a:grpSpLocks/>
              </p:cNvGrpSpPr>
              <p:nvPr/>
            </p:nvGrpSpPr>
            <p:grpSpPr bwMode="auto">
              <a:xfrm rot="16200000" flipH="1">
                <a:off x="1997" y="1800"/>
                <a:ext cx="477" cy="142"/>
                <a:chOff x="1149" y="2494"/>
                <a:chExt cx="477" cy="142"/>
              </a:xfrm>
            </p:grpSpPr>
            <p:sp>
              <p:nvSpPr>
                <p:cNvPr id="15973" name="AutoShape 10853"/>
                <p:cNvSpPr>
                  <a:spLocks noChangeAspect="1" noChangeArrowheads="1"/>
                </p:cNvSpPr>
                <p:nvPr/>
              </p:nvSpPr>
              <p:spPr bwMode="auto">
                <a:xfrm>
                  <a:off x="1161" y="2575"/>
                  <a:ext cx="300" cy="2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74" name="AutoShape 10854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2503"/>
                  <a:ext cx="59" cy="3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75" name="Oval 10855"/>
                <p:cNvSpPr>
                  <a:spLocks noChangeAspect="1" noChangeArrowheads="1"/>
                </p:cNvSpPr>
                <p:nvPr/>
              </p:nvSpPr>
              <p:spPr bwMode="auto">
                <a:xfrm rot="40158446">
                  <a:off x="1429" y="2518"/>
                  <a:ext cx="118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  <p:sp>
              <p:nvSpPr>
                <p:cNvPr id="15976" name="Oval 10856"/>
                <p:cNvSpPr>
                  <a:spLocks noChangeAspect="1" noChangeArrowheads="1"/>
                </p:cNvSpPr>
                <p:nvPr/>
              </p:nvSpPr>
              <p:spPr bwMode="auto">
                <a:xfrm>
                  <a:off x="1149" y="2540"/>
                  <a:ext cx="155" cy="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pPr algn="ctr"/>
                  <a:endParaRPr lang="es-ES" sz="600">
                    <a:solidFill>
                      <a:srgbClr val="664175"/>
                    </a:solidFill>
                  </a:endParaRPr>
                </a:p>
              </p:txBody>
            </p:sp>
            <p:sp>
              <p:nvSpPr>
                <p:cNvPr id="15977" name="Oval 10857"/>
                <p:cNvSpPr>
                  <a:spLocks noChangeAspect="1" noChangeArrowheads="1"/>
                </p:cNvSpPr>
                <p:nvPr/>
              </p:nvSpPr>
              <p:spPr bwMode="auto">
                <a:xfrm rot="3041554" flipH="1">
                  <a:off x="1533" y="2520"/>
                  <a:ext cx="117" cy="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</p:grpSp>
          <p:grpSp>
            <p:nvGrpSpPr>
              <p:cNvPr id="15978" name="Group 10858"/>
              <p:cNvGrpSpPr>
                <a:grpSpLocks/>
              </p:cNvGrpSpPr>
              <p:nvPr/>
            </p:nvGrpSpPr>
            <p:grpSpPr bwMode="auto">
              <a:xfrm rot="-337309">
                <a:off x="2282" y="1497"/>
                <a:ext cx="477" cy="142"/>
                <a:chOff x="1149" y="2494"/>
                <a:chExt cx="477" cy="142"/>
              </a:xfrm>
            </p:grpSpPr>
            <p:sp>
              <p:nvSpPr>
                <p:cNvPr id="15979" name="AutoShape 10859"/>
                <p:cNvSpPr>
                  <a:spLocks noChangeAspect="1" noChangeArrowheads="1"/>
                </p:cNvSpPr>
                <p:nvPr/>
              </p:nvSpPr>
              <p:spPr bwMode="auto">
                <a:xfrm>
                  <a:off x="1161" y="2575"/>
                  <a:ext cx="300" cy="2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80" name="AutoShape 10860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2503"/>
                  <a:ext cx="59" cy="3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81" name="Oval 10861"/>
                <p:cNvSpPr>
                  <a:spLocks noChangeAspect="1" noChangeArrowheads="1"/>
                </p:cNvSpPr>
                <p:nvPr/>
              </p:nvSpPr>
              <p:spPr bwMode="auto">
                <a:xfrm rot="40158446">
                  <a:off x="1429" y="2518"/>
                  <a:ext cx="118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  <p:sp>
              <p:nvSpPr>
                <p:cNvPr id="15982" name="Oval 10862"/>
                <p:cNvSpPr>
                  <a:spLocks noChangeAspect="1" noChangeArrowheads="1"/>
                </p:cNvSpPr>
                <p:nvPr/>
              </p:nvSpPr>
              <p:spPr bwMode="auto">
                <a:xfrm>
                  <a:off x="1149" y="2540"/>
                  <a:ext cx="155" cy="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600">
                      <a:solidFill>
                        <a:srgbClr val="664175"/>
                      </a:solidFill>
                    </a:rPr>
                    <a:t>CARD</a:t>
                  </a:r>
                </a:p>
              </p:txBody>
            </p:sp>
            <p:sp>
              <p:nvSpPr>
                <p:cNvPr id="15983" name="Oval 10863"/>
                <p:cNvSpPr>
                  <a:spLocks noChangeAspect="1" noChangeArrowheads="1"/>
                </p:cNvSpPr>
                <p:nvPr/>
              </p:nvSpPr>
              <p:spPr bwMode="auto">
                <a:xfrm rot="3041554" flipH="1">
                  <a:off x="1533" y="2520"/>
                  <a:ext cx="117" cy="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</p:grpSp>
          <p:grpSp>
            <p:nvGrpSpPr>
              <p:cNvPr id="15984" name="Group 10864"/>
              <p:cNvGrpSpPr>
                <a:grpSpLocks/>
              </p:cNvGrpSpPr>
              <p:nvPr/>
            </p:nvGrpSpPr>
            <p:grpSpPr bwMode="auto">
              <a:xfrm>
                <a:off x="2086" y="1352"/>
                <a:ext cx="207" cy="213"/>
                <a:chOff x="1420" y="2192"/>
                <a:chExt cx="207" cy="213"/>
              </a:xfrm>
            </p:grpSpPr>
            <p:sp>
              <p:nvSpPr>
                <p:cNvPr id="15985" name="Freeform 10865"/>
                <p:cNvSpPr>
                  <a:spLocks/>
                </p:cNvSpPr>
                <p:nvPr/>
              </p:nvSpPr>
              <p:spPr bwMode="auto">
                <a:xfrm>
                  <a:off x="1434" y="2211"/>
                  <a:ext cx="181" cy="173"/>
                </a:xfrm>
                <a:custGeom>
                  <a:avLst/>
                  <a:gdLst>
                    <a:gd name="T0" fmla="*/ 98 w 181"/>
                    <a:gd name="T1" fmla="*/ 171 h 173"/>
                    <a:gd name="T2" fmla="*/ 181 w 181"/>
                    <a:gd name="T3" fmla="*/ 87 h 173"/>
                    <a:gd name="T4" fmla="*/ 90 w 181"/>
                    <a:gd name="T5" fmla="*/ 3 h 173"/>
                    <a:gd name="T6" fmla="*/ 3 w 181"/>
                    <a:gd name="T7" fmla="*/ 72 h 173"/>
                    <a:gd name="T8" fmla="*/ 15 w 181"/>
                    <a:gd name="T9" fmla="*/ 135 h 173"/>
                    <a:gd name="T10" fmla="*/ 82 w 181"/>
                    <a:gd name="T11" fmla="*/ 93 h 173"/>
                    <a:gd name="T12" fmla="*/ 28 w 181"/>
                    <a:gd name="T13" fmla="*/ 150 h 173"/>
                    <a:gd name="T14" fmla="*/ 98 w 181"/>
                    <a:gd name="T15" fmla="*/ 171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86" name="Text Box 10866"/>
                <p:cNvSpPr txBox="1">
                  <a:spLocks noChangeArrowheads="1"/>
                </p:cNvSpPr>
                <p:nvPr/>
              </p:nvSpPr>
              <p:spPr bwMode="auto">
                <a:xfrm>
                  <a:off x="1420" y="2192"/>
                  <a:ext cx="207" cy="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1">
                        <a:gsLst>
                          <a:gs pos="0">
                            <a:srgbClr val="FF0000"/>
                          </a:gs>
                          <a:gs pos="100000">
                            <a:srgbClr val="808080"/>
                          </a:gs>
                        </a:gsLst>
                        <a:lin ang="5400000" scaled="1"/>
                      </a:gra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FF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Cas</a:t>
                  </a:r>
                </a:p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9</a:t>
                  </a:r>
                </a:p>
              </p:txBody>
            </p:sp>
          </p:grpSp>
          <p:grpSp>
            <p:nvGrpSpPr>
              <p:cNvPr id="15987" name="Group 10867"/>
              <p:cNvGrpSpPr>
                <a:grpSpLocks/>
              </p:cNvGrpSpPr>
              <p:nvPr/>
            </p:nvGrpSpPr>
            <p:grpSpPr bwMode="auto">
              <a:xfrm>
                <a:off x="2247" y="1387"/>
                <a:ext cx="207" cy="213"/>
                <a:chOff x="1420" y="2192"/>
                <a:chExt cx="207" cy="213"/>
              </a:xfrm>
            </p:grpSpPr>
            <p:sp>
              <p:nvSpPr>
                <p:cNvPr id="15988" name="Freeform 10868"/>
                <p:cNvSpPr>
                  <a:spLocks/>
                </p:cNvSpPr>
                <p:nvPr/>
              </p:nvSpPr>
              <p:spPr bwMode="auto">
                <a:xfrm>
                  <a:off x="1434" y="2211"/>
                  <a:ext cx="181" cy="173"/>
                </a:xfrm>
                <a:custGeom>
                  <a:avLst/>
                  <a:gdLst>
                    <a:gd name="T0" fmla="*/ 98 w 181"/>
                    <a:gd name="T1" fmla="*/ 171 h 173"/>
                    <a:gd name="T2" fmla="*/ 181 w 181"/>
                    <a:gd name="T3" fmla="*/ 87 h 173"/>
                    <a:gd name="T4" fmla="*/ 90 w 181"/>
                    <a:gd name="T5" fmla="*/ 3 h 173"/>
                    <a:gd name="T6" fmla="*/ 3 w 181"/>
                    <a:gd name="T7" fmla="*/ 72 h 173"/>
                    <a:gd name="T8" fmla="*/ 15 w 181"/>
                    <a:gd name="T9" fmla="*/ 135 h 173"/>
                    <a:gd name="T10" fmla="*/ 82 w 181"/>
                    <a:gd name="T11" fmla="*/ 93 h 173"/>
                    <a:gd name="T12" fmla="*/ 28 w 181"/>
                    <a:gd name="T13" fmla="*/ 150 h 173"/>
                    <a:gd name="T14" fmla="*/ 98 w 181"/>
                    <a:gd name="T15" fmla="*/ 171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89" name="Text Box 10869"/>
                <p:cNvSpPr txBox="1">
                  <a:spLocks noChangeArrowheads="1"/>
                </p:cNvSpPr>
                <p:nvPr/>
              </p:nvSpPr>
              <p:spPr bwMode="auto">
                <a:xfrm>
                  <a:off x="1420" y="2192"/>
                  <a:ext cx="207" cy="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1">
                        <a:gsLst>
                          <a:gs pos="0">
                            <a:srgbClr val="FF0000"/>
                          </a:gs>
                          <a:gs pos="100000">
                            <a:srgbClr val="808080"/>
                          </a:gs>
                        </a:gsLst>
                        <a:lin ang="5400000" scaled="1"/>
                      </a:gra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FF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Cas</a:t>
                  </a:r>
                </a:p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9</a:t>
                  </a:r>
                </a:p>
              </p:txBody>
            </p:sp>
          </p:grpSp>
          <p:grpSp>
            <p:nvGrpSpPr>
              <p:cNvPr id="15990" name="Group 10870"/>
              <p:cNvGrpSpPr>
                <a:grpSpLocks/>
              </p:cNvGrpSpPr>
              <p:nvPr/>
            </p:nvGrpSpPr>
            <p:grpSpPr bwMode="auto">
              <a:xfrm>
                <a:off x="2324" y="1500"/>
                <a:ext cx="207" cy="213"/>
                <a:chOff x="1420" y="2192"/>
                <a:chExt cx="207" cy="213"/>
              </a:xfrm>
            </p:grpSpPr>
            <p:sp>
              <p:nvSpPr>
                <p:cNvPr id="15991" name="Freeform 10871"/>
                <p:cNvSpPr>
                  <a:spLocks/>
                </p:cNvSpPr>
                <p:nvPr/>
              </p:nvSpPr>
              <p:spPr bwMode="auto">
                <a:xfrm>
                  <a:off x="1434" y="2211"/>
                  <a:ext cx="181" cy="173"/>
                </a:xfrm>
                <a:custGeom>
                  <a:avLst/>
                  <a:gdLst>
                    <a:gd name="T0" fmla="*/ 98 w 181"/>
                    <a:gd name="T1" fmla="*/ 171 h 173"/>
                    <a:gd name="T2" fmla="*/ 181 w 181"/>
                    <a:gd name="T3" fmla="*/ 87 h 173"/>
                    <a:gd name="T4" fmla="*/ 90 w 181"/>
                    <a:gd name="T5" fmla="*/ 3 h 173"/>
                    <a:gd name="T6" fmla="*/ 3 w 181"/>
                    <a:gd name="T7" fmla="*/ 72 h 173"/>
                    <a:gd name="T8" fmla="*/ 15 w 181"/>
                    <a:gd name="T9" fmla="*/ 135 h 173"/>
                    <a:gd name="T10" fmla="*/ 82 w 181"/>
                    <a:gd name="T11" fmla="*/ 93 h 173"/>
                    <a:gd name="T12" fmla="*/ 28 w 181"/>
                    <a:gd name="T13" fmla="*/ 150 h 173"/>
                    <a:gd name="T14" fmla="*/ 98 w 181"/>
                    <a:gd name="T15" fmla="*/ 171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92" name="Text Box 10872"/>
                <p:cNvSpPr txBox="1">
                  <a:spLocks noChangeArrowheads="1"/>
                </p:cNvSpPr>
                <p:nvPr/>
              </p:nvSpPr>
              <p:spPr bwMode="auto">
                <a:xfrm>
                  <a:off x="1420" y="2192"/>
                  <a:ext cx="207" cy="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1">
                        <a:gsLst>
                          <a:gs pos="0">
                            <a:srgbClr val="FF0000"/>
                          </a:gs>
                          <a:gs pos="100000">
                            <a:srgbClr val="808080"/>
                          </a:gs>
                        </a:gsLst>
                        <a:lin ang="5400000" scaled="1"/>
                      </a:gra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FF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Cas</a:t>
                  </a:r>
                </a:p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9</a:t>
                  </a:r>
                </a:p>
              </p:txBody>
            </p:sp>
          </p:grpSp>
          <p:grpSp>
            <p:nvGrpSpPr>
              <p:cNvPr id="15993" name="Group 10873"/>
              <p:cNvGrpSpPr>
                <a:grpSpLocks/>
              </p:cNvGrpSpPr>
              <p:nvPr/>
            </p:nvGrpSpPr>
            <p:grpSpPr bwMode="auto">
              <a:xfrm>
                <a:off x="2281" y="1607"/>
                <a:ext cx="207" cy="213"/>
                <a:chOff x="1420" y="2192"/>
                <a:chExt cx="207" cy="213"/>
              </a:xfrm>
            </p:grpSpPr>
            <p:sp>
              <p:nvSpPr>
                <p:cNvPr id="15994" name="Freeform 10874"/>
                <p:cNvSpPr>
                  <a:spLocks/>
                </p:cNvSpPr>
                <p:nvPr/>
              </p:nvSpPr>
              <p:spPr bwMode="auto">
                <a:xfrm>
                  <a:off x="1434" y="2211"/>
                  <a:ext cx="181" cy="173"/>
                </a:xfrm>
                <a:custGeom>
                  <a:avLst/>
                  <a:gdLst>
                    <a:gd name="T0" fmla="*/ 98 w 181"/>
                    <a:gd name="T1" fmla="*/ 171 h 173"/>
                    <a:gd name="T2" fmla="*/ 181 w 181"/>
                    <a:gd name="T3" fmla="*/ 87 h 173"/>
                    <a:gd name="T4" fmla="*/ 90 w 181"/>
                    <a:gd name="T5" fmla="*/ 3 h 173"/>
                    <a:gd name="T6" fmla="*/ 3 w 181"/>
                    <a:gd name="T7" fmla="*/ 72 h 173"/>
                    <a:gd name="T8" fmla="*/ 15 w 181"/>
                    <a:gd name="T9" fmla="*/ 135 h 173"/>
                    <a:gd name="T10" fmla="*/ 82 w 181"/>
                    <a:gd name="T11" fmla="*/ 93 h 173"/>
                    <a:gd name="T12" fmla="*/ 28 w 181"/>
                    <a:gd name="T13" fmla="*/ 150 h 173"/>
                    <a:gd name="T14" fmla="*/ 98 w 181"/>
                    <a:gd name="T15" fmla="*/ 171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95" name="Text Box 10875"/>
                <p:cNvSpPr txBox="1">
                  <a:spLocks noChangeArrowheads="1"/>
                </p:cNvSpPr>
                <p:nvPr/>
              </p:nvSpPr>
              <p:spPr bwMode="auto">
                <a:xfrm>
                  <a:off x="1420" y="2192"/>
                  <a:ext cx="207" cy="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1">
                        <a:gsLst>
                          <a:gs pos="0">
                            <a:srgbClr val="FF0000"/>
                          </a:gs>
                          <a:gs pos="100000">
                            <a:srgbClr val="808080"/>
                          </a:gs>
                        </a:gsLst>
                        <a:lin ang="5400000" scaled="1"/>
                      </a:gra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FF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Cas</a:t>
                  </a:r>
                </a:p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9</a:t>
                  </a:r>
                </a:p>
              </p:txBody>
            </p:sp>
          </p:grpSp>
          <p:grpSp>
            <p:nvGrpSpPr>
              <p:cNvPr id="15996" name="Group 10876"/>
              <p:cNvGrpSpPr>
                <a:grpSpLocks/>
              </p:cNvGrpSpPr>
              <p:nvPr/>
            </p:nvGrpSpPr>
            <p:grpSpPr bwMode="auto">
              <a:xfrm>
                <a:off x="2148" y="1666"/>
                <a:ext cx="207" cy="213"/>
                <a:chOff x="1420" y="2192"/>
                <a:chExt cx="207" cy="213"/>
              </a:xfrm>
            </p:grpSpPr>
            <p:sp>
              <p:nvSpPr>
                <p:cNvPr id="15997" name="Freeform 10877"/>
                <p:cNvSpPr>
                  <a:spLocks/>
                </p:cNvSpPr>
                <p:nvPr/>
              </p:nvSpPr>
              <p:spPr bwMode="auto">
                <a:xfrm>
                  <a:off x="1434" y="2211"/>
                  <a:ext cx="181" cy="173"/>
                </a:xfrm>
                <a:custGeom>
                  <a:avLst/>
                  <a:gdLst>
                    <a:gd name="T0" fmla="*/ 98 w 181"/>
                    <a:gd name="T1" fmla="*/ 171 h 173"/>
                    <a:gd name="T2" fmla="*/ 181 w 181"/>
                    <a:gd name="T3" fmla="*/ 87 h 173"/>
                    <a:gd name="T4" fmla="*/ 90 w 181"/>
                    <a:gd name="T5" fmla="*/ 3 h 173"/>
                    <a:gd name="T6" fmla="*/ 3 w 181"/>
                    <a:gd name="T7" fmla="*/ 72 h 173"/>
                    <a:gd name="T8" fmla="*/ 15 w 181"/>
                    <a:gd name="T9" fmla="*/ 135 h 173"/>
                    <a:gd name="T10" fmla="*/ 82 w 181"/>
                    <a:gd name="T11" fmla="*/ 93 h 173"/>
                    <a:gd name="T12" fmla="*/ 28 w 181"/>
                    <a:gd name="T13" fmla="*/ 150 h 173"/>
                    <a:gd name="T14" fmla="*/ 98 w 181"/>
                    <a:gd name="T15" fmla="*/ 171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98" name="Text Box 10878"/>
                <p:cNvSpPr txBox="1">
                  <a:spLocks noChangeArrowheads="1"/>
                </p:cNvSpPr>
                <p:nvPr/>
              </p:nvSpPr>
              <p:spPr bwMode="auto">
                <a:xfrm>
                  <a:off x="1420" y="2192"/>
                  <a:ext cx="207" cy="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1">
                        <a:gsLst>
                          <a:gs pos="0">
                            <a:srgbClr val="FF0000"/>
                          </a:gs>
                          <a:gs pos="100000">
                            <a:srgbClr val="808080"/>
                          </a:gs>
                        </a:gsLst>
                        <a:lin ang="5400000" scaled="1"/>
                      </a:gra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FF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Cas</a:t>
                  </a:r>
                </a:p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9</a:t>
                  </a:r>
                </a:p>
              </p:txBody>
            </p:sp>
          </p:grpSp>
          <p:grpSp>
            <p:nvGrpSpPr>
              <p:cNvPr id="15999" name="Group 10879"/>
              <p:cNvGrpSpPr>
                <a:grpSpLocks/>
              </p:cNvGrpSpPr>
              <p:nvPr/>
            </p:nvGrpSpPr>
            <p:grpSpPr bwMode="auto">
              <a:xfrm>
                <a:off x="2051" y="1617"/>
                <a:ext cx="207" cy="213"/>
                <a:chOff x="1420" y="2192"/>
                <a:chExt cx="207" cy="213"/>
              </a:xfrm>
            </p:grpSpPr>
            <p:sp>
              <p:nvSpPr>
                <p:cNvPr id="16000" name="Freeform 10880"/>
                <p:cNvSpPr>
                  <a:spLocks/>
                </p:cNvSpPr>
                <p:nvPr/>
              </p:nvSpPr>
              <p:spPr bwMode="auto">
                <a:xfrm>
                  <a:off x="1434" y="2211"/>
                  <a:ext cx="181" cy="173"/>
                </a:xfrm>
                <a:custGeom>
                  <a:avLst/>
                  <a:gdLst>
                    <a:gd name="T0" fmla="*/ 98 w 181"/>
                    <a:gd name="T1" fmla="*/ 171 h 173"/>
                    <a:gd name="T2" fmla="*/ 181 w 181"/>
                    <a:gd name="T3" fmla="*/ 87 h 173"/>
                    <a:gd name="T4" fmla="*/ 90 w 181"/>
                    <a:gd name="T5" fmla="*/ 3 h 173"/>
                    <a:gd name="T6" fmla="*/ 3 w 181"/>
                    <a:gd name="T7" fmla="*/ 72 h 173"/>
                    <a:gd name="T8" fmla="*/ 15 w 181"/>
                    <a:gd name="T9" fmla="*/ 135 h 173"/>
                    <a:gd name="T10" fmla="*/ 82 w 181"/>
                    <a:gd name="T11" fmla="*/ 93 h 173"/>
                    <a:gd name="T12" fmla="*/ 28 w 181"/>
                    <a:gd name="T13" fmla="*/ 150 h 173"/>
                    <a:gd name="T14" fmla="*/ 98 w 181"/>
                    <a:gd name="T15" fmla="*/ 171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6001" name="Text Box 10881"/>
                <p:cNvSpPr txBox="1">
                  <a:spLocks noChangeArrowheads="1"/>
                </p:cNvSpPr>
                <p:nvPr/>
              </p:nvSpPr>
              <p:spPr bwMode="auto">
                <a:xfrm>
                  <a:off x="1420" y="2192"/>
                  <a:ext cx="207" cy="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1">
                        <a:gsLst>
                          <a:gs pos="0">
                            <a:srgbClr val="FF0000"/>
                          </a:gs>
                          <a:gs pos="100000">
                            <a:srgbClr val="808080"/>
                          </a:gs>
                        </a:gsLst>
                        <a:lin ang="5400000" scaled="1"/>
                      </a:gra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FF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Cas</a:t>
                  </a:r>
                </a:p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9</a:t>
                  </a:r>
                </a:p>
              </p:txBody>
            </p:sp>
          </p:grpSp>
          <p:grpSp>
            <p:nvGrpSpPr>
              <p:cNvPr id="16002" name="Group 10882"/>
              <p:cNvGrpSpPr>
                <a:grpSpLocks/>
              </p:cNvGrpSpPr>
              <p:nvPr/>
            </p:nvGrpSpPr>
            <p:grpSpPr bwMode="auto">
              <a:xfrm>
                <a:off x="1996" y="1484"/>
                <a:ext cx="207" cy="213"/>
                <a:chOff x="1420" y="2192"/>
                <a:chExt cx="207" cy="213"/>
              </a:xfrm>
            </p:grpSpPr>
            <p:sp>
              <p:nvSpPr>
                <p:cNvPr id="16003" name="Freeform 10883"/>
                <p:cNvSpPr>
                  <a:spLocks/>
                </p:cNvSpPr>
                <p:nvPr/>
              </p:nvSpPr>
              <p:spPr bwMode="auto">
                <a:xfrm>
                  <a:off x="1434" y="2211"/>
                  <a:ext cx="181" cy="173"/>
                </a:xfrm>
                <a:custGeom>
                  <a:avLst/>
                  <a:gdLst>
                    <a:gd name="T0" fmla="*/ 98 w 181"/>
                    <a:gd name="T1" fmla="*/ 171 h 173"/>
                    <a:gd name="T2" fmla="*/ 181 w 181"/>
                    <a:gd name="T3" fmla="*/ 87 h 173"/>
                    <a:gd name="T4" fmla="*/ 90 w 181"/>
                    <a:gd name="T5" fmla="*/ 3 h 173"/>
                    <a:gd name="T6" fmla="*/ 3 w 181"/>
                    <a:gd name="T7" fmla="*/ 72 h 173"/>
                    <a:gd name="T8" fmla="*/ 15 w 181"/>
                    <a:gd name="T9" fmla="*/ 135 h 173"/>
                    <a:gd name="T10" fmla="*/ 82 w 181"/>
                    <a:gd name="T11" fmla="*/ 93 h 173"/>
                    <a:gd name="T12" fmla="*/ 28 w 181"/>
                    <a:gd name="T13" fmla="*/ 150 h 173"/>
                    <a:gd name="T14" fmla="*/ 98 w 181"/>
                    <a:gd name="T15" fmla="*/ 171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6004" name="Text Box 10884"/>
                <p:cNvSpPr txBox="1">
                  <a:spLocks noChangeArrowheads="1"/>
                </p:cNvSpPr>
                <p:nvPr/>
              </p:nvSpPr>
              <p:spPr bwMode="auto">
                <a:xfrm>
                  <a:off x="1420" y="2192"/>
                  <a:ext cx="207" cy="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1">
                        <a:gsLst>
                          <a:gs pos="0">
                            <a:srgbClr val="FF0000"/>
                          </a:gs>
                          <a:gs pos="100000">
                            <a:srgbClr val="808080"/>
                          </a:gs>
                        </a:gsLst>
                        <a:lin ang="5400000" scaled="1"/>
                      </a:gra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FF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Cas</a:t>
                  </a:r>
                </a:p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9</a:t>
                  </a:r>
                </a:p>
              </p:txBody>
            </p:sp>
          </p:grpSp>
        </p:grpSp>
        <p:sp>
          <p:nvSpPr>
            <p:cNvPr id="16005" name="Oval 10885"/>
            <p:cNvSpPr>
              <a:spLocks noChangeArrowheads="1"/>
            </p:cNvSpPr>
            <p:nvPr/>
          </p:nvSpPr>
          <p:spPr bwMode="auto">
            <a:xfrm>
              <a:off x="2386" y="3178"/>
              <a:ext cx="132" cy="96"/>
            </a:xfrm>
            <a:prstGeom prst="ellipse">
              <a:avLst/>
            </a:prstGeom>
            <a:gradFill rotWithShape="1">
              <a:gsLst>
                <a:gs pos="0">
                  <a:srgbClr val="FEB284">
                    <a:gamma/>
                    <a:shade val="46275"/>
                    <a:invGamma/>
                  </a:srgbClr>
                </a:gs>
                <a:gs pos="50000">
                  <a:srgbClr val="FEB284"/>
                </a:gs>
                <a:gs pos="100000">
                  <a:srgbClr val="FEB28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Cyt</a:t>
              </a:r>
            </a:p>
          </p:txBody>
        </p:sp>
        <p:sp>
          <p:nvSpPr>
            <p:cNvPr id="16006" name="Oval 10886"/>
            <p:cNvSpPr>
              <a:spLocks noChangeArrowheads="1"/>
            </p:cNvSpPr>
            <p:nvPr/>
          </p:nvSpPr>
          <p:spPr bwMode="auto">
            <a:xfrm>
              <a:off x="2908" y="3202"/>
              <a:ext cx="132" cy="96"/>
            </a:xfrm>
            <a:prstGeom prst="ellipse">
              <a:avLst/>
            </a:prstGeom>
            <a:gradFill rotWithShape="1">
              <a:gsLst>
                <a:gs pos="0">
                  <a:srgbClr val="FEB284">
                    <a:gamma/>
                    <a:shade val="46275"/>
                    <a:invGamma/>
                  </a:srgbClr>
                </a:gs>
                <a:gs pos="50000">
                  <a:srgbClr val="FEB284"/>
                </a:gs>
                <a:gs pos="100000">
                  <a:srgbClr val="FEB28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Cyt</a:t>
              </a:r>
            </a:p>
          </p:txBody>
        </p:sp>
        <p:sp>
          <p:nvSpPr>
            <p:cNvPr id="16007" name="Oval 10887"/>
            <p:cNvSpPr>
              <a:spLocks noChangeArrowheads="1"/>
            </p:cNvSpPr>
            <p:nvPr/>
          </p:nvSpPr>
          <p:spPr bwMode="auto">
            <a:xfrm>
              <a:off x="3064" y="3532"/>
              <a:ext cx="132" cy="96"/>
            </a:xfrm>
            <a:prstGeom prst="ellipse">
              <a:avLst/>
            </a:prstGeom>
            <a:gradFill rotWithShape="1">
              <a:gsLst>
                <a:gs pos="0">
                  <a:srgbClr val="FEB284">
                    <a:gamma/>
                    <a:shade val="46275"/>
                    <a:invGamma/>
                  </a:srgbClr>
                </a:gs>
                <a:gs pos="50000">
                  <a:srgbClr val="FEB284"/>
                </a:gs>
                <a:gs pos="100000">
                  <a:srgbClr val="FEB28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Cyt</a:t>
              </a:r>
            </a:p>
          </p:txBody>
        </p:sp>
        <p:sp>
          <p:nvSpPr>
            <p:cNvPr id="16008" name="Oval 10888"/>
            <p:cNvSpPr>
              <a:spLocks noChangeArrowheads="1"/>
            </p:cNvSpPr>
            <p:nvPr/>
          </p:nvSpPr>
          <p:spPr bwMode="auto">
            <a:xfrm>
              <a:off x="2914" y="3832"/>
              <a:ext cx="132" cy="96"/>
            </a:xfrm>
            <a:prstGeom prst="ellipse">
              <a:avLst/>
            </a:prstGeom>
            <a:gradFill rotWithShape="1">
              <a:gsLst>
                <a:gs pos="0">
                  <a:srgbClr val="FEB284">
                    <a:gamma/>
                    <a:shade val="46275"/>
                    <a:invGamma/>
                  </a:srgbClr>
                </a:gs>
                <a:gs pos="50000">
                  <a:srgbClr val="FEB284"/>
                </a:gs>
                <a:gs pos="100000">
                  <a:srgbClr val="FEB28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Cyt</a:t>
              </a:r>
            </a:p>
          </p:txBody>
        </p:sp>
        <p:sp>
          <p:nvSpPr>
            <p:cNvPr id="16009" name="Oval 10889"/>
            <p:cNvSpPr>
              <a:spLocks noChangeArrowheads="1"/>
            </p:cNvSpPr>
            <p:nvPr/>
          </p:nvSpPr>
          <p:spPr bwMode="auto">
            <a:xfrm>
              <a:off x="2680" y="3946"/>
              <a:ext cx="132" cy="96"/>
            </a:xfrm>
            <a:prstGeom prst="ellipse">
              <a:avLst/>
            </a:prstGeom>
            <a:gradFill rotWithShape="1">
              <a:gsLst>
                <a:gs pos="0">
                  <a:srgbClr val="FEB284">
                    <a:gamma/>
                    <a:shade val="46275"/>
                    <a:invGamma/>
                  </a:srgbClr>
                </a:gs>
                <a:gs pos="50000">
                  <a:srgbClr val="FEB284"/>
                </a:gs>
                <a:gs pos="100000">
                  <a:srgbClr val="FEB28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Cyt</a:t>
              </a:r>
            </a:p>
          </p:txBody>
        </p:sp>
        <p:sp>
          <p:nvSpPr>
            <p:cNvPr id="16010" name="Oval 10890"/>
            <p:cNvSpPr>
              <a:spLocks noChangeArrowheads="1"/>
            </p:cNvSpPr>
            <p:nvPr/>
          </p:nvSpPr>
          <p:spPr bwMode="auto">
            <a:xfrm>
              <a:off x="2326" y="3820"/>
              <a:ext cx="132" cy="96"/>
            </a:xfrm>
            <a:prstGeom prst="ellipse">
              <a:avLst/>
            </a:prstGeom>
            <a:gradFill rotWithShape="1">
              <a:gsLst>
                <a:gs pos="0">
                  <a:srgbClr val="FEB284">
                    <a:gamma/>
                    <a:shade val="46275"/>
                    <a:invGamma/>
                  </a:srgbClr>
                </a:gs>
                <a:gs pos="50000">
                  <a:srgbClr val="FEB284"/>
                </a:gs>
                <a:gs pos="100000">
                  <a:srgbClr val="FEB28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Cyt</a:t>
              </a:r>
            </a:p>
          </p:txBody>
        </p:sp>
        <p:sp>
          <p:nvSpPr>
            <p:cNvPr id="16011" name="Oval 10891"/>
            <p:cNvSpPr>
              <a:spLocks noChangeArrowheads="1"/>
            </p:cNvSpPr>
            <p:nvPr/>
          </p:nvSpPr>
          <p:spPr bwMode="auto">
            <a:xfrm>
              <a:off x="2206" y="3496"/>
              <a:ext cx="132" cy="96"/>
            </a:xfrm>
            <a:prstGeom prst="ellipse">
              <a:avLst/>
            </a:prstGeom>
            <a:gradFill rotWithShape="1">
              <a:gsLst>
                <a:gs pos="0">
                  <a:srgbClr val="FEB284">
                    <a:gamma/>
                    <a:shade val="46275"/>
                    <a:invGamma/>
                  </a:srgbClr>
                </a:gs>
                <a:gs pos="50000">
                  <a:srgbClr val="FEB284"/>
                </a:gs>
                <a:gs pos="100000">
                  <a:srgbClr val="FEB28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Cyt</a:t>
              </a:r>
            </a:p>
          </p:txBody>
        </p:sp>
      </p:grpSp>
      <p:sp>
        <p:nvSpPr>
          <p:cNvPr id="16012" name="Freeform 10892"/>
          <p:cNvSpPr>
            <a:spLocks/>
          </p:cNvSpPr>
          <p:nvPr/>
        </p:nvSpPr>
        <p:spPr bwMode="auto">
          <a:xfrm>
            <a:off x="5727700" y="4930775"/>
            <a:ext cx="423863" cy="514350"/>
          </a:xfrm>
          <a:custGeom>
            <a:avLst/>
            <a:gdLst>
              <a:gd name="T0" fmla="*/ 256 w 267"/>
              <a:gd name="T1" fmla="*/ 324 h 324"/>
              <a:gd name="T2" fmla="*/ 224 w 267"/>
              <a:gd name="T3" fmla="*/ 96 h 324"/>
              <a:gd name="T4" fmla="*/ 0 w 267"/>
              <a:gd name="T5" fmla="*/ 0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7" h="324">
                <a:moveTo>
                  <a:pt x="256" y="324"/>
                </a:moveTo>
                <a:cubicBezTo>
                  <a:pt x="251" y="286"/>
                  <a:pt x="267" y="150"/>
                  <a:pt x="224" y="96"/>
                </a:cubicBezTo>
                <a:cubicBezTo>
                  <a:pt x="181" y="42"/>
                  <a:pt x="47" y="20"/>
                  <a:pt x="0" y="0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13" name="Freeform 10893"/>
          <p:cNvSpPr>
            <a:spLocks/>
          </p:cNvSpPr>
          <p:nvPr/>
        </p:nvSpPr>
        <p:spPr bwMode="auto">
          <a:xfrm>
            <a:off x="4503738" y="5154613"/>
            <a:ext cx="1608137" cy="284162"/>
          </a:xfrm>
          <a:custGeom>
            <a:avLst/>
            <a:gdLst>
              <a:gd name="T0" fmla="*/ 976 w 1013"/>
              <a:gd name="T1" fmla="*/ 179 h 179"/>
              <a:gd name="T2" fmla="*/ 874 w 1013"/>
              <a:gd name="T3" fmla="*/ 77 h 179"/>
              <a:gd name="T4" fmla="*/ 141 w 1013"/>
              <a:gd name="T5" fmla="*/ 90 h 179"/>
              <a:gd name="T6" fmla="*/ 26 w 1013"/>
              <a:gd name="T7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13" h="179">
                <a:moveTo>
                  <a:pt x="976" y="179"/>
                </a:moveTo>
                <a:cubicBezTo>
                  <a:pt x="960" y="162"/>
                  <a:pt x="1013" y="92"/>
                  <a:pt x="874" y="77"/>
                </a:cubicBezTo>
                <a:cubicBezTo>
                  <a:pt x="735" y="62"/>
                  <a:pt x="282" y="103"/>
                  <a:pt x="141" y="90"/>
                </a:cubicBezTo>
                <a:cubicBezTo>
                  <a:pt x="0" y="77"/>
                  <a:pt x="50" y="19"/>
                  <a:pt x="26" y="0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014" name="Group 10894"/>
          <p:cNvGrpSpPr>
            <a:grpSpLocks noChangeAspect="1"/>
          </p:cNvGrpSpPr>
          <p:nvPr/>
        </p:nvGrpSpPr>
        <p:grpSpPr bwMode="auto">
          <a:xfrm flipH="1">
            <a:off x="5316538" y="1993900"/>
            <a:ext cx="1004887" cy="320675"/>
            <a:chOff x="1048" y="3585"/>
            <a:chExt cx="498" cy="159"/>
          </a:xfrm>
        </p:grpSpPr>
        <p:sp>
          <p:nvSpPr>
            <p:cNvPr id="16015" name="AutoShape 10895"/>
            <p:cNvSpPr>
              <a:spLocks noChangeAspect="1" noChangeArrowheads="1"/>
            </p:cNvSpPr>
            <p:nvPr/>
          </p:nvSpPr>
          <p:spPr bwMode="auto">
            <a:xfrm>
              <a:off x="1060" y="3683"/>
              <a:ext cx="300" cy="2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664175"/>
                </a:gs>
                <a:gs pos="50000">
                  <a:srgbClr val="DDDDDD"/>
                </a:gs>
                <a:gs pos="100000">
                  <a:srgbClr val="66417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16" name="AutoShape 10896"/>
            <p:cNvSpPr>
              <a:spLocks noChangeAspect="1" noChangeArrowheads="1"/>
            </p:cNvSpPr>
            <p:nvPr/>
          </p:nvSpPr>
          <p:spPr bwMode="auto">
            <a:xfrm>
              <a:off x="1409" y="3611"/>
              <a:ext cx="59" cy="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664175"/>
                </a:gs>
                <a:gs pos="50000">
                  <a:srgbClr val="DDDDDD"/>
                </a:gs>
                <a:gs pos="100000">
                  <a:srgbClr val="66417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17" name="Oval 10897"/>
            <p:cNvSpPr>
              <a:spLocks noChangeAspect="1" noChangeArrowheads="1"/>
            </p:cNvSpPr>
            <p:nvPr/>
          </p:nvSpPr>
          <p:spPr bwMode="auto">
            <a:xfrm rot="40158446">
              <a:off x="1309" y="3614"/>
              <a:ext cx="144" cy="85"/>
            </a:xfrm>
            <a:prstGeom prst="ellipse">
              <a:avLst/>
            </a:prstGeom>
            <a:gradFill rotWithShape="1">
              <a:gsLst>
                <a:gs pos="0">
                  <a:srgbClr val="FF8200"/>
                </a:gs>
                <a:gs pos="10001">
                  <a:srgbClr val="FF0000"/>
                </a:gs>
                <a:gs pos="35001">
                  <a:srgbClr val="BA0066"/>
                </a:gs>
                <a:gs pos="70000">
                  <a:srgbClr val="66008F"/>
                </a:gs>
                <a:gs pos="100000">
                  <a:srgbClr val="000082"/>
                </a:gs>
              </a:gsLst>
              <a:path path="shape">
                <a:fillToRect l="50000" t="50000" r="50000" b="50000"/>
              </a:path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500">
                  <a:solidFill>
                    <a:srgbClr val="FFFF66"/>
                  </a:solidFill>
                </a:rPr>
                <a:t>WD40</a:t>
              </a:r>
            </a:p>
          </p:txBody>
        </p:sp>
        <p:sp>
          <p:nvSpPr>
            <p:cNvPr id="16018" name="Oval 10898"/>
            <p:cNvSpPr>
              <a:spLocks noChangeAspect="1" noChangeArrowheads="1"/>
            </p:cNvSpPr>
            <p:nvPr/>
          </p:nvSpPr>
          <p:spPr bwMode="auto">
            <a:xfrm>
              <a:off x="1048" y="3648"/>
              <a:ext cx="155" cy="96"/>
            </a:xfrm>
            <a:prstGeom prst="ellipse">
              <a:avLst/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rgbClr val="664175"/>
                  </a:solidFill>
                </a:rPr>
                <a:t>CARD</a:t>
              </a:r>
            </a:p>
          </p:txBody>
        </p:sp>
        <p:sp>
          <p:nvSpPr>
            <p:cNvPr id="16019" name="Oval 10899"/>
            <p:cNvSpPr>
              <a:spLocks noChangeAspect="1" noChangeArrowheads="1"/>
            </p:cNvSpPr>
            <p:nvPr/>
          </p:nvSpPr>
          <p:spPr bwMode="auto">
            <a:xfrm rot="3041554" flipH="1">
              <a:off x="1432" y="3614"/>
              <a:ext cx="144" cy="85"/>
            </a:xfrm>
            <a:prstGeom prst="ellipse">
              <a:avLst/>
            </a:prstGeom>
            <a:gradFill rotWithShape="1">
              <a:gsLst>
                <a:gs pos="0">
                  <a:srgbClr val="FF8200"/>
                </a:gs>
                <a:gs pos="10001">
                  <a:srgbClr val="FF0000"/>
                </a:gs>
                <a:gs pos="35001">
                  <a:srgbClr val="BA0066"/>
                </a:gs>
                <a:gs pos="70000">
                  <a:srgbClr val="66008F"/>
                </a:gs>
                <a:gs pos="100000">
                  <a:srgbClr val="000082"/>
                </a:gs>
              </a:gsLst>
              <a:path path="shape">
                <a:fillToRect l="50000" t="50000" r="50000" b="50000"/>
              </a:path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500">
                  <a:solidFill>
                    <a:srgbClr val="FFFF66"/>
                  </a:solidFill>
                </a:rPr>
                <a:t>WD40</a:t>
              </a:r>
            </a:p>
          </p:txBody>
        </p:sp>
      </p:grpSp>
      <p:sp>
        <p:nvSpPr>
          <p:cNvPr id="16020" name="AutoShape 10900"/>
          <p:cNvSpPr>
            <a:spLocks noChangeArrowheads="1"/>
          </p:cNvSpPr>
          <p:nvPr/>
        </p:nvSpPr>
        <p:spPr bwMode="auto">
          <a:xfrm>
            <a:off x="5421313" y="2162175"/>
            <a:ext cx="227012" cy="1381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600000"/>
                </a:solidFill>
                <a:cs typeface="Arial" charset="0"/>
              </a:rPr>
              <a:t>Cyt</a:t>
            </a:r>
          </a:p>
        </p:txBody>
      </p:sp>
      <p:sp>
        <p:nvSpPr>
          <p:cNvPr id="16021" name="Oval 10901"/>
          <p:cNvSpPr>
            <a:spLocks noChangeArrowheads="1"/>
          </p:cNvSpPr>
          <p:nvPr/>
        </p:nvSpPr>
        <p:spPr bwMode="auto">
          <a:xfrm>
            <a:off x="5721350" y="2092325"/>
            <a:ext cx="184150" cy="98425"/>
          </a:xfrm>
          <a:prstGeom prst="ellipse">
            <a:avLst/>
          </a:prstGeom>
          <a:gradFill rotWithShape="1">
            <a:gsLst>
              <a:gs pos="0">
                <a:srgbClr val="FFFFE9"/>
              </a:gs>
              <a:gs pos="100000">
                <a:srgbClr val="FFFFE9">
                  <a:gamma/>
                  <a:shade val="63529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004200"/>
                </a:solidFill>
                <a:cs typeface="Arial" charset="0"/>
              </a:rPr>
              <a:t>ATP</a:t>
            </a:r>
          </a:p>
        </p:txBody>
      </p:sp>
      <p:sp>
        <p:nvSpPr>
          <p:cNvPr id="16022" name="AutoShape 10902"/>
          <p:cNvSpPr>
            <a:spLocks noChangeArrowheads="1"/>
          </p:cNvSpPr>
          <p:nvPr/>
        </p:nvSpPr>
        <p:spPr bwMode="auto">
          <a:xfrm>
            <a:off x="4675188" y="1158875"/>
            <a:ext cx="227012" cy="1381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600000"/>
                </a:solidFill>
                <a:cs typeface="Arial" charset="0"/>
              </a:rPr>
              <a:t>Cyt</a:t>
            </a:r>
          </a:p>
        </p:txBody>
      </p:sp>
      <p:sp>
        <p:nvSpPr>
          <p:cNvPr id="16023" name="AutoShape 10903"/>
          <p:cNvSpPr>
            <a:spLocks noChangeArrowheads="1"/>
          </p:cNvSpPr>
          <p:nvPr/>
        </p:nvSpPr>
        <p:spPr bwMode="auto">
          <a:xfrm>
            <a:off x="4414838" y="1062038"/>
            <a:ext cx="227012" cy="1381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600000"/>
                </a:solidFill>
                <a:cs typeface="Arial" charset="0"/>
              </a:rPr>
              <a:t>Cyt</a:t>
            </a:r>
          </a:p>
        </p:txBody>
      </p:sp>
      <p:sp>
        <p:nvSpPr>
          <p:cNvPr id="16024" name="AutoShape 10904"/>
          <p:cNvSpPr>
            <a:spLocks noChangeArrowheads="1"/>
          </p:cNvSpPr>
          <p:nvPr/>
        </p:nvSpPr>
        <p:spPr bwMode="auto">
          <a:xfrm>
            <a:off x="3076575" y="950913"/>
            <a:ext cx="227013" cy="1381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600000"/>
                </a:solidFill>
                <a:cs typeface="Arial" charset="0"/>
              </a:rPr>
              <a:t>Cyt</a:t>
            </a:r>
          </a:p>
        </p:txBody>
      </p:sp>
      <p:sp>
        <p:nvSpPr>
          <p:cNvPr id="16025" name="AutoShape 10905"/>
          <p:cNvSpPr>
            <a:spLocks noChangeArrowheads="1"/>
          </p:cNvSpPr>
          <p:nvPr/>
        </p:nvSpPr>
        <p:spPr bwMode="auto">
          <a:xfrm>
            <a:off x="3027363" y="1154113"/>
            <a:ext cx="227012" cy="1381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600000"/>
                </a:solidFill>
                <a:cs typeface="Arial" charset="0"/>
              </a:rPr>
              <a:t>Cyt</a:t>
            </a:r>
          </a:p>
        </p:txBody>
      </p:sp>
      <p:sp>
        <p:nvSpPr>
          <p:cNvPr id="16026" name="AutoShape 10906"/>
          <p:cNvSpPr>
            <a:spLocks noChangeArrowheads="1"/>
          </p:cNvSpPr>
          <p:nvPr/>
        </p:nvSpPr>
        <p:spPr bwMode="auto">
          <a:xfrm>
            <a:off x="3333750" y="1165225"/>
            <a:ext cx="227013" cy="1381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600000"/>
                </a:solidFill>
                <a:cs typeface="Arial" charset="0"/>
              </a:rPr>
              <a:t>Cyt</a:t>
            </a:r>
          </a:p>
        </p:txBody>
      </p:sp>
      <p:sp>
        <p:nvSpPr>
          <p:cNvPr id="16027" name="AutoShape 10907"/>
          <p:cNvSpPr>
            <a:spLocks noChangeArrowheads="1"/>
          </p:cNvSpPr>
          <p:nvPr/>
        </p:nvSpPr>
        <p:spPr bwMode="auto">
          <a:xfrm>
            <a:off x="4211638" y="920750"/>
            <a:ext cx="227012" cy="1381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600000"/>
                </a:solidFill>
                <a:cs typeface="Arial" charset="0"/>
              </a:rPr>
              <a:t>Cyt</a:t>
            </a:r>
          </a:p>
        </p:txBody>
      </p:sp>
      <p:grpSp>
        <p:nvGrpSpPr>
          <p:cNvPr id="16028" name="Group 10908"/>
          <p:cNvGrpSpPr>
            <a:grpSpLocks/>
          </p:cNvGrpSpPr>
          <p:nvPr/>
        </p:nvGrpSpPr>
        <p:grpSpPr bwMode="auto">
          <a:xfrm rot="1894878">
            <a:off x="3611563" y="903288"/>
            <a:ext cx="587375" cy="452437"/>
            <a:chOff x="2137" y="2483"/>
            <a:chExt cx="370" cy="285"/>
          </a:xfrm>
        </p:grpSpPr>
        <p:sp>
          <p:nvSpPr>
            <p:cNvPr id="16029" name="AutoShape 10909"/>
            <p:cNvSpPr>
              <a:spLocks noChangeArrowheads="1"/>
            </p:cNvSpPr>
            <p:nvPr/>
          </p:nvSpPr>
          <p:spPr bwMode="auto">
            <a:xfrm rot="-23550450">
              <a:off x="2185" y="2545"/>
              <a:ext cx="282" cy="174"/>
            </a:xfrm>
            <a:prstGeom prst="roundRect">
              <a:avLst>
                <a:gd name="adj" fmla="val 41611"/>
              </a:avLst>
            </a:prstGeom>
            <a:gradFill rotWithShape="1">
              <a:gsLst>
                <a:gs pos="0">
                  <a:srgbClr val="FFFFFF"/>
                </a:gs>
                <a:gs pos="50000">
                  <a:schemeClr val="tx1"/>
                </a:gs>
                <a:gs pos="100000">
                  <a:srgbClr val="FFFFFF"/>
                </a:gs>
              </a:gsLst>
              <a:lin ang="5400000" scaled="1"/>
            </a:gradFill>
            <a:ln w="317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30" name="Oval 10910"/>
            <p:cNvSpPr>
              <a:spLocks noChangeArrowheads="1"/>
            </p:cNvSpPr>
            <p:nvPr/>
          </p:nvSpPr>
          <p:spPr bwMode="auto">
            <a:xfrm rot="-23550450">
              <a:off x="2237" y="2629"/>
              <a:ext cx="270" cy="139"/>
            </a:xfrm>
            <a:prstGeom prst="ellipse">
              <a:avLst/>
            </a:prstGeom>
            <a:gradFill rotWithShape="1">
              <a:gsLst>
                <a:gs pos="0">
                  <a:srgbClr val="800000"/>
                </a:gs>
                <a:gs pos="100000">
                  <a:srgbClr val="FFE67D"/>
                </a:gs>
              </a:gsLst>
              <a:lin ang="5400000" scaled="1"/>
            </a:gradFill>
            <a:ln w="3175">
              <a:solidFill>
                <a:srgbClr val="99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rgbClr val="800000"/>
                  </a:solidFill>
                </a:rPr>
                <a:t>Bak</a:t>
              </a:r>
            </a:p>
          </p:txBody>
        </p:sp>
        <p:sp>
          <p:nvSpPr>
            <p:cNvPr id="16031" name="Oval 10911"/>
            <p:cNvSpPr>
              <a:spLocks noChangeArrowheads="1"/>
            </p:cNvSpPr>
            <p:nvPr/>
          </p:nvSpPr>
          <p:spPr bwMode="auto">
            <a:xfrm rot="-23550450">
              <a:off x="2137" y="2483"/>
              <a:ext cx="275" cy="143"/>
            </a:xfrm>
            <a:prstGeom prst="ellipse">
              <a:avLst/>
            </a:prstGeom>
            <a:gradFill rotWithShape="1">
              <a:gsLst>
                <a:gs pos="0">
                  <a:srgbClr val="FFE67D"/>
                </a:gs>
                <a:gs pos="100000">
                  <a:srgbClr val="800000"/>
                </a:gs>
              </a:gsLst>
              <a:lin ang="5400000" scaled="1"/>
            </a:gradFill>
            <a:ln w="3175">
              <a:solidFill>
                <a:srgbClr val="99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rgbClr val="4D4D4D"/>
                  </a:solidFill>
                </a:rPr>
                <a:t>Bax</a:t>
              </a:r>
            </a:p>
          </p:txBody>
        </p:sp>
      </p:grpSp>
      <p:sp>
        <p:nvSpPr>
          <p:cNvPr id="16032" name="Line 10912"/>
          <p:cNvSpPr>
            <a:spLocks noChangeShapeType="1"/>
          </p:cNvSpPr>
          <p:nvPr/>
        </p:nvSpPr>
        <p:spPr bwMode="auto">
          <a:xfrm>
            <a:off x="3624263" y="1128713"/>
            <a:ext cx="635000" cy="4762"/>
          </a:xfrm>
          <a:prstGeom prst="line">
            <a:avLst/>
          </a:prstGeom>
          <a:noFill/>
          <a:ln w="19050">
            <a:solidFill>
              <a:srgbClr val="0099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33" name="Oval 10913"/>
          <p:cNvSpPr>
            <a:spLocks noChangeArrowheads="1"/>
          </p:cNvSpPr>
          <p:nvPr/>
        </p:nvSpPr>
        <p:spPr bwMode="auto">
          <a:xfrm>
            <a:off x="4052888" y="1797050"/>
            <a:ext cx="436562" cy="227013"/>
          </a:xfrm>
          <a:prstGeom prst="ellipse">
            <a:avLst/>
          </a:prstGeom>
          <a:gradFill rotWithShape="1">
            <a:gsLst>
              <a:gs pos="0">
                <a:srgbClr val="FFE67D"/>
              </a:gs>
              <a:gs pos="100000">
                <a:srgbClr val="800000"/>
              </a:gs>
            </a:gsLst>
            <a:lin ang="5400000" scaled="1"/>
          </a:gradFill>
          <a:ln w="3175">
            <a:solidFill>
              <a:srgbClr val="99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4D4D4D"/>
                </a:solidFill>
              </a:rPr>
              <a:t>Bax</a:t>
            </a:r>
          </a:p>
        </p:txBody>
      </p:sp>
      <p:sp>
        <p:nvSpPr>
          <p:cNvPr id="16034" name="Oval 10914"/>
          <p:cNvSpPr>
            <a:spLocks noChangeArrowheads="1"/>
          </p:cNvSpPr>
          <p:nvPr/>
        </p:nvSpPr>
        <p:spPr bwMode="auto">
          <a:xfrm>
            <a:off x="2730500" y="1465263"/>
            <a:ext cx="428625" cy="220662"/>
          </a:xfrm>
          <a:prstGeom prst="ellipse">
            <a:avLst/>
          </a:prstGeom>
          <a:gradFill rotWithShape="1">
            <a:gsLst>
              <a:gs pos="0">
                <a:srgbClr val="800000"/>
              </a:gs>
              <a:gs pos="100000">
                <a:srgbClr val="FFE67D"/>
              </a:gs>
            </a:gsLst>
            <a:lin ang="5400000" scaled="1"/>
          </a:gradFill>
          <a:ln w="3175">
            <a:solidFill>
              <a:srgbClr val="99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800000"/>
                </a:solidFill>
              </a:rPr>
              <a:t>Bak</a:t>
            </a:r>
          </a:p>
        </p:txBody>
      </p:sp>
      <p:sp>
        <p:nvSpPr>
          <p:cNvPr id="16035" name="Oval 10915"/>
          <p:cNvSpPr>
            <a:spLocks noChangeArrowheads="1"/>
          </p:cNvSpPr>
          <p:nvPr/>
        </p:nvSpPr>
        <p:spPr bwMode="auto">
          <a:xfrm>
            <a:off x="3430588" y="1374775"/>
            <a:ext cx="428625" cy="220663"/>
          </a:xfrm>
          <a:prstGeom prst="ellipse">
            <a:avLst/>
          </a:prstGeom>
          <a:gradFill rotWithShape="1">
            <a:gsLst>
              <a:gs pos="0">
                <a:srgbClr val="800000"/>
              </a:gs>
              <a:gs pos="100000">
                <a:srgbClr val="FFE67D"/>
              </a:gs>
            </a:gsLst>
            <a:lin ang="5400000" scaled="1"/>
          </a:gradFill>
          <a:ln w="3175">
            <a:solidFill>
              <a:srgbClr val="99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800000"/>
                </a:solidFill>
              </a:rPr>
              <a:t>Bak</a:t>
            </a:r>
          </a:p>
        </p:txBody>
      </p:sp>
      <p:sp>
        <p:nvSpPr>
          <p:cNvPr id="16036" name="Oval 10916"/>
          <p:cNvSpPr>
            <a:spLocks noChangeArrowheads="1"/>
          </p:cNvSpPr>
          <p:nvPr/>
        </p:nvSpPr>
        <p:spPr bwMode="auto">
          <a:xfrm>
            <a:off x="1500188" y="1638300"/>
            <a:ext cx="401637" cy="244475"/>
          </a:xfrm>
          <a:prstGeom prst="ellipse">
            <a:avLst/>
          </a:prstGeom>
          <a:solidFill>
            <a:srgbClr val="38563E"/>
          </a:solidFill>
          <a:ln w="6350">
            <a:solidFill>
              <a:srgbClr val="DCFF7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DCFF79"/>
                </a:solidFill>
              </a:rPr>
              <a:t>Bcl-x</a:t>
            </a:r>
            <a:r>
              <a:rPr lang="en-US" sz="800" baseline="-25000">
                <a:solidFill>
                  <a:srgbClr val="DCFF79"/>
                </a:solidFill>
              </a:rPr>
              <a:t>L</a:t>
            </a:r>
          </a:p>
        </p:txBody>
      </p:sp>
      <p:sp>
        <p:nvSpPr>
          <p:cNvPr id="16037" name="Oval 10917"/>
          <p:cNvSpPr>
            <a:spLocks noChangeArrowheads="1"/>
          </p:cNvSpPr>
          <p:nvPr/>
        </p:nvSpPr>
        <p:spPr bwMode="auto">
          <a:xfrm>
            <a:off x="3221038" y="1452563"/>
            <a:ext cx="401637" cy="244475"/>
          </a:xfrm>
          <a:prstGeom prst="ellipse">
            <a:avLst/>
          </a:prstGeom>
          <a:solidFill>
            <a:srgbClr val="38563E"/>
          </a:solidFill>
          <a:ln w="6350">
            <a:solidFill>
              <a:srgbClr val="F9E4C5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ECE4D1"/>
                </a:solidFill>
              </a:rPr>
              <a:t>Bcl-2</a:t>
            </a:r>
          </a:p>
        </p:txBody>
      </p:sp>
      <p:sp>
        <p:nvSpPr>
          <p:cNvPr id="16038" name="Freeform 10918"/>
          <p:cNvSpPr>
            <a:spLocks/>
          </p:cNvSpPr>
          <p:nvPr/>
        </p:nvSpPr>
        <p:spPr bwMode="auto">
          <a:xfrm>
            <a:off x="4437063" y="2609850"/>
            <a:ext cx="1890712" cy="2438400"/>
          </a:xfrm>
          <a:custGeom>
            <a:avLst/>
            <a:gdLst>
              <a:gd name="T0" fmla="*/ 1191 w 1191"/>
              <a:gd name="T1" fmla="*/ 1536 h 1536"/>
              <a:gd name="T2" fmla="*/ 922 w 1191"/>
              <a:gd name="T3" fmla="*/ 1302 h 1536"/>
              <a:gd name="T4" fmla="*/ 521 w 1191"/>
              <a:gd name="T5" fmla="*/ 377 h 1536"/>
              <a:gd name="T6" fmla="*/ 0 w 1191"/>
              <a:gd name="T7" fmla="*/ 0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91" h="1536">
                <a:moveTo>
                  <a:pt x="1191" y="1536"/>
                </a:moveTo>
                <a:cubicBezTo>
                  <a:pt x="1120" y="1523"/>
                  <a:pt x="1034" y="1495"/>
                  <a:pt x="922" y="1302"/>
                </a:cubicBezTo>
                <a:cubicBezTo>
                  <a:pt x="810" y="1109"/>
                  <a:pt x="675" y="594"/>
                  <a:pt x="521" y="377"/>
                </a:cubicBezTo>
                <a:cubicBezTo>
                  <a:pt x="367" y="160"/>
                  <a:pt x="149" y="55"/>
                  <a:pt x="0" y="0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6039" name="Freeform 10919"/>
          <p:cNvSpPr>
            <a:spLocks/>
          </p:cNvSpPr>
          <p:nvPr/>
        </p:nvSpPr>
        <p:spPr bwMode="auto">
          <a:xfrm>
            <a:off x="4970463" y="1152525"/>
            <a:ext cx="544512" cy="812800"/>
          </a:xfrm>
          <a:custGeom>
            <a:avLst/>
            <a:gdLst>
              <a:gd name="T0" fmla="*/ 0 w 637"/>
              <a:gd name="T1" fmla="*/ 0 h 474"/>
              <a:gd name="T2" fmla="*/ 486 w 637"/>
              <a:gd name="T3" fmla="*/ 86 h 474"/>
              <a:gd name="T4" fmla="*/ 637 w 637"/>
              <a:gd name="T5" fmla="*/ 474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37" h="474">
                <a:moveTo>
                  <a:pt x="0" y="0"/>
                </a:moveTo>
                <a:cubicBezTo>
                  <a:pt x="190" y="3"/>
                  <a:pt x="380" y="7"/>
                  <a:pt x="486" y="86"/>
                </a:cubicBezTo>
                <a:cubicBezTo>
                  <a:pt x="592" y="165"/>
                  <a:pt x="614" y="319"/>
                  <a:pt x="637" y="474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40" name="Oval 10920"/>
          <p:cNvSpPr>
            <a:spLocks noChangeArrowheads="1"/>
          </p:cNvSpPr>
          <p:nvPr/>
        </p:nvSpPr>
        <p:spPr bwMode="auto">
          <a:xfrm>
            <a:off x="6338888" y="5002213"/>
            <a:ext cx="496887" cy="2667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rgbClr val="FEB284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chemeClr val="tx1"/>
                </a:solidFill>
              </a:rPr>
              <a:t>Bid</a:t>
            </a:r>
          </a:p>
        </p:txBody>
      </p:sp>
      <p:sp>
        <p:nvSpPr>
          <p:cNvPr id="16041" name="Freeform 10921"/>
          <p:cNvSpPr>
            <a:spLocks/>
          </p:cNvSpPr>
          <p:nvPr/>
        </p:nvSpPr>
        <p:spPr bwMode="auto">
          <a:xfrm>
            <a:off x="6216650" y="5186363"/>
            <a:ext cx="101600" cy="247650"/>
          </a:xfrm>
          <a:custGeom>
            <a:avLst/>
            <a:gdLst>
              <a:gd name="T0" fmla="*/ 5 w 64"/>
              <a:gd name="T1" fmla="*/ 156 h 156"/>
              <a:gd name="T2" fmla="*/ 10 w 64"/>
              <a:gd name="T3" fmla="*/ 54 h 156"/>
              <a:gd name="T4" fmla="*/ 64 w 64"/>
              <a:gd name="T5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" h="156">
                <a:moveTo>
                  <a:pt x="5" y="156"/>
                </a:moveTo>
                <a:cubicBezTo>
                  <a:pt x="6" y="139"/>
                  <a:pt x="0" y="80"/>
                  <a:pt x="10" y="54"/>
                </a:cubicBezTo>
                <a:cubicBezTo>
                  <a:pt x="20" y="28"/>
                  <a:pt x="53" y="11"/>
                  <a:pt x="64" y="0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042" name="Group 10922"/>
          <p:cNvGrpSpPr>
            <a:grpSpLocks noChangeAspect="1"/>
          </p:cNvGrpSpPr>
          <p:nvPr/>
        </p:nvGrpSpPr>
        <p:grpSpPr bwMode="auto">
          <a:xfrm flipV="1">
            <a:off x="5883275" y="4956175"/>
            <a:ext cx="100013" cy="92075"/>
            <a:chOff x="5004" y="1338"/>
            <a:chExt cx="81" cy="75"/>
          </a:xfrm>
        </p:grpSpPr>
        <p:sp>
          <p:nvSpPr>
            <p:cNvPr id="16043" name="Oval 10923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44" name="Line 10924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045" name="Line 10925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grpSp>
        <p:nvGrpSpPr>
          <p:cNvPr id="16046" name="Group 10926"/>
          <p:cNvGrpSpPr>
            <a:grpSpLocks/>
          </p:cNvGrpSpPr>
          <p:nvPr/>
        </p:nvGrpSpPr>
        <p:grpSpPr bwMode="auto">
          <a:xfrm>
            <a:off x="5986466" y="3370263"/>
            <a:ext cx="760413" cy="257175"/>
            <a:chOff x="3766" y="2127"/>
            <a:chExt cx="479" cy="162"/>
          </a:xfrm>
        </p:grpSpPr>
        <p:sp>
          <p:nvSpPr>
            <p:cNvPr id="16047" name="AutoShape 10927"/>
            <p:cNvSpPr>
              <a:spLocks noChangeArrowheads="1"/>
            </p:cNvSpPr>
            <p:nvPr/>
          </p:nvSpPr>
          <p:spPr bwMode="auto">
            <a:xfrm>
              <a:off x="4046" y="2168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grpSp>
          <p:nvGrpSpPr>
            <p:cNvPr id="16048" name="Group 10928"/>
            <p:cNvGrpSpPr>
              <a:grpSpLocks/>
            </p:cNvGrpSpPr>
            <p:nvPr/>
          </p:nvGrpSpPr>
          <p:grpSpPr bwMode="auto">
            <a:xfrm>
              <a:off x="3766" y="2127"/>
              <a:ext cx="320" cy="162"/>
              <a:chOff x="4738" y="1295"/>
              <a:chExt cx="320" cy="162"/>
            </a:xfrm>
          </p:grpSpPr>
          <p:sp>
            <p:nvSpPr>
              <p:cNvPr id="16049" name="PubPieSlice"/>
              <p:cNvSpPr>
                <a:spLocks noChangeAspect="1" noEditPoints="1" noChangeArrowheads="1"/>
              </p:cNvSpPr>
              <p:nvPr/>
            </p:nvSpPr>
            <p:spPr bwMode="auto">
              <a:xfrm rot="-209359">
                <a:off x="4738" y="1295"/>
                <a:ext cx="320" cy="162"/>
              </a:xfrm>
              <a:custGeom>
                <a:avLst/>
                <a:gdLst>
                  <a:gd name="G0" fmla="+- 0 0 0"/>
                  <a:gd name="G1" fmla="sin 10800 17694720"/>
                  <a:gd name="G2" fmla="cos 10800 17694720"/>
                  <a:gd name="G3" fmla="sin 10800 -5084055"/>
                  <a:gd name="G4" fmla="cos 10800 -5084055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10799 w 21600"/>
                  <a:gd name="T1" fmla="*/ 0 h 21600"/>
                  <a:gd name="T2" fmla="*/ 10800 w 21600"/>
                  <a:gd name="T3" fmla="*/ 10800 h 21600"/>
                  <a:gd name="T4" fmla="*/ 13123 w 21600"/>
                  <a:gd name="T5" fmla="*/ 252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10799" y="0"/>
                    </a:moveTo>
                    <a:cubicBezTo>
                      <a:pt x="4834" y="0"/>
                      <a:pt x="-1" y="4835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5730"/>
                      <a:pt x="18073" y="1343"/>
                      <a:pt x="13122" y="252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 sz="1000">
                  <a:solidFill>
                    <a:schemeClr val="tx1"/>
                  </a:solidFill>
                </a:endParaRPr>
              </a:p>
            </p:txBody>
          </p:sp>
          <p:sp>
            <p:nvSpPr>
              <p:cNvPr id="16050" name="Text Box 10930"/>
              <p:cNvSpPr txBox="1">
                <a:spLocks noChangeArrowheads="1"/>
              </p:cNvSpPr>
              <p:nvPr/>
            </p:nvSpPr>
            <p:spPr bwMode="auto">
              <a:xfrm rot="21457119">
                <a:off x="4746" y="1300"/>
                <a:ext cx="310" cy="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rgbClr val="4D0808"/>
                        </a:gs>
                        <a:gs pos="15000">
                          <a:srgbClr val="FF0300"/>
                        </a:gs>
                        <a:gs pos="27500">
                          <a:srgbClr val="FF7A00"/>
                        </a:gs>
                        <a:gs pos="50000">
                          <a:srgbClr val="FFF200"/>
                        </a:gs>
                        <a:gs pos="72500">
                          <a:srgbClr val="FF7A00"/>
                        </a:gs>
                        <a:gs pos="85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>
                    <a:solidFill>
                      <a:schemeClr val="tx1"/>
                    </a:solidFill>
                  </a:rPr>
                  <a:t>Casp 2</a:t>
                </a:r>
              </a:p>
            </p:txBody>
          </p:sp>
        </p:grpSp>
      </p:grpSp>
      <p:grpSp>
        <p:nvGrpSpPr>
          <p:cNvPr id="16051" name="Group 10931"/>
          <p:cNvGrpSpPr>
            <a:grpSpLocks/>
          </p:cNvGrpSpPr>
          <p:nvPr/>
        </p:nvGrpSpPr>
        <p:grpSpPr bwMode="auto">
          <a:xfrm>
            <a:off x="6018213" y="2566988"/>
            <a:ext cx="739775" cy="292100"/>
            <a:chOff x="3786" y="1621"/>
            <a:chExt cx="466" cy="184"/>
          </a:xfrm>
        </p:grpSpPr>
        <p:sp>
          <p:nvSpPr>
            <p:cNvPr id="16052" name="AutoShape 10932"/>
            <p:cNvSpPr>
              <a:spLocks noChangeArrowheads="1"/>
            </p:cNvSpPr>
            <p:nvPr/>
          </p:nvSpPr>
          <p:spPr bwMode="auto">
            <a:xfrm>
              <a:off x="4053" y="1691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grpSp>
          <p:nvGrpSpPr>
            <p:cNvPr id="16053" name="Group 10933"/>
            <p:cNvGrpSpPr>
              <a:grpSpLocks/>
            </p:cNvGrpSpPr>
            <p:nvPr/>
          </p:nvGrpSpPr>
          <p:grpSpPr bwMode="auto">
            <a:xfrm>
              <a:off x="3786" y="1621"/>
              <a:ext cx="308" cy="184"/>
              <a:chOff x="2953" y="3386"/>
              <a:chExt cx="308" cy="184"/>
            </a:xfrm>
          </p:grpSpPr>
          <p:grpSp>
            <p:nvGrpSpPr>
              <p:cNvPr id="16054" name="Group 10934"/>
              <p:cNvGrpSpPr>
                <a:grpSpLocks noChangeAspect="1"/>
              </p:cNvGrpSpPr>
              <p:nvPr/>
            </p:nvGrpSpPr>
            <p:grpSpPr bwMode="auto">
              <a:xfrm rot="16200000" flipV="1">
                <a:off x="3014" y="3325"/>
                <a:ext cx="184" cy="305"/>
                <a:chOff x="3783" y="3024"/>
                <a:chExt cx="194" cy="322"/>
              </a:xfrm>
            </p:grpSpPr>
            <p:sp>
              <p:nvSpPr>
                <p:cNvPr id="16055" name="AutoShape 10935"/>
                <p:cNvSpPr>
                  <a:spLocks noChangeAspect="1" noChangeArrowheads="1"/>
                </p:cNvSpPr>
                <p:nvPr/>
              </p:nvSpPr>
              <p:spPr bwMode="auto">
                <a:xfrm rot="-3219537" flipH="1" flipV="1">
                  <a:off x="3941" y="3083"/>
                  <a:ext cx="27" cy="45"/>
                </a:xfrm>
                <a:prstGeom prst="triangle">
                  <a:avLst>
                    <a:gd name="adj" fmla="val 100000"/>
                  </a:avLst>
                </a:prstGeom>
                <a:solidFill>
                  <a:srgbClr val="FF0000"/>
                </a:solidFill>
                <a:ln w="19050">
                  <a:solidFill>
                    <a:srgbClr val="FF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6056" name="AutoShape 10936"/>
                <p:cNvSpPr>
                  <a:spLocks noChangeAspect="1" noChangeArrowheads="1"/>
                </p:cNvSpPr>
                <p:nvPr/>
              </p:nvSpPr>
              <p:spPr bwMode="auto">
                <a:xfrm rot="1978278">
                  <a:off x="3933" y="3252"/>
                  <a:ext cx="27" cy="45"/>
                </a:xfrm>
                <a:prstGeom prst="triangle">
                  <a:avLst>
                    <a:gd name="adj" fmla="val 100000"/>
                  </a:avLst>
                </a:prstGeom>
                <a:solidFill>
                  <a:srgbClr val="FF0000"/>
                </a:solidFill>
                <a:ln w="19050">
                  <a:solidFill>
                    <a:srgbClr val="FF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6057" name="PubPieSlice"/>
                <p:cNvSpPr>
                  <a:spLocks noChangeAspect="1" noEditPoints="1" noChangeArrowheads="1"/>
                </p:cNvSpPr>
                <p:nvPr/>
              </p:nvSpPr>
              <p:spPr bwMode="auto">
                <a:xfrm rot="5190641">
                  <a:off x="3718" y="3089"/>
                  <a:ext cx="322" cy="191"/>
                </a:xfrm>
                <a:custGeom>
                  <a:avLst/>
                  <a:gdLst>
                    <a:gd name="G0" fmla="+- 0 0 0"/>
                    <a:gd name="G1" fmla="sin 10800 -8589192"/>
                    <a:gd name="G2" fmla="cos 10800 -8589192"/>
                    <a:gd name="G3" fmla="sin 10800 -2640501"/>
                    <a:gd name="G4" fmla="cos 10800 -2640501"/>
                    <a:gd name="G5" fmla="+- G1 10800 0"/>
                    <a:gd name="G6" fmla="+- G2 10800 0"/>
                    <a:gd name="G7" fmla="+- G3 10800 0"/>
                    <a:gd name="G8" fmla="+- G4 10800 0"/>
                    <a:gd name="G9" fmla="+- 10800 0 0"/>
                    <a:gd name="T0" fmla="*/ 3705 w 21600"/>
                    <a:gd name="T1" fmla="*/ 2656 h 21600"/>
                    <a:gd name="T2" fmla="*/ 10800 w 21600"/>
                    <a:gd name="T3" fmla="*/ 10800 h 21600"/>
                    <a:gd name="T4" fmla="*/ 19037 w 21600"/>
                    <a:gd name="T5" fmla="*/ 3815 h 21600"/>
                    <a:gd name="T6" fmla="*/ 3163 w 21600"/>
                    <a:gd name="T7" fmla="*/ 3163 h 21600"/>
                    <a:gd name="T8" fmla="*/ 18437 w 21600"/>
                    <a:gd name="T9" fmla="*/ 18437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T6" t="T7" r="T8" b="T9"/>
                  <a:pathLst>
                    <a:path w="21600" h="21600">
                      <a:moveTo>
                        <a:pt x="3705" y="2656"/>
                      </a:moveTo>
                      <a:cubicBezTo>
                        <a:pt x="1351" y="4707"/>
                        <a:pt x="-1" y="7677"/>
                        <a:pt x="-1" y="10799"/>
                      </a:cubicBezTo>
                      <a:cubicBezTo>
                        <a:pt x="0" y="16764"/>
                        <a:pt x="4835" y="21600"/>
                        <a:pt x="10800" y="21600"/>
                      </a:cubicBezTo>
                      <a:cubicBezTo>
                        <a:pt x="16764" y="21600"/>
                        <a:pt x="21600" y="16764"/>
                        <a:pt x="21600" y="10800"/>
                      </a:cubicBezTo>
                      <a:cubicBezTo>
                        <a:pt x="21600" y="8241"/>
                        <a:pt x="20691" y="5766"/>
                        <a:pt x="19037" y="3814"/>
                      </a:cubicBezTo>
                      <a:lnTo>
                        <a:pt x="10800" y="1080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>
                  <a:solidFill>
                    <a:srgbClr val="FFFF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 sz="800">
                    <a:solidFill>
                      <a:srgbClr val="FFFF66"/>
                    </a:solidFill>
                  </a:endParaRPr>
                </a:p>
              </p:txBody>
            </p:sp>
          </p:grpSp>
          <p:sp>
            <p:nvSpPr>
              <p:cNvPr id="16058" name="Text Box 10938"/>
              <p:cNvSpPr txBox="1">
                <a:spLocks noChangeAspect="1" noChangeArrowheads="1"/>
              </p:cNvSpPr>
              <p:nvPr/>
            </p:nvSpPr>
            <p:spPr bwMode="auto">
              <a:xfrm>
                <a:off x="2973" y="3430"/>
                <a:ext cx="288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99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800">
                    <a:solidFill>
                      <a:schemeClr val="tx1"/>
                    </a:solidFill>
                  </a:rPr>
                  <a:t>Casp 2</a:t>
                </a:r>
              </a:p>
            </p:txBody>
          </p:sp>
        </p:grpSp>
      </p:grpSp>
      <p:sp>
        <p:nvSpPr>
          <p:cNvPr id="16059" name="AutoShape 10939"/>
          <p:cNvSpPr>
            <a:spLocks noChangeAspect="1" noChangeArrowheads="1"/>
          </p:cNvSpPr>
          <p:nvPr/>
        </p:nvSpPr>
        <p:spPr bwMode="auto">
          <a:xfrm>
            <a:off x="1828800" y="4849813"/>
            <a:ext cx="455613" cy="2413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>
                <a:solidFill>
                  <a:srgbClr val="A50021"/>
                </a:solidFill>
                <a:cs typeface="Arial" charset="0"/>
              </a:rPr>
              <a:t>SIRT1</a:t>
            </a:r>
          </a:p>
        </p:txBody>
      </p:sp>
      <p:sp>
        <p:nvSpPr>
          <p:cNvPr id="16060" name="Freeform 10940"/>
          <p:cNvSpPr>
            <a:spLocks/>
          </p:cNvSpPr>
          <p:nvPr/>
        </p:nvSpPr>
        <p:spPr bwMode="auto">
          <a:xfrm>
            <a:off x="2324100" y="4845050"/>
            <a:ext cx="1168400" cy="117475"/>
          </a:xfrm>
          <a:custGeom>
            <a:avLst/>
            <a:gdLst>
              <a:gd name="T0" fmla="*/ 0 w 736"/>
              <a:gd name="T1" fmla="*/ 74 h 74"/>
              <a:gd name="T2" fmla="*/ 343 w 736"/>
              <a:gd name="T3" fmla="*/ 10 h 74"/>
              <a:gd name="T4" fmla="*/ 736 w 736"/>
              <a:gd name="T5" fmla="*/ 1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36" h="74">
                <a:moveTo>
                  <a:pt x="0" y="74"/>
                </a:moveTo>
                <a:cubicBezTo>
                  <a:pt x="57" y="63"/>
                  <a:pt x="220" y="20"/>
                  <a:pt x="343" y="10"/>
                </a:cubicBezTo>
                <a:cubicBezTo>
                  <a:pt x="466" y="0"/>
                  <a:pt x="654" y="13"/>
                  <a:pt x="736" y="13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061" name="Group 10941"/>
          <p:cNvGrpSpPr>
            <a:grpSpLocks/>
          </p:cNvGrpSpPr>
          <p:nvPr/>
        </p:nvGrpSpPr>
        <p:grpSpPr bwMode="auto">
          <a:xfrm>
            <a:off x="3132138" y="4806950"/>
            <a:ext cx="100012" cy="92075"/>
            <a:chOff x="880" y="2691"/>
            <a:chExt cx="63" cy="58"/>
          </a:xfrm>
        </p:grpSpPr>
        <p:sp>
          <p:nvSpPr>
            <p:cNvPr id="16062" name="Oval 10942"/>
            <p:cNvSpPr>
              <a:spLocks noChangeAspect="1" noChangeArrowheads="1"/>
            </p:cNvSpPr>
            <p:nvPr/>
          </p:nvSpPr>
          <p:spPr bwMode="auto">
            <a:xfrm>
              <a:off x="880" y="2691"/>
              <a:ext cx="63" cy="58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63" name="Line 10943"/>
            <p:cNvSpPr>
              <a:spLocks noChangeAspect="1" noChangeShapeType="1"/>
            </p:cNvSpPr>
            <p:nvPr/>
          </p:nvSpPr>
          <p:spPr bwMode="auto">
            <a:xfrm rot="-5400000">
              <a:off x="912" y="2701"/>
              <a:ext cx="0" cy="38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sp>
        <p:nvSpPr>
          <p:cNvPr id="16064" name="Oval 10944"/>
          <p:cNvSpPr>
            <a:spLocks noChangeAspect="1" noChangeArrowheads="1"/>
          </p:cNvSpPr>
          <p:nvPr/>
        </p:nvSpPr>
        <p:spPr bwMode="auto">
          <a:xfrm>
            <a:off x="4205288" y="744538"/>
            <a:ext cx="195262" cy="117475"/>
          </a:xfrm>
          <a:prstGeom prst="ellipse">
            <a:avLst/>
          </a:prstGeom>
          <a:gradFill rotWithShape="1">
            <a:gsLst>
              <a:gs pos="0">
                <a:srgbClr val="FFFFD6">
                  <a:gamma/>
                  <a:shade val="46275"/>
                  <a:invGamma/>
                </a:srgbClr>
              </a:gs>
              <a:gs pos="50000">
                <a:srgbClr val="FFFFD6"/>
              </a:gs>
              <a:gs pos="100000">
                <a:srgbClr val="FFFFD6">
                  <a:gamma/>
                  <a:shade val="46275"/>
                  <a:invGamma/>
                </a:srgbClr>
              </a:gs>
            </a:gsLst>
            <a:lin ang="5400000" scaled="1"/>
          </a:gradFill>
          <a:ln w="317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FF0000"/>
                </a:solidFill>
              </a:rPr>
              <a:t>Omi</a:t>
            </a:r>
            <a:endParaRPr lang="en-US" sz="600">
              <a:solidFill>
                <a:srgbClr val="FF0000"/>
              </a:solidFill>
              <a:sym typeface="Symbol" charset="0"/>
            </a:endParaRPr>
          </a:p>
        </p:txBody>
      </p:sp>
      <p:sp>
        <p:nvSpPr>
          <p:cNvPr id="16065" name="Oval 10945"/>
          <p:cNvSpPr>
            <a:spLocks noChangeAspect="1" noChangeArrowheads="1"/>
          </p:cNvSpPr>
          <p:nvPr/>
        </p:nvSpPr>
        <p:spPr bwMode="auto">
          <a:xfrm>
            <a:off x="2292350" y="985838"/>
            <a:ext cx="195263" cy="117475"/>
          </a:xfrm>
          <a:prstGeom prst="ellipse">
            <a:avLst/>
          </a:prstGeom>
          <a:gradFill rotWithShape="1">
            <a:gsLst>
              <a:gs pos="0">
                <a:srgbClr val="FFFFD6">
                  <a:gamma/>
                  <a:shade val="46275"/>
                  <a:invGamma/>
                </a:srgbClr>
              </a:gs>
              <a:gs pos="50000">
                <a:srgbClr val="FFFFD6"/>
              </a:gs>
              <a:gs pos="100000">
                <a:srgbClr val="FFFFD6">
                  <a:gamma/>
                  <a:shade val="46275"/>
                  <a:invGamma/>
                </a:srgbClr>
              </a:gs>
            </a:gsLst>
            <a:lin ang="5400000" scaled="1"/>
          </a:gradFill>
          <a:ln w="317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FF0000"/>
                </a:solidFill>
              </a:rPr>
              <a:t>Omi</a:t>
            </a:r>
            <a:endParaRPr lang="en-US" sz="600">
              <a:solidFill>
                <a:srgbClr val="FF0000"/>
              </a:solidFill>
              <a:sym typeface="Symbol" charset="0"/>
            </a:endParaRPr>
          </a:p>
        </p:txBody>
      </p:sp>
      <p:sp>
        <p:nvSpPr>
          <p:cNvPr id="16066" name="AutoShape 10946"/>
          <p:cNvSpPr>
            <a:spLocks noChangeAspect="1" noChangeArrowheads="1"/>
          </p:cNvSpPr>
          <p:nvPr/>
        </p:nvSpPr>
        <p:spPr bwMode="auto">
          <a:xfrm>
            <a:off x="1162050" y="1993900"/>
            <a:ext cx="287338" cy="142875"/>
          </a:xfrm>
          <a:prstGeom prst="roundRect">
            <a:avLst>
              <a:gd name="adj" fmla="val 50000"/>
            </a:avLst>
          </a:prstGeom>
          <a:solidFill>
            <a:srgbClr val="B8141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F3F1F1"/>
                </a:solidFill>
              </a:rPr>
              <a:t>EndoG</a:t>
            </a:r>
          </a:p>
        </p:txBody>
      </p:sp>
      <p:sp>
        <p:nvSpPr>
          <p:cNvPr id="16067" name="Oval 10947"/>
          <p:cNvSpPr>
            <a:spLocks noChangeAspect="1" noChangeArrowheads="1"/>
          </p:cNvSpPr>
          <p:nvPr/>
        </p:nvSpPr>
        <p:spPr bwMode="auto">
          <a:xfrm>
            <a:off x="1012825" y="1808163"/>
            <a:ext cx="179388" cy="152400"/>
          </a:xfrm>
          <a:prstGeom prst="ellipse">
            <a:avLst/>
          </a:prstGeom>
          <a:solidFill>
            <a:srgbClr val="FF33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F2F2F2"/>
                </a:solidFill>
              </a:rPr>
              <a:t>AIF</a:t>
            </a:r>
          </a:p>
        </p:txBody>
      </p:sp>
      <p:sp>
        <p:nvSpPr>
          <p:cNvPr id="16068" name="Oval 10948"/>
          <p:cNvSpPr>
            <a:spLocks noChangeAspect="1" noChangeArrowheads="1"/>
          </p:cNvSpPr>
          <p:nvPr/>
        </p:nvSpPr>
        <p:spPr bwMode="auto">
          <a:xfrm>
            <a:off x="4551363" y="847725"/>
            <a:ext cx="236537" cy="142875"/>
          </a:xfrm>
          <a:prstGeom prst="ellipse">
            <a:avLst/>
          </a:prstGeom>
          <a:gradFill rotWithShape="1">
            <a:gsLst>
              <a:gs pos="0">
                <a:srgbClr val="FFFFD6">
                  <a:gamma/>
                  <a:shade val="46275"/>
                  <a:invGamma/>
                </a:srgbClr>
              </a:gs>
              <a:gs pos="50000">
                <a:srgbClr val="FFFFD6"/>
              </a:gs>
              <a:gs pos="100000">
                <a:srgbClr val="FFFFD6">
                  <a:gamma/>
                  <a:shade val="46275"/>
                  <a:invGamma/>
                </a:srgbClr>
              </a:gs>
            </a:gsLst>
            <a:lin ang="5400000" scaled="1"/>
          </a:gradFill>
          <a:ln w="317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chemeClr val="accent2"/>
                </a:solidFill>
              </a:rPr>
              <a:t>SMAC</a:t>
            </a:r>
            <a:endParaRPr lang="en-US" sz="600">
              <a:solidFill>
                <a:schemeClr val="accent2"/>
              </a:solidFill>
              <a:sym typeface="Symbol" charset="0"/>
            </a:endParaRPr>
          </a:p>
        </p:txBody>
      </p:sp>
      <p:sp>
        <p:nvSpPr>
          <p:cNvPr id="16069" name="AutoShape 10949"/>
          <p:cNvSpPr>
            <a:spLocks noChangeArrowheads="1"/>
          </p:cNvSpPr>
          <p:nvPr/>
        </p:nvSpPr>
        <p:spPr bwMode="auto">
          <a:xfrm>
            <a:off x="3881438" y="2628900"/>
            <a:ext cx="498475" cy="268288"/>
          </a:xfrm>
          <a:prstGeom prst="roundRect">
            <a:avLst>
              <a:gd name="adj" fmla="val 34023"/>
            </a:avLst>
          </a:prstGeom>
          <a:gradFill rotWithShape="1">
            <a:gsLst>
              <a:gs pos="0">
                <a:srgbClr val="8C3D91"/>
              </a:gs>
              <a:gs pos="6000">
                <a:srgbClr val="7005D4"/>
              </a:gs>
              <a:gs pos="15000">
                <a:srgbClr val="181CC7"/>
              </a:gs>
              <a:gs pos="30001">
                <a:srgbClr val="0A128C"/>
              </a:gs>
              <a:gs pos="50000">
                <a:srgbClr val="000000"/>
              </a:gs>
              <a:gs pos="70000">
                <a:srgbClr val="0A128C"/>
              </a:gs>
              <a:gs pos="85000">
                <a:srgbClr val="181CC7"/>
              </a:gs>
              <a:gs pos="94000">
                <a:srgbClr val="7005D4"/>
              </a:gs>
              <a:gs pos="100000">
                <a:srgbClr val="8C3D9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400"/>
              <a:t>p53</a:t>
            </a:r>
          </a:p>
        </p:txBody>
      </p:sp>
      <p:sp>
        <p:nvSpPr>
          <p:cNvPr id="16070" name="Oval 10950"/>
          <p:cNvSpPr>
            <a:spLocks noChangeArrowheads="1"/>
          </p:cNvSpPr>
          <p:nvPr/>
        </p:nvSpPr>
        <p:spPr bwMode="auto">
          <a:xfrm>
            <a:off x="3908425" y="2406650"/>
            <a:ext cx="496888" cy="2667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rgbClr val="FEB284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chemeClr val="tx1"/>
                </a:solidFill>
              </a:rPr>
              <a:t>Bid</a:t>
            </a:r>
          </a:p>
        </p:txBody>
      </p:sp>
      <p:sp>
        <p:nvSpPr>
          <p:cNvPr id="16071" name="Freeform 10951"/>
          <p:cNvSpPr>
            <a:spLocks/>
          </p:cNvSpPr>
          <p:nvPr/>
        </p:nvSpPr>
        <p:spPr bwMode="auto">
          <a:xfrm>
            <a:off x="3013075" y="1392238"/>
            <a:ext cx="914400" cy="714375"/>
          </a:xfrm>
          <a:custGeom>
            <a:avLst/>
            <a:gdLst>
              <a:gd name="T0" fmla="*/ 0 w 576"/>
              <a:gd name="T1" fmla="*/ 186 h 450"/>
              <a:gd name="T2" fmla="*/ 381 w 576"/>
              <a:gd name="T3" fmla="*/ 419 h 450"/>
              <a:gd name="T4" fmla="*/ 576 w 576"/>
              <a:gd name="T5" fmla="*/ 0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450">
                <a:moveTo>
                  <a:pt x="0" y="186"/>
                </a:moveTo>
                <a:cubicBezTo>
                  <a:pt x="45" y="285"/>
                  <a:pt x="285" y="450"/>
                  <a:pt x="381" y="419"/>
                </a:cubicBezTo>
                <a:cubicBezTo>
                  <a:pt x="477" y="388"/>
                  <a:pt x="570" y="205"/>
                  <a:pt x="576" y="0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72" name="Freeform 10952"/>
          <p:cNvSpPr>
            <a:spLocks/>
          </p:cNvSpPr>
          <p:nvPr/>
        </p:nvSpPr>
        <p:spPr bwMode="auto">
          <a:xfrm>
            <a:off x="3994150" y="1387475"/>
            <a:ext cx="192088" cy="385763"/>
          </a:xfrm>
          <a:custGeom>
            <a:avLst/>
            <a:gdLst>
              <a:gd name="T0" fmla="*/ 121 w 121"/>
              <a:gd name="T1" fmla="*/ 243 h 243"/>
              <a:gd name="T2" fmla="*/ 29 w 121"/>
              <a:gd name="T3" fmla="*/ 105 h 243"/>
              <a:gd name="T4" fmla="*/ 0 w 121"/>
              <a:gd name="T5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" h="243">
                <a:moveTo>
                  <a:pt x="121" y="243"/>
                </a:moveTo>
                <a:cubicBezTo>
                  <a:pt x="85" y="194"/>
                  <a:pt x="49" y="146"/>
                  <a:pt x="29" y="105"/>
                </a:cubicBezTo>
                <a:cubicBezTo>
                  <a:pt x="9" y="64"/>
                  <a:pt x="4" y="32"/>
                  <a:pt x="0" y="0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73" name="AutoShape 10953"/>
          <p:cNvSpPr>
            <a:spLocks noChangeAspect="1" noChangeArrowheads="1"/>
          </p:cNvSpPr>
          <p:nvPr/>
        </p:nvSpPr>
        <p:spPr bwMode="auto">
          <a:xfrm>
            <a:off x="2684463" y="5461000"/>
            <a:ext cx="1527175" cy="549275"/>
          </a:xfrm>
          <a:prstGeom prst="roundRect">
            <a:avLst>
              <a:gd name="adj" fmla="val 16250"/>
            </a:avLst>
          </a:prstGeom>
          <a:noFill/>
          <a:ln w="222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E6B4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 i="1">
                <a:solidFill>
                  <a:schemeClr val="tx1">
                    <a:lumMod val="95000"/>
                  </a:schemeClr>
                </a:solidFill>
              </a:rPr>
              <a:t>Bad, Puma, Noxa, Bok,</a:t>
            </a:r>
          </a:p>
          <a:p>
            <a:pPr algn="ctr"/>
            <a:r>
              <a:rPr lang="en-US" sz="1000" b="1" i="1">
                <a:solidFill>
                  <a:schemeClr val="tx1">
                    <a:lumMod val="95000"/>
                  </a:schemeClr>
                </a:solidFill>
              </a:rPr>
              <a:t>Bax, Bid, Casp 9, FAS, </a:t>
            </a:r>
            <a:br>
              <a:rPr lang="en-US" sz="1000" b="1" i="1">
                <a:solidFill>
                  <a:schemeClr val="tx1">
                    <a:lumMod val="95000"/>
                  </a:schemeClr>
                </a:solidFill>
              </a:rPr>
            </a:br>
            <a:r>
              <a:rPr lang="en-US" sz="1000" b="1" i="1">
                <a:solidFill>
                  <a:schemeClr val="tx1">
                    <a:lumMod val="95000"/>
                  </a:schemeClr>
                </a:solidFill>
              </a:rPr>
              <a:t>PIDD  mRNAs</a:t>
            </a:r>
          </a:p>
        </p:txBody>
      </p:sp>
      <p:sp>
        <p:nvSpPr>
          <p:cNvPr id="16074" name="AutoShape 10954"/>
          <p:cNvSpPr>
            <a:spLocks noChangeAspect="1" noChangeArrowheads="1"/>
          </p:cNvSpPr>
          <p:nvPr/>
        </p:nvSpPr>
        <p:spPr bwMode="auto">
          <a:xfrm>
            <a:off x="2692400" y="2119313"/>
            <a:ext cx="401638" cy="254000"/>
          </a:xfrm>
          <a:prstGeom prst="roundRect">
            <a:avLst>
              <a:gd name="adj" fmla="val 50000"/>
            </a:avLst>
          </a:prstGeom>
          <a:solidFill>
            <a:srgbClr val="CE6B42"/>
          </a:solidFill>
          <a:ln w="9525">
            <a:solidFill>
              <a:srgbClr val="F9E4C5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>
                <a:solidFill>
                  <a:srgbClr val="F9E4C5"/>
                </a:solidFill>
              </a:rPr>
              <a:t>Bad</a:t>
            </a:r>
          </a:p>
        </p:txBody>
      </p:sp>
      <p:sp>
        <p:nvSpPr>
          <p:cNvPr id="16075" name="Freeform 10955"/>
          <p:cNvSpPr>
            <a:spLocks/>
          </p:cNvSpPr>
          <p:nvPr/>
        </p:nvSpPr>
        <p:spPr bwMode="auto">
          <a:xfrm>
            <a:off x="2990850" y="2600325"/>
            <a:ext cx="852488" cy="404813"/>
          </a:xfrm>
          <a:custGeom>
            <a:avLst/>
            <a:gdLst>
              <a:gd name="T0" fmla="*/ 537 w 537"/>
              <a:gd name="T1" fmla="*/ 150 h 255"/>
              <a:gd name="T2" fmla="*/ 86 w 537"/>
              <a:gd name="T3" fmla="*/ 230 h 255"/>
              <a:gd name="T4" fmla="*/ 22 w 537"/>
              <a:gd name="T5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37" h="255">
                <a:moveTo>
                  <a:pt x="537" y="150"/>
                </a:moveTo>
                <a:cubicBezTo>
                  <a:pt x="462" y="163"/>
                  <a:pt x="172" y="255"/>
                  <a:pt x="86" y="230"/>
                </a:cubicBezTo>
                <a:cubicBezTo>
                  <a:pt x="0" y="205"/>
                  <a:pt x="35" y="48"/>
                  <a:pt x="22" y="0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076" name="Group 10956"/>
          <p:cNvGrpSpPr>
            <a:grpSpLocks noChangeAspect="1"/>
          </p:cNvGrpSpPr>
          <p:nvPr/>
        </p:nvGrpSpPr>
        <p:grpSpPr bwMode="auto">
          <a:xfrm flipV="1">
            <a:off x="2992438" y="2827338"/>
            <a:ext cx="100012" cy="92075"/>
            <a:chOff x="5004" y="1338"/>
            <a:chExt cx="81" cy="75"/>
          </a:xfrm>
        </p:grpSpPr>
        <p:sp>
          <p:nvSpPr>
            <p:cNvPr id="16077" name="Oval 10957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78" name="Line 10958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079" name="Line 10959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sp>
        <p:nvSpPr>
          <p:cNvPr id="16080" name="Oval 10960"/>
          <p:cNvSpPr>
            <a:spLocks noChangeArrowheads="1"/>
          </p:cNvSpPr>
          <p:nvPr/>
        </p:nvSpPr>
        <p:spPr bwMode="auto">
          <a:xfrm>
            <a:off x="4375150" y="1758950"/>
            <a:ext cx="496888" cy="2667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rgbClr val="FEB284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chemeClr val="tx1"/>
                </a:solidFill>
              </a:rPr>
              <a:t>tBid</a:t>
            </a:r>
          </a:p>
        </p:txBody>
      </p:sp>
      <p:sp>
        <p:nvSpPr>
          <p:cNvPr id="16081" name="Line 10961"/>
          <p:cNvSpPr>
            <a:spLocks noChangeShapeType="1"/>
          </p:cNvSpPr>
          <p:nvPr/>
        </p:nvSpPr>
        <p:spPr bwMode="auto">
          <a:xfrm flipV="1">
            <a:off x="4349750" y="2092325"/>
            <a:ext cx="214313" cy="309563"/>
          </a:xfrm>
          <a:prstGeom prst="line">
            <a:avLst/>
          </a:prstGeom>
          <a:noFill/>
          <a:ln w="28575">
            <a:solidFill>
              <a:srgbClr val="6666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82" name="Oval 10962"/>
          <p:cNvSpPr>
            <a:spLocks noChangeAspect="1" noChangeArrowheads="1"/>
          </p:cNvSpPr>
          <p:nvPr/>
        </p:nvSpPr>
        <p:spPr bwMode="auto">
          <a:xfrm>
            <a:off x="1665288" y="842963"/>
            <a:ext cx="179387" cy="152400"/>
          </a:xfrm>
          <a:prstGeom prst="ellipse">
            <a:avLst/>
          </a:prstGeom>
          <a:solidFill>
            <a:srgbClr val="FF33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/>
              <a:t>AIF</a:t>
            </a:r>
          </a:p>
        </p:txBody>
      </p:sp>
      <p:sp>
        <p:nvSpPr>
          <p:cNvPr id="16083" name="AutoShape 10963"/>
          <p:cNvSpPr>
            <a:spLocks noChangeAspect="1" noChangeArrowheads="1"/>
          </p:cNvSpPr>
          <p:nvPr/>
        </p:nvSpPr>
        <p:spPr bwMode="auto">
          <a:xfrm>
            <a:off x="1766888" y="1100138"/>
            <a:ext cx="287337" cy="142875"/>
          </a:xfrm>
          <a:prstGeom prst="roundRect">
            <a:avLst>
              <a:gd name="adj" fmla="val 50000"/>
            </a:avLst>
          </a:prstGeom>
          <a:solidFill>
            <a:srgbClr val="B8141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F3F1F1"/>
                </a:solidFill>
              </a:rPr>
              <a:t>EndoG</a:t>
            </a:r>
          </a:p>
        </p:txBody>
      </p:sp>
      <p:sp>
        <p:nvSpPr>
          <p:cNvPr id="16084" name="Line 10964"/>
          <p:cNvSpPr>
            <a:spLocks noChangeShapeType="1"/>
          </p:cNvSpPr>
          <p:nvPr/>
        </p:nvSpPr>
        <p:spPr bwMode="auto">
          <a:xfrm flipH="1">
            <a:off x="1266825" y="1219200"/>
            <a:ext cx="182563" cy="681038"/>
          </a:xfrm>
          <a:prstGeom prst="line">
            <a:avLst/>
          </a:prstGeom>
          <a:noFill/>
          <a:ln w="19050">
            <a:solidFill>
              <a:srgbClr val="0099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>
              <a:solidFill>
                <a:srgbClr val="F2F2F2"/>
              </a:solidFill>
            </a:endParaRPr>
          </a:p>
        </p:txBody>
      </p:sp>
      <p:sp>
        <p:nvSpPr>
          <p:cNvPr id="16085" name="AutoShape 10965"/>
          <p:cNvSpPr>
            <a:spLocks noChangeArrowheads="1"/>
          </p:cNvSpPr>
          <p:nvPr/>
        </p:nvSpPr>
        <p:spPr bwMode="auto">
          <a:xfrm>
            <a:off x="2217738" y="1512888"/>
            <a:ext cx="406400" cy="249237"/>
          </a:xfrm>
          <a:prstGeom prst="roundRect">
            <a:avLst>
              <a:gd name="adj" fmla="val 34023"/>
            </a:avLst>
          </a:prstGeom>
          <a:gradFill rotWithShape="1">
            <a:gsLst>
              <a:gs pos="0">
                <a:srgbClr val="8C3D91"/>
              </a:gs>
              <a:gs pos="6000">
                <a:srgbClr val="7005D4"/>
              </a:gs>
              <a:gs pos="15000">
                <a:srgbClr val="181CC7"/>
              </a:gs>
              <a:gs pos="30001">
                <a:srgbClr val="0A128C"/>
              </a:gs>
              <a:gs pos="50000">
                <a:srgbClr val="000000"/>
              </a:gs>
              <a:gs pos="70000">
                <a:srgbClr val="0A128C"/>
              </a:gs>
              <a:gs pos="85000">
                <a:srgbClr val="181CC7"/>
              </a:gs>
              <a:gs pos="94000">
                <a:srgbClr val="7005D4"/>
              </a:gs>
              <a:gs pos="100000">
                <a:srgbClr val="8C3D9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/>
              <a:t>p53</a:t>
            </a:r>
          </a:p>
        </p:txBody>
      </p:sp>
      <p:sp>
        <p:nvSpPr>
          <p:cNvPr id="16086" name="Oval 10966"/>
          <p:cNvSpPr>
            <a:spLocks noChangeArrowheads="1"/>
          </p:cNvSpPr>
          <p:nvPr/>
        </p:nvSpPr>
        <p:spPr bwMode="auto">
          <a:xfrm>
            <a:off x="2403475" y="1685925"/>
            <a:ext cx="401638" cy="244475"/>
          </a:xfrm>
          <a:prstGeom prst="ellipse">
            <a:avLst/>
          </a:prstGeom>
          <a:solidFill>
            <a:srgbClr val="38563E"/>
          </a:solidFill>
          <a:ln w="6350">
            <a:solidFill>
              <a:srgbClr val="F9E4C5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ECE4D1"/>
                </a:solidFill>
              </a:rPr>
              <a:t>Bcl-2</a:t>
            </a:r>
          </a:p>
        </p:txBody>
      </p:sp>
      <p:sp>
        <p:nvSpPr>
          <p:cNvPr id="16087" name="Freeform 10967"/>
          <p:cNvSpPr>
            <a:spLocks/>
          </p:cNvSpPr>
          <p:nvPr/>
        </p:nvSpPr>
        <p:spPr bwMode="auto">
          <a:xfrm>
            <a:off x="1743075" y="1787525"/>
            <a:ext cx="265113" cy="309563"/>
          </a:xfrm>
          <a:custGeom>
            <a:avLst/>
            <a:gdLst>
              <a:gd name="T0" fmla="*/ 167 w 167"/>
              <a:gd name="T1" fmla="*/ 0 h 195"/>
              <a:gd name="T2" fmla="*/ 90 w 167"/>
              <a:gd name="T3" fmla="*/ 183 h 195"/>
              <a:gd name="T4" fmla="*/ 0 w 167"/>
              <a:gd name="T5" fmla="*/ 71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7" h="195">
                <a:moveTo>
                  <a:pt x="167" y="0"/>
                </a:moveTo>
                <a:cubicBezTo>
                  <a:pt x="142" y="85"/>
                  <a:pt x="118" y="171"/>
                  <a:pt x="90" y="183"/>
                </a:cubicBezTo>
                <a:cubicBezTo>
                  <a:pt x="62" y="195"/>
                  <a:pt x="31" y="133"/>
                  <a:pt x="0" y="71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88" name="Freeform 10968"/>
          <p:cNvSpPr>
            <a:spLocks/>
          </p:cNvSpPr>
          <p:nvPr/>
        </p:nvSpPr>
        <p:spPr bwMode="auto">
          <a:xfrm>
            <a:off x="2322513" y="1782763"/>
            <a:ext cx="233362" cy="344487"/>
          </a:xfrm>
          <a:custGeom>
            <a:avLst/>
            <a:gdLst>
              <a:gd name="T0" fmla="*/ 0 w 147"/>
              <a:gd name="T1" fmla="*/ 0 h 217"/>
              <a:gd name="T2" fmla="*/ 32 w 147"/>
              <a:gd name="T3" fmla="*/ 199 h 217"/>
              <a:gd name="T4" fmla="*/ 147 w 147"/>
              <a:gd name="T5" fmla="*/ 106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7" h="217">
                <a:moveTo>
                  <a:pt x="0" y="0"/>
                </a:moveTo>
                <a:cubicBezTo>
                  <a:pt x="4" y="90"/>
                  <a:pt x="8" y="181"/>
                  <a:pt x="32" y="199"/>
                </a:cubicBezTo>
                <a:cubicBezTo>
                  <a:pt x="56" y="217"/>
                  <a:pt x="101" y="161"/>
                  <a:pt x="147" y="106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089" name="Group 10969"/>
          <p:cNvGrpSpPr>
            <a:grpSpLocks/>
          </p:cNvGrpSpPr>
          <p:nvPr/>
        </p:nvGrpSpPr>
        <p:grpSpPr bwMode="auto">
          <a:xfrm>
            <a:off x="1773238" y="1998663"/>
            <a:ext cx="100012" cy="92075"/>
            <a:chOff x="880" y="2691"/>
            <a:chExt cx="63" cy="58"/>
          </a:xfrm>
        </p:grpSpPr>
        <p:sp>
          <p:nvSpPr>
            <p:cNvPr id="16090" name="Oval 10970"/>
            <p:cNvSpPr>
              <a:spLocks noChangeAspect="1" noChangeArrowheads="1"/>
            </p:cNvSpPr>
            <p:nvPr/>
          </p:nvSpPr>
          <p:spPr bwMode="auto">
            <a:xfrm>
              <a:off x="880" y="2691"/>
              <a:ext cx="63" cy="58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91" name="Line 10971"/>
            <p:cNvSpPr>
              <a:spLocks noChangeAspect="1" noChangeShapeType="1"/>
            </p:cNvSpPr>
            <p:nvPr/>
          </p:nvSpPr>
          <p:spPr bwMode="auto">
            <a:xfrm rot="-5400000">
              <a:off x="912" y="2701"/>
              <a:ext cx="0" cy="38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grpSp>
        <p:nvGrpSpPr>
          <p:cNvPr id="16092" name="Group 10972"/>
          <p:cNvGrpSpPr>
            <a:grpSpLocks/>
          </p:cNvGrpSpPr>
          <p:nvPr/>
        </p:nvGrpSpPr>
        <p:grpSpPr bwMode="auto">
          <a:xfrm>
            <a:off x="2384425" y="2025650"/>
            <a:ext cx="100013" cy="92075"/>
            <a:chOff x="880" y="2691"/>
            <a:chExt cx="63" cy="58"/>
          </a:xfrm>
        </p:grpSpPr>
        <p:sp>
          <p:nvSpPr>
            <p:cNvPr id="16093" name="Oval 10973"/>
            <p:cNvSpPr>
              <a:spLocks noChangeAspect="1" noChangeArrowheads="1"/>
            </p:cNvSpPr>
            <p:nvPr/>
          </p:nvSpPr>
          <p:spPr bwMode="auto">
            <a:xfrm>
              <a:off x="880" y="2691"/>
              <a:ext cx="63" cy="58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94" name="Line 10974"/>
            <p:cNvSpPr>
              <a:spLocks noChangeAspect="1" noChangeShapeType="1"/>
            </p:cNvSpPr>
            <p:nvPr/>
          </p:nvSpPr>
          <p:spPr bwMode="auto">
            <a:xfrm rot="-5400000">
              <a:off x="912" y="2701"/>
              <a:ext cx="0" cy="38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sp>
        <p:nvSpPr>
          <p:cNvPr id="16095" name="Freeform 10975"/>
          <p:cNvSpPr>
            <a:spLocks/>
          </p:cNvSpPr>
          <p:nvPr/>
        </p:nvSpPr>
        <p:spPr bwMode="auto">
          <a:xfrm>
            <a:off x="3394075" y="1712913"/>
            <a:ext cx="69850" cy="263525"/>
          </a:xfrm>
          <a:custGeom>
            <a:avLst/>
            <a:gdLst>
              <a:gd name="T0" fmla="*/ 38 w 44"/>
              <a:gd name="T1" fmla="*/ 0 h 166"/>
              <a:gd name="T2" fmla="*/ 38 w 44"/>
              <a:gd name="T3" fmla="*/ 83 h 166"/>
              <a:gd name="T4" fmla="*/ 0 w 44"/>
              <a:gd name="T5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166">
                <a:moveTo>
                  <a:pt x="38" y="0"/>
                </a:moveTo>
                <a:cubicBezTo>
                  <a:pt x="41" y="27"/>
                  <a:pt x="44" y="55"/>
                  <a:pt x="38" y="83"/>
                </a:cubicBezTo>
                <a:cubicBezTo>
                  <a:pt x="32" y="111"/>
                  <a:pt x="16" y="138"/>
                  <a:pt x="0" y="166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96" name="Line 10976"/>
          <p:cNvSpPr>
            <a:spLocks noChangeShapeType="1"/>
          </p:cNvSpPr>
          <p:nvPr/>
        </p:nvSpPr>
        <p:spPr bwMode="auto">
          <a:xfrm flipH="1">
            <a:off x="3176588" y="2036763"/>
            <a:ext cx="182562" cy="295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97" name="Oval 10977"/>
          <p:cNvSpPr>
            <a:spLocks noChangeArrowheads="1"/>
          </p:cNvSpPr>
          <p:nvPr/>
        </p:nvSpPr>
        <p:spPr bwMode="auto">
          <a:xfrm>
            <a:off x="2827338" y="2308225"/>
            <a:ext cx="401637" cy="244475"/>
          </a:xfrm>
          <a:prstGeom prst="ellipse">
            <a:avLst/>
          </a:prstGeom>
          <a:solidFill>
            <a:srgbClr val="38563E"/>
          </a:solidFill>
          <a:ln w="6350">
            <a:solidFill>
              <a:srgbClr val="F9E4C5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ECE4D1"/>
                </a:solidFill>
              </a:rPr>
              <a:t>Bcl-2</a:t>
            </a:r>
          </a:p>
        </p:txBody>
      </p:sp>
      <p:sp>
        <p:nvSpPr>
          <p:cNvPr id="16098" name="AutoShape 10978"/>
          <p:cNvSpPr>
            <a:spLocks noChangeArrowheads="1"/>
          </p:cNvSpPr>
          <p:nvPr/>
        </p:nvSpPr>
        <p:spPr bwMode="auto">
          <a:xfrm>
            <a:off x="6251575" y="5527675"/>
            <a:ext cx="676275" cy="285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path path="shape">
              <a:fillToRect l="50000" t="50000" r="50000" b="50000"/>
            </a:path>
          </a:gradFill>
          <a:ln w="6350">
            <a:solidFill>
              <a:srgbClr val="FEE9D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rgbClr val="FEE9DA"/>
                </a:solidFill>
              </a:rPr>
              <a:t>ATR</a:t>
            </a:r>
          </a:p>
        </p:txBody>
      </p:sp>
      <p:sp>
        <p:nvSpPr>
          <p:cNvPr id="16099" name="AutoShape 10979"/>
          <p:cNvSpPr>
            <a:spLocks noChangeArrowheads="1"/>
          </p:cNvSpPr>
          <p:nvPr/>
        </p:nvSpPr>
        <p:spPr bwMode="auto">
          <a:xfrm>
            <a:off x="5160963" y="4976813"/>
            <a:ext cx="481012" cy="241300"/>
          </a:xfrm>
          <a:prstGeom prst="roundRect">
            <a:avLst>
              <a:gd name="adj" fmla="val 43421"/>
            </a:avLst>
          </a:prstGeom>
          <a:gradFill rotWithShape="1"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rgbClr val="FFEC9B"/>
                </a:solidFill>
              </a:rPr>
              <a:t>Chk1</a:t>
            </a:r>
          </a:p>
        </p:txBody>
      </p:sp>
      <p:sp>
        <p:nvSpPr>
          <p:cNvPr id="16100" name="AutoShape 10980"/>
          <p:cNvSpPr>
            <a:spLocks/>
          </p:cNvSpPr>
          <p:nvPr/>
        </p:nvSpPr>
        <p:spPr bwMode="auto">
          <a:xfrm rot="-5400000">
            <a:off x="6143625" y="4760913"/>
            <a:ext cx="104775" cy="1558925"/>
          </a:xfrm>
          <a:prstGeom prst="rightBracket">
            <a:avLst>
              <a:gd name="adj" fmla="val 123990"/>
            </a:avLst>
          </a:prstGeom>
          <a:noFill/>
          <a:ln w="12700">
            <a:solidFill>
              <a:srgbClr val="4D4D4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01" name="AutoShape 10981"/>
          <p:cNvSpPr>
            <a:spLocks noChangeArrowheads="1"/>
          </p:cNvSpPr>
          <p:nvPr/>
        </p:nvSpPr>
        <p:spPr bwMode="auto">
          <a:xfrm>
            <a:off x="3538538" y="4640263"/>
            <a:ext cx="893762" cy="461962"/>
          </a:xfrm>
          <a:prstGeom prst="roundRect">
            <a:avLst>
              <a:gd name="adj" fmla="val 34023"/>
            </a:avLst>
          </a:prstGeom>
          <a:gradFill rotWithShape="1">
            <a:gsLst>
              <a:gs pos="0">
                <a:srgbClr val="8C3D91"/>
              </a:gs>
              <a:gs pos="6000">
                <a:srgbClr val="7005D4"/>
              </a:gs>
              <a:gs pos="15000">
                <a:srgbClr val="181CC7"/>
              </a:gs>
              <a:gs pos="30001">
                <a:srgbClr val="0A128C"/>
              </a:gs>
              <a:gs pos="50000">
                <a:srgbClr val="000000"/>
              </a:gs>
              <a:gs pos="70000">
                <a:srgbClr val="0A128C"/>
              </a:gs>
              <a:gs pos="85000">
                <a:srgbClr val="181CC7"/>
              </a:gs>
              <a:gs pos="94000">
                <a:srgbClr val="7005D4"/>
              </a:gs>
              <a:gs pos="100000">
                <a:srgbClr val="8C3D9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p53</a:t>
            </a:r>
          </a:p>
          <a:p>
            <a:pPr algn="ctr"/>
            <a:r>
              <a:rPr lang="en-US" sz="1000"/>
              <a:t>(stabilized)</a:t>
            </a:r>
          </a:p>
        </p:txBody>
      </p:sp>
      <p:sp>
        <p:nvSpPr>
          <p:cNvPr id="16102" name="Oval 10982"/>
          <p:cNvSpPr>
            <a:spLocks noChangeArrowheads="1"/>
          </p:cNvSpPr>
          <p:nvPr/>
        </p:nvSpPr>
        <p:spPr bwMode="auto">
          <a:xfrm>
            <a:off x="4270375" y="5019675"/>
            <a:ext cx="284163" cy="1524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S15</a:t>
            </a:r>
          </a:p>
        </p:txBody>
      </p:sp>
      <p:sp>
        <p:nvSpPr>
          <p:cNvPr id="16103" name="Oval 10983"/>
          <p:cNvSpPr>
            <a:spLocks noChangeArrowheads="1"/>
          </p:cNvSpPr>
          <p:nvPr/>
        </p:nvSpPr>
        <p:spPr bwMode="auto">
          <a:xfrm>
            <a:off x="4359275" y="4789488"/>
            <a:ext cx="284163" cy="14763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S20</a:t>
            </a:r>
          </a:p>
        </p:txBody>
      </p:sp>
      <p:sp>
        <p:nvSpPr>
          <p:cNvPr id="16104" name="AutoShape 10984"/>
          <p:cNvSpPr>
            <a:spLocks/>
          </p:cNvSpPr>
          <p:nvPr/>
        </p:nvSpPr>
        <p:spPr bwMode="auto">
          <a:xfrm>
            <a:off x="5611813" y="4657725"/>
            <a:ext cx="93662" cy="558800"/>
          </a:xfrm>
          <a:prstGeom prst="rightBracket">
            <a:avLst>
              <a:gd name="adj" fmla="val 49718"/>
            </a:avLst>
          </a:prstGeom>
          <a:noFill/>
          <a:ln w="12700">
            <a:solidFill>
              <a:srgbClr val="4D4D4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05" name="Line 10985"/>
          <p:cNvSpPr>
            <a:spLocks noChangeShapeType="1"/>
          </p:cNvSpPr>
          <p:nvPr/>
        </p:nvSpPr>
        <p:spPr bwMode="auto">
          <a:xfrm flipH="1">
            <a:off x="4695825" y="4899025"/>
            <a:ext cx="355600" cy="0"/>
          </a:xfrm>
          <a:prstGeom prst="line">
            <a:avLst/>
          </a:prstGeom>
          <a:noFill/>
          <a:ln w="12700">
            <a:solidFill>
              <a:srgbClr val="009900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106" name="Group 10986"/>
          <p:cNvGrpSpPr>
            <a:grpSpLocks noChangeAspect="1"/>
          </p:cNvGrpSpPr>
          <p:nvPr/>
        </p:nvGrpSpPr>
        <p:grpSpPr bwMode="auto">
          <a:xfrm flipV="1">
            <a:off x="4827588" y="4851400"/>
            <a:ext cx="100012" cy="92075"/>
            <a:chOff x="5004" y="1338"/>
            <a:chExt cx="81" cy="75"/>
          </a:xfrm>
        </p:grpSpPr>
        <p:sp>
          <p:nvSpPr>
            <p:cNvPr id="16107" name="Oval 10987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08" name="Line 10988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09" name="Line 10989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grpSp>
        <p:nvGrpSpPr>
          <p:cNvPr id="16110" name="Group 10990"/>
          <p:cNvGrpSpPr>
            <a:grpSpLocks noChangeAspect="1"/>
          </p:cNvGrpSpPr>
          <p:nvPr/>
        </p:nvGrpSpPr>
        <p:grpSpPr bwMode="auto">
          <a:xfrm flipV="1">
            <a:off x="4865688" y="5260975"/>
            <a:ext cx="100012" cy="92075"/>
            <a:chOff x="5004" y="1338"/>
            <a:chExt cx="81" cy="75"/>
          </a:xfrm>
        </p:grpSpPr>
        <p:sp>
          <p:nvSpPr>
            <p:cNvPr id="16111" name="Oval 10991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12" name="Line 10992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13" name="Line 10993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sp>
        <p:nvSpPr>
          <p:cNvPr id="16114" name="Freeform 10994"/>
          <p:cNvSpPr>
            <a:spLocks/>
          </p:cNvSpPr>
          <p:nvPr/>
        </p:nvSpPr>
        <p:spPr bwMode="auto">
          <a:xfrm>
            <a:off x="4813300" y="5364163"/>
            <a:ext cx="1166813" cy="166687"/>
          </a:xfrm>
          <a:custGeom>
            <a:avLst/>
            <a:gdLst>
              <a:gd name="T0" fmla="*/ 727 w 735"/>
              <a:gd name="T1" fmla="*/ 51 h 105"/>
              <a:gd name="T2" fmla="*/ 640 w 735"/>
              <a:gd name="T3" fmla="*/ 3 h 105"/>
              <a:gd name="T4" fmla="*/ 157 w 735"/>
              <a:gd name="T5" fmla="*/ 31 h 105"/>
              <a:gd name="T6" fmla="*/ 0 w 735"/>
              <a:gd name="T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5" h="105">
                <a:moveTo>
                  <a:pt x="727" y="51"/>
                </a:moveTo>
                <a:cubicBezTo>
                  <a:pt x="713" y="43"/>
                  <a:pt x="735" y="6"/>
                  <a:pt x="640" y="3"/>
                </a:cubicBezTo>
                <a:cubicBezTo>
                  <a:pt x="545" y="0"/>
                  <a:pt x="264" y="14"/>
                  <a:pt x="157" y="31"/>
                </a:cubicBezTo>
                <a:cubicBezTo>
                  <a:pt x="50" y="48"/>
                  <a:pt x="33" y="90"/>
                  <a:pt x="0" y="105"/>
                </a:cubicBezTo>
              </a:path>
            </a:pathLst>
          </a:custGeom>
          <a:noFill/>
          <a:ln w="9525" cap="flat" cmpd="sng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115" name="Group 10995"/>
          <p:cNvGrpSpPr>
            <a:grpSpLocks/>
          </p:cNvGrpSpPr>
          <p:nvPr/>
        </p:nvGrpSpPr>
        <p:grpSpPr bwMode="auto">
          <a:xfrm>
            <a:off x="4941888" y="5384800"/>
            <a:ext cx="100012" cy="92075"/>
            <a:chOff x="880" y="2691"/>
            <a:chExt cx="63" cy="58"/>
          </a:xfrm>
        </p:grpSpPr>
        <p:sp>
          <p:nvSpPr>
            <p:cNvPr id="16116" name="Oval 10996"/>
            <p:cNvSpPr>
              <a:spLocks noChangeAspect="1" noChangeArrowheads="1"/>
            </p:cNvSpPr>
            <p:nvPr/>
          </p:nvSpPr>
          <p:spPr bwMode="auto">
            <a:xfrm>
              <a:off x="880" y="2691"/>
              <a:ext cx="63" cy="58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17" name="Line 10997"/>
            <p:cNvSpPr>
              <a:spLocks noChangeAspect="1" noChangeShapeType="1"/>
            </p:cNvSpPr>
            <p:nvPr/>
          </p:nvSpPr>
          <p:spPr bwMode="auto">
            <a:xfrm rot="-5400000">
              <a:off x="912" y="2701"/>
              <a:ext cx="0" cy="38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sp>
        <p:nvSpPr>
          <p:cNvPr id="16118" name="AutoShape 10998"/>
          <p:cNvSpPr>
            <a:spLocks/>
          </p:cNvSpPr>
          <p:nvPr/>
        </p:nvSpPr>
        <p:spPr bwMode="auto">
          <a:xfrm flipH="1">
            <a:off x="5081588" y="4657725"/>
            <a:ext cx="93662" cy="558800"/>
          </a:xfrm>
          <a:prstGeom prst="rightBracket">
            <a:avLst>
              <a:gd name="adj" fmla="val 49718"/>
            </a:avLst>
          </a:prstGeom>
          <a:noFill/>
          <a:ln w="12700">
            <a:solidFill>
              <a:srgbClr val="4D4D4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19" name="Freeform 10999"/>
          <p:cNvSpPr>
            <a:spLocks/>
          </p:cNvSpPr>
          <p:nvPr/>
        </p:nvSpPr>
        <p:spPr bwMode="auto">
          <a:xfrm>
            <a:off x="2892425" y="2914650"/>
            <a:ext cx="1022350" cy="1819275"/>
          </a:xfrm>
          <a:custGeom>
            <a:avLst/>
            <a:gdLst>
              <a:gd name="T0" fmla="*/ 381 w 644"/>
              <a:gd name="T1" fmla="*/ 1146 h 1146"/>
              <a:gd name="T2" fmla="*/ 32 w 644"/>
              <a:gd name="T3" fmla="*/ 797 h 1146"/>
              <a:gd name="T4" fmla="*/ 644 w 644"/>
              <a:gd name="T5" fmla="*/ 0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4" h="1146">
                <a:moveTo>
                  <a:pt x="381" y="1146"/>
                </a:moveTo>
                <a:cubicBezTo>
                  <a:pt x="189" y="1085"/>
                  <a:pt x="0" y="976"/>
                  <a:pt x="32" y="797"/>
                </a:cubicBezTo>
                <a:cubicBezTo>
                  <a:pt x="64" y="618"/>
                  <a:pt x="513" y="144"/>
                  <a:pt x="644" y="0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6120" name="AutoShape 11000"/>
          <p:cNvSpPr>
            <a:spLocks noChangeArrowheads="1"/>
          </p:cNvSpPr>
          <p:nvPr/>
        </p:nvSpPr>
        <p:spPr bwMode="auto">
          <a:xfrm>
            <a:off x="1206500" y="5784850"/>
            <a:ext cx="488950" cy="1920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C3D91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>
                <a:solidFill>
                  <a:srgbClr val="FF9933"/>
                </a:solidFill>
              </a:rPr>
              <a:t>Pin1</a:t>
            </a:r>
          </a:p>
        </p:txBody>
      </p:sp>
      <p:grpSp>
        <p:nvGrpSpPr>
          <p:cNvPr id="16121" name="Group 11001"/>
          <p:cNvGrpSpPr>
            <a:grpSpLocks noChangeAspect="1"/>
          </p:cNvGrpSpPr>
          <p:nvPr/>
        </p:nvGrpSpPr>
        <p:grpSpPr bwMode="auto">
          <a:xfrm flipV="1">
            <a:off x="6164263" y="5303838"/>
            <a:ext cx="100012" cy="92075"/>
            <a:chOff x="5004" y="1338"/>
            <a:chExt cx="81" cy="75"/>
          </a:xfrm>
        </p:grpSpPr>
        <p:sp>
          <p:nvSpPr>
            <p:cNvPr id="16122" name="Oval 11002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23" name="Line 11003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24" name="Line 11004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sp>
        <p:nvSpPr>
          <p:cNvPr id="16125" name="Oval 11005"/>
          <p:cNvSpPr>
            <a:spLocks noChangeArrowheads="1"/>
          </p:cNvSpPr>
          <p:nvPr/>
        </p:nvSpPr>
        <p:spPr bwMode="auto">
          <a:xfrm>
            <a:off x="4233863" y="4594225"/>
            <a:ext cx="284162" cy="1476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S33</a:t>
            </a:r>
          </a:p>
        </p:txBody>
      </p:sp>
      <p:sp>
        <p:nvSpPr>
          <p:cNvPr id="16126" name="Oval 11006"/>
          <p:cNvSpPr>
            <a:spLocks noChangeArrowheads="1"/>
          </p:cNvSpPr>
          <p:nvPr/>
        </p:nvSpPr>
        <p:spPr bwMode="auto">
          <a:xfrm>
            <a:off x="3935413" y="4524375"/>
            <a:ext cx="284162" cy="1476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T81</a:t>
            </a:r>
          </a:p>
        </p:txBody>
      </p:sp>
      <p:sp>
        <p:nvSpPr>
          <p:cNvPr id="16127" name="Oval 11007"/>
          <p:cNvSpPr>
            <a:spLocks noChangeArrowheads="1"/>
          </p:cNvSpPr>
          <p:nvPr/>
        </p:nvSpPr>
        <p:spPr bwMode="auto">
          <a:xfrm>
            <a:off x="3597275" y="4535488"/>
            <a:ext cx="284163" cy="14763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S315</a:t>
            </a:r>
          </a:p>
        </p:txBody>
      </p:sp>
      <p:sp>
        <p:nvSpPr>
          <p:cNvPr id="16128" name="AutoShape 11008"/>
          <p:cNvSpPr>
            <a:spLocks noChangeArrowheads="1"/>
          </p:cNvSpPr>
          <p:nvPr/>
        </p:nvSpPr>
        <p:spPr bwMode="auto">
          <a:xfrm>
            <a:off x="3271838" y="5035550"/>
            <a:ext cx="488950" cy="1920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C3D91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>
                <a:solidFill>
                  <a:srgbClr val="FF9933"/>
                </a:solidFill>
              </a:rPr>
              <a:t>Pin1</a:t>
            </a:r>
          </a:p>
        </p:txBody>
      </p:sp>
      <p:sp>
        <p:nvSpPr>
          <p:cNvPr id="16129" name="Line 11009"/>
          <p:cNvSpPr>
            <a:spLocks noChangeShapeType="1"/>
          </p:cNvSpPr>
          <p:nvPr/>
        </p:nvSpPr>
        <p:spPr bwMode="auto">
          <a:xfrm flipV="1">
            <a:off x="6256338" y="2889250"/>
            <a:ext cx="0" cy="4270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30" name="Freeform 11010"/>
          <p:cNvSpPr>
            <a:spLocks/>
          </p:cNvSpPr>
          <p:nvPr/>
        </p:nvSpPr>
        <p:spPr bwMode="auto">
          <a:xfrm>
            <a:off x="4483100" y="2284413"/>
            <a:ext cx="1477963" cy="373062"/>
          </a:xfrm>
          <a:custGeom>
            <a:avLst/>
            <a:gdLst>
              <a:gd name="T0" fmla="*/ 931 w 931"/>
              <a:gd name="T1" fmla="*/ 235 h 235"/>
              <a:gd name="T2" fmla="*/ 183 w 931"/>
              <a:gd name="T3" fmla="*/ 147 h 235"/>
              <a:gd name="T4" fmla="*/ 0 w 931"/>
              <a:gd name="T5" fmla="*/ 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31" h="235">
                <a:moveTo>
                  <a:pt x="931" y="235"/>
                </a:moveTo>
                <a:cubicBezTo>
                  <a:pt x="806" y="220"/>
                  <a:pt x="338" y="186"/>
                  <a:pt x="183" y="147"/>
                </a:cubicBezTo>
                <a:cubicBezTo>
                  <a:pt x="28" y="108"/>
                  <a:pt x="38" y="31"/>
                  <a:pt x="0" y="0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131" name="Group 11011"/>
          <p:cNvGrpSpPr>
            <a:grpSpLocks noChangeAspect="1"/>
          </p:cNvGrpSpPr>
          <p:nvPr/>
        </p:nvGrpSpPr>
        <p:grpSpPr bwMode="auto">
          <a:xfrm flipV="1">
            <a:off x="4538663" y="2387600"/>
            <a:ext cx="100012" cy="92075"/>
            <a:chOff x="5004" y="1338"/>
            <a:chExt cx="81" cy="75"/>
          </a:xfrm>
        </p:grpSpPr>
        <p:sp>
          <p:nvSpPr>
            <p:cNvPr id="16132" name="Oval 11012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33" name="Line 11013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34" name="Line 11014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sp>
        <p:nvSpPr>
          <p:cNvPr id="16135" name="Freeform 11015"/>
          <p:cNvSpPr>
            <a:spLocks/>
          </p:cNvSpPr>
          <p:nvPr/>
        </p:nvSpPr>
        <p:spPr bwMode="auto">
          <a:xfrm>
            <a:off x="7948613" y="2833688"/>
            <a:ext cx="1587" cy="441325"/>
          </a:xfrm>
          <a:custGeom>
            <a:avLst/>
            <a:gdLst>
              <a:gd name="T0" fmla="*/ 0 w 1"/>
              <a:gd name="T1" fmla="*/ 0 h 278"/>
              <a:gd name="T2" fmla="*/ 1 w 1"/>
              <a:gd name="T3" fmla="*/ 278 h 27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278">
                <a:moveTo>
                  <a:pt x="0" y="0"/>
                </a:moveTo>
                <a:lnTo>
                  <a:pt x="1" y="278"/>
                </a:ln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36" name="Freeform 11016"/>
          <p:cNvSpPr>
            <a:spLocks/>
          </p:cNvSpPr>
          <p:nvPr/>
        </p:nvSpPr>
        <p:spPr bwMode="auto">
          <a:xfrm>
            <a:off x="6316663" y="2828925"/>
            <a:ext cx="1657350" cy="346075"/>
          </a:xfrm>
          <a:custGeom>
            <a:avLst/>
            <a:gdLst>
              <a:gd name="T0" fmla="*/ 1005 w 1044"/>
              <a:gd name="T1" fmla="*/ 0 h 218"/>
              <a:gd name="T2" fmla="*/ 877 w 1044"/>
              <a:gd name="T3" fmla="*/ 185 h 218"/>
              <a:gd name="T4" fmla="*/ 0 w 1044"/>
              <a:gd name="T5" fmla="*/ 201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44" h="218">
                <a:moveTo>
                  <a:pt x="1005" y="0"/>
                </a:moveTo>
                <a:cubicBezTo>
                  <a:pt x="984" y="31"/>
                  <a:pt x="1044" y="152"/>
                  <a:pt x="877" y="185"/>
                </a:cubicBezTo>
                <a:cubicBezTo>
                  <a:pt x="710" y="218"/>
                  <a:pt x="183" y="198"/>
                  <a:pt x="0" y="201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37" name="Line 11017"/>
          <p:cNvSpPr>
            <a:spLocks noChangeShapeType="1"/>
          </p:cNvSpPr>
          <p:nvPr/>
        </p:nvSpPr>
        <p:spPr bwMode="auto">
          <a:xfrm>
            <a:off x="7967663" y="3692525"/>
            <a:ext cx="0" cy="330200"/>
          </a:xfrm>
          <a:prstGeom prst="line">
            <a:avLst/>
          </a:prstGeom>
          <a:noFill/>
          <a:ln w="12700">
            <a:solidFill>
              <a:srgbClr val="009900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138" name="Group 11018"/>
          <p:cNvGrpSpPr>
            <a:grpSpLocks noChangeAspect="1"/>
          </p:cNvGrpSpPr>
          <p:nvPr/>
        </p:nvGrpSpPr>
        <p:grpSpPr bwMode="auto">
          <a:xfrm flipV="1">
            <a:off x="6488113" y="3098800"/>
            <a:ext cx="100012" cy="92075"/>
            <a:chOff x="5004" y="1338"/>
            <a:chExt cx="81" cy="75"/>
          </a:xfrm>
        </p:grpSpPr>
        <p:sp>
          <p:nvSpPr>
            <p:cNvPr id="16139" name="Oval 11019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40" name="Line 11020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41" name="Line 11021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grpSp>
        <p:nvGrpSpPr>
          <p:cNvPr id="16142" name="Group 11022"/>
          <p:cNvGrpSpPr>
            <a:grpSpLocks noChangeAspect="1"/>
          </p:cNvGrpSpPr>
          <p:nvPr/>
        </p:nvGrpSpPr>
        <p:grpSpPr bwMode="auto">
          <a:xfrm flipV="1">
            <a:off x="7899400" y="3030538"/>
            <a:ext cx="100013" cy="92075"/>
            <a:chOff x="5004" y="1338"/>
            <a:chExt cx="81" cy="75"/>
          </a:xfrm>
        </p:grpSpPr>
        <p:sp>
          <p:nvSpPr>
            <p:cNvPr id="16143" name="Oval 11023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44" name="Line 11024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45" name="Line 11025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grpSp>
        <p:nvGrpSpPr>
          <p:cNvPr id="16146" name="Group 11026"/>
          <p:cNvGrpSpPr>
            <a:grpSpLocks noChangeAspect="1"/>
          </p:cNvGrpSpPr>
          <p:nvPr/>
        </p:nvGrpSpPr>
        <p:grpSpPr bwMode="auto">
          <a:xfrm flipV="1">
            <a:off x="7912100" y="3789363"/>
            <a:ext cx="100013" cy="92075"/>
            <a:chOff x="5004" y="1338"/>
            <a:chExt cx="81" cy="75"/>
          </a:xfrm>
        </p:grpSpPr>
        <p:sp>
          <p:nvSpPr>
            <p:cNvPr id="16147" name="Oval 11027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48" name="Line 11028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49" name="Line 11029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grpSp>
        <p:nvGrpSpPr>
          <p:cNvPr id="16150" name="Group 11030"/>
          <p:cNvGrpSpPr>
            <a:grpSpLocks/>
          </p:cNvGrpSpPr>
          <p:nvPr/>
        </p:nvGrpSpPr>
        <p:grpSpPr bwMode="auto">
          <a:xfrm flipH="1">
            <a:off x="4270378" y="3684588"/>
            <a:ext cx="755650" cy="257175"/>
            <a:chOff x="2801" y="2246"/>
            <a:chExt cx="476" cy="162"/>
          </a:xfrm>
        </p:grpSpPr>
        <p:sp>
          <p:nvSpPr>
            <p:cNvPr id="16151" name="AutoShape 11031"/>
            <p:cNvSpPr>
              <a:spLocks noChangeArrowheads="1"/>
            </p:cNvSpPr>
            <p:nvPr/>
          </p:nvSpPr>
          <p:spPr bwMode="auto">
            <a:xfrm>
              <a:off x="3078" y="2287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grpSp>
          <p:nvGrpSpPr>
            <p:cNvPr id="16152" name="Group 11032"/>
            <p:cNvGrpSpPr>
              <a:grpSpLocks/>
            </p:cNvGrpSpPr>
            <p:nvPr/>
          </p:nvGrpSpPr>
          <p:grpSpPr bwMode="auto">
            <a:xfrm>
              <a:off x="2801" y="2246"/>
              <a:ext cx="320" cy="162"/>
              <a:chOff x="4738" y="1295"/>
              <a:chExt cx="320" cy="162"/>
            </a:xfrm>
          </p:grpSpPr>
          <p:sp>
            <p:nvSpPr>
              <p:cNvPr id="16153" name="PubPieSlice"/>
              <p:cNvSpPr>
                <a:spLocks noChangeAspect="1" noEditPoints="1" noChangeArrowheads="1"/>
              </p:cNvSpPr>
              <p:nvPr/>
            </p:nvSpPr>
            <p:spPr bwMode="auto">
              <a:xfrm rot="-209359">
                <a:off x="4738" y="1295"/>
                <a:ext cx="320" cy="162"/>
              </a:xfrm>
              <a:custGeom>
                <a:avLst/>
                <a:gdLst>
                  <a:gd name="G0" fmla="+- 0 0 0"/>
                  <a:gd name="G1" fmla="sin 10800 17694720"/>
                  <a:gd name="G2" fmla="cos 10800 17694720"/>
                  <a:gd name="G3" fmla="sin 10800 -5084055"/>
                  <a:gd name="G4" fmla="cos 10800 -5084055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10799 w 21600"/>
                  <a:gd name="T1" fmla="*/ 0 h 21600"/>
                  <a:gd name="T2" fmla="*/ 10800 w 21600"/>
                  <a:gd name="T3" fmla="*/ 10800 h 21600"/>
                  <a:gd name="T4" fmla="*/ 13123 w 21600"/>
                  <a:gd name="T5" fmla="*/ 252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10799" y="0"/>
                    </a:moveTo>
                    <a:cubicBezTo>
                      <a:pt x="4834" y="0"/>
                      <a:pt x="-1" y="4835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5730"/>
                      <a:pt x="18073" y="1343"/>
                      <a:pt x="13122" y="252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 sz="1000">
                  <a:solidFill>
                    <a:schemeClr val="tx1"/>
                  </a:solidFill>
                </a:endParaRPr>
              </a:p>
            </p:txBody>
          </p:sp>
          <p:sp>
            <p:nvSpPr>
              <p:cNvPr id="16154" name="Text Box 11034"/>
              <p:cNvSpPr txBox="1">
                <a:spLocks noChangeArrowheads="1"/>
              </p:cNvSpPr>
              <p:nvPr/>
            </p:nvSpPr>
            <p:spPr bwMode="auto">
              <a:xfrm rot="21457119">
                <a:off x="4746" y="1300"/>
                <a:ext cx="310" cy="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rgbClr val="4D0808"/>
                        </a:gs>
                        <a:gs pos="15000">
                          <a:srgbClr val="FF0300"/>
                        </a:gs>
                        <a:gs pos="27500">
                          <a:srgbClr val="FF7A00"/>
                        </a:gs>
                        <a:gs pos="50000">
                          <a:srgbClr val="FFF200"/>
                        </a:gs>
                        <a:gs pos="72500">
                          <a:srgbClr val="FF7A00"/>
                        </a:gs>
                        <a:gs pos="85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>
                    <a:solidFill>
                      <a:schemeClr val="tx1"/>
                    </a:solidFill>
                  </a:rPr>
                  <a:t>Casp 2</a:t>
                </a:r>
              </a:p>
            </p:txBody>
          </p:sp>
        </p:grpSp>
      </p:grpSp>
      <p:sp>
        <p:nvSpPr>
          <p:cNvPr id="16155" name="Freeform 11035"/>
          <p:cNvSpPr>
            <a:spLocks/>
          </p:cNvSpPr>
          <p:nvPr/>
        </p:nvSpPr>
        <p:spPr bwMode="auto">
          <a:xfrm>
            <a:off x="3014663" y="3803650"/>
            <a:ext cx="728662" cy="865188"/>
          </a:xfrm>
          <a:custGeom>
            <a:avLst/>
            <a:gdLst>
              <a:gd name="T0" fmla="*/ 316 w 459"/>
              <a:gd name="T1" fmla="*/ 545 h 545"/>
              <a:gd name="T2" fmla="*/ 42 w 459"/>
              <a:gd name="T3" fmla="*/ 243 h 545"/>
              <a:gd name="T4" fmla="*/ 459 w 459"/>
              <a:gd name="T5" fmla="*/ 0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59" h="545">
                <a:moveTo>
                  <a:pt x="316" y="545"/>
                </a:moveTo>
                <a:cubicBezTo>
                  <a:pt x="151" y="483"/>
                  <a:pt x="0" y="423"/>
                  <a:pt x="42" y="243"/>
                </a:cubicBezTo>
                <a:cubicBezTo>
                  <a:pt x="84" y="63"/>
                  <a:pt x="379" y="32"/>
                  <a:pt x="459" y="0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56" name="Line 11036"/>
          <p:cNvSpPr>
            <a:spLocks noChangeShapeType="1"/>
          </p:cNvSpPr>
          <p:nvPr/>
        </p:nvSpPr>
        <p:spPr bwMode="auto">
          <a:xfrm flipV="1">
            <a:off x="4986338" y="3367088"/>
            <a:ext cx="304800" cy="212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57" name="Line 11037"/>
          <p:cNvSpPr>
            <a:spLocks noChangeShapeType="1"/>
          </p:cNvSpPr>
          <p:nvPr/>
        </p:nvSpPr>
        <p:spPr bwMode="auto">
          <a:xfrm flipV="1">
            <a:off x="5372100" y="2838450"/>
            <a:ext cx="706438" cy="4778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58" name="Oval 11038"/>
          <p:cNvSpPr>
            <a:spLocks noChangeAspect="1" noChangeArrowheads="1"/>
          </p:cNvSpPr>
          <p:nvPr/>
        </p:nvSpPr>
        <p:spPr bwMode="auto">
          <a:xfrm>
            <a:off x="3897313" y="3924300"/>
            <a:ext cx="374650" cy="227013"/>
          </a:xfrm>
          <a:prstGeom prst="ellipse">
            <a:avLst/>
          </a:prstGeom>
          <a:gradFill rotWithShape="1">
            <a:gsLst>
              <a:gs pos="0">
                <a:srgbClr val="47453F"/>
              </a:gs>
              <a:gs pos="50000">
                <a:srgbClr val="D0D8C0"/>
              </a:gs>
              <a:gs pos="100000">
                <a:srgbClr val="47453F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A50021"/>
                </a:solidFill>
              </a:rPr>
              <a:t>RAID</a:t>
            </a:r>
          </a:p>
        </p:txBody>
      </p:sp>
      <p:grpSp>
        <p:nvGrpSpPr>
          <p:cNvPr id="16159" name="Group 11039"/>
          <p:cNvGrpSpPr>
            <a:grpSpLocks/>
          </p:cNvGrpSpPr>
          <p:nvPr/>
        </p:nvGrpSpPr>
        <p:grpSpPr bwMode="auto">
          <a:xfrm>
            <a:off x="3835400" y="3810000"/>
            <a:ext cx="565150" cy="185738"/>
            <a:chOff x="2680" y="1982"/>
            <a:chExt cx="356" cy="117"/>
          </a:xfrm>
        </p:grpSpPr>
        <p:sp>
          <p:nvSpPr>
            <p:cNvPr id="16160" name="AutoShape 11040"/>
            <p:cNvSpPr>
              <a:spLocks noChangeArrowheads="1"/>
            </p:cNvSpPr>
            <p:nvPr/>
          </p:nvSpPr>
          <p:spPr bwMode="auto">
            <a:xfrm>
              <a:off x="2837" y="2007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sp>
          <p:nvSpPr>
            <p:cNvPr id="16161" name="Oval 11041"/>
            <p:cNvSpPr>
              <a:spLocks noChangeAspect="1" noChangeArrowheads="1"/>
            </p:cNvSpPr>
            <p:nvPr/>
          </p:nvSpPr>
          <p:spPr bwMode="auto">
            <a:xfrm>
              <a:off x="2680" y="1982"/>
              <a:ext cx="196" cy="117"/>
            </a:xfrm>
            <a:prstGeom prst="ellipse">
              <a:avLst/>
            </a:prstGeom>
            <a:gradFill rotWithShape="1">
              <a:gsLst>
                <a:gs pos="0">
                  <a:srgbClr val="540000"/>
                </a:gs>
                <a:gs pos="50000">
                  <a:srgbClr val="EBD9D9"/>
                </a:gs>
                <a:gs pos="100000">
                  <a:srgbClr val="540000"/>
                </a:gs>
              </a:gsLst>
              <a:lin ang="5400000" scaled="1"/>
            </a:gradFill>
            <a:ln w="3175">
              <a:solidFill>
                <a:srgbClr val="F1B28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rgbClr val="A50021"/>
                  </a:solidFill>
                </a:rPr>
                <a:t>PIDD</a:t>
              </a:r>
            </a:p>
          </p:txBody>
        </p:sp>
      </p:grpSp>
      <p:sp>
        <p:nvSpPr>
          <p:cNvPr id="16162" name="Oval 11042"/>
          <p:cNvSpPr>
            <a:spLocks noChangeAspect="1" noChangeArrowheads="1"/>
          </p:cNvSpPr>
          <p:nvPr/>
        </p:nvSpPr>
        <p:spPr bwMode="auto">
          <a:xfrm>
            <a:off x="3887788" y="3649663"/>
            <a:ext cx="374650" cy="227012"/>
          </a:xfrm>
          <a:prstGeom prst="ellipse">
            <a:avLst/>
          </a:prstGeom>
          <a:gradFill rotWithShape="1">
            <a:gsLst>
              <a:gs pos="0">
                <a:srgbClr val="47453F"/>
              </a:gs>
              <a:gs pos="50000">
                <a:srgbClr val="D0D8C0"/>
              </a:gs>
              <a:gs pos="100000">
                <a:srgbClr val="47453F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A50021"/>
                </a:solidFill>
              </a:rPr>
              <a:t>RAID</a:t>
            </a:r>
          </a:p>
        </p:txBody>
      </p:sp>
      <p:sp>
        <p:nvSpPr>
          <p:cNvPr id="16163" name="Oval 11043"/>
          <p:cNvSpPr>
            <a:spLocks noChangeAspect="1" noChangeArrowheads="1"/>
          </p:cNvSpPr>
          <p:nvPr/>
        </p:nvSpPr>
        <p:spPr bwMode="auto">
          <a:xfrm>
            <a:off x="3910013" y="3355975"/>
            <a:ext cx="374650" cy="227013"/>
          </a:xfrm>
          <a:prstGeom prst="ellipse">
            <a:avLst/>
          </a:prstGeom>
          <a:gradFill rotWithShape="1">
            <a:gsLst>
              <a:gs pos="0">
                <a:srgbClr val="47453F"/>
              </a:gs>
              <a:gs pos="50000">
                <a:srgbClr val="D0D8C0"/>
              </a:gs>
              <a:gs pos="100000">
                <a:srgbClr val="47453F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A50021"/>
                </a:solidFill>
              </a:rPr>
              <a:t>RAID</a:t>
            </a:r>
          </a:p>
        </p:txBody>
      </p:sp>
      <p:sp>
        <p:nvSpPr>
          <p:cNvPr id="16164" name="Oval 11044"/>
          <p:cNvSpPr>
            <a:spLocks noChangeAspect="1" noChangeArrowheads="1"/>
          </p:cNvSpPr>
          <p:nvPr/>
        </p:nvSpPr>
        <p:spPr bwMode="auto">
          <a:xfrm>
            <a:off x="3930650" y="3049588"/>
            <a:ext cx="374650" cy="227012"/>
          </a:xfrm>
          <a:prstGeom prst="ellipse">
            <a:avLst/>
          </a:prstGeom>
          <a:gradFill rotWithShape="1">
            <a:gsLst>
              <a:gs pos="0">
                <a:srgbClr val="47453F"/>
              </a:gs>
              <a:gs pos="50000">
                <a:srgbClr val="D0D8C0"/>
              </a:gs>
              <a:gs pos="100000">
                <a:srgbClr val="47453F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A50021"/>
                </a:solidFill>
              </a:rPr>
              <a:t>RAID</a:t>
            </a:r>
          </a:p>
        </p:txBody>
      </p:sp>
      <p:grpSp>
        <p:nvGrpSpPr>
          <p:cNvPr id="16165" name="Group 11045"/>
          <p:cNvGrpSpPr>
            <a:grpSpLocks noChangeAspect="1"/>
          </p:cNvGrpSpPr>
          <p:nvPr/>
        </p:nvGrpSpPr>
        <p:grpSpPr bwMode="auto">
          <a:xfrm flipV="1">
            <a:off x="3517900" y="3811588"/>
            <a:ext cx="100013" cy="92075"/>
            <a:chOff x="5004" y="1338"/>
            <a:chExt cx="81" cy="75"/>
          </a:xfrm>
        </p:grpSpPr>
        <p:sp>
          <p:nvSpPr>
            <p:cNvPr id="16166" name="Oval 11046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67" name="Line 11047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68" name="Line 11048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grpSp>
        <p:nvGrpSpPr>
          <p:cNvPr id="16169" name="Group 11049"/>
          <p:cNvGrpSpPr>
            <a:grpSpLocks/>
          </p:cNvGrpSpPr>
          <p:nvPr/>
        </p:nvGrpSpPr>
        <p:grpSpPr bwMode="auto">
          <a:xfrm>
            <a:off x="3830638" y="3527425"/>
            <a:ext cx="565150" cy="185738"/>
            <a:chOff x="2680" y="1982"/>
            <a:chExt cx="356" cy="117"/>
          </a:xfrm>
        </p:grpSpPr>
        <p:sp>
          <p:nvSpPr>
            <p:cNvPr id="16170" name="AutoShape 11050"/>
            <p:cNvSpPr>
              <a:spLocks noChangeArrowheads="1"/>
            </p:cNvSpPr>
            <p:nvPr/>
          </p:nvSpPr>
          <p:spPr bwMode="auto">
            <a:xfrm>
              <a:off x="2837" y="2007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sp>
          <p:nvSpPr>
            <p:cNvPr id="16171" name="Oval 11051"/>
            <p:cNvSpPr>
              <a:spLocks noChangeAspect="1" noChangeArrowheads="1"/>
            </p:cNvSpPr>
            <p:nvPr/>
          </p:nvSpPr>
          <p:spPr bwMode="auto">
            <a:xfrm>
              <a:off x="2680" y="1982"/>
              <a:ext cx="196" cy="117"/>
            </a:xfrm>
            <a:prstGeom prst="ellipse">
              <a:avLst/>
            </a:prstGeom>
            <a:gradFill rotWithShape="1">
              <a:gsLst>
                <a:gs pos="0">
                  <a:srgbClr val="540000"/>
                </a:gs>
                <a:gs pos="50000">
                  <a:srgbClr val="EBD9D9"/>
                </a:gs>
                <a:gs pos="100000">
                  <a:srgbClr val="540000"/>
                </a:gs>
              </a:gsLst>
              <a:lin ang="5400000" scaled="1"/>
            </a:gradFill>
            <a:ln w="3175">
              <a:solidFill>
                <a:srgbClr val="F1B28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rgbClr val="A50021"/>
                  </a:solidFill>
                </a:rPr>
                <a:t>PIDD</a:t>
              </a:r>
            </a:p>
          </p:txBody>
        </p:sp>
      </p:grpSp>
      <p:grpSp>
        <p:nvGrpSpPr>
          <p:cNvPr id="16172" name="Group 11052"/>
          <p:cNvGrpSpPr>
            <a:grpSpLocks/>
          </p:cNvGrpSpPr>
          <p:nvPr/>
        </p:nvGrpSpPr>
        <p:grpSpPr bwMode="auto">
          <a:xfrm>
            <a:off x="3832225" y="3208338"/>
            <a:ext cx="565150" cy="185737"/>
            <a:chOff x="2680" y="1982"/>
            <a:chExt cx="356" cy="117"/>
          </a:xfrm>
        </p:grpSpPr>
        <p:sp>
          <p:nvSpPr>
            <p:cNvPr id="16173" name="AutoShape 11053"/>
            <p:cNvSpPr>
              <a:spLocks noChangeArrowheads="1"/>
            </p:cNvSpPr>
            <p:nvPr/>
          </p:nvSpPr>
          <p:spPr bwMode="auto">
            <a:xfrm>
              <a:off x="2837" y="2007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sp>
          <p:nvSpPr>
            <p:cNvPr id="16174" name="Oval 11054"/>
            <p:cNvSpPr>
              <a:spLocks noChangeAspect="1" noChangeArrowheads="1"/>
            </p:cNvSpPr>
            <p:nvPr/>
          </p:nvSpPr>
          <p:spPr bwMode="auto">
            <a:xfrm>
              <a:off x="2680" y="1982"/>
              <a:ext cx="196" cy="117"/>
            </a:xfrm>
            <a:prstGeom prst="ellipse">
              <a:avLst/>
            </a:prstGeom>
            <a:gradFill rotWithShape="1">
              <a:gsLst>
                <a:gs pos="0">
                  <a:srgbClr val="540000"/>
                </a:gs>
                <a:gs pos="50000">
                  <a:srgbClr val="EBD9D9"/>
                </a:gs>
                <a:gs pos="100000">
                  <a:srgbClr val="540000"/>
                </a:gs>
              </a:gsLst>
              <a:lin ang="5400000" scaled="1"/>
            </a:gradFill>
            <a:ln w="3175">
              <a:solidFill>
                <a:srgbClr val="F1B28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rgbClr val="A50021"/>
                  </a:solidFill>
                </a:rPr>
                <a:t>PIDD</a:t>
              </a:r>
            </a:p>
          </p:txBody>
        </p:sp>
      </p:grpSp>
      <p:grpSp>
        <p:nvGrpSpPr>
          <p:cNvPr id="16175" name="Group 11055"/>
          <p:cNvGrpSpPr>
            <a:grpSpLocks/>
          </p:cNvGrpSpPr>
          <p:nvPr/>
        </p:nvGrpSpPr>
        <p:grpSpPr bwMode="auto">
          <a:xfrm flipH="1">
            <a:off x="4170360" y="3395663"/>
            <a:ext cx="755650" cy="257175"/>
            <a:chOff x="2801" y="2246"/>
            <a:chExt cx="476" cy="162"/>
          </a:xfrm>
        </p:grpSpPr>
        <p:sp>
          <p:nvSpPr>
            <p:cNvPr id="16176" name="AutoShape 11056"/>
            <p:cNvSpPr>
              <a:spLocks noChangeArrowheads="1"/>
            </p:cNvSpPr>
            <p:nvPr/>
          </p:nvSpPr>
          <p:spPr bwMode="auto">
            <a:xfrm>
              <a:off x="3078" y="2287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grpSp>
          <p:nvGrpSpPr>
            <p:cNvPr id="16177" name="Group 11057"/>
            <p:cNvGrpSpPr>
              <a:grpSpLocks/>
            </p:cNvGrpSpPr>
            <p:nvPr/>
          </p:nvGrpSpPr>
          <p:grpSpPr bwMode="auto">
            <a:xfrm>
              <a:off x="2801" y="2246"/>
              <a:ext cx="320" cy="162"/>
              <a:chOff x="4738" y="1295"/>
              <a:chExt cx="320" cy="162"/>
            </a:xfrm>
          </p:grpSpPr>
          <p:sp>
            <p:nvSpPr>
              <p:cNvPr id="16178" name="PubPieSlice"/>
              <p:cNvSpPr>
                <a:spLocks noChangeAspect="1" noEditPoints="1" noChangeArrowheads="1"/>
              </p:cNvSpPr>
              <p:nvPr/>
            </p:nvSpPr>
            <p:spPr bwMode="auto">
              <a:xfrm rot="-209359">
                <a:off x="4738" y="1295"/>
                <a:ext cx="320" cy="162"/>
              </a:xfrm>
              <a:custGeom>
                <a:avLst/>
                <a:gdLst>
                  <a:gd name="G0" fmla="+- 0 0 0"/>
                  <a:gd name="G1" fmla="sin 10800 17694720"/>
                  <a:gd name="G2" fmla="cos 10800 17694720"/>
                  <a:gd name="G3" fmla="sin 10800 -5084055"/>
                  <a:gd name="G4" fmla="cos 10800 -5084055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10799 w 21600"/>
                  <a:gd name="T1" fmla="*/ 0 h 21600"/>
                  <a:gd name="T2" fmla="*/ 10800 w 21600"/>
                  <a:gd name="T3" fmla="*/ 10800 h 21600"/>
                  <a:gd name="T4" fmla="*/ 13123 w 21600"/>
                  <a:gd name="T5" fmla="*/ 252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10799" y="0"/>
                    </a:moveTo>
                    <a:cubicBezTo>
                      <a:pt x="4834" y="0"/>
                      <a:pt x="-1" y="4835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5730"/>
                      <a:pt x="18073" y="1343"/>
                      <a:pt x="13122" y="252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 sz="1000">
                  <a:solidFill>
                    <a:schemeClr val="tx1"/>
                  </a:solidFill>
                </a:endParaRPr>
              </a:p>
            </p:txBody>
          </p:sp>
          <p:sp>
            <p:nvSpPr>
              <p:cNvPr id="16179" name="Text Box 11059"/>
              <p:cNvSpPr txBox="1">
                <a:spLocks noChangeArrowheads="1"/>
              </p:cNvSpPr>
              <p:nvPr/>
            </p:nvSpPr>
            <p:spPr bwMode="auto">
              <a:xfrm rot="21457119">
                <a:off x="4746" y="1300"/>
                <a:ext cx="310" cy="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rgbClr val="4D0808"/>
                        </a:gs>
                        <a:gs pos="15000">
                          <a:srgbClr val="FF0300"/>
                        </a:gs>
                        <a:gs pos="27500">
                          <a:srgbClr val="FF7A00"/>
                        </a:gs>
                        <a:gs pos="50000">
                          <a:srgbClr val="FFF200"/>
                        </a:gs>
                        <a:gs pos="72500">
                          <a:srgbClr val="FF7A00"/>
                        </a:gs>
                        <a:gs pos="85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>
                    <a:solidFill>
                      <a:schemeClr val="tx1"/>
                    </a:solidFill>
                  </a:rPr>
                  <a:t>Casp 2</a:t>
                </a:r>
              </a:p>
            </p:txBody>
          </p:sp>
        </p:grpSp>
      </p:grpSp>
      <p:grpSp>
        <p:nvGrpSpPr>
          <p:cNvPr id="16180" name="Group 11060"/>
          <p:cNvGrpSpPr>
            <a:grpSpLocks/>
          </p:cNvGrpSpPr>
          <p:nvPr/>
        </p:nvGrpSpPr>
        <p:grpSpPr bwMode="auto">
          <a:xfrm flipH="1">
            <a:off x="4203703" y="3101975"/>
            <a:ext cx="755650" cy="257175"/>
            <a:chOff x="2801" y="2246"/>
            <a:chExt cx="476" cy="162"/>
          </a:xfrm>
        </p:grpSpPr>
        <p:sp>
          <p:nvSpPr>
            <p:cNvPr id="16181" name="AutoShape 11061"/>
            <p:cNvSpPr>
              <a:spLocks noChangeArrowheads="1"/>
            </p:cNvSpPr>
            <p:nvPr/>
          </p:nvSpPr>
          <p:spPr bwMode="auto">
            <a:xfrm>
              <a:off x="3078" y="2287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grpSp>
          <p:nvGrpSpPr>
            <p:cNvPr id="16182" name="Group 11062"/>
            <p:cNvGrpSpPr>
              <a:grpSpLocks/>
            </p:cNvGrpSpPr>
            <p:nvPr/>
          </p:nvGrpSpPr>
          <p:grpSpPr bwMode="auto">
            <a:xfrm>
              <a:off x="2801" y="2246"/>
              <a:ext cx="320" cy="162"/>
              <a:chOff x="4738" y="1295"/>
              <a:chExt cx="320" cy="162"/>
            </a:xfrm>
          </p:grpSpPr>
          <p:sp>
            <p:nvSpPr>
              <p:cNvPr id="16183" name="PubPieSlice"/>
              <p:cNvSpPr>
                <a:spLocks noChangeAspect="1" noEditPoints="1" noChangeArrowheads="1"/>
              </p:cNvSpPr>
              <p:nvPr/>
            </p:nvSpPr>
            <p:spPr bwMode="auto">
              <a:xfrm rot="-209359">
                <a:off x="4738" y="1295"/>
                <a:ext cx="320" cy="162"/>
              </a:xfrm>
              <a:custGeom>
                <a:avLst/>
                <a:gdLst>
                  <a:gd name="G0" fmla="+- 0 0 0"/>
                  <a:gd name="G1" fmla="sin 10800 17694720"/>
                  <a:gd name="G2" fmla="cos 10800 17694720"/>
                  <a:gd name="G3" fmla="sin 10800 -5084055"/>
                  <a:gd name="G4" fmla="cos 10800 -5084055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10799 w 21600"/>
                  <a:gd name="T1" fmla="*/ 0 h 21600"/>
                  <a:gd name="T2" fmla="*/ 10800 w 21600"/>
                  <a:gd name="T3" fmla="*/ 10800 h 21600"/>
                  <a:gd name="T4" fmla="*/ 13123 w 21600"/>
                  <a:gd name="T5" fmla="*/ 252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10799" y="0"/>
                    </a:moveTo>
                    <a:cubicBezTo>
                      <a:pt x="4834" y="0"/>
                      <a:pt x="-1" y="4835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5730"/>
                      <a:pt x="18073" y="1343"/>
                      <a:pt x="13122" y="252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 sz="1000">
                  <a:solidFill>
                    <a:schemeClr val="tx1"/>
                  </a:solidFill>
                </a:endParaRPr>
              </a:p>
            </p:txBody>
          </p:sp>
          <p:sp>
            <p:nvSpPr>
              <p:cNvPr id="16184" name="Text Box 11064"/>
              <p:cNvSpPr txBox="1">
                <a:spLocks noChangeArrowheads="1"/>
              </p:cNvSpPr>
              <p:nvPr/>
            </p:nvSpPr>
            <p:spPr bwMode="auto">
              <a:xfrm rot="21457119">
                <a:off x="4746" y="1300"/>
                <a:ext cx="310" cy="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rgbClr val="4D0808"/>
                        </a:gs>
                        <a:gs pos="15000">
                          <a:srgbClr val="FF0300"/>
                        </a:gs>
                        <a:gs pos="27500">
                          <a:srgbClr val="FF7A00"/>
                        </a:gs>
                        <a:gs pos="50000">
                          <a:srgbClr val="FFF200"/>
                        </a:gs>
                        <a:gs pos="72500">
                          <a:srgbClr val="FF7A00"/>
                        </a:gs>
                        <a:gs pos="85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>
                    <a:solidFill>
                      <a:schemeClr val="tx1"/>
                    </a:solidFill>
                  </a:rPr>
                  <a:t>Casp 2</a:t>
                </a:r>
              </a:p>
            </p:txBody>
          </p:sp>
        </p:grpSp>
      </p:grpSp>
      <p:sp>
        <p:nvSpPr>
          <p:cNvPr id="16185" name="Oval 11065"/>
          <p:cNvSpPr>
            <a:spLocks noChangeArrowheads="1"/>
          </p:cNvSpPr>
          <p:nvPr/>
        </p:nvSpPr>
        <p:spPr bwMode="auto">
          <a:xfrm>
            <a:off x="4424363" y="5500688"/>
            <a:ext cx="284162" cy="1524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S395</a:t>
            </a:r>
          </a:p>
        </p:txBody>
      </p:sp>
      <p:sp>
        <p:nvSpPr>
          <p:cNvPr id="16186" name="Oval 11066"/>
          <p:cNvSpPr>
            <a:spLocks noChangeArrowheads="1"/>
          </p:cNvSpPr>
          <p:nvPr/>
        </p:nvSpPr>
        <p:spPr bwMode="auto">
          <a:xfrm>
            <a:off x="5130800" y="4568825"/>
            <a:ext cx="284163" cy="1476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T68</a:t>
            </a:r>
          </a:p>
        </p:txBody>
      </p:sp>
      <p:sp>
        <p:nvSpPr>
          <p:cNvPr id="16187" name="Oval 11067"/>
          <p:cNvSpPr>
            <a:spLocks noChangeArrowheads="1"/>
          </p:cNvSpPr>
          <p:nvPr/>
        </p:nvSpPr>
        <p:spPr bwMode="auto">
          <a:xfrm>
            <a:off x="5386388" y="4581525"/>
            <a:ext cx="284162" cy="1476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S456</a:t>
            </a:r>
          </a:p>
        </p:txBody>
      </p:sp>
      <p:sp>
        <p:nvSpPr>
          <p:cNvPr id="16188" name="Oval 11068"/>
          <p:cNvSpPr>
            <a:spLocks noChangeArrowheads="1"/>
          </p:cNvSpPr>
          <p:nvPr/>
        </p:nvSpPr>
        <p:spPr bwMode="auto">
          <a:xfrm>
            <a:off x="5337175" y="4821238"/>
            <a:ext cx="284163" cy="14763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S516</a:t>
            </a:r>
          </a:p>
        </p:txBody>
      </p:sp>
    </p:spTree>
    <p:extLst>
      <p:ext uri="{BB962C8B-B14F-4D97-AF65-F5344CB8AC3E}">
        <p14:creationId xmlns:p14="http://schemas.microsoft.com/office/powerpoint/2010/main" val="8136203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57" name="Group 10237"/>
          <p:cNvGrpSpPr>
            <a:grpSpLocks/>
          </p:cNvGrpSpPr>
          <p:nvPr/>
        </p:nvGrpSpPr>
        <p:grpSpPr bwMode="auto">
          <a:xfrm>
            <a:off x="7938" y="4192588"/>
            <a:ext cx="9153525" cy="2659062"/>
            <a:chOff x="-6" y="2645"/>
            <a:chExt cx="5766" cy="1675"/>
          </a:xfrm>
        </p:grpSpPr>
        <p:grpSp>
          <p:nvGrpSpPr>
            <p:cNvPr id="15358" name="Group 10238"/>
            <p:cNvGrpSpPr>
              <a:grpSpLocks/>
            </p:cNvGrpSpPr>
            <p:nvPr/>
          </p:nvGrpSpPr>
          <p:grpSpPr bwMode="auto">
            <a:xfrm>
              <a:off x="0" y="2660"/>
              <a:ext cx="5754" cy="1648"/>
              <a:chOff x="0" y="2660"/>
              <a:chExt cx="5754" cy="1648"/>
            </a:xfrm>
          </p:grpSpPr>
          <p:sp>
            <p:nvSpPr>
              <p:cNvPr id="15359" name="Freeform 10239"/>
              <p:cNvSpPr>
                <a:spLocks/>
              </p:cNvSpPr>
              <p:nvPr/>
            </p:nvSpPr>
            <p:spPr bwMode="auto">
              <a:xfrm>
                <a:off x="0" y="2821"/>
                <a:ext cx="5754" cy="1487"/>
              </a:xfrm>
              <a:custGeom>
                <a:avLst/>
                <a:gdLst>
                  <a:gd name="T0" fmla="*/ 0 w 5754"/>
                  <a:gd name="T1" fmla="*/ 671 h 1487"/>
                  <a:gd name="T2" fmla="*/ 0 w 5754"/>
                  <a:gd name="T3" fmla="*/ 1487 h 1487"/>
                  <a:gd name="T4" fmla="*/ 5754 w 5754"/>
                  <a:gd name="T5" fmla="*/ 1487 h 1487"/>
                  <a:gd name="T6" fmla="*/ 5748 w 5754"/>
                  <a:gd name="T7" fmla="*/ 839 h 1487"/>
                  <a:gd name="T8" fmla="*/ 5130 w 5754"/>
                  <a:gd name="T9" fmla="*/ 557 h 1487"/>
                  <a:gd name="T10" fmla="*/ 4452 w 5754"/>
                  <a:gd name="T11" fmla="*/ 287 h 1487"/>
                  <a:gd name="T12" fmla="*/ 3684 w 5754"/>
                  <a:gd name="T13" fmla="*/ 143 h 1487"/>
                  <a:gd name="T14" fmla="*/ 2916 w 5754"/>
                  <a:gd name="T15" fmla="*/ 17 h 1487"/>
                  <a:gd name="T16" fmla="*/ 1956 w 5754"/>
                  <a:gd name="T17" fmla="*/ 41 h 1487"/>
                  <a:gd name="T18" fmla="*/ 1362 w 5754"/>
                  <a:gd name="T19" fmla="*/ 167 h 1487"/>
                  <a:gd name="T20" fmla="*/ 996 w 5754"/>
                  <a:gd name="T21" fmla="*/ 227 h 1487"/>
                  <a:gd name="T22" fmla="*/ 294 w 5754"/>
                  <a:gd name="T23" fmla="*/ 515 h 1487"/>
                  <a:gd name="T24" fmla="*/ 0 w 5754"/>
                  <a:gd name="T25" fmla="*/ 671 h 1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54" h="1487">
                    <a:moveTo>
                      <a:pt x="0" y="671"/>
                    </a:moveTo>
                    <a:lnTo>
                      <a:pt x="0" y="1487"/>
                    </a:lnTo>
                    <a:lnTo>
                      <a:pt x="5754" y="1487"/>
                    </a:lnTo>
                    <a:lnTo>
                      <a:pt x="5748" y="839"/>
                    </a:lnTo>
                    <a:lnTo>
                      <a:pt x="5130" y="557"/>
                    </a:lnTo>
                    <a:cubicBezTo>
                      <a:pt x="4914" y="465"/>
                      <a:pt x="4693" y="356"/>
                      <a:pt x="4452" y="287"/>
                    </a:cubicBezTo>
                    <a:cubicBezTo>
                      <a:pt x="4211" y="218"/>
                      <a:pt x="3940" y="188"/>
                      <a:pt x="3684" y="143"/>
                    </a:cubicBezTo>
                    <a:cubicBezTo>
                      <a:pt x="3428" y="98"/>
                      <a:pt x="3204" y="34"/>
                      <a:pt x="2916" y="17"/>
                    </a:cubicBezTo>
                    <a:cubicBezTo>
                      <a:pt x="2628" y="0"/>
                      <a:pt x="2215" y="16"/>
                      <a:pt x="1956" y="41"/>
                    </a:cubicBezTo>
                    <a:cubicBezTo>
                      <a:pt x="1697" y="66"/>
                      <a:pt x="1522" y="136"/>
                      <a:pt x="1362" y="167"/>
                    </a:cubicBezTo>
                    <a:cubicBezTo>
                      <a:pt x="1202" y="198"/>
                      <a:pt x="1174" y="169"/>
                      <a:pt x="996" y="227"/>
                    </a:cubicBezTo>
                    <a:cubicBezTo>
                      <a:pt x="818" y="285"/>
                      <a:pt x="461" y="441"/>
                      <a:pt x="294" y="515"/>
                    </a:cubicBezTo>
                    <a:lnTo>
                      <a:pt x="0" y="67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A6702"/>
                  </a:gs>
                  <a:gs pos="100000">
                    <a:srgbClr val="FFD833"/>
                  </a:gs>
                </a:gsLst>
                <a:lin ang="5400000" scaled="1"/>
              </a:gradFill>
              <a:ln w="9525" cap="flat" cmpd="sng">
                <a:solidFill>
                  <a:srgbClr val="6666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0" name="AutoShape 10240"/>
              <p:cNvSpPr>
                <a:spLocks noChangeArrowheads="1"/>
              </p:cNvSpPr>
              <p:nvPr/>
            </p:nvSpPr>
            <p:spPr bwMode="auto">
              <a:xfrm rot="1359063" flipH="1">
                <a:off x="4930" y="3213"/>
                <a:ext cx="534" cy="19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9A6702"/>
                  </a:gs>
                  <a:gs pos="50000">
                    <a:srgbClr val="FFD833"/>
                  </a:gs>
                  <a:gs pos="100000">
                    <a:srgbClr val="9A6702"/>
                  </a:gs>
                </a:gsLst>
                <a:lin ang="5400000" scaled="1"/>
              </a:gradFill>
              <a:ln w="12700">
                <a:solidFill>
                  <a:srgbClr val="6666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1" name="AutoShape 10241"/>
              <p:cNvSpPr>
                <a:spLocks noChangeArrowheads="1"/>
              </p:cNvSpPr>
              <p:nvPr/>
            </p:nvSpPr>
            <p:spPr bwMode="auto">
              <a:xfrm rot="652846" flipH="1">
                <a:off x="3308" y="2766"/>
                <a:ext cx="553" cy="18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9A6702"/>
                  </a:gs>
                  <a:gs pos="50000">
                    <a:srgbClr val="FFD833"/>
                  </a:gs>
                  <a:gs pos="100000">
                    <a:srgbClr val="9A6702"/>
                  </a:gs>
                </a:gsLst>
                <a:lin ang="5400000" scaled="1"/>
              </a:gradFill>
              <a:ln w="12700">
                <a:solidFill>
                  <a:srgbClr val="6666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2" name="AutoShape 10242"/>
              <p:cNvSpPr>
                <a:spLocks noChangeArrowheads="1"/>
              </p:cNvSpPr>
              <p:nvPr/>
            </p:nvSpPr>
            <p:spPr bwMode="auto">
              <a:xfrm rot="-409725">
                <a:off x="1629" y="2724"/>
                <a:ext cx="5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9A6702"/>
                  </a:gs>
                  <a:gs pos="50000">
                    <a:srgbClr val="FFD833"/>
                  </a:gs>
                  <a:gs pos="100000">
                    <a:srgbClr val="9A6702"/>
                  </a:gs>
                </a:gsLst>
                <a:lin ang="5400000" scaled="1"/>
              </a:gradFill>
              <a:ln w="12700">
                <a:solidFill>
                  <a:srgbClr val="6666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3" name="AutoShape 10243"/>
              <p:cNvSpPr>
                <a:spLocks noChangeArrowheads="1"/>
              </p:cNvSpPr>
              <p:nvPr/>
            </p:nvSpPr>
            <p:spPr bwMode="auto">
              <a:xfrm rot="-1359063">
                <a:off x="47" y="3158"/>
                <a:ext cx="497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9A6702"/>
                  </a:gs>
                  <a:gs pos="50000">
                    <a:srgbClr val="FFD833"/>
                  </a:gs>
                  <a:gs pos="100000">
                    <a:srgbClr val="9A6702"/>
                  </a:gs>
                </a:gsLst>
                <a:lin ang="5400000" scaled="1"/>
              </a:gradFill>
              <a:ln w="12700">
                <a:solidFill>
                  <a:srgbClr val="6666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4" name="Freeform 10244"/>
              <p:cNvSpPr>
                <a:spLocks/>
              </p:cNvSpPr>
              <p:nvPr/>
            </p:nvSpPr>
            <p:spPr bwMode="auto">
              <a:xfrm>
                <a:off x="1997" y="2660"/>
                <a:ext cx="1465" cy="249"/>
              </a:xfrm>
              <a:custGeom>
                <a:avLst/>
                <a:gdLst>
                  <a:gd name="T0" fmla="*/ 109 w 1465"/>
                  <a:gd name="T1" fmla="*/ 52 h 249"/>
                  <a:gd name="T2" fmla="*/ 127 w 1465"/>
                  <a:gd name="T3" fmla="*/ 214 h 249"/>
                  <a:gd name="T4" fmla="*/ 769 w 1465"/>
                  <a:gd name="T5" fmla="*/ 178 h 249"/>
                  <a:gd name="T6" fmla="*/ 1357 w 1465"/>
                  <a:gd name="T7" fmla="*/ 232 h 249"/>
                  <a:gd name="T8" fmla="*/ 1369 w 1465"/>
                  <a:gd name="T9" fmla="*/ 76 h 249"/>
                  <a:gd name="T10" fmla="*/ 781 w 1465"/>
                  <a:gd name="T11" fmla="*/ 4 h 249"/>
                  <a:gd name="T12" fmla="*/ 109 w 1465"/>
                  <a:gd name="T13" fmla="*/ 52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5" h="249">
                    <a:moveTo>
                      <a:pt x="109" y="52"/>
                    </a:moveTo>
                    <a:cubicBezTo>
                      <a:pt x="0" y="87"/>
                      <a:pt x="17" y="193"/>
                      <a:pt x="127" y="214"/>
                    </a:cubicBezTo>
                    <a:cubicBezTo>
                      <a:pt x="237" y="235"/>
                      <a:pt x="564" y="175"/>
                      <a:pt x="769" y="178"/>
                    </a:cubicBezTo>
                    <a:cubicBezTo>
                      <a:pt x="974" y="181"/>
                      <a:pt x="1257" y="249"/>
                      <a:pt x="1357" y="232"/>
                    </a:cubicBezTo>
                    <a:cubicBezTo>
                      <a:pt x="1457" y="215"/>
                      <a:pt x="1465" y="114"/>
                      <a:pt x="1369" y="76"/>
                    </a:cubicBezTo>
                    <a:cubicBezTo>
                      <a:pt x="1273" y="38"/>
                      <a:pt x="991" y="8"/>
                      <a:pt x="781" y="4"/>
                    </a:cubicBezTo>
                    <a:cubicBezTo>
                      <a:pt x="571" y="0"/>
                      <a:pt x="218" y="17"/>
                      <a:pt x="109" y="5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6600"/>
                  </a:gs>
                  <a:gs pos="100000">
                    <a:srgbClr val="E6FE70"/>
                  </a:gs>
                </a:gsLst>
                <a:lin ang="5400000" scaled="1"/>
              </a:gradFill>
              <a:ln w="38100" cap="flat" cmpd="sng">
                <a:solidFill>
                  <a:srgbClr val="6666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5" name="Freeform 10245"/>
              <p:cNvSpPr>
                <a:spLocks/>
              </p:cNvSpPr>
              <p:nvPr/>
            </p:nvSpPr>
            <p:spPr bwMode="auto">
              <a:xfrm>
                <a:off x="3708" y="2826"/>
                <a:ext cx="1411" cy="477"/>
              </a:xfrm>
              <a:custGeom>
                <a:avLst/>
                <a:gdLst>
                  <a:gd name="T0" fmla="*/ 138 w 1411"/>
                  <a:gd name="T1" fmla="*/ 0 h 477"/>
                  <a:gd name="T2" fmla="*/ 96 w 1411"/>
                  <a:gd name="T3" fmla="*/ 168 h 477"/>
                  <a:gd name="T4" fmla="*/ 717 w 1411"/>
                  <a:gd name="T5" fmla="*/ 274 h 477"/>
                  <a:gd name="T6" fmla="*/ 1236 w 1411"/>
                  <a:gd name="T7" fmla="*/ 468 h 477"/>
                  <a:gd name="T8" fmla="*/ 1332 w 1411"/>
                  <a:gd name="T9" fmla="*/ 330 h 477"/>
                  <a:gd name="T10" fmla="*/ 762 w 1411"/>
                  <a:gd name="T11" fmla="*/ 114 h 477"/>
                  <a:gd name="T12" fmla="*/ 138 w 1411"/>
                  <a:gd name="T1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1" h="477">
                    <a:moveTo>
                      <a:pt x="138" y="0"/>
                    </a:moveTo>
                    <a:cubicBezTo>
                      <a:pt x="26" y="9"/>
                      <a:pt x="0" y="122"/>
                      <a:pt x="96" y="168"/>
                    </a:cubicBezTo>
                    <a:cubicBezTo>
                      <a:pt x="192" y="214"/>
                      <a:pt x="527" y="224"/>
                      <a:pt x="717" y="274"/>
                    </a:cubicBezTo>
                    <a:cubicBezTo>
                      <a:pt x="907" y="324"/>
                      <a:pt x="1134" y="459"/>
                      <a:pt x="1236" y="468"/>
                    </a:cubicBezTo>
                    <a:cubicBezTo>
                      <a:pt x="1338" y="477"/>
                      <a:pt x="1411" y="389"/>
                      <a:pt x="1332" y="330"/>
                    </a:cubicBezTo>
                    <a:cubicBezTo>
                      <a:pt x="1253" y="271"/>
                      <a:pt x="961" y="169"/>
                      <a:pt x="762" y="114"/>
                    </a:cubicBezTo>
                    <a:cubicBezTo>
                      <a:pt x="563" y="59"/>
                      <a:pt x="268" y="24"/>
                      <a:pt x="13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6600"/>
                  </a:gs>
                  <a:gs pos="100000">
                    <a:srgbClr val="E6FE70"/>
                  </a:gs>
                </a:gsLst>
                <a:lin ang="5400000" scaled="1"/>
              </a:gradFill>
              <a:ln w="38100" cap="flat" cmpd="sng">
                <a:solidFill>
                  <a:srgbClr val="6666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6" name="Freeform 10246"/>
              <p:cNvSpPr>
                <a:spLocks/>
              </p:cNvSpPr>
              <p:nvPr/>
            </p:nvSpPr>
            <p:spPr bwMode="auto">
              <a:xfrm>
                <a:off x="328" y="2757"/>
                <a:ext cx="1438" cy="520"/>
              </a:xfrm>
              <a:custGeom>
                <a:avLst/>
                <a:gdLst>
                  <a:gd name="T0" fmla="*/ 92 w 1438"/>
                  <a:gd name="T1" fmla="*/ 363 h 520"/>
                  <a:gd name="T2" fmla="*/ 170 w 1438"/>
                  <a:gd name="T3" fmla="*/ 507 h 520"/>
                  <a:gd name="T4" fmla="*/ 761 w 1438"/>
                  <a:gd name="T5" fmla="*/ 286 h 520"/>
                  <a:gd name="T6" fmla="*/ 1346 w 1438"/>
                  <a:gd name="T7" fmla="*/ 171 h 520"/>
                  <a:gd name="T8" fmla="*/ 1316 w 1438"/>
                  <a:gd name="T9" fmla="*/ 9 h 520"/>
                  <a:gd name="T10" fmla="*/ 722 w 1438"/>
                  <a:gd name="T11" fmla="*/ 116 h 520"/>
                  <a:gd name="T12" fmla="*/ 92 w 1438"/>
                  <a:gd name="T13" fmla="*/ 363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8" h="520">
                    <a:moveTo>
                      <a:pt x="92" y="363"/>
                    </a:moveTo>
                    <a:cubicBezTo>
                      <a:pt x="0" y="428"/>
                      <a:pt x="59" y="520"/>
                      <a:pt x="170" y="507"/>
                    </a:cubicBezTo>
                    <a:cubicBezTo>
                      <a:pt x="281" y="494"/>
                      <a:pt x="565" y="342"/>
                      <a:pt x="761" y="286"/>
                    </a:cubicBezTo>
                    <a:cubicBezTo>
                      <a:pt x="957" y="230"/>
                      <a:pt x="1254" y="217"/>
                      <a:pt x="1346" y="171"/>
                    </a:cubicBezTo>
                    <a:cubicBezTo>
                      <a:pt x="1438" y="125"/>
                      <a:pt x="1420" y="18"/>
                      <a:pt x="1316" y="9"/>
                    </a:cubicBezTo>
                    <a:cubicBezTo>
                      <a:pt x="1212" y="0"/>
                      <a:pt x="926" y="57"/>
                      <a:pt x="722" y="116"/>
                    </a:cubicBezTo>
                    <a:cubicBezTo>
                      <a:pt x="518" y="175"/>
                      <a:pt x="188" y="298"/>
                      <a:pt x="92" y="3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6FE70"/>
                  </a:gs>
                  <a:gs pos="100000">
                    <a:srgbClr val="CC6600"/>
                  </a:gs>
                </a:gsLst>
                <a:lin ang="5400000" scaled="1"/>
              </a:gradFill>
              <a:ln w="38100" cap="flat" cmpd="sng">
                <a:solidFill>
                  <a:srgbClr val="6666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7" name="Freeform 10247"/>
              <p:cNvSpPr>
                <a:spLocks/>
              </p:cNvSpPr>
              <p:nvPr/>
            </p:nvSpPr>
            <p:spPr bwMode="auto">
              <a:xfrm>
                <a:off x="5303" y="3305"/>
                <a:ext cx="451" cy="361"/>
              </a:xfrm>
              <a:custGeom>
                <a:avLst/>
                <a:gdLst>
                  <a:gd name="T0" fmla="*/ 451 w 451"/>
                  <a:gd name="T1" fmla="*/ 193 h 361"/>
                  <a:gd name="T2" fmla="*/ 265 w 451"/>
                  <a:gd name="T3" fmla="*/ 79 h 361"/>
                  <a:gd name="T4" fmla="*/ 97 w 451"/>
                  <a:gd name="T5" fmla="*/ 13 h 361"/>
                  <a:gd name="T6" fmla="*/ 25 w 451"/>
                  <a:gd name="T7" fmla="*/ 157 h 361"/>
                  <a:gd name="T8" fmla="*/ 247 w 451"/>
                  <a:gd name="T9" fmla="*/ 247 h 361"/>
                  <a:gd name="T10" fmla="*/ 445 w 451"/>
                  <a:gd name="T11" fmla="*/ 349 h 361"/>
                  <a:gd name="T12" fmla="*/ 451 w 451"/>
                  <a:gd name="T13" fmla="*/ 193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1" h="361">
                    <a:moveTo>
                      <a:pt x="451" y="193"/>
                    </a:moveTo>
                    <a:cubicBezTo>
                      <a:pt x="421" y="148"/>
                      <a:pt x="324" y="109"/>
                      <a:pt x="265" y="79"/>
                    </a:cubicBezTo>
                    <a:cubicBezTo>
                      <a:pt x="206" y="49"/>
                      <a:pt x="137" y="0"/>
                      <a:pt x="97" y="13"/>
                    </a:cubicBezTo>
                    <a:cubicBezTo>
                      <a:pt x="57" y="26"/>
                      <a:pt x="0" y="118"/>
                      <a:pt x="25" y="157"/>
                    </a:cubicBezTo>
                    <a:cubicBezTo>
                      <a:pt x="50" y="196"/>
                      <a:pt x="177" y="215"/>
                      <a:pt x="247" y="247"/>
                    </a:cubicBezTo>
                    <a:cubicBezTo>
                      <a:pt x="317" y="279"/>
                      <a:pt x="414" y="361"/>
                      <a:pt x="445" y="349"/>
                    </a:cubicBezTo>
                    <a:lnTo>
                      <a:pt x="451" y="19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6600"/>
                  </a:gs>
                  <a:gs pos="100000">
                    <a:srgbClr val="E6FE70"/>
                  </a:gs>
                </a:gsLst>
                <a:lin ang="5400000" scaled="1"/>
              </a:gradFill>
              <a:ln w="38100" cap="flat" cmpd="sng">
                <a:solidFill>
                  <a:srgbClr val="6666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68" name="Freeform 10248"/>
              <p:cNvSpPr>
                <a:spLocks/>
              </p:cNvSpPr>
              <p:nvPr/>
            </p:nvSpPr>
            <p:spPr bwMode="auto">
              <a:xfrm>
                <a:off x="6" y="3236"/>
                <a:ext cx="174" cy="272"/>
              </a:xfrm>
              <a:custGeom>
                <a:avLst/>
                <a:gdLst>
                  <a:gd name="T0" fmla="*/ 0 w 174"/>
                  <a:gd name="T1" fmla="*/ 256 h 272"/>
                  <a:gd name="T2" fmla="*/ 156 w 174"/>
                  <a:gd name="T3" fmla="*/ 166 h 272"/>
                  <a:gd name="T4" fmla="*/ 108 w 174"/>
                  <a:gd name="T5" fmla="*/ 16 h 272"/>
                  <a:gd name="T6" fmla="*/ 0 w 174"/>
                  <a:gd name="T7" fmla="*/ 70 h 272"/>
                  <a:gd name="T8" fmla="*/ 0 w 174"/>
                  <a:gd name="T9" fmla="*/ 25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272">
                    <a:moveTo>
                      <a:pt x="0" y="256"/>
                    </a:moveTo>
                    <a:cubicBezTo>
                      <a:pt x="26" y="272"/>
                      <a:pt x="138" y="206"/>
                      <a:pt x="156" y="166"/>
                    </a:cubicBezTo>
                    <a:cubicBezTo>
                      <a:pt x="174" y="126"/>
                      <a:pt x="134" y="32"/>
                      <a:pt x="108" y="16"/>
                    </a:cubicBezTo>
                    <a:cubicBezTo>
                      <a:pt x="82" y="0"/>
                      <a:pt x="18" y="30"/>
                      <a:pt x="0" y="70"/>
                    </a:cubicBezTo>
                    <a:lnTo>
                      <a:pt x="0" y="25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6600"/>
                  </a:gs>
                  <a:gs pos="100000">
                    <a:srgbClr val="E6FE70"/>
                  </a:gs>
                </a:gsLst>
                <a:lin ang="5400000" scaled="1"/>
              </a:gradFill>
              <a:ln w="38100" cap="flat" cmpd="sng">
                <a:solidFill>
                  <a:srgbClr val="6666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15369" name="Freeform 10249"/>
            <p:cNvSpPr>
              <a:spLocks/>
            </p:cNvSpPr>
            <p:nvPr/>
          </p:nvSpPr>
          <p:spPr bwMode="auto">
            <a:xfrm>
              <a:off x="-6" y="2645"/>
              <a:ext cx="5766" cy="1675"/>
            </a:xfrm>
            <a:custGeom>
              <a:avLst/>
              <a:gdLst>
                <a:gd name="T0" fmla="*/ 0 w 5766"/>
                <a:gd name="T1" fmla="*/ 631 h 1675"/>
                <a:gd name="T2" fmla="*/ 6 w 5766"/>
                <a:gd name="T3" fmla="*/ 1675 h 1675"/>
                <a:gd name="T4" fmla="*/ 5766 w 5766"/>
                <a:gd name="T5" fmla="*/ 1669 h 1675"/>
                <a:gd name="T6" fmla="*/ 5754 w 5766"/>
                <a:gd name="T7" fmla="*/ 811 h 1675"/>
                <a:gd name="T8" fmla="*/ 5436 w 5766"/>
                <a:gd name="T9" fmla="*/ 655 h 1675"/>
                <a:gd name="T10" fmla="*/ 4938 w 5766"/>
                <a:gd name="T11" fmla="*/ 445 h 1675"/>
                <a:gd name="T12" fmla="*/ 4608 w 5766"/>
                <a:gd name="T13" fmla="*/ 325 h 1675"/>
                <a:gd name="T14" fmla="*/ 4260 w 5766"/>
                <a:gd name="T15" fmla="*/ 235 h 1675"/>
                <a:gd name="T16" fmla="*/ 3798 w 5766"/>
                <a:gd name="T17" fmla="*/ 163 h 1675"/>
                <a:gd name="T18" fmla="*/ 3306 w 5766"/>
                <a:gd name="T19" fmla="*/ 55 h 1675"/>
                <a:gd name="T20" fmla="*/ 2916 w 5766"/>
                <a:gd name="T21" fmla="*/ 7 h 1675"/>
                <a:gd name="T22" fmla="*/ 2502 w 5766"/>
                <a:gd name="T23" fmla="*/ 13 h 1675"/>
                <a:gd name="T24" fmla="*/ 2082 w 5766"/>
                <a:gd name="T25" fmla="*/ 55 h 1675"/>
                <a:gd name="T26" fmla="*/ 1686 w 5766"/>
                <a:gd name="T27" fmla="*/ 103 h 1675"/>
                <a:gd name="T28" fmla="*/ 1386 w 5766"/>
                <a:gd name="T29" fmla="*/ 133 h 1675"/>
                <a:gd name="T30" fmla="*/ 906 w 5766"/>
                <a:gd name="T31" fmla="*/ 259 h 1675"/>
                <a:gd name="T32" fmla="*/ 324 w 5766"/>
                <a:gd name="T33" fmla="*/ 493 h 1675"/>
                <a:gd name="T34" fmla="*/ 0 w 5766"/>
                <a:gd name="T35" fmla="*/ 631 h 1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66" h="1675">
                  <a:moveTo>
                    <a:pt x="0" y="631"/>
                  </a:moveTo>
                  <a:lnTo>
                    <a:pt x="6" y="1675"/>
                  </a:lnTo>
                  <a:lnTo>
                    <a:pt x="5766" y="1669"/>
                  </a:lnTo>
                  <a:lnTo>
                    <a:pt x="5754" y="811"/>
                  </a:lnTo>
                  <a:lnTo>
                    <a:pt x="5436" y="655"/>
                  </a:lnTo>
                  <a:lnTo>
                    <a:pt x="4938" y="445"/>
                  </a:lnTo>
                  <a:cubicBezTo>
                    <a:pt x="4800" y="390"/>
                    <a:pt x="4721" y="360"/>
                    <a:pt x="4608" y="325"/>
                  </a:cubicBezTo>
                  <a:cubicBezTo>
                    <a:pt x="4495" y="290"/>
                    <a:pt x="4395" y="262"/>
                    <a:pt x="4260" y="235"/>
                  </a:cubicBezTo>
                  <a:cubicBezTo>
                    <a:pt x="4125" y="208"/>
                    <a:pt x="3957" y="193"/>
                    <a:pt x="3798" y="163"/>
                  </a:cubicBezTo>
                  <a:cubicBezTo>
                    <a:pt x="3639" y="133"/>
                    <a:pt x="3453" y="81"/>
                    <a:pt x="3306" y="55"/>
                  </a:cubicBezTo>
                  <a:cubicBezTo>
                    <a:pt x="3159" y="29"/>
                    <a:pt x="3050" y="14"/>
                    <a:pt x="2916" y="7"/>
                  </a:cubicBezTo>
                  <a:cubicBezTo>
                    <a:pt x="2782" y="0"/>
                    <a:pt x="2641" y="5"/>
                    <a:pt x="2502" y="13"/>
                  </a:cubicBezTo>
                  <a:cubicBezTo>
                    <a:pt x="2363" y="21"/>
                    <a:pt x="2218" y="40"/>
                    <a:pt x="2082" y="55"/>
                  </a:cubicBezTo>
                  <a:cubicBezTo>
                    <a:pt x="1946" y="70"/>
                    <a:pt x="1802" y="90"/>
                    <a:pt x="1686" y="103"/>
                  </a:cubicBezTo>
                  <a:cubicBezTo>
                    <a:pt x="1570" y="116"/>
                    <a:pt x="1516" y="107"/>
                    <a:pt x="1386" y="133"/>
                  </a:cubicBezTo>
                  <a:cubicBezTo>
                    <a:pt x="1256" y="159"/>
                    <a:pt x="1083" y="199"/>
                    <a:pt x="906" y="259"/>
                  </a:cubicBezTo>
                  <a:cubicBezTo>
                    <a:pt x="729" y="319"/>
                    <a:pt x="475" y="432"/>
                    <a:pt x="324" y="493"/>
                  </a:cubicBezTo>
                  <a:lnTo>
                    <a:pt x="0" y="631"/>
                  </a:lnTo>
                  <a:close/>
                </a:path>
              </a:pathLst>
            </a:custGeom>
            <a:solidFill>
              <a:schemeClr val="bg1"/>
            </a:solidFill>
            <a:ln w="412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849" name="Group 10238"/>
          <p:cNvGrpSpPr>
            <a:grpSpLocks/>
          </p:cNvGrpSpPr>
          <p:nvPr/>
        </p:nvGrpSpPr>
        <p:grpSpPr bwMode="auto">
          <a:xfrm>
            <a:off x="26988" y="4216402"/>
            <a:ext cx="9124950" cy="1597025"/>
            <a:chOff x="6" y="2660"/>
            <a:chExt cx="5748" cy="1006"/>
          </a:xfrm>
          <a:noFill/>
        </p:grpSpPr>
        <p:sp>
          <p:nvSpPr>
            <p:cNvPr id="854" name="Freeform 10244"/>
            <p:cNvSpPr>
              <a:spLocks/>
            </p:cNvSpPr>
            <p:nvPr/>
          </p:nvSpPr>
          <p:spPr bwMode="auto">
            <a:xfrm>
              <a:off x="1997" y="2660"/>
              <a:ext cx="1465" cy="249"/>
            </a:xfrm>
            <a:custGeom>
              <a:avLst/>
              <a:gdLst>
                <a:gd name="T0" fmla="*/ 109 w 1465"/>
                <a:gd name="T1" fmla="*/ 52 h 249"/>
                <a:gd name="T2" fmla="*/ 127 w 1465"/>
                <a:gd name="T3" fmla="*/ 214 h 249"/>
                <a:gd name="T4" fmla="*/ 769 w 1465"/>
                <a:gd name="T5" fmla="*/ 178 h 249"/>
                <a:gd name="T6" fmla="*/ 1357 w 1465"/>
                <a:gd name="T7" fmla="*/ 232 h 249"/>
                <a:gd name="T8" fmla="*/ 1369 w 1465"/>
                <a:gd name="T9" fmla="*/ 76 h 249"/>
                <a:gd name="T10" fmla="*/ 781 w 1465"/>
                <a:gd name="T11" fmla="*/ 4 h 249"/>
                <a:gd name="T12" fmla="*/ 109 w 1465"/>
                <a:gd name="T13" fmla="*/ 5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5" h="249">
                  <a:moveTo>
                    <a:pt x="109" y="52"/>
                  </a:moveTo>
                  <a:cubicBezTo>
                    <a:pt x="0" y="87"/>
                    <a:pt x="17" y="193"/>
                    <a:pt x="127" y="214"/>
                  </a:cubicBezTo>
                  <a:cubicBezTo>
                    <a:pt x="237" y="235"/>
                    <a:pt x="564" y="175"/>
                    <a:pt x="769" y="178"/>
                  </a:cubicBezTo>
                  <a:cubicBezTo>
                    <a:pt x="974" y="181"/>
                    <a:pt x="1257" y="249"/>
                    <a:pt x="1357" y="232"/>
                  </a:cubicBezTo>
                  <a:cubicBezTo>
                    <a:pt x="1457" y="215"/>
                    <a:pt x="1465" y="114"/>
                    <a:pt x="1369" y="76"/>
                  </a:cubicBezTo>
                  <a:cubicBezTo>
                    <a:pt x="1273" y="38"/>
                    <a:pt x="991" y="8"/>
                    <a:pt x="781" y="4"/>
                  </a:cubicBezTo>
                  <a:cubicBezTo>
                    <a:pt x="571" y="0"/>
                    <a:pt x="218" y="17"/>
                    <a:pt x="109" y="52"/>
                  </a:cubicBezTo>
                  <a:close/>
                </a:path>
              </a:pathLst>
            </a:custGeom>
            <a:grp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55" name="Freeform 10245"/>
            <p:cNvSpPr>
              <a:spLocks/>
            </p:cNvSpPr>
            <p:nvPr/>
          </p:nvSpPr>
          <p:spPr bwMode="auto">
            <a:xfrm>
              <a:off x="3708" y="2826"/>
              <a:ext cx="1411" cy="477"/>
            </a:xfrm>
            <a:custGeom>
              <a:avLst/>
              <a:gdLst>
                <a:gd name="T0" fmla="*/ 138 w 1411"/>
                <a:gd name="T1" fmla="*/ 0 h 477"/>
                <a:gd name="T2" fmla="*/ 96 w 1411"/>
                <a:gd name="T3" fmla="*/ 168 h 477"/>
                <a:gd name="T4" fmla="*/ 717 w 1411"/>
                <a:gd name="T5" fmla="*/ 274 h 477"/>
                <a:gd name="T6" fmla="*/ 1236 w 1411"/>
                <a:gd name="T7" fmla="*/ 468 h 477"/>
                <a:gd name="T8" fmla="*/ 1332 w 1411"/>
                <a:gd name="T9" fmla="*/ 330 h 477"/>
                <a:gd name="T10" fmla="*/ 762 w 1411"/>
                <a:gd name="T11" fmla="*/ 114 h 477"/>
                <a:gd name="T12" fmla="*/ 138 w 1411"/>
                <a:gd name="T13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1" h="477">
                  <a:moveTo>
                    <a:pt x="138" y="0"/>
                  </a:moveTo>
                  <a:cubicBezTo>
                    <a:pt x="26" y="9"/>
                    <a:pt x="0" y="122"/>
                    <a:pt x="96" y="168"/>
                  </a:cubicBezTo>
                  <a:cubicBezTo>
                    <a:pt x="192" y="214"/>
                    <a:pt x="527" y="224"/>
                    <a:pt x="717" y="274"/>
                  </a:cubicBezTo>
                  <a:cubicBezTo>
                    <a:pt x="907" y="324"/>
                    <a:pt x="1134" y="459"/>
                    <a:pt x="1236" y="468"/>
                  </a:cubicBezTo>
                  <a:cubicBezTo>
                    <a:pt x="1338" y="477"/>
                    <a:pt x="1411" y="389"/>
                    <a:pt x="1332" y="330"/>
                  </a:cubicBezTo>
                  <a:cubicBezTo>
                    <a:pt x="1253" y="271"/>
                    <a:pt x="961" y="169"/>
                    <a:pt x="762" y="114"/>
                  </a:cubicBezTo>
                  <a:cubicBezTo>
                    <a:pt x="563" y="59"/>
                    <a:pt x="268" y="24"/>
                    <a:pt x="138" y="0"/>
                  </a:cubicBezTo>
                  <a:close/>
                </a:path>
              </a:pathLst>
            </a:custGeom>
            <a:grp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56" name="Freeform 10246"/>
            <p:cNvSpPr>
              <a:spLocks/>
            </p:cNvSpPr>
            <p:nvPr/>
          </p:nvSpPr>
          <p:spPr bwMode="auto">
            <a:xfrm>
              <a:off x="328" y="2757"/>
              <a:ext cx="1438" cy="520"/>
            </a:xfrm>
            <a:custGeom>
              <a:avLst/>
              <a:gdLst>
                <a:gd name="T0" fmla="*/ 92 w 1438"/>
                <a:gd name="T1" fmla="*/ 363 h 520"/>
                <a:gd name="T2" fmla="*/ 170 w 1438"/>
                <a:gd name="T3" fmla="*/ 507 h 520"/>
                <a:gd name="T4" fmla="*/ 761 w 1438"/>
                <a:gd name="T5" fmla="*/ 286 h 520"/>
                <a:gd name="T6" fmla="*/ 1346 w 1438"/>
                <a:gd name="T7" fmla="*/ 171 h 520"/>
                <a:gd name="T8" fmla="*/ 1316 w 1438"/>
                <a:gd name="T9" fmla="*/ 9 h 520"/>
                <a:gd name="T10" fmla="*/ 722 w 1438"/>
                <a:gd name="T11" fmla="*/ 116 h 520"/>
                <a:gd name="T12" fmla="*/ 92 w 1438"/>
                <a:gd name="T13" fmla="*/ 363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8" h="520">
                  <a:moveTo>
                    <a:pt x="92" y="363"/>
                  </a:moveTo>
                  <a:cubicBezTo>
                    <a:pt x="0" y="428"/>
                    <a:pt x="59" y="520"/>
                    <a:pt x="170" y="507"/>
                  </a:cubicBezTo>
                  <a:cubicBezTo>
                    <a:pt x="281" y="494"/>
                    <a:pt x="565" y="342"/>
                    <a:pt x="761" y="286"/>
                  </a:cubicBezTo>
                  <a:cubicBezTo>
                    <a:pt x="957" y="230"/>
                    <a:pt x="1254" y="217"/>
                    <a:pt x="1346" y="171"/>
                  </a:cubicBezTo>
                  <a:cubicBezTo>
                    <a:pt x="1438" y="125"/>
                    <a:pt x="1420" y="18"/>
                    <a:pt x="1316" y="9"/>
                  </a:cubicBezTo>
                  <a:cubicBezTo>
                    <a:pt x="1212" y="0"/>
                    <a:pt x="926" y="57"/>
                    <a:pt x="722" y="116"/>
                  </a:cubicBezTo>
                  <a:cubicBezTo>
                    <a:pt x="518" y="175"/>
                    <a:pt x="188" y="298"/>
                    <a:pt x="92" y="363"/>
                  </a:cubicBezTo>
                  <a:close/>
                </a:path>
              </a:pathLst>
            </a:custGeom>
            <a:grp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57" name="Freeform 10247"/>
            <p:cNvSpPr>
              <a:spLocks/>
            </p:cNvSpPr>
            <p:nvPr/>
          </p:nvSpPr>
          <p:spPr bwMode="auto">
            <a:xfrm>
              <a:off x="5303" y="3305"/>
              <a:ext cx="451" cy="361"/>
            </a:xfrm>
            <a:custGeom>
              <a:avLst/>
              <a:gdLst>
                <a:gd name="T0" fmla="*/ 451 w 451"/>
                <a:gd name="T1" fmla="*/ 193 h 361"/>
                <a:gd name="T2" fmla="*/ 265 w 451"/>
                <a:gd name="T3" fmla="*/ 79 h 361"/>
                <a:gd name="T4" fmla="*/ 97 w 451"/>
                <a:gd name="T5" fmla="*/ 13 h 361"/>
                <a:gd name="T6" fmla="*/ 25 w 451"/>
                <a:gd name="T7" fmla="*/ 157 h 361"/>
                <a:gd name="T8" fmla="*/ 247 w 451"/>
                <a:gd name="T9" fmla="*/ 247 h 361"/>
                <a:gd name="T10" fmla="*/ 445 w 451"/>
                <a:gd name="T11" fmla="*/ 349 h 361"/>
                <a:gd name="T12" fmla="*/ 451 w 451"/>
                <a:gd name="T13" fmla="*/ 193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361">
                  <a:moveTo>
                    <a:pt x="451" y="193"/>
                  </a:moveTo>
                  <a:cubicBezTo>
                    <a:pt x="421" y="148"/>
                    <a:pt x="324" y="109"/>
                    <a:pt x="265" y="79"/>
                  </a:cubicBezTo>
                  <a:cubicBezTo>
                    <a:pt x="206" y="49"/>
                    <a:pt x="137" y="0"/>
                    <a:pt x="97" y="13"/>
                  </a:cubicBezTo>
                  <a:cubicBezTo>
                    <a:pt x="57" y="26"/>
                    <a:pt x="0" y="118"/>
                    <a:pt x="25" y="157"/>
                  </a:cubicBezTo>
                  <a:cubicBezTo>
                    <a:pt x="50" y="196"/>
                    <a:pt x="177" y="215"/>
                    <a:pt x="247" y="247"/>
                  </a:cubicBezTo>
                  <a:cubicBezTo>
                    <a:pt x="317" y="279"/>
                    <a:pt x="414" y="361"/>
                    <a:pt x="445" y="349"/>
                  </a:cubicBezTo>
                  <a:lnTo>
                    <a:pt x="451" y="193"/>
                  </a:lnTo>
                  <a:close/>
                </a:path>
              </a:pathLst>
            </a:custGeom>
            <a:grp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58" name="Freeform 10248"/>
            <p:cNvSpPr>
              <a:spLocks/>
            </p:cNvSpPr>
            <p:nvPr/>
          </p:nvSpPr>
          <p:spPr bwMode="auto">
            <a:xfrm>
              <a:off x="6" y="3236"/>
              <a:ext cx="174" cy="272"/>
            </a:xfrm>
            <a:custGeom>
              <a:avLst/>
              <a:gdLst>
                <a:gd name="T0" fmla="*/ 0 w 174"/>
                <a:gd name="T1" fmla="*/ 256 h 272"/>
                <a:gd name="T2" fmla="*/ 156 w 174"/>
                <a:gd name="T3" fmla="*/ 166 h 272"/>
                <a:gd name="T4" fmla="*/ 108 w 174"/>
                <a:gd name="T5" fmla="*/ 16 h 272"/>
                <a:gd name="T6" fmla="*/ 0 w 174"/>
                <a:gd name="T7" fmla="*/ 70 h 272"/>
                <a:gd name="T8" fmla="*/ 0 w 174"/>
                <a:gd name="T9" fmla="*/ 25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272">
                  <a:moveTo>
                    <a:pt x="0" y="256"/>
                  </a:moveTo>
                  <a:cubicBezTo>
                    <a:pt x="26" y="272"/>
                    <a:pt x="138" y="206"/>
                    <a:pt x="156" y="166"/>
                  </a:cubicBezTo>
                  <a:cubicBezTo>
                    <a:pt x="174" y="126"/>
                    <a:pt x="134" y="32"/>
                    <a:pt x="108" y="16"/>
                  </a:cubicBezTo>
                  <a:cubicBezTo>
                    <a:pt x="82" y="0"/>
                    <a:pt x="18" y="30"/>
                    <a:pt x="0" y="70"/>
                  </a:cubicBezTo>
                  <a:lnTo>
                    <a:pt x="0" y="256"/>
                  </a:lnTo>
                  <a:close/>
                </a:path>
              </a:pathLst>
            </a:custGeom>
            <a:grp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5342" name="Group 10222"/>
          <p:cNvGrpSpPr>
            <a:grpSpLocks/>
          </p:cNvGrpSpPr>
          <p:nvPr/>
        </p:nvGrpSpPr>
        <p:grpSpPr bwMode="auto">
          <a:xfrm flipH="1">
            <a:off x="814388" y="765175"/>
            <a:ext cx="3138487" cy="1203325"/>
            <a:chOff x="130" y="529"/>
            <a:chExt cx="1977" cy="758"/>
          </a:xfrm>
        </p:grpSpPr>
        <p:sp>
          <p:nvSpPr>
            <p:cNvPr id="15343" name="Freeform 10223" descr="Cork"/>
            <p:cNvSpPr>
              <a:spLocks noChangeAspect="1"/>
            </p:cNvSpPr>
            <p:nvPr/>
          </p:nvSpPr>
          <p:spPr bwMode="auto">
            <a:xfrm>
              <a:off x="149" y="539"/>
              <a:ext cx="1958" cy="748"/>
            </a:xfrm>
            <a:custGeom>
              <a:avLst/>
              <a:gdLst>
                <a:gd name="T0" fmla="*/ 139 w 1958"/>
                <a:gd name="T1" fmla="*/ 547 h 748"/>
                <a:gd name="T2" fmla="*/ 553 w 1958"/>
                <a:gd name="T3" fmla="*/ 697 h 748"/>
                <a:gd name="T4" fmla="*/ 1111 w 1958"/>
                <a:gd name="T5" fmla="*/ 739 h 748"/>
                <a:gd name="T6" fmla="*/ 1687 w 1958"/>
                <a:gd name="T7" fmla="*/ 643 h 748"/>
                <a:gd name="T8" fmla="*/ 1945 w 1958"/>
                <a:gd name="T9" fmla="*/ 289 h 748"/>
                <a:gd name="T10" fmla="*/ 1763 w 1958"/>
                <a:gd name="T11" fmla="*/ 108 h 748"/>
                <a:gd name="T12" fmla="*/ 1217 w 1958"/>
                <a:gd name="T13" fmla="*/ 14 h 748"/>
                <a:gd name="T14" fmla="*/ 592 w 1958"/>
                <a:gd name="T15" fmla="*/ 26 h 748"/>
                <a:gd name="T16" fmla="*/ 99 w 1958"/>
                <a:gd name="T17" fmla="*/ 141 h 748"/>
                <a:gd name="T18" fmla="*/ 7 w 1958"/>
                <a:gd name="T19" fmla="*/ 337 h 748"/>
                <a:gd name="T20" fmla="*/ 139 w 1958"/>
                <a:gd name="T21" fmla="*/ 547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58" h="748">
                  <a:moveTo>
                    <a:pt x="139" y="547"/>
                  </a:moveTo>
                  <a:cubicBezTo>
                    <a:pt x="230" y="607"/>
                    <a:pt x="391" y="665"/>
                    <a:pt x="553" y="697"/>
                  </a:cubicBezTo>
                  <a:cubicBezTo>
                    <a:pt x="715" y="729"/>
                    <a:pt x="922" y="748"/>
                    <a:pt x="1111" y="739"/>
                  </a:cubicBezTo>
                  <a:cubicBezTo>
                    <a:pt x="1300" y="730"/>
                    <a:pt x="1548" y="718"/>
                    <a:pt x="1687" y="643"/>
                  </a:cubicBezTo>
                  <a:cubicBezTo>
                    <a:pt x="1826" y="568"/>
                    <a:pt x="1932" y="378"/>
                    <a:pt x="1945" y="289"/>
                  </a:cubicBezTo>
                  <a:cubicBezTo>
                    <a:pt x="1958" y="200"/>
                    <a:pt x="1884" y="154"/>
                    <a:pt x="1763" y="108"/>
                  </a:cubicBezTo>
                  <a:cubicBezTo>
                    <a:pt x="1642" y="62"/>
                    <a:pt x="1413" y="27"/>
                    <a:pt x="1217" y="14"/>
                  </a:cubicBezTo>
                  <a:cubicBezTo>
                    <a:pt x="1022" y="0"/>
                    <a:pt x="778" y="5"/>
                    <a:pt x="592" y="26"/>
                  </a:cubicBezTo>
                  <a:cubicBezTo>
                    <a:pt x="406" y="47"/>
                    <a:pt x="197" y="89"/>
                    <a:pt x="99" y="141"/>
                  </a:cubicBezTo>
                  <a:cubicBezTo>
                    <a:pt x="1" y="193"/>
                    <a:pt x="0" y="269"/>
                    <a:pt x="7" y="337"/>
                  </a:cubicBezTo>
                  <a:cubicBezTo>
                    <a:pt x="14" y="405"/>
                    <a:pt x="48" y="487"/>
                    <a:pt x="139" y="547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44" name="Oval 10224"/>
            <p:cNvSpPr>
              <a:spLocks noChangeAspect="1" noChangeArrowheads="1"/>
            </p:cNvSpPr>
            <p:nvPr/>
          </p:nvSpPr>
          <p:spPr bwMode="auto">
            <a:xfrm>
              <a:off x="156" y="545"/>
              <a:ext cx="1926" cy="506"/>
            </a:xfrm>
            <a:prstGeom prst="ellipse">
              <a:avLst/>
            </a:prstGeom>
            <a:gradFill rotWithShape="1">
              <a:gsLst>
                <a:gs pos="0">
                  <a:srgbClr val="A09C00"/>
                </a:gs>
                <a:gs pos="100000">
                  <a:srgbClr val="FFFF5B"/>
                </a:gs>
              </a:gsLst>
              <a:lin ang="0" scaled="1"/>
            </a:gradFill>
            <a:ln w="28575">
              <a:solidFill>
                <a:srgbClr val="CC66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345" name="Freeform 10225"/>
            <p:cNvSpPr>
              <a:spLocks noChangeAspect="1"/>
            </p:cNvSpPr>
            <p:nvPr/>
          </p:nvSpPr>
          <p:spPr bwMode="auto">
            <a:xfrm>
              <a:off x="210" y="593"/>
              <a:ext cx="1823" cy="469"/>
            </a:xfrm>
            <a:custGeom>
              <a:avLst/>
              <a:gdLst>
                <a:gd name="T0" fmla="*/ 136 w 3634"/>
                <a:gd name="T1" fmla="*/ 654 h 934"/>
                <a:gd name="T2" fmla="*/ 89 w 3634"/>
                <a:gd name="T3" fmla="*/ 446 h 934"/>
                <a:gd name="T4" fmla="*/ 348 w 3634"/>
                <a:gd name="T5" fmla="*/ 193 h 934"/>
                <a:gd name="T6" fmla="*/ 516 w 3634"/>
                <a:gd name="T7" fmla="*/ 135 h 934"/>
                <a:gd name="T8" fmla="*/ 624 w 3634"/>
                <a:gd name="T9" fmla="*/ 193 h 934"/>
                <a:gd name="T10" fmla="*/ 547 w 3634"/>
                <a:gd name="T11" fmla="*/ 416 h 934"/>
                <a:gd name="T12" fmla="*/ 500 w 3634"/>
                <a:gd name="T13" fmla="*/ 604 h 934"/>
                <a:gd name="T14" fmla="*/ 618 w 3634"/>
                <a:gd name="T15" fmla="*/ 639 h 934"/>
                <a:gd name="T16" fmla="*/ 708 w 3634"/>
                <a:gd name="T17" fmla="*/ 423 h 934"/>
                <a:gd name="T18" fmla="*/ 804 w 3634"/>
                <a:gd name="T19" fmla="*/ 135 h 934"/>
                <a:gd name="T20" fmla="*/ 982 w 3634"/>
                <a:gd name="T21" fmla="*/ 49 h 934"/>
                <a:gd name="T22" fmla="*/ 1217 w 3634"/>
                <a:gd name="T23" fmla="*/ 125 h 934"/>
                <a:gd name="T24" fmla="*/ 1176 w 3634"/>
                <a:gd name="T25" fmla="*/ 396 h 934"/>
                <a:gd name="T26" fmla="*/ 1112 w 3634"/>
                <a:gd name="T27" fmla="*/ 619 h 934"/>
                <a:gd name="T28" fmla="*/ 1276 w 3634"/>
                <a:gd name="T29" fmla="*/ 654 h 934"/>
                <a:gd name="T30" fmla="*/ 1347 w 3634"/>
                <a:gd name="T31" fmla="*/ 322 h 934"/>
                <a:gd name="T32" fmla="*/ 1417 w 3634"/>
                <a:gd name="T33" fmla="*/ 87 h 934"/>
                <a:gd name="T34" fmla="*/ 1682 w 3634"/>
                <a:gd name="T35" fmla="*/ 5 h 934"/>
                <a:gd name="T36" fmla="*/ 1852 w 3634"/>
                <a:gd name="T37" fmla="*/ 58 h 934"/>
                <a:gd name="T38" fmla="*/ 1860 w 3634"/>
                <a:gd name="T39" fmla="*/ 231 h 934"/>
                <a:gd name="T40" fmla="*/ 1752 w 3634"/>
                <a:gd name="T41" fmla="*/ 639 h 934"/>
                <a:gd name="T42" fmla="*/ 1905 w 3634"/>
                <a:gd name="T43" fmla="*/ 739 h 934"/>
                <a:gd name="T44" fmla="*/ 2028 w 3634"/>
                <a:gd name="T45" fmla="*/ 639 h 934"/>
                <a:gd name="T46" fmla="*/ 2081 w 3634"/>
                <a:gd name="T47" fmla="*/ 234 h 934"/>
                <a:gd name="T48" fmla="*/ 2187 w 3634"/>
                <a:gd name="T49" fmla="*/ 52 h 934"/>
                <a:gd name="T50" fmla="*/ 2446 w 3634"/>
                <a:gd name="T51" fmla="*/ 58 h 934"/>
                <a:gd name="T52" fmla="*/ 2487 w 3634"/>
                <a:gd name="T53" fmla="*/ 366 h 934"/>
                <a:gd name="T54" fmla="*/ 2528 w 3634"/>
                <a:gd name="T55" fmla="*/ 660 h 934"/>
                <a:gd name="T56" fmla="*/ 2710 w 3634"/>
                <a:gd name="T57" fmla="*/ 601 h 934"/>
                <a:gd name="T58" fmla="*/ 2710 w 3634"/>
                <a:gd name="T59" fmla="*/ 390 h 934"/>
                <a:gd name="T60" fmla="*/ 2746 w 3634"/>
                <a:gd name="T61" fmla="*/ 105 h 934"/>
                <a:gd name="T62" fmla="*/ 3051 w 3634"/>
                <a:gd name="T63" fmla="*/ 152 h 934"/>
                <a:gd name="T64" fmla="*/ 3427 w 3634"/>
                <a:gd name="T65" fmla="*/ 275 h 934"/>
                <a:gd name="T66" fmla="*/ 3580 w 3634"/>
                <a:gd name="T67" fmla="*/ 428 h 934"/>
                <a:gd name="T68" fmla="*/ 3410 w 3634"/>
                <a:gd name="T69" fmla="*/ 701 h 934"/>
                <a:gd name="T70" fmla="*/ 2234 w 3634"/>
                <a:gd name="T71" fmla="*/ 907 h 934"/>
                <a:gd name="T72" fmla="*/ 906 w 3634"/>
                <a:gd name="T73" fmla="*/ 866 h 934"/>
                <a:gd name="T74" fmla="*/ 136 w 3634"/>
                <a:gd name="T75" fmla="*/ 654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34" h="934">
                  <a:moveTo>
                    <a:pt x="136" y="654"/>
                  </a:moveTo>
                  <a:cubicBezTo>
                    <a:pt x="0" y="584"/>
                    <a:pt x="54" y="523"/>
                    <a:pt x="89" y="446"/>
                  </a:cubicBezTo>
                  <a:cubicBezTo>
                    <a:pt x="124" y="369"/>
                    <a:pt x="277" y="245"/>
                    <a:pt x="348" y="193"/>
                  </a:cubicBezTo>
                  <a:cubicBezTo>
                    <a:pt x="419" y="141"/>
                    <a:pt x="470" y="135"/>
                    <a:pt x="516" y="135"/>
                  </a:cubicBezTo>
                  <a:cubicBezTo>
                    <a:pt x="562" y="135"/>
                    <a:pt x="619" y="146"/>
                    <a:pt x="624" y="193"/>
                  </a:cubicBezTo>
                  <a:cubicBezTo>
                    <a:pt x="629" y="240"/>
                    <a:pt x="568" y="347"/>
                    <a:pt x="547" y="416"/>
                  </a:cubicBezTo>
                  <a:cubicBezTo>
                    <a:pt x="526" y="485"/>
                    <a:pt x="488" y="567"/>
                    <a:pt x="500" y="604"/>
                  </a:cubicBezTo>
                  <a:cubicBezTo>
                    <a:pt x="512" y="641"/>
                    <a:pt x="583" y="669"/>
                    <a:pt x="618" y="639"/>
                  </a:cubicBezTo>
                  <a:cubicBezTo>
                    <a:pt x="653" y="609"/>
                    <a:pt x="677" y="507"/>
                    <a:pt x="708" y="423"/>
                  </a:cubicBezTo>
                  <a:cubicBezTo>
                    <a:pt x="739" y="339"/>
                    <a:pt x="758" y="197"/>
                    <a:pt x="804" y="135"/>
                  </a:cubicBezTo>
                  <a:cubicBezTo>
                    <a:pt x="850" y="73"/>
                    <a:pt x="913" y="51"/>
                    <a:pt x="982" y="49"/>
                  </a:cubicBezTo>
                  <a:cubicBezTo>
                    <a:pt x="1051" y="47"/>
                    <a:pt x="1185" y="67"/>
                    <a:pt x="1217" y="125"/>
                  </a:cubicBezTo>
                  <a:cubicBezTo>
                    <a:pt x="1249" y="183"/>
                    <a:pt x="1193" y="314"/>
                    <a:pt x="1176" y="396"/>
                  </a:cubicBezTo>
                  <a:cubicBezTo>
                    <a:pt x="1159" y="478"/>
                    <a:pt x="1095" y="576"/>
                    <a:pt x="1112" y="619"/>
                  </a:cubicBezTo>
                  <a:cubicBezTo>
                    <a:pt x="1129" y="662"/>
                    <a:pt x="1237" y="703"/>
                    <a:pt x="1276" y="654"/>
                  </a:cubicBezTo>
                  <a:cubicBezTo>
                    <a:pt x="1315" y="605"/>
                    <a:pt x="1324" y="416"/>
                    <a:pt x="1347" y="322"/>
                  </a:cubicBezTo>
                  <a:cubicBezTo>
                    <a:pt x="1370" y="228"/>
                    <a:pt x="1361" y="140"/>
                    <a:pt x="1417" y="87"/>
                  </a:cubicBezTo>
                  <a:cubicBezTo>
                    <a:pt x="1473" y="34"/>
                    <a:pt x="1610" y="10"/>
                    <a:pt x="1682" y="5"/>
                  </a:cubicBezTo>
                  <a:cubicBezTo>
                    <a:pt x="1754" y="0"/>
                    <a:pt x="1822" y="20"/>
                    <a:pt x="1852" y="58"/>
                  </a:cubicBezTo>
                  <a:cubicBezTo>
                    <a:pt x="1882" y="96"/>
                    <a:pt x="1877" y="134"/>
                    <a:pt x="1860" y="231"/>
                  </a:cubicBezTo>
                  <a:cubicBezTo>
                    <a:pt x="1843" y="328"/>
                    <a:pt x="1744" y="554"/>
                    <a:pt x="1752" y="639"/>
                  </a:cubicBezTo>
                  <a:cubicBezTo>
                    <a:pt x="1760" y="724"/>
                    <a:pt x="1859" y="739"/>
                    <a:pt x="1905" y="739"/>
                  </a:cubicBezTo>
                  <a:cubicBezTo>
                    <a:pt x="1951" y="739"/>
                    <a:pt x="1999" y="723"/>
                    <a:pt x="2028" y="639"/>
                  </a:cubicBezTo>
                  <a:cubicBezTo>
                    <a:pt x="2057" y="555"/>
                    <a:pt x="2054" y="332"/>
                    <a:pt x="2081" y="234"/>
                  </a:cubicBezTo>
                  <a:cubicBezTo>
                    <a:pt x="2108" y="136"/>
                    <a:pt x="2126" y="81"/>
                    <a:pt x="2187" y="52"/>
                  </a:cubicBezTo>
                  <a:cubicBezTo>
                    <a:pt x="2248" y="23"/>
                    <a:pt x="2396" y="6"/>
                    <a:pt x="2446" y="58"/>
                  </a:cubicBezTo>
                  <a:cubicBezTo>
                    <a:pt x="2496" y="110"/>
                    <a:pt x="2473" y="266"/>
                    <a:pt x="2487" y="366"/>
                  </a:cubicBezTo>
                  <a:cubicBezTo>
                    <a:pt x="2501" y="466"/>
                    <a:pt x="2491" y="621"/>
                    <a:pt x="2528" y="660"/>
                  </a:cubicBezTo>
                  <a:cubicBezTo>
                    <a:pt x="2565" y="699"/>
                    <a:pt x="2680" y="646"/>
                    <a:pt x="2710" y="601"/>
                  </a:cubicBezTo>
                  <a:cubicBezTo>
                    <a:pt x="2740" y="556"/>
                    <a:pt x="2704" y="473"/>
                    <a:pt x="2710" y="390"/>
                  </a:cubicBezTo>
                  <a:cubicBezTo>
                    <a:pt x="2716" y="307"/>
                    <a:pt x="2689" y="145"/>
                    <a:pt x="2746" y="105"/>
                  </a:cubicBezTo>
                  <a:cubicBezTo>
                    <a:pt x="2803" y="65"/>
                    <a:pt x="2938" y="124"/>
                    <a:pt x="3051" y="152"/>
                  </a:cubicBezTo>
                  <a:cubicBezTo>
                    <a:pt x="3164" y="180"/>
                    <a:pt x="3339" y="229"/>
                    <a:pt x="3427" y="275"/>
                  </a:cubicBezTo>
                  <a:cubicBezTo>
                    <a:pt x="3515" y="321"/>
                    <a:pt x="3583" y="357"/>
                    <a:pt x="3580" y="428"/>
                  </a:cubicBezTo>
                  <a:cubicBezTo>
                    <a:pt x="3577" y="499"/>
                    <a:pt x="3634" y="621"/>
                    <a:pt x="3410" y="701"/>
                  </a:cubicBezTo>
                  <a:cubicBezTo>
                    <a:pt x="3186" y="781"/>
                    <a:pt x="2651" y="880"/>
                    <a:pt x="2234" y="907"/>
                  </a:cubicBezTo>
                  <a:cubicBezTo>
                    <a:pt x="1817" y="934"/>
                    <a:pt x="1256" y="908"/>
                    <a:pt x="906" y="866"/>
                  </a:cubicBezTo>
                  <a:cubicBezTo>
                    <a:pt x="556" y="824"/>
                    <a:pt x="272" y="724"/>
                    <a:pt x="136" y="654"/>
                  </a:cubicBezTo>
                  <a:close/>
                </a:path>
              </a:pathLst>
            </a:custGeom>
            <a:gradFill rotWithShape="1">
              <a:gsLst>
                <a:gs pos="0">
                  <a:srgbClr val="996600"/>
                </a:gs>
                <a:gs pos="100000">
                  <a:srgbClr val="E1DC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46" name="Freeform 10226"/>
            <p:cNvSpPr>
              <a:spLocks noChangeAspect="1"/>
            </p:cNvSpPr>
            <p:nvPr/>
          </p:nvSpPr>
          <p:spPr bwMode="auto">
            <a:xfrm>
              <a:off x="702" y="663"/>
              <a:ext cx="388" cy="392"/>
            </a:xfrm>
            <a:custGeom>
              <a:avLst/>
              <a:gdLst>
                <a:gd name="T0" fmla="*/ 7 w 773"/>
                <a:gd name="T1" fmla="*/ 473 h 780"/>
                <a:gd name="T2" fmla="*/ 7 w 773"/>
                <a:gd name="T3" fmla="*/ 667 h 780"/>
                <a:gd name="T4" fmla="*/ 48 w 773"/>
                <a:gd name="T5" fmla="*/ 714 h 780"/>
                <a:gd name="T6" fmla="*/ 242 w 773"/>
                <a:gd name="T7" fmla="*/ 738 h 780"/>
                <a:gd name="T8" fmla="*/ 507 w 773"/>
                <a:gd name="T9" fmla="*/ 755 h 780"/>
                <a:gd name="T10" fmla="*/ 660 w 773"/>
                <a:gd name="T11" fmla="*/ 749 h 780"/>
                <a:gd name="T12" fmla="*/ 654 w 773"/>
                <a:gd name="T13" fmla="*/ 567 h 780"/>
                <a:gd name="T14" fmla="*/ 707 w 773"/>
                <a:gd name="T15" fmla="*/ 315 h 780"/>
                <a:gd name="T16" fmla="*/ 771 w 773"/>
                <a:gd name="T17" fmla="*/ 144 h 780"/>
                <a:gd name="T18" fmla="*/ 695 w 773"/>
                <a:gd name="T19" fmla="*/ 15 h 780"/>
                <a:gd name="T20" fmla="*/ 542 w 773"/>
                <a:gd name="T21" fmla="*/ 56 h 780"/>
                <a:gd name="T22" fmla="*/ 471 w 773"/>
                <a:gd name="T23" fmla="*/ 203 h 780"/>
                <a:gd name="T24" fmla="*/ 430 w 773"/>
                <a:gd name="T25" fmla="*/ 461 h 780"/>
                <a:gd name="T26" fmla="*/ 366 w 773"/>
                <a:gd name="T27" fmla="*/ 567 h 780"/>
                <a:gd name="T28" fmla="*/ 330 w 773"/>
                <a:gd name="T29" fmla="*/ 614 h 780"/>
                <a:gd name="T30" fmla="*/ 172 w 773"/>
                <a:gd name="T31" fmla="*/ 603 h 780"/>
                <a:gd name="T32" fmla="*/ 31 w 773"/>
                <a:gd name="T33" fmla="*/ 538 h 780"/>
                <a:gd name="T34" fmla="*/ 7 w 773"/>
                <a:gd name="T35" fmla="*/ 473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3" h="780">
                  <a:moveTo>
                    <a:pt x="7" y="473"/>
                  </a:moveTo>
                  <a:cubicBezTo>
                    <a:pt x="3" y="494"/>
                    <a:pt x="0" y="627"/>
                    <a:pt x="7" y="667"/>
                  </a:cubicBezTo>
                  <a:cubicBezTo>
                    <a:pt x="14" y="707"/>
                    <a:pt x="9" y="702"/>
                    <a:pt x="48" y="714"/>
                  </a:cubicBezTo>
                  <a:cubicBezTo>
                    <a:pt x="87" y="726"/>
                    <a:pt x="165" y="731"/>
                    <a:pt x="242" y="738"/>
                  </a:cubicBezTo>
                  <a:cubicBezTo>
                    <a:pt x="319" y="745"/>
                    <a:pt x="437" y="753"/>
                    <a:pt x="507" y="755"/>
                  </a:cubicBezTo>
                  <a:cubicBezTo>
                    <a:pt x="577" y="757"/>
                    <a:pt x="636" y="780"/>
                    <a:pt x="660" y="749"/>
                  </a:cubicBezTo>
                  <a:cubicBezTo>
                    <a:pt x="684" y="718"/>
                    <a:pt x="646" y="639"/>
                    <a:pt x="654" y="567"/>
                  </a:cubicBezTo>
                  <a:cubicBezTo>
                    <a:pt x="662" y="495"/>
                    <a:pt x="688" y="385"/>
                    <a:pt x="707" y="315"/>
                  </a:cubicBezTo>
                  <a:cubicBezTo>
                    <a:pt x="726" y="245"/>
                    <a:pt x="773" y="194"/>
                    <a:pt x="771" y="144"/>
                  </a:cubicBezTo>
                  <a:cubicBezTo>
                    <a:pt x="769" y="94"/>
                    <a:pt x="733" y="30"/>
                    <a:pt x="695" y="15"/>
                  </a:cubicBezTo>
                  <a:cubicBezTo>
                    <a:pt x="657" y="0"/>
                    <a:pt x="579" y="25"/>
                    <a:pt x="542" y="56"/>
                  </a:cubicBezTo>
                  <a:cubicBezTo>
                    <a:pt x="505" y="87"/>
                    <a:pt x="490" y="136"/>
                    <a:pt x="471" y="203"/>
                  </a:cubicBezTo>
                  <a:cubicBezTo>
                    <a:pt x="452" y="270"/>
                    <a:pt x="447" y="400"/>
                    <a:pt x="430" y="461"/>
                  </a:cubicBezTo>
                  <a:cubicBezTo>
                    <a:pt x="413" y="522"/>
                    <a:pt x="383" y="542"/>
                    <a:pt x="366" y="567"/>
                  </a:cubicBezTo>
                  <a:cubicBezTo>
                    <a:pt x="349" y="592"/>
                    <a:pt x="362" y="608"/>
                    <a:pt x="330" y="614"/>
                  </a:cubicBezTo>
                  <a:cubicBezTo>
                    <a:pt x="298" y="620"/>
                    <a:pt x="222" y="616"/>
                    <a:pt x="172" y="603"/>
                  </a:cubicBezTo>
                  <a:cubicBezTo>
                    <a:pt x="122" y="590"/>
                    <a:pt x="59" y="560"/>
                    <a:pt x="31" y="538"/>
                  </a:cubicBezTo>
                  <a:cubicBezTo>
                    <a:pt x="3" y="516"/>
                    <a:pt x="11" y="452"/>
                    <a:pt x="7" y="473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47" name="Freeform 10227"/>
            <p:cNvSpPr>
              <a:spLocks noChangeAspect="1"/>
            </p:cNvSpPr>
            <p:nvPr/>
          </p:nvSpPr>
          <p:spPr bwMode="auto">
            <a:xfrm>
              <a:off x="1027" y="697"/>
              <a:ext cx="440" cy="354"/>
            </a:xfrm>
            <a:custGeom>
              <a:avLst/>
              <a:gdLst>
                <a:gd name="T0" fmla="*/ 7 w 877"/>
                <a:gd name="T1" fmla="*/ 490 h 705"/>
                <a:gd name="T2" fmla="*/ 18 w 877"/>
                <a:gd name="T3" fmla="*/ 607 h 705"/>
                <a:gd name="T4" fmla="*/ 48 w 877"/>
                <a:gd name="T5" fmla="*/ 689 h 705"/>
                <a:gd name="T6" fmla="*/ 306 w 877"/>
                <a:gd name="T7" fmla="*/ 701 h 705"/>
                <a:gd name="T8" fmla="*/ 530 w 877"/>
                <a:gd name="T9" fmla="*/ 695 h 705"/>
                <a:gd name="T10" fmla="*/ 736 w 877"/>
                <a:gd name="T11" fmla="*/ 683 h 705"/>
                <a:gd name="T12" fmla="*/ 871 w 877"/>
                <a:gd name="T13" fmla="*/ 660 h 705"/>
                <a:gd name="T14" fmla="*/ 771 w 877"/>
                <a:gd name="T15" fmla="*/ 554 h 705"/>
                <a:gd name="T16" fmla="*/ 724 w 877"/>
                <a:gd name="T17" fmla="*/ 442 h 705"/>
                <a:gd name="T18" fmla="*/ 736 w 877"/>
                <a:gd name="T19" fmla="*/ 166 h 705"/>
                <a:gd name="T20" fmla="*/ 736 w 877"/>
                <a:gd name="T21" fmla="*/ 31 h 705"/>
                <a:gd name="T22" fmla="*/ 612 w 877"/>
                <a:gd name="T23" fmla="*/ 37 h 705"/>
                <a:gd name="T24" fmla="*/ 577 w 877"/>
                <a:gd name="T25" fmla="*/ 254 h 705"/>
                <a:gd name="T26" fmla="*/ 524 w 877"/>
                <a:gd name="T27" fmla="*/ 501 h 705"/>
                <a:gd name="T28" fmla="*/ 389 w 877"/>
                <a:gd name="T29" fmla="*/ 584 h 705"/>
                <a:gd name="T30" fmla="*/ 165 w 877"/>
                <a:gd name="T31" fmla="*/ 589 h 705"/>
                <a:gd name="T32" fmla="*/ 48 w 877"/>
                <a:gd name="T33" fmla="*/ 554 h 705"/>
                <a:gd name="T34" fmla="*/ 7 w 877"/>
                <a:gd name="T35" fmla="*/ 490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7" h="705">
                  <a:moveTo>
                    <a:pt x="7" y="490"/>
                  </a:moveTo>
                  <a:cubicBezTo>
                    <a:pt x="3" y="501"/>
                    <a:pt x="11" y="574"/>
                    <a:pt x="18" y="607"/>
                  </a:cubicBezTo>
                  <a:cubicBezTo>
                    <a:pt x="25" y="640"/>
                    <a:pt x="0" y="673"/>
                    <a:pt x="48" y="689"/>
                  </a:cubicBezTo>
                  <a:cubicBezTo>
                    <a:pt x="96" y="705"/>
                    <a:pt x="226" y="700"/>
                    <a:pt x="306" y="701"/>
                  </a:cubicBezTo>
                  <a:cubicBezTo>
                    <a:pt x="386" y="702"/>
                    <a:pt x="458" y="698"/>
                    <a:pt x="530" y="695"/>
                  </a:cubicBezTo>
                  <a:cubicBezTo>
                    <a:pt x="602" y="692"/>
                    <a:pt x="679" y="689"/>
                    <a:pt x="736" y="683"/>
                  </a:cubicBezTo>
                  <a:cubicBezTo>
                    <a:pt x="793" y="677"/>
                    <a:pt x="865" y="681"/>
                    <a:pt x="871" y="660"/>
                  </a:cubicBezTo>
                  <a:cubicBezTo>
                    <a:pt x="877" y="639"/>
                    <a:pt x="795" y="590"/>
                    <a:pt x="771" y="554"/>
                  </a:cubicBezTo>
                  <a:cubicBezTo>
                    <a:pt x="747" y="518"/>
                    <a:pt x="730" y="507"/>
                    <a:pt x="724" y="442"/>
                  </a:cubicBezTo>
                  <a:cubicBezTo>
                    <a:pt x="718" y="377"/>
                    <a:pt x="734" y="234"/>
                    <a:pt x="736" y="166"/>
                  </a:cubicBezTo>
                  <a:cubicBezTo>
                    <a:pt x="738" y="98"/>
                    <a:pt x="757" y="52"/>
                    <a:pt x="736" y="31"/>
                  </a:cubicBezTo>
                  <a:cubicBezTo>
                    <a:pt x="715" y="10"/>
                    <a:pt x="638" y="0"/>
                    <a:pt x="612" y="37"/>
                  </a:cubicBezTo>
                  <a:cubicBezTo>
                    <a:pt x="586" y="74"/>
                    <a:pt x="592" y="177"/>
                    <a:pt x="577" y="254"/>
                  </a:cubicBezTo>
                  <a:cubicBezTo>
                    <a:pt x="562" y="331"/>
                    <a:pt x="555" y="446"/>
                    <a:pt x="524" y="501"/>
                  </a:cubicBezTo>
                  <a:cubicBezTo>
                    <a:pt x="493" y="556"/>
                    <a:pt x="449" y="569"/>
                    <a:pt x="389" y="584"/>
                  </a:cubicBezTo>
                  <a:cubicBezTo>
                    <a:pt x="329" y="599"/>
                    <a:pt x="222" y="594"/>
                    <a:pt x="165" y="589"/>
                  </a:cubicBezTo>
                  <a:cubicBezTo>
                    <a:pt x="108" y="584"/>
                    <a:pt x="74" y="570"/>
                    <a:pt x="48" y="554"/>
                  </a:cubicBezTo>
                  <a:cubicBezTo>
                    <a:pt x="22" y="538"/>
                    <a:pt x="16" y="503"/>
                    <a:pt x="7" y="49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48" name="Freeform 10228"/>
            <p:cNvSpPr>
              <a:spLocks noChangeAspect="1"/>
            </p:cNvSpPr>
            <p:nvPr/>
          </p:nvSpPr>
          <p:spPr bwMode="auto">
            <a:xfrm>
              <a:off x="1393" y="735"/>
              <a:ext cx="450" cy="294"/>
            </a:xfrm>
            <a:custGeom>
              <a:avLst/>
              <a:gdLst>
                <a:gd name="T0" fmla="*/ 16 w 895"/>
                <a:gd name="T1" fmla="*/ 442 h 586"/>
                <a:gd name="T2" fmla="*/ 57 w 895"/>
                <a:gd name="T3" fmla="*/ 548 h 586"/>
                <a:gd name="T4" fmla="*/ 128 w 895"/>
                <a:gd name="T5" fmla="*/ 583 h 586"/>
                <a:gd name="T6" fmla="*/ 369 w 895"/>
                <a:gd name="T7" fmla="*/ 565 h 586"/>
                <a:gd name="T8" fmla="*/ 575 w 895"/>
                <a:gd name="T9" fmla="*/ 530 h 586"/>
                <a:gd name="T10" fmla="*/ 763 w 895"/>
                <a:gd name="T11" fmla="*/ 495 h 586"/>
                <a:gd name="T12" fmla="*/ 886 w 895"/>
                <a:gd name="T13" fmla="*/ 448 h 586"/>
                <a:gd name="T14" fmla="*/ 816 w 895"/>
                <a:gd name="T15" fmla="*/ 324 h 586"/>
                <a:gd name="T16" fmla="*/ 786 w 895"/>
                <a:gd name="T17" fmla="*/ 236 h 586"/>
                <a:gd name="T18" fmla="*/ 739 w 895"/>
                <a:gd name="T19" fmla="*/ 83 h 586"/>
                <a:gd name="T20" fmla="*/ 645 w 895"/>
                <a:gd name="T21" fmla="*/ 19 h 586"/>
                <a:gd name="T22" fmla="*/ 528 w 895"/>
                <a:gd name="T23" fmla="*/ 7 h 586"/>
                <a:gd name="T24" fmla="*/ 475 w 895"/>
                <a:gd name="T25" fmla="*/ 60 h 586"/>
                <a:gd name="T26" fmla="*/ 486 w 895"/>
                <a:gd name="T27" fmla="*/ 224 h 586"/>
                <a:gd name="T28" fmla="*/ 475 w 895"/>
                <a:gd name="T29" fmla="*/ 377 h 586"/>
                <a:gd name="T30" fmla="*/ 351 w 895"/>
                <a:gd name="T31" fmla="*/ 454 h 586"/>
                <a:gd name="T32" fmla="*/ 128 w 895"/>
                <a:gd name="T33" fmla="*/ 477 h 586"/>
                <a:gd name="T34" fmla="*/ 16 w 895"/>
                <a:gd name="T35" fmla="*/ 44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95" h="586">
                  <a:moveTo>
                    <a:pt x="16" y="442"/>
                  </a:moveTo>
                  <a:cubicBezTo>
                    <a:pt x="0" y="453"/>
                    <a:pt x="38" y="524"/>
                    <a:pt x="57" y="548"/>
                  </a:cubicBezTo>
                  <a:cubicBezTo>
                    <a:pt x="76" y="572"/>
                    <a:pt x="76" y="580"/>
                    <a:pt x="128" y="583"/>
                  </a:cubicBezTo>
                  <a:cubicBezTo>
                    <a:pt x="180" y="586"/>
                    <a:pt x="295" y="574"/>
                    <a:pt x="369" y="565"/>
                  </a:cubicBezTo>
                  <a:cubicBezTo>
                    <a:pt x="443" y="556"/>
                    <a:pt x="509" y="542"/>
                    <a:pt x="575" y="530"/>
                  </a:cubicBezTo>
                  <a:cubicBezTo>
                    <a:pt x="641" y="518"/>
                    <a:pt x="711" y="509"/>
                    <a:pt x="763" y="495"/>
                  </a:cubicBezTo>
                  <a:cubicBezTo>
                    <a:pt x="815" y="481"/>
                    <a:pt x="877" y="476"/>
                    <a:pt x="886" y="448"/>
                  </a:cubicBezTo>
                  <a:cubicBezTo>
                    <a:pt x="895" y="420"/>
                    <a:pt x="833" y="359"/>
                    <a:pt x="816" y="324"/>
                  </a:cubicBezTo>
                  <a:cubicBezTo>
                    <a:pt x="799" y="289"/>
                    <a:pt x="799" y="276"/>
                    <a:pt x="786" y="236"/>
                  </a:cubicBezTo>
                  <a:cubicBezTo>
                    <a:pt x="773" y="196"/>
                    <a:pt x="763" y="119"/>
                    <a:pt x="739" y="83"/>
                  </a:cubicBezTo>
                  <a:cubicBezTo>
                    <a:pt x="715" y="47"/>
                    <a:pt x="680" y="32"/>
                    <a:pt x="645" y="19"/>
                  </a:cubicBezTo>
                  <a:cubicBezTo>
                    <a:pt x="610" y="6"/>
                    <a:pt x="556" y="0"/>
                    <a:pt x="528" y="7"/>
                  </a:cubicBezTo>
                  <a:cubicBezTo>
                    <a:pt x="500" y="14"/>
                    <a:pt x="482" y="24"/>
                    <a:pt x="475" y="60"/>
                  </a:cubicBezTo>
                  <a:cubicBezTo>
                    <a:pt x="468" y="96"/>
                    <a:pt x="486" y="171"/>
                    <a:pt x="486" y="224"/>
                  </a:cubicBezTo>
                  <a:cubicBezTo>
                    <a:pt x="486" y="277"/>
                    <a:pt x="497" y="339"/>
                    <a:pt x="475" y="377"/>
                  </a:cubicBezTo>
                  <a:cubicBezTo>
                    <a:pt x="453" y="415"/>
                    <a:pt x="409" y="437"/>
                    <a:pt x="351" y="454"/>
                  </a:cubicBezTo>
                  <a:cubicBezTo>
                    <a:pt x="293" y="471"/>
                    <a:pt x="184" y="479"/>
                    <a:pt x="128" y="477"/>
                  </a:cubicBezTo>
                  <a:cubicBezTo>
                    <a:pt x="72" y="475"/>
                    <a:pt x="39" y="449"/>
                    <a:pt x="16" y="44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49" name="Freeform 10229"/>
            <p:cNvSpPr>
              <a:spLocks noChangeAspect="1"/>
            </p:cNvSpPr>
            <p:nvPr/>
          </p:nvSpPr>
          <p:spPr bwMode="auto">
            <a:xfrm>
              <a:off x="398" y="687"/>
              <a:ext cx="358" cy="342"/>
            </a:xfrm>
            <a:custGeom>
              <a:avLst/>
              <a:gdLst>
                <a:gd name="T0" fmla="*/ 31 w 714"/>
                <a:gd name="T1" fmla="*/ 373 h 681"/>
                <a:gd name="T2" fmla="*/ 25 w 714"/>
                <a:gd name="T3" fmla="*/ 544 h 681"/>
                <a:gd name="T4" fmla="*/ 184 w 714"/>
                <a:gd name="T5" fmla="*/ 597 h 681"/>
                <a:gd name="T6" fmla="*/ 355 w 714"/>
                <a:gd name="T7" fmla="*/ 638 h 681"/>
                <a:gd name="T8" fmla="*/ 525 w 714"/>
                <a:gd name="T9" fmla="*/ 661 h 681"/>
                <a:gd name="T10" fmla="*/ 625 w 714"/>
                <a:gd name="T11" fmla="*/ 667 h 681"/>
                <a:gd name="T12" fmla="*/ 619 w 714"/>
                <a:gd name="T13" fmla="*/ 573 h 681"/>
                <a:gd name="T14" fmla="*/ 625 w 714"/>
                <a:gd name="T15" fmla="*/ 426 h 681"/>
                <a:gd name="T16" fmla="*/ 666 w 714"/>
                <a:gd name="T17" fmla="*/ 279 h 681"/>
                <a:gd name="T18" fmla="*/ 713 w 714"/>
                <a:gd name="T19" fmla="*/ 115 h 681"/>
                <a:gd name="T20" fmla="*/ 672 w 714"/>
                <a:gd name="T21" fmla="*/ 27 h 681"/>
                <a:gd name="T22" fmla="*/ 590 w 714"/>
                <a:gd name="T23" fmla="*/ 3 h 681"/>
                <a:gd name="T24" fmla="*/ 501 w 714"/>
                <a:gd name="T25" fmla="*/ 44 h 681"/>
                <a:gd name="T26" fmla="*/ 454 w 714"/>
                <a:gd name="T27" fmla="*/ 203 h 681"/>
                <a:gd name="T28" fmla="*/ 407 w 714"/>
                <a:gd name="T29" fmla="*/ 350 h 681"/>
                <a:gd name="T30" fmla="*/ 337 w 714"/>
                <a:gd name="T31" fmla="*/ 485 h 681"/>
                <a:gd name="T32" fmla="*/ 131 w 714"/>
                <a:gd name="T33" fmla="*/ 461 h 681"/>
                <a:gd name="T34" fmla="*/ 31 w 714"/>
                <a:gd name="T35" fmla="*/ 37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4" h="681">
                  <a:moveTo>
                    <a:pt x="31" y="373"/>
                  </a:moveTo>
                  <a:cubicBezTo>
                    <a:pt x="8" y="384"/>
                    <a:pt x="0" y="507"/>
                    <a:pt x="25" y="544"/>
                  </a:cubicBezTo>
                  <a:cubicBezTo>
                    <a:pt x="50" y="581"/>
                    <a:pt x="129" y="581"/>
                    <a:pt x="184" y="597"/>
                  </a:cubicBezTo>
                  <a:cubicBezTo>
                    <a:pt x="239" y="613"/>
                    <a:pt x="298" y="627"/>
                    <a:pt x="355" y="638"/>
                  </a:cubicBezTo>
                  <a:cubicBezTo>
                    <a:pt x="412" y="649"/>
                    <a:pt x="480" y="656"/>
                    <a:pt x="525" y="661"/>
                  </a:cubicBezTo>
                  <a:cubicBezTo>
                    <a:pt x="570" y="666"/>
                    <a:pt x="610" y="681"/>
                    <a:pt x="625" y="667"/>
                  </a:cubicBezTo>
                  <a:cubicBezTo>
                    <a:pt x="640" y="653"/>
                    <a:pt x="619" y="613"/>
                    <a:pt x="619" y="573"/>
                  </a:cubicBezTo>
                  <a:cubicBezTo>
                    <a:pt x="619" y="533"/>
                    <a:pt x="617" y="475"/>
                    <a:pt x="625" y="426"/>
                  </a:cubicBezTo>
                  <a:cubicBezTo>
                    <a:pt x="633" y="377"/>
                    <a:pt x="651" y="331"/>
                    <a:pt x="666" y="279"/>
                  </a:cubicBezTo>
                  <a:cubicBezTo>
                    <a:pt x="681" y="227"/>
                    <a:pt x="712" y="157"/>
                    <a:pt x="713" y="115"/>
                  </a:cubicBezTo>
                  <a:cubicBezTo>
                    <a:pt x="714" y="73"/>
                    <a:pt x="692" y="45"/>
                    <a:pt x="672" y="27"/>
                  </a:cubicBezTo>
                  <a:cubicBezTo>
                    <a:pt x="652" y="9"/>
                    <a:pt x="619" y="0"/>
                    <a:pt x="590" y="3"/>
                  </a:cubicBezTo>
                  <a:cubicBezTo>
                    <a:pt x="561" y="6"/>
                    <a:pt x="524" y="11"/>
                    <a:pt x="501" y="44"/>
                  </a:cubicBezTo>
                  <a:cubicBezTo>
                    <a:pt x="478" y="77"/>
                    <a:pt x="470" y="152"/>
                    <a:pt x="454" y="203"/>
                  </a:cubicBezTo>
                  <a:cubicBezTo>
                    <a:pt x="438" y="254"/>
                    <a:pt x="427" y="303"/>
                    <a:pt x="407" y="350"/>
                  </a:cubicBezTo>
                  <a:cubicBezTo>
                    <a:pt x="387" y="397"/>
                    <a:pt x="383" y="467"/>
                    <a:pt x="337" y="485"/>
                  </a:cubicBezTo>
                  <a:cubicBezTo>
                    <a:pt x="291" y="503"/>
                    <a:pt x="182" y="480"/>
                    <a:pt x="131" y="461"/>
                  </a:cubicBezTo>
                  <a:cubicBezTo>
                    <a:pt x="80" y="442"/>
                    <a:pt x="52" y="391"/>
                    <a:pt x="31" y="373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50" name="Oval 10230"/>
            <p:cNvSpPr>
              <a:spLocks noChangeAspect="1" noChangeArrowheads="1"/>
            </p:cNvSpPr>
            <p:nvPr/>
          </p:nvSpPr>
          <p:spPr bwMode="auto">
            <a:xfrm>
              <a:off x="156" y="545"/>
              <a:ext cx="1926" cy="506"/>
            </a:xfrm>
            <a:prstGeom prst="ellipse">
              <a:avLst/>
            </a:prstGeom>
            <a:noFill/>
            <a:ln w="28575">
              <a:solidFill>
                <a:srgbClr val="CC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CCCC00"/>
                      </a:gs>
                      <a:gs pos="100000">
                        <a:srgbClr val="FFFF1F"/>
                      </a:gs>
                    </a:gsLst>
                    <a:lin ang="0" scaled="1"/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351" name="Freeform 10231"/>
            <p:cNvSpPr>
              <a:spLocks noChangeAspect="1"/>
            </p:cNvSpPr>
            <p:nvPr/>
          </p:nvSpPr>
          <p:spPr bwMode="auto">
            <a:xfrm>
              <a:off x="765" y="644"/>
              <a:ext cx="100" cy="273"/>
            </a:xfrm>
            <a:custGeom>
              <a:avLst/>
              <a:gdLst>
                <a:gd name="T0" fmla="*/ 140 w 198"/>
                <a:gd name="T1" fmla="*/ 41 h 542"/>
                <a:gd name="T2" fmla="*/ 175 w 198"/>
                <a:gd name="T3" fmla="*/ 176 h 542"/>
                <a:gd name="T4" fmla="*/ 187 w 198"/>
                <a:gd name="T5" fmla="*/ 441 h 542"/>
                <a:gd name="T6" fmla="*/ 110 w 198"/>
                <a:gd name="T7" fmla="*/ 529 h 542"/>
                <a:gd name="T8" fmla="*/ 22 w 198"/>
                <a:gd name="T9" fmla="*/ 499 h 542"/>
                <a:gd name="T10" fmla="*/ 5 w 198"/>
                <a:gd name="T11" fmla="*/ 270 h 542"/>
                <a:gd name="T12" fmla="*/ 52 w 198"/>
                <a:gd name="T13" fmla="*/ 35 h 542"/>
                <a:gd name="T14" fmla="*/ 140 w 198"/>
                <a:gd name="T15" fmla="*/ 41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" h="542">
                  <a:moveTo>
                    <a:pt x="140" y="41"/>
                  </a:moveTo>
                  <a:cubicBezTo>
                    <a:pt x="160" y="64"/>
                    <a:pt x="167" y="109"/>
                    <a:pt x="175" y="176"/>
                  </a:cubicBezTo>
                  <a:cubicBezTo>
                    <a:pt x="183" y="243"/>
                    <a:pt x="198" y="382"/>
                    <a:pt x="187" y="441"/>
                  </a:cubicBezTo>
                  <a:cubicBezTo>
                    <a:pt x="176" y="500"/>
                    <a:pt x="137" y="519"/>
                    <a:pt x="110" y="529"/>
                  </a:cubicBezTo>
                  <a:cubicBezTo>
                    <a:pt x="83" y="539"/>
                    <a:pt x="39" y="542"/>
                    <a:pt x="22" y="499"/>
                  </a:cubicBezTo>
                  <a:cubicBezTo>
                    <a:pt x="5" y="456"/>
                    <a:pt x="0" y="347"/>
                    <a:pt x="5" y="270"/>
                  </a:cubicBezTo>
                  <a:cubicBezTo>
                    <a:pt x="10" y="193"/>
                    <a:pt x="30" y="70"/>
                    <a:pt x="52" y="35"/>
                  </a:cubicBezTo>
                  <a:cubicBezTo>
                    <a:pt x="74" y="0"/>
                    <a:pt x="120" y="18"/>
                    <a:pt x="140" y="4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52" name="Freeform 10232"/>
            <p:cNvSpPr>
              <a:spLocks noChangeAspect="1"/>
            </p:cNvSpPr>
            <p:nvPr/>
          </p:nvSpPr>
          <p:spPr bwMode="auto">
            <a:xfrm>
              <a:off x="1100" y="634"/>
              <a:ext cx="114" cy="300"/>
            </a:xfrm>
            <a:custGeom>
              <a:avLst/>
              <a:gdLst>
                <a:gd name="T0" fmla="*/ 113 w 228"/>
                <a:gd name="T1" fmla="*/ 9 h 597"/>
                <a:gd name="T2" fmla="*/ 143 w 228"/>
                <a:gd name="T3" fmla="*/ 86 h 597"/>
                <a:gd name="T4" fmla="*/ 190 w 228"/>
                <a:gd name="T5" fmla="*/ 321 h 597"/>
                <a:gd name="T6" fmla="*/ 225 w 228"/>
                <a:gd name="T7" fmla="*/ 515 h 597"/>
                <a:gd name="T8" fmla="*/ 172 w 228"/>
                <a:gd name="T9" fmla="*/ 579 h 597"/>
                <a:gd name="T10" fmla="*/ 72 w 228"/>
                <a:gd name="T11" fmla="*/ 585 h 597"/>
                <a:gd name="T12" fmla="*/ 8 w 228"/>
                <a:gd name="T13" fmla="*/ 509 h 597"/>
                <a:gd name="T14" fmla="*/ 25 w 228"/>
                <a:gd name="T15" fmla="*/ 133 h 597"/>
                <a:gd name="T16" fmla="*/ 49 w 228"/>
                <a:gd name="T17" fmla="*/ 33 h 597"/>
                <a:gd name="T18" fmla="*/ 113 w 228"/>
                <a:gd name="T19" fmla="*/ 9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597">
                  <a:moveTo>
                    <a:pt x="113" y="9"/>
                  </a:moveTo>
                  <a:cubicBezTo>
                    <a:pt x="129" y="18"/>
                    <a:pt x="130" y="34"/>
                    <a:pt x="143" y="86"/>
                  </a:cubicBezTo>
                  <a:cubicBezTo>
                    <a:pt x="156" y="138"/>
                    <a:pt x="176" y="249"/>
                    <a:pt x="190" y="321"/>
                  </a:cubicBezTo>
                  <a:cubicBezTo>
                    <a:pt x="204" y="393"/>
                    <a:pt x="228" y="472"/>
                    <a:pt x="225" y="515"/>
                  </a:cubicBezTo>
                  <a:cubicBezTo>
                    <a:pt x="222" y="558"/>
                    <a:pt x="197" y="567"/>
                    <a:pt x="172" y="579"/>
                  </a:cubicBezTo>
                  <a:cubicBezTo>
                    <a:pt x="147" y="591"/>
                    <a:pt x="99" y="597"/>
                    <a:pt x="72" y="585"/>
                  </a:cubicBezTo>
                  <a:cubicBezTo>
                    <a:pt x="45" y="573"/>
                    <a:pt x="16" y="584"/>
                    <a:pt x="8" y="509"/>
                  </a:cubicBezTo>
                  <a:cubicBezTo>
                    <a:pt x="0" y="434"/>
                    <a:pt x="18" y="212"/>
                    <a:pt x="25" y="133"/>
                  </a:cubicBezTo>
                  <a:cubicBezTo>
                    <a:pt x="32" y="54"/>
                    <a:pt x="34" y="55"/>
                    <a:pt x="49" y="33"/>
                  </a:cubicBezTo>
                  <a:cubicBezTo>
                    <a:pt x="64" y="11"/>
                    <a:pt x="97" y="0"/>
                    <a:pt x="113" y="9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53" name="Freeform 10233"/>
            <p:cNvSpPr>
              <a:spLocks noChangeAspect="1"/>
            </p:cNvSpPr>
            <p:nvPr/>
          </p:nvSpPr>
          <p:spPr bwMode="auto">
            <a:xfrm>
              <a:off x="1431" y="631"/>
              <a:ext cx="89" cy="283"/>
            </a:xfrm>
            <a:custGeom>
              <a:avLst/>
              <a:gdLst>
                <a:gd name="T0" fmla="*/ 47 w 178"/>
                <a:gd name="T1" fmla="*/ 15 h 563"/>
                <a:gd name="T2" fmla="*/ 112 w 178"/>
                <a:gd name="T3" fmla="*/ 133 h 563"/>
                <a:gd name="T4" fmla="*/ 165 w 178"/>
                <a:gd name="T5" fmla="*/ 438 h 563"/>
                <a:gd name="T6" fmla="*/ 165 w 178"/>
                <a:gd name="T7" fmla="*/ 550 h 563"/>
                <a:gd name="T8" fmla="*/ 88 w 178"/>
                <a:gd name="T9" fmla="*/ 515 h 563"/>
                <a:gd name="T10" fmla="*/ 18 w 178"/>
                <a:gd name="T11" fmla="*/ 262 h 563"/>
                <a:gd name="T12" fmla="*/ 6 w 178"/>
                <a:gd name="T13" fmla="*/ 45 h 563"/>
                <a:gd name="T14" fmla="*/ 47 w 178"/>
                <a:gd name="T15" fmla="*/ 15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563">
                  <a:moveTo>
                    <a:pt x="47" y="15"/>
                  </a:moveTo>
                  <a:cubicBezTo>
                    <a:pt x="65" y="30"/>
                    <a:pt x="92" y="62"/>
                    <a:pt x="112" y="133"/>
                  </a:cubicBezTo>
                  <a:cubicBezTo>
                    <a:pt x="132" y="204"/>
                    <a:pt x="156" y="369"/>
                    <a:pt x="165" y="438"/>
                  </a:cubicBezTo>
                  <a:cubicBezTo>
                    <a:pt x="174" y="507"/>
                    <a:pt x="178" y="537"/>
                    <a:pt x="165" y="550"/>
                  </a:cubicBezTo>
                  <a:cubicBezTo>
                    <a:pt x="152" y="563"/>
                    <a:pt x="112" y="563"/>
                    <a:pt x="88" y="515"/>
                  </a:cubicBezTo>
                  <a:cubicBezTo>
                    <a:pt x="64" y="467"/>
                    <a:pt x="32" y="340"/>
                    <a:pt x="18" y="262"/>
                  </a:cubicBezTo>
                  <a:cubicBezTo>
                    <a:pt x="4" y="184"/>
                    <a:pt x="0" y="86"/>
                    <a:pt x="6" y="45"/>
                  </a:cubicBezTo>
                  <a:cubicBezTo>
                    <a:pt x="12" y="4"/>
                    <a:pt x="29" y="0"/>
                    <a:pt x="47" y="1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54" name="Freeform 10234"/>
            <p:cNvSpPr>
              <a:spLocks noChangeAspect="1"/>
            </p:cNvSpPr>
            <p:nvPr/>
          </p:nvSpPr>
          <p:spPr bwMode="auto">
            <a:xfrm>
              <a:off x="467" y="690"/>
              <a:ext cx="80" cy="198"/>
            </a:xfrm>
            <a:custGeom>
              <a:avLst/>
              <a:gdLst>
                <a:gd name="T0" fmla="*/ 128 w 159"/>
                <a:gd name="T1" fmla="*/ 21 h 394"/>
                <a:gd name="T2" fmla="*/ 152 w 159"/>
                <a:gd name="T3" fmla="*/ 162 h 394"/>
                <a:gd name="T4" fmla="*/ 146 w 159"/>
                <a:gd name="T5" fmla="*/ 314 h 394"/>
                <a:gd name="T6" fmla="*/ 75 w 159"/>
                <a:gd name="T7" fmla="*/ 391 h 394"/>
                <a:gd name="T8" fmla="*/ 11 w 159"/>
                <a:gd name="T9" fmla="*/ 332 h 394"/>
                <a:gd name="T10" fmla="*/ 11 w 159"/>
                <a:gd name="T11" fmla="*/ 191 h 394"/>
                <a:gd name="T12" fmla="*/ 70 w 159"/>
                <a:gd name="T13" fmla="*/ 38 h 394"/>
                <a:gd name="T14" fmla="*/ 128 w 159"/>
                <a:gd name="T15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394">
                  <a:moveTo>
                    <a:pt x="128" y="21"/>
                  </a:moveTo>
                  <a:cubicBezTo>
                    <a:pt x="142" y="42"/>
                    <a:pt x="149" y="113"/>
                    <a:pt x="152" y="162"/>
                  </a:cubicBezTo>
                  <a:cubicBezTo>
                    <a:pt x="155" y="211"/>
                    <a:pt x="159" y="276"/>
                    <a:pt x="146" y="314"/>
                  </a:cubicBezTo>
                  <a:cubicBezTo>
                    <a:pt x="133" y="352"/>
                    <a:pt x="97" y="388"/>
                    <a:pt x="75" y="391"/>
                  </a:cubicBezTo>
                  <a:cubicBezTo>
                    <a:pt x="53" y="394"/>
                    <a:pt x="22" y="365"/>
                    <a:pt x="11" y="332"/>
                  </a:cubicBezTo>
                  <a:cubicBezTo>
                    <a:pt x="0" y="299"/>
                    <a:pt x="1" y="240"/>
                    <a:pt x="11" y="191"/>
                  </a:cubicBezTo>
                  <a:cubicBezTo>
                    <a:pt x="21" y="142"/>
                    <a:pt x="51" y="65"/>
                    <a:pt x="70" y="38"/>
                  </a:cubicBezTo>
                  <a:cubicBezTo>
                    <a:pt x="89" y="11"/>
                    <a:pt x="116" y="0"/>
                    <a:pt x="128" y="2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1B"/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55" name="Freeform 10235"/>
            <p:cNvSpPr>
              <a:spLocks noChangeAspect="1"/>
            </p:cNvSpPr>
            <p:nvPr/>
          </p:nvSpPr>
          <p:spPr bwMode="auto">
            <a:xfrm>
              <a:off x="265" y="585"/>
              <a:ext cx="1746" cy="425"/>
            </a:xfrm>
            <a:custGeom>
              <a:avLst/>
              <a:gdLst>
                <a:gd name="T0" fmla="*/ 336 w 3479"/>
                <a:gd name="T1" fmla="*/ 153 h 846"/>
                <a:gd name="T2" fmla="*/ 101 w 3479"/>
                <a:gd name="T3" fmla="*/ 318 h 846"/>
                <a:gd name="T4" fmla="*/ 1 w 3479"/>
                <a:gd name="T5" fmla="*/ 453 h 846"/>
                <a:gd name="T6" fmla="*/ 107 w 3479"/>
                <a:gd name="T7" fmla="*/ 506 h 846"/>
                <a:gd name="T8" fmla="*/ 284 w 3479"/>
                <a:gd name="T9" fmla="*/ 300 h 846"/>
                <a:gd name="T10" fmla="*/ 401 w 3479"/>
                <a:gd name="T11" fmla="*/ 312 h 846"/>
                <a:gd name="T12" fmla="*/ 313 w 3479"/>
                <a:gd name="T13" fmla="*/ 606 h 846"/>
                <a:gd name="T14" fmla="*/ 613 w 3479"/>
                <a:gd name="T15" fmla="*/ 676 h 846"/>
                <a:gd name="T16" fmla="*/ 783 w 3479"/>
                <a:gd name="T17" fmla="*/ 241 h 846"/>
                <a:gd name="T18" fmla="*/ 977 w 3479"/>
                <a:gd name="T19" fmla="*/ 294 h 846"/>
                <a:gd name="T20" fmla="*/ 901 w 3479"/>
                <a:gd name="T21" fmla="*/ 694 h 846"/>
                <a:gd name="T22" fmla="*/ 1242 w 3479"/>
                <a:gd name="T23" fmla="*/ 759 h 846"/>
                <a:gd name="T24" fmla="*/ 1394 w 3479"/>
                <a:gd name="T25" fmla="*/ 241 h 846"/>
                <a:gd name="T26" fmla="*/ 1635 w 3479"/>
                <a:gd name="T27" fmla="*/ 235 h 846"/>
                <a:gd name="T28" fmla="*/ 1541 w 3479"/>
                <a:gd name="T29" fmla="*/ 759 h 846"/>
                <a:gd name="T30" fmla="*/ 2012 w 3479"/>
                <a:gd name="T31" fmla="*/ 759 h 846"/>
                <a:gd name="T32" fmla="*/ 2123 w 3479"/>
                <a:gd name="T33" fmla="*/ 288 h 846"/>
                <a:gd name="T34" fmla="*/ 2258 w 3479"/>
                <a:gd name="T35" fmla="*/ 288 h 846"/>
                <a:gd name="T36" fmla="*/ 2276 w 3479"/>
                <a:gd name="T37" fmla="*/ 753 h 846"/>
                <a:gd name="T38" fmla="*/ 2705 w 3479"/>
                <a:gd name="T39" fmla="*/ 700 h 846"/>
                <a:gd name="T40" fmla="*/ 2734 w 3479"/>
                <a:gd name="T41" fmla="*/ 335 h 846"/>
                <a:gd name="T42" fmla="*/ 2970 w 3479"/>
                <a:gd name="T43" fmla="*/ 359 h 846"/>
                <a:gd name="T44" fmla="*/ 3052 w 3479"/>
                <a:gd name="T45" fmla="*/ 600 h 846"/>
                <a:gd name="T46" fmla="*/ 3181 w 3479"/>
                <a:gd name="T47" fmla="*/ 576 h 846"/>
                <a:gd name="T48" fmla="*/ 3141 w 3479"/>
                <a:gd name="T49" fmla="*/ 448 h 846"/>
                <a:gd name="T50" fmla="*/ 3141 w 3479"/>
                <a:gd name="T51" fmla="*/ 352 h 846"/>
                <a:gd name="T52" fmla="*/ 3381 w 3479"/>
                <a:gd name="T53" fmla="*/ 448 h 846"/>
                <a:gd name="T54" fmla="*/ 3429 w 3479"/>
                <a:gd name="T55" fmla="*/ 352 h 846"/>
                <a:gd name="T56" fmla="*/ 3081 w 3479"/>
                <a:gd name="T57" fmla="*/ 206 h 846"/>
                <a:gd name="T58" fmla="*/ 2611 w 3479"/>
                <a:gd name="T59" fmla="*/ 136 h 846"/>
                <a:gd name="T60" fmla="*/ 2582 w 3479"/>
                <a:gd name="T61" fmla="*/ 582 h 846"/>
                <a:gd name="T62" fmla="*/ 2417 w 3479"/>
                <a:gd name="T63" fmla="*/ 594 h 846"/>
                <a:gd name="T64" fmla="*/ 2364 w 3479"/>
                <a:gd name="T65" fmla="*/ 106 h 846"/>
                <a:gd name="T66" fmla="*/ 2000 w 3479"/>
                <a:gd name="T67" fmla="*/ 112 h 846"/>
                <a:gd name="T68" fmla="*/ 1912 w 3479"/>
                <a:gd name="T69" fmla="*/ 617 h 846"/>
                <a:gd name="T70" fmla="*/ 1688 w 3479"/>
                <a:gd name="T71" fmla="*/ 641 h 846"/>
                <a:gd name="T72" fmla="*/ 1771 w 3479"/>
                <a:gd name="T73" fmla="*/ 88 h 846"/>
                <a:gd name="T74" fmla="*/ 1330 w 3479"/>
                <a:gd name="T75" fmla="*/ 112 h 846"/>
                <a:gd name="T76" fmla="*/ 1165 w 3479"/>
                <a:gd name="T77" fmla="*/ 594 h 846"/>
                <a:gd name="T78" fmla="*/ 1036 w 3479"/>
                <a:gd name="T79" fmla="*/ 594 h 846"/>
                <a:gd name="T80" fmla="*/ 1130 w 3479"/>
                <a:gd name="T81" fmla="*/ 153 h 846"/>
                <a:gd name="T82" fmla="*/ 742 w 3479"/>
                <a:gd name="T83" fmla="*/ 112 h 846"/>
                <a:gd name="T84" fmla="*/ 542 w 3479"/>
                <a:gd name="T85" fmla="*/ 559 h 846"/>
                <a:gd name="T86" fmla="*/ 425 w 3479"/>
                <a:gd name="T87" fmla="*/ 541 h 846"/>
                <a:gd name="T88" fmla="*/ 525 w 3479"/>
                <a:gd name="T89" fmla="*/ 230 h 846"/>
                <a:gd name="T90" fmla="*/ 336 w 3479"/>
                <a:gd name="T91" fmla="*/ 15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79" h="846">
                  <a:moveTo>
                    <a:pt x="336" y="153"/>
                  </a:moveTo>
                  <a:cubicBezTo>
                    <a:pt x="265" y="168"/>
                    <a:pt x="157" y="268"/>
                    <a:pt x="101" y="318"/>
                  </a:cubicBezTo>
                  <a:cubicBezTo>
                    <a:pt x="45" y="368"/>
                    <a:pt x="0" y="422"/>
                    <a:pt x="1" y="453"/>
                  </a:cubicBezTo>
                  <a:cubicBezTo>
                    <a:pt x="2" y="484"/>
                    <a:pt x="60" y="531"/>
                    <a:pt x="107" y="506"/>
                  </a:cubicBezTo>
                  <a:cubicBezTo>
                    <a:pt x="154" y="481"/>
                    <a:pt x="235" y="332"/>
                    <a:pt x="284" y="300"/>
                  </a:cubicBezTo>
                  <a:cubicBezTo>
                    <a:pt x="333" y="268"/>
                    <a:pt x="396" y="261"/>
                    <a:pt x="401" y="312"/>
                  </a:cubicBezTo>
                  <a:cubicBezTo>
                    <a:pt x="406" y="363"/>
                    <a:pt x="278" y="545"/>
                    <a:pt x="313" y="606"/>
                  </a:cubicBezTo>
                  <a:cubicBezTo>
                    <a:pt x="348" y="667"/>
                    <a:pt x="535" y="737"/>
                    <a:pt x="613" y="676"/>
                  </a:cubicBezTo>
                  <a:cubicBezTo>
                    <a:pt x="691" y="615"/>
                    <a:pt x="722" y="305"/>
                    <a:pt x="783" y="241"/>
                  </a:cubicBezTo>
                  <a:cubicBezTo>
                    <a:pt x="844" y="177"/>
                    <a:pt x="957" y="219"/>
                    <a:pt x="977" y="294"/>
                  </a:cubicBezTo>
                  <a:cubicBezTo>
                    <a:pt x="997" y="369"/>
                    <a:pt x="857" y="617"/>
                    <a:pt x="901" y="694"/>
                  </a:cubicBezTo>
                  <a:cubicBezTo>
                    <a:pt x="945" y="771"/>
                    <a:pt x="1160" y="834"/>
                    <a:pt x="1242" y="759"/>
                  </a:cubicBezTo>
                  <a:cubicBezTo>
                    <a:pt x="1324" y="684"/>
                    <a:pt x="1329" y="328"/>
                    <a:pt x="1394" y="241"/>
                  </a:cubicBezTo>
                  <a:cubicBezTo>
                    <a:pt x="1459" y="154"/>
                    <a:pt x="1611" y="149"/>
                    <a:pt x="1635" y="235"/>
                  </a:cubicBezTo>
                  <a:cubicBezTo>
                    <a:pt x="1659" y="321"/>
                    <a:pt x="1478" y="672"/>
                    <a:pt x="1541" y="759"/>
                  </a:cubicBezTo>
                  <a:cubicBezTo>
                    <a:pt x="1604" y="846"/>
                    <a:pt x="1915" y="837"/>
                    <a:pt x="2012" y="759"/>
                  </a:cubicBezTo>
                  <a:cubicBezTo>
                    <a:pt x="2109" y="681"/>
                    <a:pt x="2082" y="366"/>
                    <a:pt x="2123" y="288"/>
                  </a:cubicBezTo>
                  <a:cubicBezTo>
                    <a:pt x="2164" y="210"/>
                    <a:pt x="2233" y="211"/>
                    <a:pt x="2258" y="288"/>
                  </a:cubicBezTo>
                  <a:cubicBezTo>
                    <a:pt x="2283" y="365"/>
                    <a:pt x="2201" y="684"/>
                    <a:pt x="2276" y="753"/>
                  </a:cubicBezTo>
                  <a:cubicBezTo>
                    <a:pt x="2351" y="822"/>
                    <a:pt x="2629" y="770"/>
                    <a:pt x="2705" y="700"/>
                  </a:cubicBezTo>
                  <a:cubicBezTo>
                    <a:pt x="2781" y="630"/>
                    <a:pt x="2690" y="392"/>
                    <a:pt x="2734" y="335"/>
                  </a:cubicBezTo>
                  <a:cubicBezTo>
                    <a:pt x="2778" y="278"/>
                    <a:pt x="2917" y="315"/>
                    <a:pt x="2970" y="359"/>
                  </a:cubicBezTo>
                  <a:cubicBezTo>
                    <a:pt x="3023" y="403"/>
                    <a:pt x="3017" y="564"/>
                    <a:pt x="3052" y="600"/>
                  </a:cubicBezTo>
                  <a:cubicBezTo>
                    <a:pt x="3087" y="636"/>
                    <a:pt x="3166" y="601"/>
                    <a:pt x="3181" y="576"/>
                  </a:cubicBezTo>
                  <a:cubicBezTo>
                    <a:pt x="3196" y="551"/>
                    <a:pt x="3148" y="485"/>
                    <a:pt x="3141" y="448"/>
                  </a:cubicBezTo>
                  <a:cubicBezTo>
                    <a:pt x="3134" y="411"/>
                    <a:pt x="3101" y="352"/>
                    <a:pt x="3141" y="352"/>
                  </a:cubicBezTo>
                  <a:cubicBezTo>
                    <a:pt x="3181" y="352"/>
                    <a:pt x="3333" y="448"/>
                    <a:pt x="3381" y="448"/>
                  </a:cubicBezTo>
                  <a:cubicBezTo>
                    <a:pt x="3429" y="448"/>
                    <a:pt x="3479" y="392"/>
                    <a:pt x="3429" y="352"/>
                  </a:cubicBezTo>
                  <a:cubicBezTo>
                    <a:pt x="3379" y="312"/>
                    <a:pt x="3217" y="242"/>
                    <a:pt x="3081" y="206"/>
                  </a:cubicBezTo>
                  <a:cubicBezTo>
                    <a:pt x="2945" y="170"/>
                    <a:pt x="2694" y="73"/>
                    <a:pt x="2611" y="136"/>
                  </a:cubicBezTo>
                  <a:cubicBezTo>
                    <a:pt x="2528" y="199"/>
                    <a:pt x="2614" y="506"/>
                    <a:pt x="2582" y="582"/>
                  </a:cubicBezTo>
                  <a:cubicBezTo>
                    <a:pt x="2550" y="658"/>
                    <a:pt x="2453" y="673"/>
                    <a:pt x="2417" y="594"/>
                  </a:cubicBezTo>
                  <a:cubicBezTo>
                    <a:pt x="2381" y="515"/>
                    <a:pt x="2433" y="186"/>
                    <a:pt x="2364" y="106"/>
                  </a:cubicBezTo>
                  <a:cubicBezTo>
                    <a:pt x="2295" y="26"/>
                    <a:pt x="2075" y="27"/>
                    <a:pt x="2000" y="112"/>
                  </a:cubicBezTo>
                  <a:cubicBezTo>
                    <a:pt x="1925" y="197"/>
                    <a:pt x="1964" y="529"/>
                    <a:pt x="1912" y="617"/>
                  </a:cubicBezTo>
                  <a:cubicBezTo>
                    <a:pt x="1860" y="705"/>
                    <a:pt x="1711" y="729"/>
                    <a:pt x="1688" y="641"/>
                  </a:cubicBezTo>
                  <a:cubicBezTo>
                    <a:pt x="1665" y="553"/>
                    <a:pt x="1831" y="176"/>
                    <a:pt x="1771" y="88"/>
                  </a:cubicBezTo>
                  <a:cubicBezTo>
                    <a:pt x="1711" y="0"/>
                    <a:pt x="1431" y="28"/>
                    <a:pt x="1330" y="112"/>
                  </a:cubicBezTo>
                  <a:cubicBezTo>
                    <a:pt x="1229" y="196"/>
                    <a:pt x="1214" y="514"/>
                    <a:pt x="1165" y="594"/>
                  </a:cubicBezTo>
                  <a:cubicBezTo>
                    <a:pt x="1116" y="674"/>
                    <a:pt x="1042" y="667"/>
                    <a:pt x="1036" y="594"/>
                  </a:cubicBezTo>
                  <a:cubicBezTo>
                    <a:pt x="1030" y="521"/>
                    <a:pt x="1179" y="233"/>
                    <a:pt x="1130" y="153"/>
                  </a:cubicBezTo>
                  <a:cubicBezTo>
                    <a:pt x="1081" y="73"/>
                    <a:pt x="840" y="44"/>
                    <a:pt x="742" y="112"/>
                  </a:cubicBezTo>
                  <a:cubicBezTo>
                    <a:pt x="644" y="180"/>
                    <a:pt x="595" y="488"/>
                    <a:pt x="542" y="559"/>
                  </a:cubicBezTo>
                  <a:cubicBezTo>
                    <a:pt x="489" y="630"/>
                    <a:pt x="428" y="596"/>
                    <a:pt x="425" y="541"/>
                  </a:cubicBezTo>
                  <a:cubicBezTo>
                    <a:pt x="422" y="486"/>
                    <a:pt x="540" y="295"/>
                    <a:pt x="525" y="230"/>
                  </a:cubicBezTo>
                  <a:cubicBezTo>
                    <a:pt x="510" y="165"/>
                    <a:pt x="407" y="138"/>
                    <a:pt x="336" y="153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200"/>
                </a:gs>
                <a:gs pos="100000">
                  <a:srgbClr val="4D0808"/>
                </a:gs>
              </a:gsLst>
              <a:lin ang="5400000" scaled="1"/>
            </a:gradFill>
            <a:ln w="28575" cmpd="sng">
              <a:solidFill>
                <a:srgbClr val="CC66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56" name="Freeform 10236"/>
            <p:cNvSpPr>
              <a:spLocks noChangeAspect="1"/>
            </p:cNvSpPr>
            <p:nvPr/>
          </p:nvSpPr>
          <p:spPr bwMode="auto">
            <a:xfrm>
              <a:off x="130" y="529"/>
              <a:ext cx="1976" cy="758"/>
            </a:xfrm>
            <a:custGeom>
              <a:avLst/>
              <a:gdLst>
                <a:gd name="T0" fmla="*/ 158 w 1976"/>
                <a:gd name="T1" fmla="*/ 557 h 758"/>
                <a:gd name="T2" fmla="*/ 572 w 1976"/>
                <a:gd name="T3" fmla="*/ 707 h 758"/>
                <a:gd name="T4" fmla="*/ 1130 w 1976"/>
                <a:gd name="T5" fmla="*/ 749 h 758"/>
                <a:gd name="T6" fmla="*/ 1706 w 1976"/>
                <a:gd name="T7" fmla="*/ 653 h 758"/>
                <a:gd name="T8" fmla="*/ 1964 w 1976"/>
                <a:gd name="T9" fmla="*/ 299 h 758"/>
                <a:gd name="T10" fmla="*/ 1778 w 1976"/>
                <a:gd name="T11" fmla="*/ 113 h 758"/>
                <a:gd name="T12" fmla="*/ 1238 w 1976"/>
                <a:gd name="T13" fmla="*/ 17 h 758"/>
                <a:gd name="T14" fmla="*/ 614 w 1976"/>
                <a:gd name="T15" fmla="*/ 23 h 758"/>
                <a:gd name="T16" fmla="*/ 98 w 1976"/>
                <a:gd name="T17" fmla="*/ 155 h 758"/>
                <a:gd name="T18" fmla="*/ 26 w 1976"/>
                <a:gd name="T19" fmla="*/ 347 h 758"/>
                <a:gd name="T20" fmla="*/ 158 w 1976"/>
                <a:gd name="T21" fmla="*/ 557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76" h="758">
                  <a:moveTo>
                    <a:pt x="158" y="557"/>
                  </a:moveTo>
                  <a:cubicBezTo>
                    <a:pt x="249" y="617"/>
                    <a:pt x="410" y="675"/>
                    <a:pt x="572" y="707"/>
                  </a:cubicBezTo>
                  <a:cubicBezTo>
                    <a:pt x="734" y="739"/>
                    <a:pt x="941" y="758"/>
                    <a:pt x="1130" y="749"/>
                  </a:cubicBezTo>
                  <a:cubicBezTo>
                    <a:pt x="1319" y="740"/>
                    <a:pt x="1567" y="728"/>
                    <a:pt x="1706" y="653"/>
                  </a:cubicBezTo>
                  <a:cubicBezTo>
                    <a:pt x="1845" y="578"/>
                    <a:pt x="1952" y="389"/>
                    <a:pt x="1964" y="299"/>
                  </a:cubicBezTo>
                  <a:cubicBezTo>
                    <a:pt x="1976" y="209"/>
                    <a:pt x="1899" y="160"/>
                    <a:pt x="1778" y="113"/>
                  </a:cubicBezTo>
                  <a:cubicBezTo>
                    <a:pt x="1657" y="66"/>
                    <a:pt x="1432" y="32"/>
                    <a:pt x="1238" y="17"/>
                  </a:cubicBezTo>
                  <a:cubicBezTo>
                    <a:pt x="1044" y="2"/>
                    <a:pt x="804" y="0"/>
                    <a:pt x="614" y="23"/>
                  </a:cubicBezTo>
                  <a:cubicBezTo>
                    <a:pt x="424" y="46"/>
                    <a:pt x="196" y="101"/>
                    <a:pt x="98" y="155"/>
                  </a:cubicBezTo>
                  <a:cubicBezTo>
                    <a:pt x="0" y="209"/>
                    <a:pt x="16" y="280"/>
                    <a:pt x="26" y="347"/>
                  </a:cubicBezTo>
                  <a:cubicBezTo>
                    <a:pt x="36" y="414"/>
                    <a:pt x="67" y="497"/>
                    <a:pt x="158" y="55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gamma/>
                    <a:tint val="98039"/>
                    <a:invGamma/>
                    <a:alpha val="52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</p:grpSp>
      <p:sp>
        <p:nvSpPr>
          <p:cNvPr id="15370" name="Text Box 10250"/>
          <p:cNvSpPr txBox="1">
            <a:spLocks noChangeArrowheads="1"/>
          </p:cNvSpPr>
          <p:nvPr/>
        </p:nvSpPr>
        <p:spPr bwMode="auto">
          <a:xfrm>
            <a:off x="77788" y="82550"/>
            <a:ext cx="29098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1400">
                <a:solidFill>
                  <a:schemeClr val="tx1"/>
                </a:solidFill>
              </a:rPr>
              <a:t>DNA damage-induced apoptosis</a:t>
            </a:r>
          </a:p>
        </p:txBody>
      </p:sp>
      <p:grpSp>
        <p:nvGrpSpPr>
          <p:cNvPr id="15371" name="Group 10251"/>
          <p:cNvGrpSpPr>
            <a:grpSpLocks/>
          </p:cNvGrpSpPr>
          <p:nvPr/>
        </p:nvGrpSpPr>
        <p:grpSpPr bwMode="auto">
          <a:xfrm>
            <a:off x="7723188" y="3336925"/>
            <a:ext cx="488950" cy="292100"/>
            <a:chOff x="2953" y="3386"/>
            <a:chExt cx="308" cy="184"/>
          </a:xfrm>
        </p:grpSpPr>
        <p:grpSp>
          <p:nvGrpSpPr>
            <p:cNvPr id="15372" name="Group 10252"/>
            <p:cNvGrpSpPr>
              <a:grpSpLocks noChangeAspect="1"/>
            </p:cNvGrpSpPr>
            <p:nvPr/>
          </p:nvGrpSpPr>
          <p:grpSpPr bwMode="auto">
            <a:xfrm rot="16200000" flipV="1">
              <a:off x="3014" y="3325"/>
              <a:ext cx="184" cy="305"/>
              <a:chOff x="3783" y="3024"/>
              <a:chExt cx="194" cy="322"/>
            </a:xfrm>
          </p:grpSpPr>
          <p:sp>
            <p:nvSpPr>
              <p:cNvPr id="15373" name="AutoShape 10253"/>
              <p:cNvSpPr>
                <a:spLocks noChangeAspect="1" noChangeArrowheads="1"/>
              </p:cNvSpPr>
              <p:nvPr/>
            </p:nvSpPr>
            <p:spPr bwMode="auto">
              <a:xfrm rot="-3219537" flipH="1" flipV="1">
                <a:off x="3941" y="3083"/>
                <a:ext cx="27" cy="45"/>
              </a:xfrm>
              <a:prstGeom prst="triangle">
                <a:avLst>
                  <a:gd name="adj" fmla="val 100000"/>
                </a:avLst>
              </a:prstGeom>
              <a:solidFill>
                <a:srgbClr val="FF0000"/>
              </a:solidFill>
              <a:ln w="19050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>
                  <a:solidFill>
                    <a:srgbClr val="F2F2F2"/>
                  </a:solidFill>
                </a:endParaRPr>
              </a:p>
            </p:txBody>
          </p:sp>
          <p:sp>
            <p:nvSpPr>
              <p:cNvPr id="15374" name="AutoShape 10254"/>
              <p:cNvSpPr>
                <a:spLocks noChangeAspect="1" noChangeArrowheads="1"/>
              </p:cNvSpPr>
              <p:nvPr/>
            </p:nvSpPr>
            <p:spPr bwMode="auto">
              <a:xfrm rot="1978278">
                <a:off x="3933" y="3252"/>
                <a:ext cx="27" cy="45"/>
              </a:xfrm>
              <a:prstGeom prst="triangle">
                <a:avLst>
                  <a:gd name="adj" fmla="val 100000"/>
                </a:avLst>
              </a:prstGeom>
              <a:solidFill>
                <a:srgbClr val="FF0000"/>
              </a:solidFill>
              <a:ln w="19050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>
                  <a:solidFill>
                    <a:srgbClr val="F2F2F2"/>
                  </a:solidFill>
                </a:endParaRPr>
              </a:p>
            </p:txBody>
          </p:sp>
          <p:sp>
            <p:nvSpPr>
              <p:cNvPr id="15375" name="PubPieSlice"/>
              <p:cNvSpPr>
                <a:spLocks noChangeAspect="1" noEditPoints="1" noChangeArrowheads="1"/>
              </p:cNvSpPr>
              <p:nvPr/>
            </p:nvSpPr>
            <p:spPr bwMode="auto">
              <a:xfrm rot="5190641">
                <a:off x="3718" y="3089"/>
                <a:ext cx="322" cy="191"/>
              </a:xfrm>
              <a:custGeom>
                <a:avLst/>
                <a:gdLst>
                  <a:gd name="G0" fmla="+- 0 0 0"/>
                  <a:gd name="G1" fmla="sin 10800 -8589192"/>
                  <a:gd name="G2" fmla="cos 10800 -8589192"/>
                  <a:gd name="G3" fmla="sin 10800 -2640501"/>
                  <a:gd name="G4" fmla="cos 10800 -2640501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3705 w 21600"/>
                  <a:gd name="T1" fmla="*/ 2656 h 21600"/>
                  <a:gd name="T2" fmla="*/ 10800 w 21600"/>
                  <a:gd name="T3" fmla="*/ 10800 h 21600"/>
                  <a:gd name="T4" fmla="*/ 19037 w 21600"/>
                  <a:gd name="T5" fmla="*/ 3815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3705" y="2656"/>
                    </a:moveTo>
                    <a:cubicBezTo>
                      <a:pt x="1351" y="4707"/>
                      <a:pt x="-1" y="7677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8241"/>
                      <a:pt x="20691" y="5766"/>
                      <a:pt x="19037" y="3814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 sz="800">
                  <a:solidFill>
                    <a:srgbClr val="F2F2F2"/>
                  </a:solidFill>
                </a:endParaRPr>
              </a:p>
            </p:txBody>
          </p:sp>
        </p:grpSp>
        <p:sp>
          <p:nvSpPr>
            <p:cNvPr id="15376" name="Text Box 10256"/>
            <p:cNvSpPr txBox="1">
              <a:spLocks noChangeAspect="1" noChangeArrowheads="1"/>
            </p:cNvSpPr>
            <p:nvPr/>
          </p:nvSpPr>
          <p:spPr bwMode="auto">
            <a:xfrm>
              <a:off x="2973" y="3430"/>
              <a:ext cx="288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>
                  <a:solidFill>
                    <a:srgbClr val="F2F2F2"/>
                  </a:solidFill>
                </a:rPr>
                <a:t>Casp 3</a:t>
              </a:r>
            </a:p>
          </p:txBody>
        </p:sp>
      </p:grpSp>
      <p:sp>
        <p:nvSpPr>
          <p:cNvPr id="15377" name="Text Box 10257"/>
          <p:cNvSpPr txBox="1">
            <a:spLocks noChangeArrowheads="1"/>
          </p:cNvSpPr>
          <p:nvPr/>
        </p:nvSpPr>
        <p:spPr bwMode="auto">
          <a:xfrm>
            <a:off x="7407459" y="4094163"/>
            <a:ext cx="1174382" cy="646331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F2F2F2"/>
                </a:solidFill>
              </a:rPr>
              <a:t>Caspase 3 </a:t>
            </a:r>
            <a:br>
              <a:rPr lang="en-US">
                <a:solidFill>
                  <a:srgbClr val="F2F2F2"/>
                </a:solidFill>
              </a:rPr>
            </a:br>
            <a:r>
              <a:rPr lang="en-US">
                <a:solidFill>
                  <a:srgbClr val="F2F2F2"/>
                </a:solidFill>
              </a:rPr>
              <a:t>Substrates</a:t>
            </a:r>
          </a:p>
        </p:txBody>
      </p:sp>
      <p:grpSp>
        <p:nvGrpSpPr>
          <p:cNvPr id="15378" name="Group 10258"/>
          <p:cNvGrpSpPr>
            <a:grpSpLocks/>
          </p:cNvGrpSpPr>
          <p:nvPr/>
        </p:nvGrpSpPr>
        <p:grpSpPr bwMode="auto">
          <a:xfrm rot="-2257772">
            <a:off x="5843588" y="1169988"/>
            <a:ext cx="854075" cy="906462"/>
            <a:chOff x="3548" y="789"/>
            <a:chExt cx="538" cy="571"/>
          </a:xfrm>
        </p:grpSpPr>
        <p:sp>
          <p:nvSpPr>
            <p:cNvPr id="15379" name="Freeform 10259"/>
            <p:cNvSpPr>
              <a:spLocks/>
            </p:cNvSpPr>
            <p:nvPr/>
          </p:nvSpPr>
          <p:spPr bwMode="auto">
            <a:xfrm rot="-411147">
              <a:off x="3548" y="1128"/>
              <a:ext cx="522" cy="232"/>
            </a:xfrm>
            <a:custGeom>
              <a:avLst/>
              <a:gdLst>
                <a:gd name="T0" fmla="*/ 0 w 522"/>
                <a:gd name="T1" fmla="*/ 28 h 232"/>
                <a:gd name="T2" fmla="*/ 318 w 522"/>
                <a:gd name="T3" fmla="*/ 34 h 232"/>
                <a:gd name="T4" fmla="*/ 522 w 522"/>
                <a:gd name="T5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2" h="232">
                  <a:moveTo>
                    <a:pt x="0" y="28"/>
                  </a:moveTo>
                  <a:cubicBezTo>
                    <a:pt x="115" y="14"/>
                    <a:pt x="231" y="0"/>
                    <a:pt x="318" y="34"/>
                  </a:cubicBezTo>
                  <a:cubicBezTo>
                    <a:pt x="405" y="68"/>
                    <a:pt x="463" y="150"/>
                    <a:pt x="522" y="232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2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380" name="Freeform 10260"/>
            <p:cNvSpPr>
              <a:spLocks/>
            </p:cNvSpPr>
            <p:nvPr/>
          </p:nvSpPr>
          <p:spPr bwMode="auto">
            <a:xfrm>
              <a:off x="3889" y="789"/>
              <a:ext cx="197" cy="540"/>
            </a:xfrm>
            <a:custGeom>
              <a:avLst/>
              <a:gdLst>
                <a:gd name="T0" fmla="*/ 48 w 197"/>
                <a:gd name="T1" fmla="*/ 0 h 540"/>
                <a:gd name="T2" fmla="*/ 25 w 197"/>
                <a:gd name="T3" fmla="*/ 315 h 540"/>
                <a:gd name="T4" fmla="*/ 197 w 197"/>
                <a:gd name="T5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7" h="540">
                  <a:moveTo>
                    <a:pt x="48" y="0"/>
                  </a:moveTo>
                  <a:cubicBezTo>
                    <a:pt x="44" y="53"/>
                    <a:pt x="0" y="225"/>
                    <a:pt x="25" y="315"/>
                  </a:cubicBezTo>
                  <a:cubicBezTo>
                    <a:pt x="50" y="405"/>
                    <a:pt x="161" y="493"/>
                    <a:pt x="197" y="54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2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</p:grpSp>
      <p:grpSp>
        <p:nvGrpSpPr>
          <p:cNvPr id="15381" name="Group 10261"/>
          <p:cNvGrpSpPr>
            <a:grpSpLocks noChangeAspect="1"/>
          </p:cNvGrpSpPr>
          <p:nvPr/>
        </p:nvGrpSpPr>
        <p:grpSpPr bwMode="auto">
          <a:xfrm>
            <a:off x="400050" y="6254750"/>
            <a:ext cx="5722938" cy="228600"/>
            <a:chOff x="84" y="2457"/>
            <a:chExt cx="5658" cy="225"/>
          </a:xfrm>
        </p:grpSpPr>
        <p:sp>
          <p:nvSpPr>
            <p:cNvPr id="15382" name="Freeform 10262"/>
            <p:cNvSpPr>
              <a:spLocks noChangeAspect="1"/>
            </p:cNvSpPr>
            <p:nvPr/>
          </p:nvSpPr>
          <p:spPr bwMode="auto">
            <a:xfrm flipH="1">
              <a:off x="3882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83" name="Freeform 10263"/>
            <p:cNvSpPr>
              <a:spLocks noChangeAspect="1"/>
            </p:cNvSpPr>
            <p:nvPr/>
          </p:nvSpPr>
          <p:spPr bwMode="auto">
            <a:xfrm flipH="1">
              <a:off x="4344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84" name="Freeform 10264"/>
            <p:cNvSpPr>
              <a:spLocks noChangeAspect="1"/>
            </p:cNvSpPr>
            <p:nvPr/>
          </p:nvSpPr>
          <p:spPr bwMode="auto">
            <a:xfrm flipH="1">
              <a:off x="5269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85" name="Freeform 10265"/>
            <p:cNvSpPr>
              <a:spLocks noChangeAspect="1"/>
            </p:cNvSpPr>
            <p:nvPr/>
          </p:nvSpPr>
          <p:spPr bwMode="auto">
            <a:xfrm>
              <a:off x="5500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86" name="Freeform 10266"/>
            <p:cNvSpPr>
              <a:spLocks noChangeAspect="1"/>
            </p:cNvSpPr>
            <p:nvPr/>
          </p:nvSpPr>
          <p:spPr bwMode="auto">
            <a:xfrm flipH="1">
              <a:off x="4806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87" name="Freeform 10267"/>
            <p:cNvSpPr>
              <a:spLocks noChangeAspect="1"/>
            </p:cNvSpPr>
            <p:nvPr/>
          </p:nvSpPr>
          <p:spPr bwMode="auto">
            <a:xfrm flipH="1">
              <a:off x="4016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88" name="Freeform 10268"/>
            <p:cNvSpPr>
              <a:spLocks noChangeAspect="1"/>
            </p:cNvSpPr>
            <p:nvPr/>
          </p:nvSpPr>
          <p:spPr bwMode="auto">
            <a:xfrm flipH="1">
              <a:off x="4478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89" name="Freeform 10269"/>
            <p:cNvSpPr>
              <a:spLocks noChangeAspect="1"/>
            </p:cNvSpPr>
            <p:nvPr/>
          </p:nvSpPr>
          <p:spPr bwMode="auto">
            <a:xfrm flipH="1">
              <a:off x="5403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390" name="Freeform 10270"/>
            <p:cNvSpPr>
              <a:spLocks noChangeAspect="1"/>
            </p:cNvSpPr>
            <p:nvPr/>
          </p:nvSpPr>
          <p:spPr bwMode="auto">
            <a:xfrm flipH="1">
              <a:off x="4940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391" name="Group 10271"/>
            <p:cNvGrpSpPr>
              <a:grpSpLocks noChangeAspect="1"/>
            </p:cNvGrpSpPr>
            <p:nvPr/>
          </p:nvGrpSpPr>
          <p:grpSpPr bwMode="auto">
            <a:xfrm>
              <a:off x="4018" y="2461"/>
              <a:ext cx="18" cy="147"/>
              <a:chOff x="1015" y="2428"/>
              <a:chExt cx="46" cy="372"/>
            </a:xfrm>
          </p:grpSpPr>
          <p:sp>
            <p:nvSpPr>
              <p:cNvPr id="15392" name="AutoShape 10272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393" name="AutoShape 10273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394" name="Group 10274"/>
            <p:cNvGrpSpPr>
              <a:grpSpLocks noChangeAspect="1"/>
            </p:cNvGrpSpPr>
            <p:nvPr/>
          </p:nvGrpSpPr>
          <p:grpSpPr bwMode="auto">
            <a:xfrm>
              <a:off x="4285" y="2485"/>
              <a:ext cx="16" cy="177"/>
              <a:chOff x="1790" y="2461"/>
              <a:chExt cx="40" cy="447"/>
            </a:xfrm>
          </p:grpSpPr>
          <p:sp>
            <p:nvSpPr>
              <p:cNvPr id="15395" name="AutoShape 10275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396" name="AutoShape 10276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397" name="Group 10277"/>
            <p:cNvGrpSpPr>
              <a:grpSpLocks noChangeAspect="1"/>
            </p:cNvGrpSpPr>
            <p:nvPr/>
          </p:nvGrpSpPr>
          <p:grpSpPr bwMode="auto">
            <a:xfrm>
              <a:off x="4070" y="2486"/>
              <a:ext cx="16" cy="181"/>
              <a:chOff x="1151" y="2490"/>
              <a:chExt cx="40" cy="455"/>
            </a:xfrm>
          </p:grpSpPr>
          <p:sp>
            <p:nvSpPr>
              <p:cNvPr id="15398" name="AutoShape 10278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399" name="AutoShape 10279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00" name="Group 10280"/>
            <p:cNvGrpSpPr>
              <a:grpSpLocks noChangeAspect="1"/>
            </p:cNvGrpSpPr>
            <p:nvPr/>
          </p:nvGrpSpPr>
          <p:grpSpPr bwMode="auto">
            <a:xfrm>
              <a:off x="4337" y="2463"/>
              <a:ext cx="15" cy="129"/>
              <a:chOff x="1914" y="2425"/>
              <a:chExt cx="40" cy="326"/>
            </a:xfrm>
          </p:grpSpPr>
          <p:sp>
            <p:nvSpPr>
              <p:cNvPr id="15401" name="AutoShape 10281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02" name="AutoShape 10282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03" name="Group 10283"/>
            <p:cNvGrpSpPr>
              <a:grpSpLocks noChangeAspect="1"/>
            </p:cNvGrpSpPr>
            <p:nvPr/>
          </p:nvGrpSpPr>
          <p:grpSpPr bwMode="auto">
            <a:xfrm>
              <a:off x="4121" y="2543"/>
              <a:ext cx="15" cy="133"/>
              <a:chOff x="1284" y="2652"/>
              <a:chExt cx="40" cy="337"/>
            </a:xfrm>
          </p:grpSpPr>
          <p:sp>
            <p:nvSpPr>
              <p:cNvPr id="15404" name="AutoShape 10284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05" name="AutoShape 10285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06" name="Group 10286"/>
            <p:cNvGrpSpPr>
              <a:grpSpLocks noChangeAspect="1"/>
            </p:cNvGrpSpPr>
            <p:nvPr/>
          </p:nvGrpSpPr>
          <p:grpSpPr bwMode="auto">
            <a:xfrm>
              <a:off x="4237" y="2535"/>
              <a:ext cx="16" cy="141"/>
              <a:chOff x="1658" y="2628"/>
              <a:chExt cx="40" cy="355"/>
            </a:xfrm>
          </p:grpSpPr>
          <p:sp>
            <p:nvSpPr>
              <p:cNvPr id="15407" name="AutoShape 10287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08" name="AutoShape 10288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09" name="Group 10289"/>
            <p:cNvGrpSpPr>
              <a:grpSpLocks noChangeAspect="1"/>
            </p:cNvGrpSpPr>
            <p:nvPr/>
          </p:nvGrpSpPr>
          <p:grpSpPr bwMode="auto">
            <a:xfrm>
              <a:off x="4189" y="2613"/>
              <a:ext cx="16" cy="49"/>
              <a:chOff x="1516" y="2835"/>
              <a:chExt cx="42" cy="123"/>
            </a:xfrm>
          </p:grpSpPr>
          <p:sp>
            <p:nvSpPr>
              <p:cNvPr id="15410" name="AutoShape 10290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11" name="AutoShape 10291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412" name="Freeform 10292"/>
            <p:cNvSpPr>
              <a:spLocks noChangeAspect="1"/>
            </p:cNvSpPr>
            <p:nvPr/>
          </p:nvSpPr>
          <p:spPr bwMode="auto">
            <a:xfrm>
              <a:off x="4113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413" name="Group 10293"/>
            <p:cNvGrpSpPr>
              <a:grpSpLocks noChangeAspect="1"/>
            </p:cNvGrpSpPr>
            <p:nvPr/>
          </p:nvGrpSpPr>
          <p:grpSpPr bwMode="auto">
            <a:xfrm>
              <a:off x="4508" y="2470"/>
              <a:ext cx="16" cy="175"/>
              <a:chOff x="2195" y="2463"/>
              <a:chExt cx="40" cy="442"/>
            </a:xfrm>
          </p:grpSpPr>
          <p:sp>
            <p:nvSpPr>
              <p:cNvPr id="15414" name="AutoShape 10294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15" name="AutoShape 10295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16" name="Group 10296"/>
            <p:cNvGrpSpPr>
              <a:grpSpLocks noChangeAspect="1"/>
            </p:cNvGrpSpPr>
            <p:nvPr/>
          </p:nvGrpSpPr>
          <p:grpSpPr bwMode="auto">
            <a:xfrm>
              <a:off x="4563" y="2526"/>
              <a:ext cx="17" cy="153"/>
              <a:chOff x="2329" y="2599"/>
              <a:chExt cx="43" cy="386"/>
            </a:xfrm>
          </p:grpSpPr>
          <p:sp>
            <p:nvSpPr>
              <p:cNvPr id="15417" name="AutoShape 10297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18" name="AutoShape 10298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19" name="Group 10299"/>
            <p:cNvGrpSpPr>
              <a:grpSpLocks noChangeAspect="1"/>
            </p:cNvGrpSpPr>
            <p:nvPr/>
          </p:nvGrpSpPr>
          <p:grpSpPr bwMode="auto">
            <a:xfrm>
              <a:off x="4393" y="2473"/>
              <a:ext cx="17" cy="63"/>
              <a:chOff x="2478" y="2807"/>
              <a:chExt cx="43" cy="178"/>
            </a:xfrm>
          </p:grpSpPr>
          <p:sp>
            <p:nvSpPr>
              <p:cNvPr id="15420" name="AutoShape 10300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21" name="AutoShape 10301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22" name="Group 10302"/>
            <p:cNvGrpSpPr>
              <a:grpSpLocks noChangeAspect="1"/>
            </p:cNvGrpSpPr>
            <p:nvPr/>
          </p:nvGrpSpPr>
          <p:grpSpPr bwMode="auto">
            <a:xfrm>
              <a:off x="4455" y="2463"/>
              <a:ext cx="16" cy="107"/>
              <a:chOff x="2065" y="2441"/>
              <a:chExt cx="40" cy="272"/>
            </a:xfrm>
          </p:grpSpPr>
          <p:sp>
            <p:nvSpPr>
              <p:cNvPr id="15423" name="AutoShape 10303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24" name="AutoShape 10304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425" name="Freeform 10305"/>
            <p:cNvSpPr>
              <a:spLocks noChangeAspect="1"/>
            </p:cNvSpPr>
            <p:nvPr/>
          </p:nvSpPr>
          <p:spPr bwMode="auto">
            <a:xfrm>
              <a:off x="4247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426" name="Group 10306"/>
            <p:cNvGrpSpPr>
              <a:grpSpLocks noChangeAspect="1"/>
            </p:cNvGrpSpPr>
            <p:nvPr/>
          </p:nvGrpSpPr>
          <p:grpSpPr bwMode="auto">
            <a:xfrm>
              <a:off x="4616" y="2603"/>
              <a:ext cx="17" cy="64"/>
              <a:chOff x="2478" y="2807"/>
              <a:chExt cx="43" cy="178"/>
            </a:xfrm>
          </p:grpSpPr>
          <p:sp>
            <p:nvSpPr>
              <p:cNvPr id="15427" name="AutoShape 10307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28" name="AutoShape 10308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29" name="Group 10309"/>
            <p:cNvGrpSpPr>
              <a:grpSpLocks noChangeAspect="1"/>
            </p:cNvGrpSpPr>
            <p:nvPr/>
          </p:nvGrpSpPr>
          <p:grpSpPr bwMode="auto">
            <a:xfrm>
              <a:off x="4832" y="2463"/>
              <a:ext cx="18" cy="89"/>
              <a:chOff x="3094" y="2443"/>
              <a:chExt cx="40" cy="183"/>
            </a:xfrm>
          </p:grpSpPr>
          <p:sp>
            <p:nvSpPr>
              <p:cNvPr id="15430" name="AutoShape 10310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31" name="AutoShape 10311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32" name="Group 10312"/>
            <p:cNvGrpSpPr>
              <a:grpSpLocks noChangeAspect="1"/>
            </p:cNvGrpSpPr>
            <p:nvPr/>
          </p:nvGrpSpPr>
          <p:grpSpPr bwMode="auto">
            <a:xfrm>
              <a:off x="4784" y="2464"/>
              <a:ext cx="18" cy="162"/>
              <a:chOff x="2978" y="2432"/>
              <a:chExt cx="46" cy="375"/>
            </a:xfrm>
          </p:grpSpPr>
          <p:sp>
            <p:nvSpPr>
              <p:cNvPr id="15433" name="AutoShape 10313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34" name="AutoShape 10314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35" name="Group 10315"/>
            <p:cNvGrpSpPr>
              <a:grpSpLocks noChangeAspect="1"/>
            </p:cNvGrpSpPr>
            <p:nvPr/>
          </p:nvGrpSpPr>
          <p:grpSpPr bwMode="auto">
            <a:xfrm>
              <a:off x="4734" y="2497"/>
              <a:ext cx="17" cy="173"/>
              <a:chOff x="2832" y="2516"/>
              <a:chExt cx="43" cy="436"/>
            </a:xfrm>
          </p:grpSpPr>
          <p:sp>
            <p:nvSpPr>
              <p:cNvPr id="15436" name="AutoShape 10316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37" name="AutoShape 10317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38" name="Group 10318"/>
            <p:cNvGrpSpPr>
              <a:grpSpLocks noChangeAspect="1"/>
            </p:cNvGrpSpPr>
            <p:nvPr/>
          </p:nvGrpSpPr>
          <p:grpSpPr bwMode="auto">
            <a:xfrm>
              <a:off x="4681" y="2588"/>
              <a:ext cx="16" cy="86"/>
              <a:chOff x="2668" y="2761"/>
              <a:chExt cx="40" cy="217"/>
            </a:xfrm>
          </p:grpSpPr>
          <p:sp>
            <p:nvSpPr>
              <p:cNvPr id="15439" name="AutoShape 10319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40" name="AutoShape 10320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441" name="Freeform 10321"/>
            <p:cNvSpPr>
              <a:spLocks noChangeAspect="1"/>
            </p:cNvSpPr>
            <p:nvPr/>
          </p:nvSpPr>
          <p:spPr bwMode="auto">
            <a:xfrm>
              <a:off x="4575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442" name="Group 10322"/>
            <p:cNvGrpSpPr>
              <a:grpSpLocks noChangeAspect="1"/>
            </p:cNvGrpSpPr>
            <p:nvPr/>
          </p:nvGrpSpPr>
          <p:grpSpPr bwMode="auto">
            <a:xfrm flipV="1">
              <a:off x="5011" y="2503"/>
              <a:ext cx="16" cy="174"/>
              <a:chOff x="3217" y="3037"/>
              <a:chExt cx="46" cy="372"/>
            </a:xfrm>
          </p:grpSpPr>
          <p:sp>
            <p:nvSpPr>
              <p:cNvPr id="15443" name="AutoShape 10323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44" name="AutoShape 10324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45" name="Group 10325"/>
            <p:cNvGrpSpPr>
              <a:grpSpLocks noChangeAspect="1"/>
            </p:cNvGrpSpPr>
            <p:nvPr/>
          </p:nvGrpSpPr>
          <p:grpSpPr bwMode="auto">
            <a:xfrm>
              <a:off x="4954" y="2459"/>
              <a:ext cx="19" cy="173"/>
              <a:chOff x="3353" y="3099"/>
              <a:chExt cx="40" cy="455"/>
            </a:xfrm>
          </p:grpSpPr>
          <p:sp>
            <p:nvSpPr>
              <p:cNvPr id="15446" name="AutoShape 10326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47" name="AutoShape 10327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48" name="Group 10328"/>
            <p:cNvGrpSpPr>
              <a:grpSpLocks noChangeAspect="1"/>
            </p:cNvGrpSpPr>
            <p:nvPr/>
          </p:nvGrpSpPr>
          <p:grpSpPr bwMode="auto">
            <a:xfrm>
              <a:off x="4908" y="2462"/>
              <a:ext cx="18" cy="103"/>
              <a:chOff x="3486" y="3261"/>
              <a:chExt cx="40" cy="337"/>
            </a:xfrm>
          </p:grpSpPr>
          <p:sp>
            <p:nvSpPr>
              <p:cNvPr id="15449" name="AutoShape 10329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50" name="AutoShape 10330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451" name="Freeform 10331"/>
            <p:cNvSpPr>
              <a:spLocks noChangeAspect="1"/>
            </p:cNvSpPr>
            <p:nvPr/>
          </p:nvSpPr>
          <p:spPr bwMode="auto">
            <a:xfrm>
              <a:off x="4709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452" name="Group 10332"/>
            <p:cNvGrpSpPr>
              <a:grpSpLocks noChangeAspect="1"/>
            </p:cNvGrpSpPr>
            <p:nvPr/>
          </p:nvGrpSpPr>
          <p:grpSpPr bwMode="auto">
            <a:xfrm>
              <a:off x="5236" y="2469"/>
              <a:ext cx="16" cy="175"/>
              <a:chOff x="2195" y="2463"/>
              <a:chExt cx="40" cy="442"/>
            </a:xfrm>
          </p:grpSpPr>
          <p:sp>
            <p:nvSpPr>
              <p:cNvPr id="15453" name="AutoShape 10333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54" name="AutoShape 10334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55" name="Group 10335"/>
            <p:cNvGrpSpPr>
              <a:grpSpLocks noChangeAspect="1"/>
            </p:cNvGrpSpPr>
            <p:nvPr/>
          </p:nvGrpSpPr>
          <p:grpSpPr bwMode="auto">
            <a:xfrm>
              <a:off x="5181" y="2525"/>
              <a:ext cx="17" cy="153"/>
              <a:chOff x="2329" y="2599"/>
              <a:chExt cx="43" cy="386"/>
            </a:xfrm>
          </p:grpSpPr>
          <p:sp>
            <p:nvSpPr>
              <p:cNvPr id="15456" name="AutoShape 10336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57" name="AutoShape 10337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58" name="Group 10338"/>
            <p:cNvGrpSpPr>
              <a:grpSpLocks noChangeAspect="1"/>
            </p:cNvGrpSpPr>
            <p:nvPr/>
          </p:nvGrpSpPr>
          <p:grpSpPr bwMode="auto">
            <a:xfrm>
              <a:off x="5059" y="2567"/>
              <a:ext cx="16" cy="107"/>
              <a:chOff x="2065" y="2441"/>
              <a:chExt cx="40" cy="272"/>
            </a:xfrm>
          </p:grpSpPr>
          <p:sp>
            <p:nvSpPr>
              <p:cNvPr id="15459" name="AutoShape 10339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60" name="AutoShape 10340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61" name="Group 10341"/>
            <p:cNvGrpSpPr>
              <a:grpSpLocks noChangeAspect="1"/>
            </p:cNvGrpSpPr>
            <p:nvPr/>
          </p:nvGrpSpPr>
          <p:grpSpPr bwMode="auto">
            <a:xfrm flipV="1">
              <a:off x="5126" y="2595"/>
              <a:ext cx="18" cy="71"/>
              <a:chOff x="2815" y="1923"/>
              <a:chExt cx="40" cy="217"/>
            </a:xfrm>
          </p:grpSpPr>
          <p:sp>
            <p:nvSpPr>
              <p:cNvPr id="15462" name="AutoShape 10342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63" name="AutoShape 10343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464" name="Freeform 10344"/>
            <p:cNvSpPr>
              <a:spLocks noChangeAspect="1"/>
            </p:cNvSpPr>
            <p:nvPr/>
          </p:nvSpPr>
          <p:spPr bwMode="auto">
            <a:xfrm>
              <a:off x="5038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465" name="Group 10345"/>
            <p:cNvGrpSpPr>
              <a:grpSpLocks noChangeAspect="1"/>
            </p:cNvGrpSpPr>
            <p:nvPr/>
          </p:nvGrpSpPr>
          <p:grpSpPr bwMode="auto">
            <a:xfrm>
              <a:off x="5290" y="2462"/>
              <a:ext cx="19" cy="108"/>
              <a:chOff x="2329" y="2599"/>
              <a:chExt cx="43" cy="386"/>
            </a:xfrm>
          </p:grpSpPr>
          <p:sp>
            <p:nvSpPr>
              <p:cNvPr id="15466" name="AutoShape 10346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67" name="AutoShape 10347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68" name="Group 10348"/>
            <p:cNvGrpSpPr>
              <a:grpSpLocks noChangeAspect="1"/>
            </p:cNvGrpSpPr>
            <p:nvPr/>
          </p:nvGrpSpPr>
          <p:grpSpPr bwMode="auto">
            <a:xfrm>
              <a:off x="5352" y="2470"/>
              <a:ext cx="17" cy="64"/>
              <a:chOff x="2478" y="2807"/>
              <a:chExt cx="43" cy="178"/>
            </a:xfrm>
          </p:grpSpPr>
          <p:sp>
            <p:nvSpPr>
              <p:cNvPr id="15469" name="AutoShape 10349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70" name="AutoShape 10350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471" name="Freeform 10351"/>
            <p:cNvSpPr>
              <a:spLocks noChangeAspect="1"/>
            </p:cNvSpPr>
            <p:nvPr/>
          </p:nvSpPr>
          <p:spPr bwMode="auto">
            <a:xfrm>
              <a:off x="5172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472" name="Group 10352"/>
            <p:cNvGrpSpPr>
              <a:grpSpLocks noChangeAspect="1"/>
            </p:cNvGrpSpPr>
            <p:nvPr/>
          </p:nvGrpSpPr>
          <p:grpSpPr bwMode="auto">
            <a:xfrm>
              <a:off x="5455" y="2487"/>
              <a:ext cx="18" cy="177"/>
              <a:chOff x="2195" y="2463"/>
              <a:chExt cx="40" cy="442"/>
            </a:xfrm>
          </p:grpSpPr>
          <p:sp>
            <p:nvSpPr>
              <p:cNvPr id="15473" name="AutoShape 10353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74" name="AutoShape 10354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75" name="Group 10355"/>
            <p:cNvGrpSpPr>
              <a:grpSpLocks noChangeAspect="1"/>
            </p:cNvGrpSpPr>
            <p:nvPr/>
          </p:nvGrpSpPr>
          <p:grpSpPr bwMode="auto">
            <a:xfrm>
              <a:off x="5510" y="2552"/>
              <a:ext cx="17" cy="125"/>
              <a:chOff x="2329" y="2599"/>
              <a:chExt cx="43" cy="386"/>
            </a:xfrm>
          </p:grpSpPr>
          <p:sp>
            <p:nvSpPr>
              <p:cNvPr id="15476" name="AutoShape 10356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77" name="AutoShape 10357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78" name="Group 10358"/>
            <p:cNvGrpSpPr>
              <a:grpSpLocks noChangeAspect="1"/>
            </p:cNvGrpSpPr>
            <p:nvPr/>
          </p:nvGrpSpPr>
          <p:grpSpPr bwMode="auto">
            <a:xfrm>
              <a:off x="5402" y="2463"/>
              <a:ext cx="18" cy="134"/>
              <a:chOff x="2065" y="2441"/>
              <a:chExt cx="40" cy="272"/>
            </a:xfrm>
          </p:grpSpPr>
          <p:sp>
            <p:nvSpPr>
              <p:cNvPr id="15479" name="AutoShape 10359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80" name="AutoShape 10360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481" name="Freeform 10361"/>
            <p:cNvSpPr>
              <a:spLocks noChangeAspect="1"/>
            </p:cNvSpPr>
            <p:nvPr/>
          </p:nvSpPr>
          <p:spPr bwMode="auto">
            <a:xfrm flipH="1">
              <a:off x="182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2" name="Freeform 10362"/>
            <p:cNvSpPr>
              <a:spLocks noChangeAspect="1"/>
            </p:cNvSpPr>
            <p:nvPr/>
          </p:nvSpPr>
          <p:spPr bwMode="auto">
            <a:xfrm flipH="1">
              <a:off x="644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3" name="Freeform 10363"/>
            <p:cNvSpPr>
              <a:spLocks noChangeAspect="1"/>
            </p:cNvSpPr>
            <p:nvPr/>
          </p:nvSpPr>
          <p:spPr bwMode="auto">
            <a:xfrm flipH="1">
              <a:off x="1569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4" name="Freeform 10364"/>
            <p:cNvSpPr>
              <a:spLocks noChangeAspect="1"/>
            </p:cNvSpPr>
            <p:nvPr/>
          </p:nvSpPr>
          <p:spPr bwMode="auto">
            <a:xfrm flipH="1">
              <a:off x="1106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5" name="Freeform 10365"/>
            <p:cNvSpPr>
              <a:spLocks noChangeAspect="1"/>
            </p:cNvSpPr>
            <p:nvPr/>
          </p:nvSpPr>
          <p:spPr bwMode="auto">
            <a:xfrm>
              <a:off x="84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6" name="Freeform 10366"/>
            <p:cNvSpPr>
              <a:spLocks noChangeAspect="1"/>
            </p:cNvSpPr>
            <p:nvPr/>
          </p:nvSpPr>
          <p:spPr bwMode="auto">
            <a:xfrm flipH="1">
              <a:off x="316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7" name="Freeform 10367"/>
            <p:cNvSpPr>
              <a:spLocks noChangeAspect="1"/>
            </p:cNvSpPr>
            <p:nvPr/>
          </p:nvSpPr>
          <p:spPr bwMode="auto">
            <a:xfrm flipH="1">
              <a:off x="778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8" name="Freeform 10368"/>
            <p:cNvSpPr>
              <a:spLocks noChangeAspect="1"/>
            </p:cNvSpPr>
            <p:nvPr/>
          </p:nvSpPr>
          <p:spPr bwMode="auto">
            <a:xfrm flipH="1">
              <a:off x="1703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489" name="Freeform 10369"/>
            <p:cNvSpPr>
              <a:spLocks noChangeAspect="1"/>
            </p:cNvSpPr>
            <p:nvPr/>
          </p:nvSpPr>
          <p:spPr bwMode="auto">
            <a:xfrm flipH="1">
              <a:off x="1240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490" name="Group 10370"/>
            <p:cNvGrpSpPr>
              <a:grpSpLocks noChangeAspect="1"/>
            </p:cNvGrpSpPr>
            <p:nvPr/>
          </p:nvGrpSpPr>
          <p:grpSpPr bwMode="auto">
            <a:xfrm>
              <a:off x="312" y="2458"/>
              <a:ext cx="18" cy="147"/>
              <a:chOff x="1015" y="2428"/>
              <a:chExt cx="46" cy="372"/>
            </a:xfrm>
          </p:grpSpPr>
          <p:sp>
            <p:nvSpPr>
              <p:cNvPr id="15491" name="AutoShape 10371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92" name="AutoShape 10372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93" name="Group 10373"/>
            <p:cNvGrpSpPr>
              <a:grpSpLocks noChangeAspect="1"/>
            </p:cNvGrpSpPr>
            <p:nvPr/>
          </p:nvGrpSpPr>
          <p:grpSpPr bwMode="auto">
            <a:xfrm>
              <a:off x="585" y="2485"/>
              <a:ext cx="16" cy="177"/>
              <a:chOff x="1790" y="2461"/>
              <a:chExt cx="40" cy="447"/>
            </a:xfrm>
          </p:grpSpPr>
          <p:sp>
            <p:nvSpPr>
              <p:cNvPr id="15494" name="AutoShape 10374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95" name="AutoShape 10375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96" name="Group 10376"/>
            <p:cNvGrpSpPr>
              <a:grpSpLocks noChangeAspect="1"/>
            </p:cNvGrpSpPr>
            <p:nvPr/>
          </p:nvGrpSpPr>
          <p:grpSpPr bwMode="auto">
            <a:xfrm>
              <a:off x="364" y="2480"/>
              <a:ext cx="16" cy="181"/>
              <a:chOff x="1151" y="2490"/>
              <a:chExt cx="40" cy="455"/>
            </a:xfrm>
          </p:grpSpPr>
          <p:sp>
            <p:nvSpPr>
              <p:cNvPr id="15497" name="AutoShape 10377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498" name="AutoShape 10378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499" name="Group 10379"/>
            <p:cNvGrpSpPr>
              <a:grpSpLocks noChangeAspect="1"/>
            </p:cNvGrpSpPr>
            <p:nvPr/>
          </p:nvGrpSpPr>
          <p:grpSpPr bwMode="auto">
            <a:xfrm>
              <a:off x="637" y="2463"/>
              <a:ext cx="15" cy="129"/>
              <a:chOff x="1914" y="2425"/>
              <a:chExt cx="40" cy="326"/>
            </a:xfrm>
          </p:grpSpPr>
          <p:sp>
            <p:nvSpPr>
              <p:cNvPr id="15500" name="AutoShape 10380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01" name="AutoShape 10381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02" name="Group 10382"/>
            <p:cNvGrpSpPr>
              <a:grpSpLocks noChangeAspect="1"/>
            </p:cNvGrpSpPr>
            <p:nvPr/>
          </p:nvGrpSpPr>
          <p:grpSpPr bwMode="auto">
            <a:xfrm>
              <a:off x="415" y="2543"/>
              <a:ext cx="15" cy="133"/>
              <a:chOff x="1284" y="2652"/>
              <a:chExt cx="40" cy="337"/>
            </a:xfrm>
          </p:grpSpPr>
          <p:sp>
            <p:nvSpPr>
              <p:cNvPr id="15503" name="AutoShape 10383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04" name="AutoShape 10384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05" name="Group 10385"/>
            <p:cNvGrpSpPr>
              <a:grpSpLocks noChangeAspect="1"/>
            </p:cNvGrpSpPr>
            <p:nvPr/>
          </p:nvGrpSpPr>
          <p:grpSpPr bwMode="auto">
            <a:xfrm>
              <a:off x="537" y="2535"/>
              <a:ext cx="16" cy="141"/>
              <a:chOff x="1658" y="2628"/>
              <a:chExt cx="40" cy="355"/>
            </a:xfrm>
          </p:grpSpPr>
          <p:sp>
            <p:nvSpPr>
              <p:cNvPr id="15506" name="AutoShape 10386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07" name="AutoShape 10387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08" name="Group 10388"/>
            <p:cNvGrpSpPr>
              <a:grpSpLocks noChangeAspect="1"/>
            </p:cNvGrpSpPr>
            <p:nvPr/>
          </p:nvGrpSpPr>
          <p:grpSpPr bwMode="auto">
            <a:xfrm>
              <a:off x="489" y="2613"/>
              <a:ext cx="16" cy="49"/>
              <a:chOff x="1516" y="2835"/>
              <a:chExt cx="42" cy="123"/>
            </a:xfrm>
          </p:grpSpPr>
          <p:sp>
            <p:nvSpPr>
              <p:cNvPr id="15509" name="AutoShape 10389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10" name="AutoShape 10390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511" name="Freeform 10391"/>
            <p:cNvSpPr>
              <a:spLocks noChangeAspect="1"/>
            </p:cNvSpPr>
            <p:nvPr/>
          </p:nvSpPr>
          <p:spPr bwMode="auto">
            <a:xfrm>
              <a:off x="413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512" name="Group 10392"/>
            <p:cNvGrpSpPr>
              <a:grpSpLocks noChangeAspect="1"/>
            </p:cNvGrpSpPr>
            <p:nvPr/>
          </p:nvGrpSpPr>
          <p:grpSpPr bwMode="auto">
            <a:xfrm>
              <a:off x="808" y="2470"/>
              <a:ext cx="16" cy="175"/>
              <a:chOff x="2195" y="2463"/>
              <a:chExt cx="40" cy="442"/>
            </a:xfrm>
          </p:grpSpPr>
          <p:sp>
            <p:nvSpPr>
              <p:cNvPr id="15513" name="AutoShape 10393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14" name="AutoShape 10394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15" name="Group 10395"/>
            <p:cNvGrpSpPr>
              <a:grpSpLocks noChangeAspect="1"/>
            </p:cNvGrpSpPr>
            <p:nvPr/>
          </p:nvGrpSpPr>
          <p:grpSpPr bwMode="auto">
            <a:xfrm>
              <a:off x="863" y="2526"/>
              <a:ext cx="17" cy="153"/>
              <a:chOff x="2329" y="2599"/>
              <a:chExt cx="43" cy="386"/>
            </a:xfrm>
          </p:grpSpPr>
          <p:sp>
            <p:nvSpPr>
              <p:cNvPr id="15516" name="AutoShape 10396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17" name="AutoShape 10397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18" name="Group 10398"/>
            <p:cNvGrpSpPr>
              <a:grpSpLocks noChangeAspect="1"/>
            </p:cNvGrpSpPr>
            <p:nvPr/>
          </p:nvGrpSpPr>
          <p:grpSpPr bwMode="auto">
            <a:xfrm>
              <a:off x="693" y="2473"/>
              <a:ext cx="17" cy="63"/>
              <a:chOff x="2478" y="2807"/>
              <a:chExt cx="43" cy="178"/>
            </a:xfrm>
          </p:grpSpPr>
          <p:sp>
            <p:nvSpPr>
              <p:cNvPr id="15519" name="AutoShape 10399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20" name="AutoShape 10400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21" name="Group 10401"/>
            <p:cNvGrpSpPr>
              <a:grpSpLocks noChangeAspect="1"/>
            </p:cNvGrpSpPr>
            <p:nvPr/>
          </p:nvGrpSpPr>
          <p:grpSpPr bwMode="auto">
            <a:xfrm>
              <a:off x="755" y="2463"/>
              <a:ext cx="16" cy="107"/>
              <a:chOff x="2065" y="2441"/>
              <a:chExt cx="40" cy="272"/>
            </a:xfrm>
          </p:grpSpPr>
          <p:sp>
            <p:nvSpPr>
              <p:cNvPr id="15522" name="AutoShape 10402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23" name="AutoShape 10403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524" name="Freeform 10404"/>
            <p:cNvSpPr>
              <a:spLocks noChangeAspect="1"/>
            </p:cNvSpPr>
            <p:nvPr/>
          </p:nvSpPr>
          <p:spPr bwMode="auto">
            <a:xfrm>
              <a:off x="547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525" name="Group 10405"/>
            <p:cNvGrpSpPr>
              <a:grpSpLocks noChangeAspect="1"/>
            </p:cNvGrpSpPr>
            <p:nvPr/>
          </p:nvGrpSpPr>
          <p:grpSpPr bwMode="auto">
            <a:xfrm>
              <a:off x="916" y="2603"/>
              <a:ext cx="17" cy="64"/>
              <a:chOff x="2478" y="2807"/>
              <a:chExt cx="43" cy="178"/>
            </a:xfrm>
          </p:grpSpPr>
          <p:sp>
            <p:nvSpPr>
              <p:cNvPr id="15526" name="AutoShape 10406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27" name="AutoShape 10407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28" name="Group 10408"/>
            <p:cNvGrpSpPr>
              <a:grpSpLocks noChangeAspect="1"/>
            </p:cNvGrpSpPr>
            <p:nvPr/>
          </p:nvGrpSpPr>
          <p:grpSpPr bwMode="auto">
            <a:xfrm>
              <a:off x="1132" y="2463"/>
              <a:ext cx="18" cy="89"/>
              <a:chOff x="3094" y="2443"/>
              <a:chExt cx="40" cy="183"/>
            </a:xfrm>
          </p:grpSpPr>
          <p:sp>
            <p:nvSpPr>
              <p:cNvPr id="15529" name="AutoShape 10409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30" name="AutoShape 10410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31" name="Group 10411"/>
            <p:cNvGrpSpPr>
              <a:grpSpLocks noChangeAspect="1"/>
            </p:cNvGrpSpPr>
            <p:nvPr/>
          </p:nvGrpSpPr>
          <p:grpSpPr bwMode="auto">
            <a:xfrm>
              <a:off x="1084" y="2464"/>
              <a:ext cx="18" cy="162"/>
              <a:chOff x="2978" y="2432"/>
              <a:chExt cx="46" cy="375"/>
            </a:xfrm>
          </p:grpSpPr>
          <p:sp>
            <p:nvSpPr>
              <p:cNvPr id="15532" name="AutoShape 10412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33" name="AutoShape 10413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34" name="Group 10414"/>
            <p:cNvGrpSpPr>
              <a:grpSpLocks noChangeAspect="1"/>
            </p:cNvGrpSpPr>
            <p:nvPr/>
          </p:nvGrpSpPr>
          <p:grpSpPr bwMode="auto">
            <a:xfrm>
              <a:off x="1034" y="2497"/>
              <a:ext cx="17" cy="173"/>
              <a:chOff x="2832" y="2516"/>
              <a:chExt cx="43" cy="436"/>
            </a:xfrm>
          </p:grpSpPr>
          <p:sp>
            <p:nvSpPr>
              <p:cNvPr id="15535" name="AutoShape 10415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36" name="AutoShape 10416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37" name="Group 10417"/>
            <p:cNvGrpSpPr>
              <a:grpSpLocks noChangeAspect="1"/>
            </p:cNvGrpSpPr>
            <p:nvPr/>
          </p:nvGrpSpPr>
          <p:grpSpPr bwMode="auto">
            <a:xfrm>
              <a:off x="981" y="2588"/>
              <a:ext cx="16" cy="86"/>
              <a:chOff x="2668" y="2761"/>
              <a:chExt cx="40" cy="217"/>
            </a:xfrm>
          </p:grpSpPr>
          <p:sp>
            <p:nvSpPr>
              <p:cNvPr id="15538" name="AutoShape 10418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39" name="AutoShape 10419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540" name="Freeform 10420"/>
            <p:cNvSpPr>
              <a:spLocks noChangeAspect="1"/>
            </p:cNvSpPr>
            <p:nvPr/>
          </p:nvSpPr>
          <p:spPr bwMode="auto">
            <a:xfrm>
              <a:off x="875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541" name="Group 10421"/>
            <p:cNvGrpSpPr>
              <a:grpSpLocks noChangeAspect="1"/>
            </p:cNvGrpSpPr>
            <p:nvPr/>
          </p:nvGrpSpPr>
          <p:grpSpPr bwMode="auto">
            <a:xfrm flipV="1">
              <a:off x="1311" y="2503"/>
              <a:ext cx="16" cy="174"/>
              <a:chOff x="3217" y="3037"/>
              <a:chExt cx="46" cy="372"/>
            </a:xfrm>
          </p:grpSpPr>
          <p:sp>
            <p:nvSpPr>
              <p:cNvPr id="15542" name="AutoShape 10422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43" name="AutoShape 10423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44" name="Group 10424"/>
            <p:cNvGrpSpPr>
              <a:grpSpLocks noChangeAspect="1"/>
            </p:cNvGrpSpPr>
            <p:nvPr/>
          </p:nvGrpSpPr>
          <p:grpSpPr bwMode="auto">
            <a:xfrm>
              <a:off x="1254" y="2459"/>
              <a:ext cx="19" cy="173"/>
              <a:chOff x="3353" y="3099"/>
              <a:chExt cx="40" cy="455"/>
            </a:xfrm>
          </p:grpSpPr>
          <p:sp>
            <p:nvSpPr>
              <p:cNvPr id="15545" name="AutoShape 10425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46" name="AutoShape 10426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47" name="Group 10427"/>
            <p:cNvGrpSpPr>
              <a:grpSpLocks noChangeAspect="1"/>
            </p:cNvGrpSpPr>
            <p:nvPr/>
          </p:nvGrpSpPr>
          <p:grpSpPr bwMode="auto">
            <a:xfrm>
              <a:off x="1208" y="2462"/>
              <a:ext cx="18" cy="103"/>
              <a:chOff x="3486" y="3261"/>
              <a:chExt cx="40" cy="337"/>
            </a:xfrm>
          </p:grpSpPr>
          <p:sp>
            <p:nvSpPr>
              <p:cNvPr id="15548" name="AutoShape 10428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49" name="AutoShape 10429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550" name="Freeform 10430"/>
            <p:cNvSpPr>
              <a:spLocks noChangeAspect="1"/>
            </p:cNvSpPr>
            <p:nvPr/>
          </p:nvSpPr>
          <p:spPr bwMode="auto">
            <a:xfrm>
              <a:off x="1009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551" name="Group 10431"/>
            <p:cNvGrpSpPr>
              <a:grpSpLocks noChangeAspect="1"/>
            </p:cNvGrpSpPr>
            <p:nvPr/>
          </p:nvGrpSpPr>
          <p:grpSpPr bwMode="auto">
            <a:xfrm>
              <a:off x="1536" y="2469"/>
              <a:ext cx="16" cy="175"/>
              <a:chOff x="2195" y="2463"/>
              <a:chExt cx="40" cy="442"/>
            </a:xfrm>
          </p:grpSpPr>
          <p:sp>
            <p:nvSpPr>
              <p:cNvPr id="15552" name="AutoShape 10432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53" name="AutoShape 10433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54" name="Group 10434"/>
            <p:cNvGrpSpPr>
              <a:grpSpLocks noChangeAspect="1"/>
            </p:cNvGrpSpPr>
            <p:nvPr/>
          </p:nvGrpSpPr>
          <p:grpSpPr bwMode="auto">
            <a:xfrm>
              <a:off x="1481" y="2525"/>
              <a:ext cx="17" cy="153"/>
              <a:chOff x="2329" y="2599"/>
              <a:chExt cx="43" cy="386"/>
            </a:xfrm>
          </p:grpSpPr>
          <p:sp>
            <p:nvSpPr>
              <p:cNvPr id="15555" name="AutoShape 10435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56" name="AutoShape 10436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57" name="Group 10437"/>
            <p:cNvGrpSpPr>
              <a:grpSpLocks noChangeAspect="1"/>
            </p:cNvGrpSpPr>
            <p:nvPr/>
          </p:nvGrpSpPr>
          <p:grpSpPr bwMode="auto">
            <a:xfrm>
              <a:off x="1359" y="2567"/>
              <a:ext cx="16" cy="107"/>
              <a:chOff x="2065" y="2441"/>
              <a:chExt cx="40" cy="272"/>
            </a:xfrm>
          </p:grpSpPr>
          <p:sp>
            <p:nvSpPr>
              <p:cNvPr id="15558" name="AutoShape 10438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59" name="AutoShape 10439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60" name="Group 10440"/>
            <p:cNvGrpSpPr>
              <a:grpSpLocks noChangeAspect="1"/>
            </p:cNvGrpSpPr>
            <p:nvPr/>
          </p:nvGrpSpPr>
          <p:grpSpPr bwMode="auto">
            <a:xfrm flipV="1">
              <a:off x="1426" y="2595"/>
              <a:ext cx="18" cy="71"/>
              <a:chOff x="2815" y="1923"/>
              <a:chExt cx="40" cy="217"/>
            </a:xfrm>
          </p:grpSpPr>
          <p:sp>
            <p:nvSpPr>
              <p:cNvPr id="15561" name="AutoShape 10441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62" name="AutoShape 10442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563" name="Freeform 10443"/>
            <p:cNvSpPr>
              <a:spLocks noChangeAspect="1"/>
            </p:cNvSpPr>
            <p:nvPr/>
          </p:nvSpPr>
          <p:spPr bwMode="auto">
            <a:xfrm>
              <a:off x="1338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564" name="Group 10444"/>
            <p:cNvGrpSpPr>
              <a:grpSpLocks noChangeAspect="1"/>
            </p:cNvGrpSpPr>
            <p:nvPr/>
          </p:nvGrpSpPr>
          <p:grpSpPr bwMode="auto">
            <a:xfrm>
              <a:off x="1590" y="2462"/>
              <a:ext cx="19" cy="108"/>
              <a:chOff x="2329" y="2599"/>
              <a:chExt cx="43" cy="386"/>
            </a:xfrm>
          </p:grpSpPr>
          <p:sp>
            <p:nvSpPr>
              <p:cNvPr id="15565" name="AutoShape 10445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66" name="AutoShape 10446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67" name="Group 10447"/>
            <p:cNvGrpSpPr>
              <a:grpSpLocks noChangeAspect="1"/>
            </p:cNvGrpSpPr>
            <p:nvPr/>
          </p:nvGrpSpPr>
          <p:grpSpPr bwMode="auto">
            <a:xfrm>
              <a:off x="1652" y="2470"/>
              <a:ext cx="17" cy="64"/>
              <a:chOff x="2478" y="2807"/>
              <a:chExt cx="43" cy="178"/>
            </a:xfrm>
          </p:grpSpPr>
          <p:sp>
            <p:nvSpPr>
              <p:cNvPr id="15568" name="AutoShape 10448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69" name="AutoShape 10449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570" name="Freeform 10450"/>
            <p:cNvSpPr>
              <a:spLocks noChangeAspect="1"/>
            </p:cNvSpPr>
            <p:nvPr/>
          </p:nvSpPr>
          <p:spPr bwMode="auto">
            <a:xfrm>
              <a:off x="1472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571" name="Group 10451"/>
            <p:cNvGrpSpPr>
              <a:grpSpLocks noChangeAspect="1"/>
            </p:cNvGrpSpPr>
            <p:nvPr/>
          </p:nvGrpSpPr>
          <p:grpSpPr bwMode="auto">
            <a:xfrm>
              <a:off x="1755" y="2487"/>
              <a:ext cx="18" cy="177"/>
              <a:chOff x="2195" y="2463"/>
              <a:chExt cx="40" cy="442"/>
            </a:xfrm>
          </p:grpSpPr>
          <p:sp>
            <p:nvSpPr>
              <p:cNvPr id="15572" name="AutoShape 10452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73" name="AutoShape 10453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74" name="Group 10454"/>
            <p:cNvGrpSpPr>
              <a:grpSpLocks noChangeAspect="1"/>
            </p:cNvGrpSpPr>
            <p:nvPr/>
          </p:nvGrpSpPr>
          <p:grpSpPr bwMode="auto">
            <a:xfrm>
              <a:off x="1810" y="2552"/>
              <a:ext cx="17" cy="125"/>
              <a:chOff x="2329" y="2599"/>
              <a:chExt cx="43" cy="386"/>
            </a:xfrm>
          </p:grpSpPr>
          <p:sp>
            <p:nvSpPr>
              <p:cNvPr id="15575" name="AutoShape 10455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76" name="AutoShape 10456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77" name="Group 10457"/>
            <p:cNvGrpSpPr>
              <a:grpSpLocks noChangeAspect="1"/>
            </p:cNvGrpSpPr>
            <p:nvPr/>
          </p:nvGrpSpPr>
          <p:grpSpPr bwMode="auto">
            <a:xfrm>
              <a:off x="1702" y="2463"/>
              <a:ext cx="18" cy="134"/>
              <a:chOff x="2065" y="2441"/>
              <a:chExt cx="40" cy="272"/>
            </a:xfrm>
          </p:grpSpPr>
          <p:sp>
            <p:nvSpPr>
              <p:cNvPr id="15578" name="AutoShape 10458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79" name="AutoShape 10459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580" name="Freeform 10460"/>
            <p:cNvSpPr>
              <a:spLocks noChangeAspect="1"/>
            </p:cNvSpPr>
            <p:nvPr/>
          </p:nvSpPr>
          <p:spPr bwMode="auto">
            <a:xfrm flipH="1">
              <a:off x="2035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581" name="Freeform 10461"/>
            <p:cNvSpPr>
              <a:spLocks noChangeAspect="1"/>
            </p:cNvSpPr>
            <p:nvPr/>
          </p:nvSpPr>
          <p:spPr bwMode="auto">
            <a:xfrm flipH="1">
              <a:off x="2497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582" name="Freeform 10462"/>
            <p:cNvSpPr>
              <a:spLocks noChangeAspect="1"/>
            </p:cNvSpPr>
            <p:nvPr/>
          </p:nvSpPr>
          <p:spPr bwMode="auto">
            <a:xfrm flipH="1">
              <a:off x="3422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583" name="Freeform 10463"/>
            <p:cNvSpPr>
              <a:spLocks noChangeAspect="1"/>
            </p:cNvSpPr>
            <p:nvPr/>
          </p:nvSpPr>
          <p:spPr bwMode="auto">
            <a:xfrm flipH="1">
              <a:off x="2959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584" name="Freeform 10464"/>
            <p:cNvSpPr>
              <a:spLocks noChangeAspect="1"/>
            </p:cNvSpPr>
            <p:nvPr/>
          </p:nvSpPr>
          <p:spPr bwMode="auto">
            <a:xfrm flipH="1">
              <a:off x="2169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585" name="Freeform 10465"/>
            <p:cNvSpPr>
              <a:spLocks noChangeAspect="1"/>
            </p:cNvSpPr>
            <p:nvPr/>
          </p:nvSpPr>
          <p:spPr bwMode="auto">
            <a:xfrm flipH="1">
              <a:off x="2631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586" name="Freeform 10466"/>
            <p:cNvSpPr>
              <a:spLocks noChangeAspect="1"/>
            </p:cNvSpPr>
            <p:nvPr/>
          </p:nvSpPr>
          <p:spPr bwMode="auto">
            <a:xfrm flipH="1">
              <a:off x="3556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587" name="Freeform 10467"/>
            <p:cNvSpPr>
              <a:spLocks noChangeAspect="1"/>
            </p:cNvSpPr>
            <p:nvPr/>
          </p:nvSpPr>
          <p:spPr bwMode="auto">
            <a:xfrm flipH="1">
              <a:off x="3093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588" name="Group 10468"/>
            <p:cNvGrpSpPr>
              <a:grpSpLocks noChangeAspect="1"/>
            </p:cNvGrpSpPr>
            <p:nvPr/>
          </p:nvGrpSpPr>
          <p:grpSpPr bwMode="auto">
            <a:xfrm>
              <a:off x="2165" y="2458"/>
              <a:ext cx="18" cy="147"/>
              <a:chOff x="1015" y="2428"/>
              <a:chExt cx="46" cy="372"/>
            </a:xfrm>
          </p:grpSpPr>
          <p:sp>
            <p:nvSpPr>
              <p:cNvPr id="15589" name="AutoShape 10469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90" name="AutoShape 10470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91" name="Group 10471"/>
            <p:cNvGrpSpPr>
              <a:grpSpLocks noChangeAspect="1"/>
            </p:cNvGrpSpPr>
            <p:nvPr/>
          </p:nvGrpSpPr>
          <p:grpSpPr bwMode="auto">
            <a:xfrm>
              <a:off x="2438" y="2485"/>
              <a:ext cx="16" cy="177"/>
              <a:chOff x="1790" y="2461"/>
              <a:chExt cx="40" cy="447"/>
            </a:xfrm>
          </p:grpSpPr>
          <p:sp>
            <p:nvSpPr>
              <p:cNvPr id="15592" name="AutoShape 10472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93" name="AutoShape 10473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94" name="Group 10474"/>
            <p:cNvGrpSpPr>
              <a:grpSpLocks noChangeAspect="1"/>
            </p:cNvGrpSpPr>
            <p:nvPr/>
          </p:nvGrpSpPr>
          <p:grpSpPr bwMode="auto">
            <a:xfrm>
              <a:off x="2217" y="2480"/>
              <a:ext cx="16" cy="181"/>
              <a:chOff x="1151" y="2490"/>
              <a:chExt cx="40" cy="455"/>
            </a:xfrm>
          </p:grpSpPr>
          <p:sp>
            <p:nvSpPr>
              <p:cNvPr id="15595" name="AutoShape 10475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96" name="AutoShape 10476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597" name="Group 10477"/>
            <p:cNvGrpSpPr>
              <a:grpSpLocks noChangeAspect="1"/>
            </p:cNvGrpSpPr>
            <p:nvPr/>
          </p:nvGrpSpPr>
          <p:grpSpPr bwMode="auto">
            <a:xfrm>
              <a:off x="2490" y="2463"/>
              <a:ext cx="15" cy="129"/>
              <a:chOff x="1914" y="2425"/>
              <a:chExt cx="40" cy="326"/>
            </a:xfrm>
          </p:grpSpPr>
          <p:sp>
            <p:nvSpPr>
              <p:cNvPr id="15598" name="AutoShape 10478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599" name="AutoShape 10479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00" name="Group 10480"/>
            <p:cNvGrpSpPr>
              <a:grpSpLocks noChangeAspect="1"/>
            </p:cNvGrpSpPr>
            <p:nvPr/>
          </p:nvGrpSpPr>
          <p:grpSpPr bwMode="auto">
            <a:xfrm>
              <a:off x="2268" y="2543"/>
              <a:ext cx="15" cy="133"/>
              <a:chOff x="1284" y="2652"/>
              <a:chExt cx="40" cy="337"/>
            </a:xfrm>
          </p:grpSpPr>
          <p:sp>
            <p:nvSpPr>
              <p:cNvPr id="15601" name="AutoShape 10481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02" name="AutoShape 10482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03" name="Group 10483"/>
            <p:cNvGrpSpPr>
              <a:grpSpLocks noChangeAspect="1"/>
            </p:cNvGrpSpPr>
            <p:nvPr/>
          </p:nvGrpSpPr>
          <p:grpSpPr bwMode="auto">
            <a:xfrm>
              <a:off x="2390" y="2535"/>
              <a:ext cx="16" cy="141"/>
              <a:chOff x="1658" y="2628"/>
              <a:chExt cx="40" cy="355"/>
            </a:xfrm>
          </p:grpSpPr>
          <p:sp>
            <p:nvSpPr>
              <p:cNvPr id="15604" name="AutoShape 10484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05" name="AutoShape 10485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06" name="Group 10486"/>
            <p:cNvGrpSpPr>
              <a:grpSpLocks noChangeAspect="1"/>
            </p:cNvGrpSpPr>
            <p:nvPr/>
          </p:nvGrpSpPr>
          <p:grpSpPr bwMode="auto">
            <a:xfrm>
              <a:off x="2342" y="2613"/>
              <a:ext cx="16" cy="49"/>
              <a:chOff x="1516" y="2835"/>
              <a:chExt cx="42" cy="123"/>
            </a:xfrm>
          </p:grpSpPr>
          <p:sp>
            <p:nvSpPr>
              <p:cNvPr id="15607" name="AutoShape 10487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08" name="AutoShape 10488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09" name="Freeform 10489"/>
            <p:cNvSpPr>
              <a:spLocks noChangeAspect="1"/>
            </p:cNvSpPr>
            <p:nvPr/>
          </p:nvSpPr>
          <p:spPr bwMode="auto">
            <a:xfrm>
              <a:off x="2266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10" name="Group 10490"/>
            <p:cNvGrpSpPr>
              <a:grpSpLocks noChangeAspect="1"/>
            </p:cNvGrpSpPr>
            <p:nvPr/>
          </p:nvGrpSpPr>
          <p:grpSpPr bwMode="auto">
            <a:xfrm>
              <a:off x="2661" y="2470"/>
              <a:ext cx="16" cy="175"/>
              <a:chOff x="2195" y="2463"/>
              <a:chExt cx="40" cy="442"/>
            </a:xfrm>
          </p:grpSpPr>
          <p:sp>
            <p:nvSpPr>
              <p:cNvPr id="15611" name="AutoShape 10491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12" name="AutoShape 10492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13" name="Group 10493"/>
            <p:cNvGrpSpPr>
              <a:grpSpLocks noChangeAspect="1"/>
            </p:cNvGrpSpPr>
            <p:nvPr/>
          </p:nvGrpSpPr>
          <p:grpSpPr bwMode="auto">
            <a:xfrm>
              <a:off x="2716" y="2526"/>
              <a:ext cx="17" cy="153"/>
              <a:chOff x="2329" y="2599"/>
              <a:chExt cx="43" cy="386"/>
            </a:xfrm>
          </p:grpSpPr>
          <p:sp>
            <p:nvSpPr>
              <p:cNvPr id="15614" name="AutoShape 10494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15" name="AutoShape 10495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16" name="Group 10496"/>
            <p:cNvGrpSpPr>
              <a:grpSpLocks noChangeAspect="1"/>
            </p:cNvGrpSpPr>
            <p:nvPr/>
          </p:nvGrpSpPr>
          <p:grpSpPr bwMode="auto">
            <a:xfrm>
              <a:off x="2546" y="2473"/>
              <a:ext cx="17" cy="63"/>
              <a:chOff x="2478" y="2807"/>
              <a:chExt cx="43" cy="178"/>
            </a:xfrm>
          </p:grpSpPr>
          <p:sp>
            <p:nvSpPr>
              <p:cNvPr id="15617" name="AutoShape 10497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18" name="AutoShape 10498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19" name="Group 10499"/>
            <p:cNvGrpSpPr>
              <a:grpSpLocks noChangeAspect="1"/>
            </p:cNvGrpSpPr>
            <p:nvPr/>
          </p:nvGrpSpPr>
          <p:grpSpPr bwMode="auto">
            <a:xfrm>
              <a:off x="2608" y="2463"/>
              <a:ext cx="16" cy="107"/>
              <a:chOff x="2065" y="2441"/>
              <a:chExt cx="40" cy="272"/>
            </a:xfrm>
          </p:grpSpPr>
          <p:sp>
            <p:nvSpPr>
              <p:cNvPr id="15620" name="AutoShape 10500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21" name="AutoShape 10501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22" name="Freeform 10502"/>
            <p:cNvSpPr>
              <a:spLocks noChangeAspect="1"/>
            </p:cNvSpPr>
            <p:nvPr/>
          </p:nvSpPr>
          <p:spPr bwMode="auto">
            <a:xfrm>
              <a:off x="2400" y="2457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23" name="Group 10503"/>
            <p:cNvGrpSpPr>
              <a:grpSpLocks noChangeAspect="1"/>
            </p:cNvGrpSpPr>
            <p:nvPr/>
          </p:nvGrpSpPr>
          <p:grpSpPr bwMode="auto">
            <a:xfrm>
              <a:off x="2769" y="2603"/>
              <a:ext cx="17" cy="64"/>
              <a:chOff x="2478" y="2807"/>
              <a:chExt cx="43" cy="178"/>
            </a:xfrm>
          </p:grpSpPr>
          <p:sp>
            <p:nvSpPr>
              <p:cNvPr id="15624" name="AutoShape 10504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25" name="AutoShape 10505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26" name="Group 10506"/>
            <p:cNvGrpSpPr>
              <a:grpSpLocks noChangeAspect="1"/>
            </p:cNvGrpSpPr>
            <p:nvPr/>
          </p:nvGrpSpPr>
          <p:grpSpPr bwMode="auto">
            <a:xfrm>
              <a:off x="2985" y="2463"/>
              <a:ext cx="18" cy="89"/>
              <a:chOff x="3094" y="2443"/>
              <a:chExt cx="40" cy="183"/>
            </a:xfrm>
          </p:grpSpPr>
          <p:sp>
            <p:nvSpPr>
              <p:cNvPr id="15627" name="AutoShape 10507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28" name="AutoShape 10508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29" name="Group 10509"/>
            <p:cNvGrpSpPr>
              <a:grpSpLocks noChangeAspect="1"/>
            </p:cNvGrpSpPr>
            <p:nvPr/>
          </p:nvGrpSpPr>
          <p:grpSpPr bwMode="auto">
            <a:xfrm>
              <a:off x="2937" y="2464"/>
              <a:ext cx="18" cy="162"/>
              <a:chOff x="2978" y="2432"/>
              <a:chExt cx="46" cy="375"/>
            </a:xfrm>
          </p:grpSpPr>
          <p:sp>
            <p:nvSpPr>
              <p:cNvPr id="15630" name="AutoShape 10510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31" name="AutoShape 10511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32" name="Group 10512"/>
            <p:cNvGrpSpPr>
              <a:grpSpLocks noChangeAspect="1"/>
            </p:cNvGrpSpPr>
            <p:nvPr/>
          </p:nvGrpSpPr>
          <p:grpSpPr bwMode="auto">
            <a:xfrm>
              <a:off x="2887" y="2497"/>
              <a:ext cx="17" cy="173"/>
              <a:chOff x="2832" y="2516"/>
              <a:chExt cx="43" cy="436"/>
            </a:xfrm>
          </p:grpSpPr>
          <p:sp>
            <p:nvSpPr>
              <p:cNvPr id="15633" name="AutoShape 10513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34" name="AutoShape 10514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35" name="Group 10515"/>
            <p:cNvGrpSpPr>
              <a:grpSpLocks noChangeAspect="1"/>
            </p:cNvGrpSpPr>
            <p:nvPr/>
          </p:nvGrpSpPr>
          <p:grpSpPr bwMode="auto">
            <a:xfrm>
              <a:off x="2834" y="2588"/>
              <a:ext cx="16" cy="86"/>
              <a:chOff x="2668" y="2761"/>
              <a:chExt cx="40" cy="217"/>
            </a:xfrm>
          </p:grpSpPr>
          <p:sp>
            <p:nvSpPr>
              <p:cNvPr id="15636" name="AutoShape 10516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37" name="AutoShape 10517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38" name="Freeform 10518"/>
            <p:cNvSpPr>
              <a:spLocks noChangeAspect="1"/>
            </p:cNvSpPr>
            <p:nvPr/>
          </p:nvSpPr>
          <p:spPr bwMode="auto">
            <a:xfrm>
              <a:off x="2728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39" name="Group 10519"/>
            <p:cNvGrpSpPr>
              <a:grpSpLocks noChangeAspect="1"/>
            </p:cNvGrpSpPr>
            <p:nvPr/>
          </p:nvGrpSpPr>
          <p:grpSpPr bwMode="auto">
            <a:xfrm flipV="1">
              <a:off x="3164" y="2503"/>
              <a:ext cx="16" cy="174"/>
              <a:chOff x="3217" y="3037"/>
              <a:chExt cx="46" cy="372"/>
            </a:xfrm>
          </p:grpSpPr>
          <p:sp>
            <p:nvSpPr>
              <p:cNvPr id="15640" name="AutoShape 10520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41" name="AutoShape 10521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42" name="Group 10522"/>
            <p:cNvGrpSpPr>
              <a:grpSpLocks noChangeAspect="1"/>
            </p:cNvGrpSpPr>
            <p:nvPr/>
          </p:nvGrpSpPr>
          <p:grpSpPr bwMode="auto">
            <a:xfrm>
              <a:off x="3107" y="2459"/>
              <a:ext cx="19" cy="173"/>
              <a:chOff x="3353" y="3099"/>
              <a:chExt cx="40" cy="455"/>
            </a:xfrm>
          </p:grpSpPr>
          <p:sp>
            <p:nvSpPr>
              <p:cNvPr id="15643" name="AutoShape 10523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44" name="AutoShape 10524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45" name="Group 10525"/>
            <p:cNvGrpSpPr>
              <a:grpSpLocks noChangeAspect="1"/>
            </p:cNvGrpSpPr>
            <p:nvPr/>
          </p:nvGrpSpPr>
          <p:grpSpPr bwMode="auto">
            <a:xfrm>
              <a:off x="3061" y="2462"/>
              <a:ext cx="18" cy="103"/>
              <a:chOff x="3486" y="3261"/>
              <a:chExt cx="40" cy="337"/>
            </a:xfrm>
          </p:grpSpPr>
          <p:sp>
            <p:nvSpPr>
              <p:cNvPr id="15646" name="AutoShape 10526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47" name="AutoShape 10527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48" name="Freeform 10528"/>
            <p:cNvSpPr>
              <a:spLocks noChangeAspect="1"/>
            </p:cNvSpPr>
            <p:nvPr/>
          </p:nvSpPr>
          <p:spPr bwMode="auto">
            <a:xfrm>
              <a:off x="2862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49" name="Group 10529"/>
            <p:cNvGrpSpPr>
              <a:grpSpLocks noChangeAspect="1"/>
            </p:cNvGrpSpPr>
            <p:nvPr/>
          </p:nvGrpSpPr>
          <p:grpSpPr bwMode="auto">
            <a:xfrm>
              <a:off x="3389" y="2469"/>
              <a:ext cx="16" cy="175"/>
              <a:chOff x="2195" y="2463"/>
              <a:chExt cx="40" cy="442"/>
            </a:xfrm>
          </p:grpSpPr>
          <p:sp>
            <p:nvSpPr>
              <p:cNvPr id="15650" name="AutoShape 10530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51" name="AutoShape 10531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52" name="Group 10532"/>
            <p:cNvGrpSpPr>
              <a:grpSpLocks noChangeAspect="1"/>
            </p:cNvGrpSpPr>
            <p:nvPr/>
          </p:nvGrpSpPr>
          <p:grpSpPr bwMode="auto">
            <a:xfrm>
              <a:off x="3334" y="2525"/>
              <a:ext cx="17" cy="153"/>
              <a:chOff x="2329" y="2599"/>
              <a:chExt cx="43" cy="386"/>
            </a:xfrm>
          </p:grpSpPr>
          <p:sp>
            <p:nvSpPr>
              <p:cNvPr id="15653" name="AutoShape 10533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54" name="AutoShape 10534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55" name="Group 10535"/>
            <p:cNvGrpSpPr>
              <a:grpSpLocks noChangeAspect="1"/>
            </p:cNvGrpSpPr>
            <p:nvPr/>
          </p:nvGrpSpPr>
          <p:grpSpPr bwMode="auto">
            <a:xfrm>
              <a:off x="3212" y="2567"/>
              <a:ext cx="16" cy="107"/>
              <a:chOff x="2065" y="2441"/>
              <a:chExt cx="40" cy="272"/>
            </a:xfrm>
          </p:grpSpPr>
          <p:sp>
            <p:nvSpPr>
              <p:cNvPr id="15656" name="AutoShape 10536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57" name="AutoShape 10537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58" name="Group 10538"/>
            <p:cNvGrpSpPr>
              <a:grpSpLocks noChangeAspect="1"/>
            </p:cNvGrpSpPr>
            <p:nvPr/>
          </p:nvGrpSpPr>
          <p:grpSpPr bwMode="auto">
            <a:xfrm flipV="1">
              <a:off x="3279" y="2595"/>
              <a:ext cx="18" cy="71"/>
              <a:chOff x="2815" y="1923"/>
              <a:chExt cx="40" cy="217"/>
            </a:xfrm>
          </p:grpSpPr>
          <p:sp>
            <p:nvSpPr>
              <p:cNvPr id="15659" name="AutoShape 10539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60" name="AutoShape 10540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61" name="Freeform 10541"/>
            <p:cNvSpPr>
              <a:spLocks noChangeAspect="1"/>
            </p:cNvSpPr>
            <p:nvPr/>
          </p:nvSpPr>
          <p:spPr bwMode="auto">
            <a:xfrm>
              <a:off x="3191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62" name="Group 10542"/>
            <p:cNvGrpSpPr>
              <a:grpSpLocks noChangeAspect="1"/>
            </p:cNvGrpSpPr>
            <p:nvPr/>
          </p:nvGrpSpPr>
          <p:grpSpPr bwMode="auto">
            <a:xfrm>
              <a:off x="3443" y="2462"/>
              <a:ext cx="19" cy="108"/>
              <a:chOff x="2329" y="2599"/>
              <a:chExt cx="43" cy="386"/>
            </a:xfrm>
          </p:grpSpPr>
          <p:sp>
            <p:nvSpPr>
              <p:cNvPr id="15663" name="AutoShape 10543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64" name="AutoShape 10544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65" name="Group 10545"/>
            <p:cNvGrpSpPr>
              <a:grpSpLocks noChangeAspect="1"/>
            </p:cNvGrpSpPr>
            <p:nvPr/>
          </p:nvGrpSpPr>
          <p:grpSpPr bwMode="auto">
            <a:xfrm>
              <a:off x="3505" y="2470"/>
              <a:ext cx="17" cy="64"/>
              <a:chOff x="2478" y="2807"/>
              <a:chExt cx="43" cy="178"/>
            </a:xfrm>
          </p:grpSpPr>
          <p:sp>
            <p:nvSpPr>
              <p:cNvPr id="15666" name="AutoShape 10546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67" name="AutoShape 10547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68" name="Freeform 10548"/>
            <p:cNvSpPr>
              <a:spLocks noChangeAspect="1"/>
            </p:cNvSpPr>
            <p:nvPr/>
          </p:nvSpPr>
          <p:spPr bwMode="auto">
            <a:xfrm>
              <a:off x="3325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69" name="Group 10549"/>
            <p:cNvGrpSpPr>
              <a:grpSpLocks noChangeAspect="1"/>
            </p:cNvGrpSpPr>
            <p:nvPr/>
          </p:nvGrpSpPr>
          <p:grpSpPr bwMode="auto">
            <a:xfrm>
              <a:off x="3608" y="2487"/>
              <a:ext cx="18" cy="177"/>
              <a:chOff x="2195" y="2463"/>
              <a:chExt cx="40" cy="442"/>
            </a:xfrm>
          </p:grpSpPr>
          <p:sp>
            <p:nvSpPr>
              <p:cNvPr id="15670" name="AutoShape 10550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71" name="AutoShape 10551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72" name="Group 10552"/>
            <p:cNvGrpSpPr>
              <a:grpSpLocks noChangeAspect="1"/>
            </p:cNvGrpSpPr>
            <p:nvPr/>
          </p:nvGrpSpPr>
          <p:grpSpPr bwMode="auto">
            <a:xfrm>
              <a:off x="3663" y="2552"/>
              <a:ext cx="17" cy="125"/>
              <a:chOff x="2329" y="2599"/>
              <a:chExt cx="43" cy="386"/>
            </a:xfrm>
          </p:grpSpPr>
          <p:sp>
            <p:nvSpPr>
              <p:cNvPr id="15673" name="AutoShape 10553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74" name="AutoShape 10554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75" name="Group 10555"/>
            <p:cNvGrpSpPr>
              <a:grpSpLocks noChangeAspect="1"/>
            </p:cNvGrpSpPr>
            <p:nvPr/>
          </p:nvGrpSpPr>
          <p:grpSpPr bwMode="auto">
            <a:xfrm>
              <a:off x="3555" y="2463"/>
              <a:ext cx="18" cy="134"/>
              <a:chOff x="2065" y="2441"/>
              <a:chExt cx="40" cy="272"/>
            </a:xfrm>
          </p:grpSpPr>
          <p:sp>
            <p:nvSpPr>
              <p:cNvPr id="15676" name="AutoShape 10556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77" name="AutoShape 10557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78" name="Group 10558"/>
            <p:cNvGrpSpPr>
              <a:grpSpLocks noChangeAspect="1"/>
            </p:cNvGrpSpPr>
            <p:nvPr/>
          </p:nvGrpSpPr>
          <p:grpSpPr bwMode="auto">
            <a:xfrm>
              <a:off x="1977" y="2485"/>
              <a:ext cx="16" cy="177"/>
              <a:chOff x="1790" y="2461"/>
              <a:chExt cx="40" cy="447"/>
            </a:xfrm>
          </p:grpSpPr>
          <p:sp>
            <p:nvSpPr>
              <p:cNvPr id="15679" name="AutoShape 10559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80" name="AutoShape 10560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81" name="Group 10561"/>
            <p:cNvGrpSpPr>
              <a:grpSpLocks noChangeAspect="1"/>
            </p:cNvGrpSpPr>
            <p:nvPr/>
          </p:nvGrpSpPr>
          <p:grpSpPr bwMode="auto">
            <a:xfrm>
              <a:off x="2029" y="2463"/>
              <a:ext cx="15" cy="129"/>
              <a:chOff x="1914" y="2425"/>
              <a:chExt cx="40" cy="326"/>
            </a:xfrm>
          </p:grpSpPr>
          <p:sp>
            <p:nvSpPr>
              <p:cNvPr id="15682" name="AutoShape 10562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83" name="AutoShape 10563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84" name="Group 10564"/>
            <p:cNvGrpSpPr>
              <a:grpSpLocks noChangeAspect="1"/>
            </p:cNvGrpSpPr>
            <p:nvPr/>
          </p:nvGrpSpPr>
          <p:grpSpPr bwMode="auto">
            <a:xfrm>
              <a:off x="1929" y="2535"/>
              <a:ext cx="16" cy="141"/>
              <a:chOff x="1658" y="2628"/>
              <a:chExt cx="40" cy="355"/>
            </a:xfrm>
          </p:grpSpPr>
          <p:sp>
            <p:nvSpPr>
              <p:cNvPr id="15685" name="AutoShape 10565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86" name="AutoShape 10566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87" name="Group 10567"/>
            <p:cNvGrpSpPr>
              <a:grpSpLocks noChangeAspect="1"/>
            </p:cNvGrpSpPr>
            <p:nvPr/>
          </p:nvGrpSpPr>
          <p:grpSpPr bwMode="auto">
            <a:xfrm>
              <a:off x="1876" y="2611"/>
              <a:ext cx="16" cy="49"/>
              <a:chOff x="1516" y="2835"/>
              <a:chExt cx="42" cy="123"/>
            </a:xfrm>
          </p:grpSpPr>
          <p:sp>
            <p:nvSpPr>
              <p:cNvPr id="15688" name="AutoShape 10568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89" name="AutoShape 10569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90" name="Freeform 10570"/>
            <p:cNvSpPr>
              <a:spLocks noChangeAspect="1"/>
            </p:cNvSpPr>
            <p:nvPr/>
          </p:nvSpPr>
          <p:spPr bwMode="auto">
            <a:xfrm>
              <a:off x="1800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91" name="Group 10571"/>
            <p:cNvGrpSpPr>
              <a:grpSpLocks noChangeAspect="1"/>
            </p:cNvGrpSpPr>
            <p:nvPr/>
          </p:nvGrpSpPr>
          <p:grpSpPr bwMode="auto">
            <a:xfrm flipV="1">
              <a:off x="2085" y="2472"/>
              <a:ext cx="17" cy="63"/>
              <a:chOff x="2478" y="2807"/>
              <a:chExt cx="43" cy="178"/>
            </a:xfrm>
          </p:grpSpPr>
          <p:sp>
            <p:nvSpPr>
              <p:cNvPr id="15692" name="AutoShape 10572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93" name="AutoShape 10573"/>
              <p:cNvSpPr>
                <a:spLocks noChangeAspect="1" noChangeArrowheads="1"/>
              </p:cNvSpPr>
              <p:nvPr/>
            </p:nvSpPr>
            <p:spPr bwMode="auto">
              <a:xfrm flipV="1"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694" name="Freeform 10574"/>
            <p:cNvSpPr>
              <a:spLocks noChangeAspect="1"/>
            </p:cNvSpPr>
            <p:nvPr/>
          </p:nvSpPr>
          <p:spPr bwMode="auto">
            <a:xfrm>
              <a:off x="1937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695" name="Group 10575"/>
            <p:cNvGrpSpPr>
              <a:grpSpLocks noChangeAspect="1"/>
            </p:cNvGrpSpPr>
            <p:nvPr/>
          </p:nvGrpSpPr>
          <p:grpSpPr bwMode="auto">
            <a:xfrm>
              <a:off x="3908" y="2467"/>
              <a:ext cx="18" cy="89"/>
              <a:chOff x="3094" y="2443"/>
              <a:chExt cx="40" cy="183"/>
            </a:xfrm>
          </p:grpSpPr>
          <p:sp>
            <p:nvSpPr>
              <p:cNvPr id="15696" name="AutoShape 10576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697" name="AutoShape 10577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698" name="Group 10578"/>
            <p:cNvGrpSpPr>
              <a:grpSpLocks noChangeAspect="1"/>
            </p:cNvGrpSpPr>
            <p:nvPr/>
          </p:nvGrpSpPr>
          <p:grpSpPr bwMode="auto">
            <a:xfrm>
              <a:off x="3860" y="2465"/>
              <a:ext cx="18" cy="162"/>
              <a:chOff x="2978" y="2432"/>
              <a:chExt cx="46" cy="375"/>
            </a:xfrm>
          </p:grpSpPr>
          <p:sp>
            <p:nvSpPr>
              <p:cNvPr id="15699" name="AutoShape 10579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00" name="AutoShape 10580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01" name="Group 10581"/>
            <p:cNvGrpSpPr>
              <a:grpSpLocks noChangeAspect="1"/>
            </p:cNvGrpSpPr>
            <p:nvPr/>
          </p:nvGrpSpPr>
          <p:grpSpPr bwMode="auto">
            <a:xfrm>
              <a:off x="3748" y="2589"/>
              <a:ext cx="16" cy="86"/>
              <a:chOff x="2668" y="2761"/>
              <a:chExt cx="40" cy="217"/>
            </a:xfrm>
          </p:grpSpPr>
          <p:sp>
            <p:nvSpPr>
              <p:cNvPr id="15702" name="AutoShape 10582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03" name="AutoShape 10583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04" name="Group 10584"/>
            <p:cNvGrpSpPr>
              <a:grpSpLocks noChangeAspect="1"/>
            </p:cNvGrpSpPr>
            <p:nvPr/>
          </p:nvGrpSpPr>
          <p:grpSpPr bwMode="auto">
            <a:xfrm>
              <a:off x="3974" y="2475"/>
              <a:ext cx="17" cy="64"/>
              <a:chOff x="2478" y="2807"/>
              <a:chExt cx="43" cy="178"/>
            </a:xfrm>
          </p:grpSpPr>
          <p:sp>
            <p:nvSpPr>
              <p:cNvPr id="15705" name="AutoShape 10585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06" name="AutoShape 10586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07" name="Group 10587"/>
            <p:cNvGrpSpPr>
              <a:grpSpLocks noChangeAspect="1"/>
            </p:cNvGrpSpPr>
            <p:nvPr/>
          </p:nvGrpSpPr>
          <p:grpSpPr bwMode="auto">
            <a:xfrm>
              <a:off x="3803" y="2523"/>
              <a:ext cx="18" cy="147"/>
              <a:chOff x="1015" y="2428"/>
              <a:chExt cx="46" cy="372"/>
            </a:xfrm>
          </p:grpSpPr>
          <p:sp>
            <p:nvSpPr>
              <p:cNvPr id="15708" name="AutoShape 10588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09" name="AutoShape 10589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710" name="Freeform 10590"/>
            <p:cNvSpPr>
              <a:spLocks noChangeAspect="1"/>
            </p:cNvSpPr>
            <p:nvPr/>
          </p:nvSpPr>
          <p:spPr bwMode="auto">
            <a:xfrm>
              <a:off x="3653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11" name="Freeform 10591"/>
            <p:cNvSpPr>
              <a:spLocks noChangeAspect="1"/>
            </p:cNvSpPr>
            <p:nvPr/>
          </p:nvSpPr>
          <p:spPr bwMode="auto">
            <a:xfrm>
              <a:off x="3784" y="2457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</p:grpSp>
      <p:grpSp>
        <p:nvGrpSpPr>
          <p:cNvPr id="15712" name="Group 10592"/>
          <p:cNvGrpSpPr>
            <a:grpSpLocks/>
          </p:cNvGrpSpPr>
          <p:nvPr/>
        </p:nvGrpSpPr>
        <p:grpSpPr bwMode="auto">
          <a:xfrm>
            <a:off x="2300288" y="5816600"/>
            <a:ext cx="352425" cy="209550"/>
            <a:chOff x="696" y="3942"/>
            <a:chExt cx="222" cy="132"/>
          </a:xfrm>
        </p:grpSpPr>
        <p:sp>
          <p:nvSpPr>
            <p:cNvPr id="15713" name="Line 10593"/>
            <p:cNvSpPr>
              <a:spLocks noChangeShapeType="1"/>
            </p:cNvSpPr>
            <p:nvPr/>
          </p:nvSpPr>
          <p:spPr bwMode="auto">
            <a:xfrm>
              <a:off x="714" y="3948"/>
              <a:ext cx="0" cy="12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714" name="Line 10594"/>
            <p:cNvSpPr>
              <a:spLocks noChangeShapeType="1"/>
            </p:cNvSpPr>
            <p:nvPr/>
          </p:nvSpPr>
          <p:spPr bwMode="auto">
            <a:xfrm>
              <a:off x="696" y="3942"/>
              <a:ext cx="222" cy="0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</p:grpSp>
      <p:grpSp>
        <p:nvGrpSpPr>
          <p:cNvPr id="15715" name="Group 10595"/>
          <p:cNvGrpSpPr>
            <a:grpSpLocks/>
          </p:cNvGrpSpPr>
          <p:nvPr/>
        </p:nvGrpSpPr>
        <p:grpSpPr bwMode="auto">
          <a:xfrm>
            <a:off x="2714625" y="6029336"/>
            <a:ext cx="1485900" cy="215901"/>
            <a:chOff x="1811" y="2927"/>
            <a:chExt cx="936" cy="136"/>
          </a:xfrm>
        </p:grpSpPr>
        <p:sp>
          <p:nvSpPr>
            <p:cNvPr id="15716" name="Freeform 10596"/>
            <p:cNvSpPr>
              <a:spLocks noChangeAspect="1"/>
            </p:cNvSpPr>
            <p:nvPr/>
          </p:nvSpPr>
          <p:spPr bwMode="auto">
            <a:xfrm flipV="1">
              <a:off x="1811" y="2981"/>
              <a:ext cx="662" cy="40"/>
            </a:xfrm>
            <a:custGeom>
              <a:avLst/>
              <a:gdLst>
                <a:gd name="T0" fmla="*/ 0 w 6872"/>
                <a:gd name="T1" fmla="*/ 590 h 594"/>
                <a:gd name="T2" fmla="*/ 349 w 6872"/>
                <a:gd name="T3" fmla="*/ 0 h 594"/>
                <a:gd name="T4" fmla="*/ 728 w 6872"/>
                <a:gd name="T5" fmla="*/ 590 h 594"/>
                <a:gd name="T6" fmla="*/ 1077 w 6872"/>
                <a:gd name="T7" fmla="*/ 23 h 594"/>
                <a:gd name="T8" fmla="*/ 1456 w 6872"/>
                <a:gd name="T9" fmla="*/ 590 h 594"/>
                <a:gd name="T10" fmla="*/ 1805 w 6872"/>
                <a:gd name="T11" fmla="*/ 23 h 594"/>
                <a:gd name="T12" fmla="*/ 2176 w 6872"/>
                <a:gd name="T13" fmla="*/ 585 h 594"/>
                <a:gd name="T14" fmla="*/ 2539 w 6872"/>
                <a:gd name="T15" fmla="*/ 15 h 594"/>
                <a:gd name="T16" fmla="*/ 2915 w 6872"/>
                <a:gd name="T17" fmla="*/ 579 h 594"/>
                <a:gd name="T18" fmla="*/ 3272 w 6872"/>
                <a:gd name="T19" fmla="*/ 15 h 594"/>
                <a:gd name="T20" fmla="*/ 3635 w 6872"/>
                <a:gd name="T21" fmla="*/ 572 h 594"/>
                <a:gd name="T22" fmla="*/ 3989 w 6872"/>
                <a:gd name="T23" fmla="*/ 23 h 594"/>
                <a:gd name="T24" fmla="*/ 4368 w 6872"/>
                <a:gd name="T25" fmla="*/ 590 h 594"/>
                <a:gd name="T26" fmla="*/ 4717 w 6872"/>
                <a:gd name="T27" fmla="*/ 23 h 594"/>
                <a:gd name="T28" fmla="*/ 5096 w 6872"/>
                <a:gd name="T29" fmla="*/ 590 h 594"/>
                <a:gd name="T30" fmla="*/ 5445 w 6872"/>
                <a:gd name="T31" fmla="*/ 23 h 594"/>
                <a:gd name="T32" fmla="*/ 5824 w 6872"/>
                <a:gd name="T33" fmla="*/ 590 h 594"/>
                <a:gd name="T34" fmla="*/ 6174 w 6872"/>
                <a:gd name="T35" fmla="*/ 23 h 594"/>
                <a:gd name="T36" fmla="*/ 6552 w 6872"/>
                <a:gd name="T37" fmla="*/ 590 h 594"/>
                <a:gd name="T38" fmla="*/ 6872 w 6872"/>
                <a:gd name="T39" fmla="*/ 23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72" h="594">
                  <a:moveTo>
                    <a:pt x="0" y="590"/>
                  </a:moveTo>
                  <a:cubicBezTo>
                    <a:pt x="114" y="295"/>
                    <a:pt x="229" y="0"/>
                    <a:pt x="349" y="0"/>
                  </a:cubicBezTo>
                  <a:cubicBezTo>
                    <a:pt x="470" y="0"/>
                    <a:pt x="607" y="586"/>
                    <a:pt x="728" y="590"/>
                  </a:cubicBezTo>
                  <a:cubicBezTo>
                    <a:pt x="849" y="594"/>
                    <a:pt x="957" y="23"/>
                    <a:pt x="1077" y="23"/>
                  </a:cubicBezTo>
                  <a:cubicBezTo>
                    <a:pt x="1198" y="23"/>
                    <a:pt x="1335" y="590"/>
                    <a:pt x="1456" y="590"/>
                  </a:cubicBezTo>
                  <a:cubicBezTo>
                    <a:pt x="1577" y="590"/>
                    <a:pt x="1685" y="24"/>
                    <a:pt x="1805" y="23"/>
                  </a:cubicBezTo>
                  <a:cubicBezTo>
                    <a:pt x="1925" y="22"/>
                    <a:pt x="2054" y="586"/>
                    <a:pt x="2176" y="585"/>
                  </a:cubicBezTo>
                  <a:cubicBezTo>
                    <a:pt x="2298" y="584"/>
                    <a:pt x="2416" y="16"/>
                    <a:pt x="2539" y="15"/>
                  </a:cubicBezTo>
                  <a:cubicBezTo>
                    <a:pt x="2662" y="14"/>
                    <a:pt x="2793" y="579"/>
                    <a:pt x="2915" y="579"/>
                  </a:cubicBezTo>
                  <a:cubicBezTo>
                    <a:pt x="3037" y="579"/>
                    <a:pt x="3152" y="16"/>
                    <a:pt x="3272" y="15"/>
                  </a:cubicBezTo>
                  <a:cubicBezTo>
                    <a:pt x="3392" y="14"/>
                    <a:pt x="3516" y="571"/>
                    <a:pt x="3635" y="572"/>
                  </a:cubicBezTo>
                  <a:cubicBezTo>
                    <a:pt x="3754" y="573"/>
                    <a:pt x="3867" y="20"/>
                    <a:pt x="3989" y="23"/>
                  </a:cubicBezTo>
                  <a:cubicBezTo>
                    <a:pt x="4111" y="26"/>
                    <a:pt x="4247" y="590"/>
                    <a:pt x="4368" y="590"/>
                  </a:cubicBezTo>
                  <a:cubicBezTo>
                    <a:pt x="4489" y="590"/>
                    <a:pt x="4597" y="23"/>
                    <a:pt x="4717" y="23"/>
                  </a:cubicBezTo>
                  <a:cubicBezTo>
                    <a:pt x="4838" y="23"/>
                    <a:pt x="4976" y="590"/>
                    <a:pt x="5096" y="590"/>
                  </a:cubicBezTo>
                  <a:cubicBezTo>
                    <a:pt x="5217" y="590"/>
                    <a:pt x="5325" y="23"/>
                    <a:pt x="5445" y="23"/>
                  </a:cubicBezTo>
                  <a:cubicBezTo>
                    <a:pt x="5566" y="23"/>
                    <a:pt x="5704" y="590"/>
                    <a:pt x="5824" y="590"/>
                  </a:cubicBezTo>
                  <a:cubicBezTo>
                    <a:pt x="5945" y="590"/>
                    <a:pt x="6053" y="23"/>
                    <a:pt x="6174" y="23"/>
                  </a:cubicBezTo>
                  <a:cubicBezTo>
                    <a:pt x="6294" y="23"/>
                    <a:pt x="6435" y="590"/>
                    <a:pt x="6552" y="590"/>
                  </a:cubicBezTo>
                  <a:cubicBezTo>
                    <a:pt x="6669" y="590"/>
                    <a:pt x="6771" y="306"/>
                    <a:pt x="6872" y="23"/>
                  </a:cubicBez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17" name="Text Box 10597"/>
            <p:cNvSpPr txBox="1">
              <a:spLocks noChangeArrowheads="1"/>
            </p:cNvSpPr>
            <p:nvPr/>
          </p:nvSpPr>
          <p:spPr bwMode="auto">
            <a:xfrm>
              <a:off x="2437" y="2927"/>
              <a:ext cx="310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AAAAA</a:t>
              </a:r>
            </a:p>
          </p:txBody>
        </p:sp>
      </p:grpSp>
      <p:grpSp>
        <p:nvGrpSpPr>
          <p:cNvPr id="15718" name="Group 10598"/>
          <p:cNvGrpSpPr>
            <a:grpSpLocks/>
          </p:cNvGrpSpPr>
          <p:nvPr/>
        </p:nvGrpSpPr>
        <p:grpSpPr bwMode="auto">
          <a:xfrm rot="17029328" flipH="1">
            <a:off x="1194748" y="1303450"/>
            <a:ext cx="387350" cy="444500"/>
            <a:chOff x="1520" y="2617"/>
            <a:chExt cx="244" cy="280"/>
          </a:xfrm>
        </p:grpSpPr>
        <p:grpSp>
          <p:nvGrpSpPr>
            <p:cNvPr id="15719" name="Group 10599"/>
            <p:cNvGrpSpPr>
              <a:grpSpLocks noChangeAspect="1"/>
            </p:cNvGrpSpPr>
            <p:nvPr/>
          </p:nvGrpSpPr>
          <p:grpSpPr bwMode="auto">
            <a:xfrm rot="-5400000">
              <a:off x="1506" y="2631"/>
              <a:ext cx="258" cy="230"/>
              <a:chOff x="4599" y="444"/>
              <a:chExt cx="357" cy="570"/>
            </a:xfrm>
          </p:grpSpPr>
          <p:sp>
            <p:nvSpPr>
              <p:cNvPr id="15720" name="AutoShape 10600"/>
              <p:cNvSpPr>
                <a:spLocks noChangeAspect="1" noChangeArrowheads="1"/>
              </p:cNvSpPr>
              <p:nvPr/>
            </p:nvSpPr>
            <p:spPr bwMode="auto">
              <a:xfrm>
                <a:off x="4717" y="455"/>
                <a:ext cx="113" cy="544"/>
              </a:xfrm>
              <a:prstGeom prst="roundRect">
                <a:avLst>
                  <a:gd name="adj" fmla="val 884"/>
                </a:avLst>
              </a:prstGeom>
              <a:gradFill rotWithShape="1">
                <a:gsLst>
                  <a:gs pos="0">
                    <a:srgbClr val="FFFF66"/>
                  </a:gs>
                  <a:gs pos="100000">
                    <a:srgbClr val="EC00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 sz="1800">
                  <a:solidFill>
                    <a:srgbClr val="F2F2F2"/>
                  </a:solidFill>
                  <a:sym typeface="Symbol" charset="0"/>
                </a:endParaRPr>
              </a:p>
            </p:txBody>
          </p:sp>
          <p:sp>
            <p:nvSpPr>
              <p:cNvPr id="15721" name="Freeform 10601"/>
              <p:cNvSpPr>
                <a:spLocks noChangeAspect="1"/>
              </p:cNvSpPr>
              <p:nvPr/>
            </p:nvSpPr>
            <p:spPr bwMode="auto">
              <a:xfrm>
                <a:off x="4599" y="446"/>
                <a:ext cx="150" cy="568"/>
              </a:xfrm>
              <a:custGeom>
                <a:avLst/>
                <a:gdLst>
                  <a:gd name="T0" fmla="*/ 133 w 150"/>
                  <a:gd name="T1" fmla="*/ 42 h 568"/>
                  <a:gd name="T2" fmla="*/ 56 w 150"/>
                  <a:gd name="T3" fmla="*/ 39 h 568"/>
                  <a:gd name="T4" fmla="*/ 8 w 150"/>
                  <a:gd name="T5" fmla="*/ 184 h 568"/>
                  <a:gd name="T6" fmla="*/ 6 w 150"/>
                  <a:gd name="T7" fmla="*/ 366 h 568"/>
                  <a:gd name="T8" fmla="*/ 44 w 150"/>
                  <a:gd name="T9" fmla="*/ 528 h 568"/>
                  <a:gd name="T10" fmla="*/ 136 w 150"/>
                  <a:gd name="T11" fmla="*/ 529 h 568"/>
                  <a:gd name="T12" fmla="*/ 131 w 150"/>
                  <a:gd name="T13" fmla="*/ 294 h 568"/>
                  <a:gd name="T14" fmla="*/ 133 w 150"/>
                  <a:gd name="T15" fmla="*/ 42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568">
                    <a:moveTo>
                      <a:pt x="133" y="42"/>
                    </a:moveTo>
                    <a:cubicBezTo>
                      <a:pt x="121" y="0"/>
                      <a:pt x="77" y="15"/>
                      <a:pt x="56" y="39"/>
                    </a:cubicBezTo>
                    <a:cubicBezTo>
                      <a:pt x="35" y="63"/>
                      <a:pt x="16" y="130"/>
                      <a:pt x="8" y="184"/>
                    </a:cubicBezTo>
                    <a:cubicBezTo>
                      <a:pt x="0" y="238"/>
                      <a:pt x="0" y="309"/>
                      <a:pt x="6" y="366"/>
                    </a:cubicBezTo>
                    <a:cubicBezTo>
                      <a:pt x="12" y="423"/>
                      <a:pt x="22" y="501"/>
                      <a:pt x="44" y="528"/>
                    </a:cubicBezTo>
                    <a:cubicBezTo>
                      <a:pt x="66" y="555"/>
                      <a:pt x="122" y="568"/>
                      <a:pt x="136" y="529"/>
                    </a:cubicBezTo>
                    <a:cubicBezTo>
                      <a:pt x="150" y="490"/>
                      <a:pt x="131" y="375"/>
                      <a:pt x="131" y="294"/>
                    </a:cubicBezTo>
                    <a:cubicBezTo>
                      <a:pt x="131" y="213"/>
                      <a:pt x="145" y="84"/>
                      <a:pt x="133" y="42"/>
                    </a:cubicBezTo>
                    <a:close/>
                  </a:path>
                </a:pathLst>
              </a:custGeom>
              <a:solidFill>
                <a:srgbClr val="600000"/>
              </a:soli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>
                  <a:solidFill>
                    <a:srgbClr val="F2F2F2"/>
                  </a:solidFill>
                </a:endParaRPr>
              </a:p>
            </p:txBody>
          </p:sp>
          <p:sp>
            <p:nvSpPr>
              <p:cNvPr id="15722" name="Freeform 10602"/>
              <p:cNvSpPr>
                <a:spLocks noChangeAspect="1"/>
              </p:cNvSpPr>
              <p:nvPr/>
            </p:nvSpPr>
            <p:spPr bwMode="auto">
              <a:xfrm flipH="1">
                <a:off x="4806" y="444"/>
                <a:ext cx="150" cy="568"/>
              </a:xfrm>
              <a:custGeom>
                <a:avLst/>
                <a:gdLst>
                  <a:gd name="T0" fmla="*/ 133 w 150"/>
                  <a:gd name="T1" fmla="*/ 42 h 568"/>
                  <a:gd name="T2" fmla="*/ 56 w 150"/>
                  <a:gd name="T3" fmla="*/ 39 h 568"/>
                  <a:gd name="T4" fmla="*/ 8 w 150"/>
                  <a:gd name="T5" fmla="*/ 184 h 568"/>
                  <a:gd name="T6" fmla="*/ 6 w 150"/>
                  <a:gd name="T7" fmla="*/ 366 h 568"/>
                  <a:gd name="T8" fmla="*/ 44 w 150"/>
                  <a:gd name="T9" fmla="*/ 528 h 568"/>
                  <a:gd name="T10" fmla="*/ 136 w 150"/>
                  <a:gd name="T11" fmla="*/ 529 h 568"/>
                  <a:gd name="T12" fmla="*/ 131 w 150"/>
                  <a:gd name="T13" fmla="*/ 294 h 568"/>
                  <a:gd name="T14" fmla="*/ 133 w 150"/>
                  <a:gd name="T15" fmla="*/ 42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568">
                    <a:moveTo>
                      <a:pt x="133" y="42"/>
                    </a:moveTo>
                    <a:cubicBezTo>
                      <a:pt x="121" y="0"/>
                      <a:pt x="77" y="15"/>
                      <a:pt x="56" y="39"/>
                    </a:cubicBezTo>
                    <a:cubicBezTo>
                      <a:pt x="35" y="63"/>
                      <a:pt x="16" y="130"/>
                      <a:pt x="8" y="184"/>
                    </a:cubicBezTo>
                    <a:cubicBezTo>
                      <a:pt x="0" y="238"/>
                      <a:pt x="0" y="309"/>
                      <a:pt x="6" y="366"/>
                    </a:cubicBezTo>
                    <a:cubicBezTo>
                      <a:pt x="12" y="423"/>
                      <a:pt x="22" y="501"/>
                      <a:pt x="44" y="528"/>
                    </a:cubicBezTo>
                    <a:cubicBezTo>
                      <a:pt x="66" y="555"/>
                      <a:pt x="122" y="568"/>
                      <a:pt x="136" y="529"/>
                    </a:cubicBezTo>
                    <a:cubicBezTo>
                      <a:pt x="150" y="490"/>
                      <a:pt x="131" y="375"/>
                      <a:pt x="131" y="294"/>
                    </a:cubicBezTo>
                    <a:cubicBezTo>
                      <a:pt x="131" y="213"/>
                      <a:pt x="145" y="84"/>
                      <a:pt x="133" y="42"/>
                    </a:cubicBezTo>
                    <a:close/>
                  </a:path>
                </a:pathLst>
              </a:custGeom>
              <a:solidFill>
                <a:srgbClr val="600000"/>
              </a:soli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>
                  <a:solidFill>
                    <a:srgbClr val="F2F2F2"/>
                  </a:solidFill>
                </a:endParaRPr>
              </a:p>
            </p:txBody>
          </p:sp>
        </p:grpSp>
        <p:sp>
          <p:nvSpPr>
            <p:cNvPr id="15723" name="Text Box 10603"/>
            <p:cNvSpPr txBox="1">
              <a:spLocks noChangeArrowheads="1"/>
            </p:cNvSpPr>
            <p:nvPr/>
          </p:nvSpPr>
          <p:spPr bwMode="auto">
            <a:xfrm>
              <a:off x="1525" y="2742"/>
              <a:ext cx="239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1000">
                  <a:solidFill>
                    <a:srgbClr val="F2F2F2"/>
                  </a:solidFill>
                </a:rPr>
                <a:t>PTP</a:t>
              </a:r>
            </a:p>
          </p:txBody>
        </p:sp>
      </p:grpSp>
      <p:grpSp>
        <p:nvGrpSpPr>
          <p:cNvPr id="15724" name="Group 10604"/>
          <p:cNvGrpSpPr>
            <a:grpSpLocks noChangeAspect="1"/>
          </p:cNvGrpSpPr>
          <p:nvPr/>
        </p:nvGrpSpPr>
        <p:grpSpPr bwMode="auto">
          <a:xfrm>
            <a:off x="6300788" y="6237288"/>
            <a:ext cx="1992312" cy="228600"/>
            <a:chOff x="153" y="975"/>
            <a:chExt cx="4939" cy="567"/>
          </a:xfrm>
        </p:grpSpPr>
        <p:sp>
          <p:nvSpPr>
            <p:cNvPr id="15725" name="Freeform 10605"/>
            <p:cNvSpPr>
              <a:spLocks noChangeAspect="1"/>
            </p:cNvSpPr>
            <p:nvPr/>
          </p:nvSpPr>
          <p:spPr bwMode="auto">
            <a:xfrm flipH="1">
              <a:off x="399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42745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4274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26" name="Freeform 10606"/>
            <p:cNvSpPr>
              <a:spLocks noChangeAspect="1"/>
            </p:cNvSpPr>
            <p:nvPr/>
          </p:nvSpPr>
          <p:spPr bwMode="auto">
            <a:xfrm flipH="1">
              <a:off x="1566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58824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5882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27" name="Freeform 10607"/>
            <p:cNvSpPr>
              <a:spLocks noChangeAspect="1"/>
            </p:cNvSpPr>
            <p:nvPr/>
          </p:nvSpPr>
          <p:spPr bwMode="auto">
            <a:xfrm flipH="1">
              <a:off x="3899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58824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5882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28" name="Freeform 10608"/>
            <p:cNvSpPr>
              <a:spLocks noChangeAspect="1"/>
            </p:cNvSpPr>
            <p:nvPr/>
          </p:nvSpPr>
          <p:spPr bwMode="auto">
            <a:xfrm>
              <a:off x="4482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29" name="Freeform 10609"/>
            <p:cNvSpPr>
              <a:spLocks noChangeAspect="1"/>
            </p:cNvSpPr>
            <p:nvPr/>
          </p:nvSpPr>
          <p:spPr bwMode="auto">
            <a:xfrm flipH="1">
              <a:off x="2732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55686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55686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30" name="Freeform 10610"/>
            <p:cNvSpPr>
              <a:spLocks noChangeAspect="1"/>
            </p:cNvSpPr>
            <p:nvPr/>
          </p:nvSpPr>
          <p:spPr bwMode="auto">
            <a:xfrm>
              <a:off x="153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31" name="Freeform 10611"/>
            <p:cNvSpPr>
              <a:spLocks noChangeAspect="1"/>
            </p:cNvSpPr>
            <p:nvPr/>
          </p:nvSpPr>
          <p:spPr bwMode="auto">
            <a:xfrm flipH="1">
              <a:off x="737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75294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7529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32" name="Freeform 10612"/>
            <p:cNvSpPr>
              <a:spLocks noChangeAspect="1"/>
            </p:cNvSpPr>
            <p:nvPr/>
          </p:nvSpPr>
          <p:spPr bwMode="auto">
            <a:xfrm flipH="1">
              <a:off x="1904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69020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6902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33" name="Freeform 10613"/>
            <p:cNvSpPr>
              <a:spLocks noChangeAspect="1"/>
            </p:cNvSpPr>
            <p:nvPr/>
          </p:nvSpPr>
          <p:spPr bwMode="auto">
            <a:xfrm flipH="1">
              <a:off x="4237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69020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6902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734" name="Freeform 10614"/>
            <p:cNvSpPr>
              <a:spLocks noChangeAspect="1"/>
            </p:cNvSpPr>
            <p:nvPr/>
          </p:nvSpPr>
          <p:spPr bwMode="auto">
            <a:xfrm flipH="1">
              <a:off x="3070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78824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7882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735" name="Group 10615"/>
            <p:cNvGrpSpPr>
              <a:grpSpLocks noChangeAspect="1"/>
            </p:cNvGrpSpPr>
            <p:nvPr/>
          </p:nvGrpSpPr>
          <p:grpSpPr bwMode="auto">
            <a:xfrm>
              <a:off x="728" y="977"/>
              <a:ext cx="46" cy="372"/>
              <a:chOff x="1015" y="2428"/>
              <a:chExt cx="46" cy="372"/>
            </a:xfrm>
          </p:grpSpPr>
          <p:sp>
            <p:nvSpPr>
              <p:cNvPr id="15736" name="AutoShape 10616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37" name="AutoShape 10617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38" name="Group 10618"/>
            <p:cNvGrpSpPr>
              <a:grpSpLocks noChangeAspect="1"/>
            </p:cNvGrpSpPr>
            <p:nvPr/>
          </p:nvGrpSpPr>
          <p:grpSpPr bwMode="auto">
            <a:xfrm>
              <a:off x="1418" y="1045"/>
              <a:ext cx="40" cy="447"/>
              <a:chOff x="1790" y="2461"/>
              <a:chExt cx="40" cy="447"/>
            </a:xfrm>
          </p:grpSpPr>
          <p:sp>
            <p:nvSpPr>
              <p:cNvPr id="15739" name="AutoShape 10619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40" name="AutoShape 10620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41" name="Group 10621"/>
            <p:cNvGrpSpPr>
              <a:grpSpLocks noChangeAspect="1"/>
            </p:cNvGrpSpPr>
            <p:nvPr/>
          </p:nvGrpSpPr>
          <p:grpSpPr bwMode="auto">
            <a:xfrm>
              <a:off x="859" y="1034"/>
              <a:ext cx="40" cy="455"/>
              <a:chOff x="1151" y="2490"/>
              <a:chExt cx="40" cy="455"/>
            </a:xfrm>
          </p:grpSpPr>
          <p:sp>
            <p:nvSpPr>
              <p:cNvPr id="15742" name="AutoShape 10622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43" name="AutoShape 10623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44" name="Group 10624"/>
            <p:cNvGrpSpPr>
              <a:grpSpLocks noChangeAspect="1"/>
            </p:cNvGrpSpPr>
            <p:nvPr/>
          </p:nvGrpSpPr>
          <p:grpSpPr bwMode="auto">
            <a:xfrm>
              <a:off x="1547" y="989"/>
              <a:ext cx="40" cy="326"/>
              <a:chOff x="1914" y="2425"/>
              <a:chExt cx="40" cy="326"/>
            </a:xfrm>
          </p:grpSpPr>
          <p:sp>
            <p:nvSpPr>
              <p:cNvPr id="15745" name="AutoShape 10625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46" name="AutoShape 10626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47" name="Group 10627"/>
            <p:cNvGrpSpPr>
              <a:grpSpLocks noChangeAspect="1"/>
            </p:cNvGrpSpPr>
            <p:nvPr/>
          </p:nvGrpSpPr>
          <p:grpSpPr bwMode="auto">
            <a:xfrm>
              <a:off x="987" y="1191"/>
              <a:ext cx="40" cy="337"/>
              <a:chOff x="1284" y="2652"/>
              <a:chExt cx="40" cy="337"/>
            </a:xfrm>
          </p:grpSpPr>
          <p:sp>
            <p:nvSpPr>
              <p:cNvPr id="15748" name="AutoShape 10628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49" name="AutoShape 10629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50" name="Group 10630"/>
            <p:cNvGrpSpPr>
              <a:grpSpLocks noChangeAspect="1"/>
            </p:cNvGrpSpPr>
            <p:nvPr/>
          </p:nvGrpSpPr>
          <p:grpSpPr bwMode="auto">
            <a:xfrm>
              <a:off x="1296" y="1172"/>
              <a:ext cx="40" cy="355"/>
              <a:chOff x="1658" y="2628"/>
              <a:chExt cx="40" cy="355"/>
            </a:xfrm>
          </p:grpSpPr>
          <p:sp>
            <p:nvSpPr>
              <p:cNvPr id="15751" name="AutoShape 10631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52" name="AutoShape 10632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53" name="Group 10633"/>
            <p:cNvGrpSpPr>
              <a:grpSpLocks noChangeAspect="1"/>
            </p:cNvGrpSpPr>
            <p:nvPr/>
          </p:nvGrpSpPr>
          <p:grpSpPr bwMode="auto">
            <a:xfrm>
              <a:off x="1174" y="1369"/>
              <a:ext cx="42" cy="123"/>
              <a:chOff x="1516" y="2835"/>
              <a:chExt cx="42" cy="123"/>
            </a:xfrm>
          </p:grpSpPr>
          <p:sp>
            <p:nvSpPr>
              <p:cNvPr id="15754" name="AutoShape 10634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55" name="AutoShape 10635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756" name="Freeform 10636"/>
            <p:cNvSpPr>
              <a:spLocks noChangeAspect="1"/>
            </p:cNvSpPr>
            <p:nvPr/>
          </p:nvSpPr>
          <p:spPr bwMode="auto">
            <a:xfrm>
              <a:off x="982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757" name="Group 10637"/>
            <p:cNvGrpSpPr>
              <a:grpSpLocks noChangeAspect="1"/>
            </p:cNvGrpSpPr>
            <p:nvPr/>
          </p:nvGrpSpPr>
          <p:grpSpPr bwMode="auto">
            <a:xfrm>
              <a:off x="1980" y="1007"/>
              <a:ext cx="40" cy="442"/>
              <a:chOff x="2195" y="2463"/>
              <a:chExt cx="40" cy="442"/>
            </a:xfrm>
          </p:grpSpPr>
          <p:sp>
            <p:nvSpPr>
              <p:cNvPr id="15758" name="AutoShape 10638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59" name="AutoShape 10639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60" name="Group 10640"/>
            <p:cNvGrpSpPr>
              <a:grpSpLocks noChangeAspect="1"/>
            </p:cNvGrpSpPr>
            <p:nvPr/>
          </p:nvGrpSpPr>
          <p:grpSpPr bwMode="auto">
            <a:xfrm>
              <a:off x="2119" y="1148"/>
              <a:ext cx="43" cy="386"/>
              <a:chOff x="2329" y="2599"/>
              <a:chExt cx="43" cy="386"/>
            </a:xfrm>
          </p:grpSpPr>
          <p:sp>
            <p:nvSpPr>
              <p:cNvPr id="15761" name="AutoShape 10641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62" name="AutoShape 10642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63" name="Group 10643"/>
            <p:cNvGrpSpPr>
              <a:grpSpLocks noChangeAspect="1"/>
            </p:cNvGrpSpPr>
            <p:nvPr/>
          </p:nvGrpSpPr>
          <p:grpSpPr bwMode="auto">
            <a:xfrm>
              <a:off x="1688" y="1015"/>
              <a:ext cx="43" cy="159"/>
              <a:chOff x="2478" y="2807"/>
              <a:chExt cx="43" cy="178"/>
            </a:xfrm>
          </p:grpSpPr>
          <p:sp>
            <p:nvSpPr>
              <p:cNvPr id="15764" name="AutoShape 10644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65" name="AutoShape 10645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66" name="Group 10646"/>
            <p:cNvGrpSpPr>
              <a:grpSpLocks noChangeAspect="1"/>
            </p:cNvGrpSpPr>
            <p:nvPr/>
          </p:nvGrpSpPr>
          <p:grpSpPr bwMode="auto">
            <a:xfrm>
              <a:off x="1846" y="989"/>
              <a:ext cx="40" cy="272"/>
              <a:chOff x="2065" y="2441"/>
              <a:chExt cx="40" cy="272"/>
            </a:xfrm>
          </p:grpSpPr>
          <p:sp>
            <p:nvSpPr>
              <p:cNvPr id="15767" name="AutoShape 10647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68" name="AutoShape 10648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769" name="Freeform 10649"/>
            <p:cNvSpPr>
              <a:spLocks noChangeAspect="1"/>
            </p:cNvSpPr>
            <p:nvPr/>
          </p:nvSpPr>
          <p:spPr bwMode="auto">
            <a:xfrm>
              <a:off x="1320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770" name="Group 10650"/>
            <p:cNvGrpSpPr>
              <a:grpSpLocks noChangeAspect="1"/>
            </p:cNvGrpSpPr>
            <p:nvPr/>
          </p:nvGrpSpPr>
          <p:grpSpPr bwMode="auto">
            <a:xfrm>
              <a:off x="2252" y="1344"/>
              <a:ext cx="43" cy="159"/>
              <a:chOff x="2478" y="2807"/>
              <a:chExt cx="43" cy="178"/>
            </a:xfrm>
          </p:grpSpPr>
          <p:sp>
            <p:nvSpPr>
              <p:cNvPr id="15771" name="AutoShape 10651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72" name="AutoShape 10652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73" name="Group 10653"/>
            <p:cNvGrpSpPr>
              <a:grpSpLocks noChangeAspect="1"/>
            </p:cNvGrpSpPr>
            <p:nvPr/>
          </p:nvGrpSpPr>
          <p:grpSpPr bwMode="auto">
            <a:xfrm>
              <a:off x="2797" y="989"/>
              <a:ext cx="45" cy="226"/>
              <a:chOff x="3094" y="2443"/>
              <a:chExt cx="40" cy="183"/>
            </a:xfrm>
          </p:grpSpPr>
          <p:sp>
            <p:nvSpPr>
              <p:cNvPr id="15774" name="AutoShape 10654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75" name="AutoShape 10655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76" name="Group 10656"/>
            <p:cNvGrpSpPr>
              <a:grpSpLocks noChangeAspect="1"/>
            </p:cNvGrpSpPr>
            <p:nvPr/>
          </p:nvGrpSpPr>
          <p:grpSpPr bwMode="auto">
            <a:xfrm>
              <a:off x="2676" y="992"/>
              <a:ext cx="46" cy="409"/>
              <a:chOff x="2978" y="2432"/>
              <a:chExt cx="46" cy="375"/>
            </a:xfrm>
          </p:grpSpPr>
          <p:sp>
            <p:nvSpPr>
              <p:cNvPr id="15777" name="AutoShape 10657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78" name="AutoShape 10658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79" name="Group 10659"/>
            <p:cNvGrpSpPr>
              <a:grpSpLocks noChangeAspect="1"/>
            </p:cNvGrpSpPr>
            <p:nvPr/>
          </p:nvGrpSpPr>
          <p:grpSpPr bwMode="auto">
            <a:xfrm>
              <a:off x="2550" y="1075"/>
              <a:ext cx="43" cy="436"/>
              <a:chOff x="2832" y="2516"/>
              <a:chExt cx="43" cy="436"/>
            </a:xfrm>
          </p:grpSpPr>
          <p:sp>
            <p:nvSpPr>
              <p:cNvPr id="15780" name="AutoShape 10660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81" name="AutoShape 10661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82" name="Group 10662"/>
            <p:cNvGrpSpPr>
              <a:grpSpLocks noChangeAspect="1"/>
            </p:cNvGrpSpPr>
            <p:nvPr/>
          </p:nvGrpSpPr>
          <p:grpSpPr bwMode="auto">
            <a:xfrm>
              <a:off x="2416" y="1305"/>
              <a:ext cx="40" cy="217"/>
              <a:chOff x="2668" y="2761"/>
              <a:chExt cx="40" cy="217"/>
            </a:xfrm>
          </p:grpSpPr>
          <p:sp>
            <p:nvSpPr>
              <p:cNvPr id="15783" name="AutoShape 10663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84" name="AutoShape 10664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785" name="Freeform 10665"/>
            <p:cNvSpPr>
              <a:spLocks noChangeAspect="1"/>
            </p:cNvSpPr>
            <p:nvPr/>
          </p:nvSpPr>
          <p:spPr bwMode="auto">
            <a:xfrm>
              <a:off x="2149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786" name="Group 10666"/>
            <p:cNvGrpSpPr>
              <a:grpSpLocks noChangeAspect="1"/>
            </p:cNvGrpSpPr>
            <p:nvPr/>
          </p:nvGrpSpPr>
          <p:grpSpPr bwMode="auto">
            <a:xfrm flipV="1">
              <a:off x="3247" y="1091"/>
              <a:ext cx="42" cy="438"/>
              <a:chOff x="3217" y="3037"/>
              <a:chExt cx="46" cy="372"/>
            </a:xfrm>
          </p:grpSpPr>
          <p:sp>
            <p:nvSpPr>
              <p:cNvPr id="15787" name="AutoShape 10667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88" name="AutoShape 10668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89" name="Group 10669"/>
            <p:cNvGrpSpPr>
              <a:grpSpLocks noChangeAspect="1"/>
            </p:cNvGrpSpPr>
            <p:nvPr/>
          </p:nvGrpSpPr>
          <p:grpSpPr bwMode="auto">
            <a:xfrm>
              <a:off x="3104" y="980"/>
              <a:ext cx="49" cy="436"/>
              <a:chOff x="3353" y="3099"/>
              <a:chExt cx="40" cy="455"/>
            </a:xfrm>
          </p:grpSpPr>
          <p:sp>
            <p:nvSpPr>
              <p:cNvPr id="15790" name="AutoShape 10670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91" name="AutoShape 10671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92" name="Group 10672"/>
            <p:cNvGrpSpPr>
              <a:grpSpLocks noChangeAspect="1"/>
            </p:cNvGrpSpPr>
            <p:nvPr/>
          </p:nvGrpSpPr>
          <p:grpSpPr bwMode="auto">
            <a:xfrm>
              <a:off x="2988" y="988"/>
              <a:ext cx="45" cy="260"/>
              <a:chOff x="3486" y="3261"/>
              <a:chExt cx="40" cy="337"/>
            </a:xfrm>
          </p:grpSpPr>
          <p:sp>
            <p:nvSpPr>
              <p:cNvPr id="15793" name="AutoShape 10673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94" name="AutoShape 10674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795" name="Freeform 10675"/>
            <p:cNvSpPr>
              <a:spLocks noChangeAspect="1"/>
            </p:cNvSpPr>
            <p:nvPr/>
          </p:nvSpPr>
          <p:spPr bwMode="auto">
            <a:xfrm>
              <a:off x="2487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796" name="Group 10676"/>
            <p:cNvGrpSpPr>
              <a:grpSpLocks noChangeAspect="1"/>
            </p:cNvGrpSpPr>
            <p:nvPr/>
          </p:nvGrpSpPr>
          <p:grpSpPr bwMode="auto">
            <a:xfrm>
              <a:off x="3816" y="1004"/>
              <a:ext cx="40" cy="442"/>
              <a:chOff x="2195" y="2463"/>
              <a:chExt cx="40" cy="442"/>
            </a:xfrm>
          </p:grpSpPr>
          <p:sp>
            <p:nvSpPr>
              <p:cNvPr id="15797" name="AutoShape 10677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798" name="AutoShape 10678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799" name="Group 10679"/>
            <p:cNvGrpSpPr>
              <a:grpSpLocks noChangeAspect="1"/>
            </p:cNvGrpSpPr>
            <p:nvPr/>
          </p:nvGrpSpPr>
          <p:grpSpPr bwMode="auto">
            <a:xfrm>
              <a:off x="3677" y="1146"/>
              <a:ext cx="43" cy="386"/>
              <a:chOff x="2329" y="2599"/>
              <a:chExt cx="43" cy="386"/>
            </a:xfrm>
          </p:grpSpPr>
          <p:sp>
            <p:nvSpPr>
              <p:cNvPr id="15800" name="AutoShape 1068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01" name="AutoShape 1068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02" name="Group 10682"/>
            <p:cNvGrpSpPr>
              <a:grpSpLocks noChangeAspect="1"/>
            </p:cNvGrpSpPr>
            <p:nvPr/>
          </p:nvGrpSpPr>
          <p:grpSpPr bwMode="auto">
            <a:xfrm>
              <a:off x="3370" y="1251"/>
              <a:ext cx="40" cy="272"/>
              <a:chOff x="2065" y="2441"/>
              <a:chExt cx="40" cy="272"/>
            </a:xfrm>
          </p:grpSpPr>
          <p:sp>
            <p:nvSpPr>
              <p:cNvPr id="15803" name="AutoShape 10683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04" name="AutoShape 10684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05" name="Group 10685"/>
            <p:cNvGrpSpPr>
              <a:grpSpLocks noChangeAspect="1"/>
            </p:cNvGrpSpPr>
            <p:nvPr/>
          </p:nvGrpSpPr>
          <p:grpSpPr bwMode="auto">
            <a:xfrm flipV="1">
              <a:off x="3539" y="1324"/>
              <a:ext cx="45" cy="178"/>
              <a:chOff x="2815" y="1923"/>
              <a:chExt cx="40" cy="217"/>
            </a:xfrm>
          </p:grpSpPr>
          <p:sp>
            <p:nvSpPr>
              <p:cNvPr id="15806" name="AutoShape 10686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07" name="AutoShape 10687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808" name="Freeform 10688"/>
            <p:cNvSpPr>
              <a:spLocks noChangeAspect="1"/>
            </p:cNvSpPr>
            <p:nvPr/>
          </p:nvSpPr>
          <p:spPr bwMode="auto">
            <a:xfrm>
              <a:off x="3316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809" name="Group 10689"/>
            <p:cNvGrpSpPr>
              <a:grpSpLocks noChangeAspect="1"/>
            </p:cNvGrpSpPr>
            <p:nvPr/>
          </p:nvGrpSpPr>
          <p:grpSpPr bwMode="auto">
            <a:xfrm>
              <a:off x="3951" y="987"/>
              <a:ext cx="48" cy="272"/>
              <a:chOff x="2329" y="2599"/>
              <a:chExt cx="43" cy="386"/>
            </a:xfrm>
          </p:grpSpPr>
          <p:sp>
            <p:nvSpPr>
              <p:cNvPr id="15810" name="AutoShape 1069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11" name="AutoShape 1069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12" name="Group 10692"/>
            <p:cNvGrpSpPr>
              <a:grpSpLocks noChangeAspect="1"/>
            </p:cNvGrpSpPr>
            <p:nvPr/>
          </p:nvGrpSpPr>
          <p:grpSpPr bwMode="auto">
            <a:xfrm>
              <a:off x="4108" y="1009"/>
              <a:ext cx="43" cy="159"/>
              <a:chOff x="2478" y="2807"/>
              <a:chExt cx="43" cy="178"/>
            </a:xfrm>
          </p:grpSpPr>
          <p:sp>
            <p:nvSpPr>
              <p:cNvPr id="15813" name="AutoShape 10693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14" name="AutoShape 10694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815" name="Freeform 10695"/>
            <p:cNvSpPr>
              <a:spLocks noChangeAspect="1"/>
            </p:cNvSpPr>
            <p:nvPr/>
          </p:nvSpPr>
          <p:spPr bwMode="auto">
            <a:xfrm>
              <a:off x="3654" y="975"/>
              <a:ext cx="610" cy="567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816" name="Group 10696"/>
            <p:cNvGrpSpPr>
              <a:grpSpLocks noChangeAspect="1"/>
            </p:cNvGrpSpPr>
            <p:nvPr/>
          </p:nvGrpSpPr>
          <p:grpSpPr bwMode="auto">
            <a:xfrm>
              <a:off x="4369" y="1050"/>
              <a:ext cx="44" cy="447"/>
              <a:chOff x="2195" y="2463"/>
              <a:chExt cx="40" cy="442"/>
            </a:xfrm>
          </p:grpSpPr>
          <p:sp>
            <p:nvSpPr>
              <p:cNvPr id="15817" name="AutoShape 10697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18" name="AutoShape 10698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19" name="Group 10699"/>
            <p:cNvGrpSpPr>
              <a:grpSpLocks noChangeAspect="1"/>
            </p:cNvGrpSpPr>
            <p:nvPr/>
          </p:nvGrpSpPr>
          <p:grpSpPr bwMode="auto">
            <a:xfrm>
              <a:off x="4507" y="1215"/>
              <a:ext cx="43" cy="314"/>
              <a:chOff x="2329" y="2599"/>
              <a:chExt cx="43" cy="386"/>
            </a:xfrm>
          </p:grpSpPr>
          <p:sp>
            <p:nvSpPr>
              <p:cNvPr id="15820" name="AutoShape 1070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21" name="AutoShape 1070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22" name="Group 10702"/>
            <p:cNvGrpSpPr>
              <a:grpSpLocks noChangeAspect="1"/>
            </p:cNvGrpSpPr>
            <p:nvPr/>
          </p:nvGrpSpPr>
          <p:grpSpPr bwMode="auto">
            <a:xfrm>
              <a:off x="4234" y="990"/>
              <a:ext cx="45" cy="339"/>
              <a:chOff x="2065" y="2441"/>
              <a:chExt cx="40" cy="272"/>
            </a:xfrm>
          </p:grpSpPr>
          <p:sp>
            <p:nvSpPr>
              <p:cNvPr id="15823" name="AutoShape 10703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24" name="AutoShape 10704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</p:grpSp>
      <p:sp>
        <p:nvSpPr>
          <p:cNvPr id="15825" name="Line 10705"/>
          <p:cNvSpPr>
            <a:spLocks noChangeShapeType="1"/>
          </p:cNvSpPr>
          <p:nvPr/>
        </p:nvSpPr>
        <p:spPr bwMode="auto">
          <a:xfrm flipH="1" flipV="1">
            <a:off x="6148388" y="5924550"/>
            <a:ext cx="234950" cy="382588"/>
          </a:xfrm>
          <a:prstGeom prst="line">
            <a:avLst/>
          </a:prstGeom>
          <a:noFill/>
          <a:ln w="28575">
            <a:solidFill>
              <a:srgbClr val="6666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5826" name="Group 10706"/>
          <p:cNvGrpSpPr>
            <a:grpSpLocks/>
          </p:cNvGrpSpPr>
          <p:nvPr/>
        </p:nvGrpSpPr>
        <p:grpSpPr bwMode="auto">
          <a:xfrm>
            <a:off x="5095875" y="5741988"/>
            <a:ext cx="2265363" cy="228600"/>
            <a:chOff x="3135" y="3459"/>
            <a:chExt cx="1427" cy="144"/>
          </a:xfrm>
        </p:grpSpPr>
        <p:sp>
          <p:nvSpPr>
            <p:cNvPr id="15827" name="Freeform 10707"/>
            <p:cNvSpPr>
              <a:spLocks noChangeAspect="1"/>
            </p:cNvSpPr>
            <p:nvPr/>
          </p:nvSpPr>
          <p:spPr bwMode="auto">
            <a:xfrm flipH="1">
              <a:off x="3198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42745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4274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28" name="Freeform 10708"/>
            <p:cNvSpPr>
              <a:spLocks noChangeAspect="1"/>
            </p:cNvSpPr>
            <p:nvPr/>
          </p:nvSpPr>
          <p:spPr bwMode="auto">
            <a:xfrm flipH="1">
              <a:off x="3494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58824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5882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29" name="Freeform 10709"/>
            <p:cNvSpPr>
              <a:spLocks noChangeAspect="1"/>
            </p:cNvSpPr>
            <p:nvPr/>
          </p:nvSpPr>
          <p:spPr bwMode="auto">
            <a:xfrm flipH="1">
              <a:off x="4259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58824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5882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30" name="Freeform 10710"/>
            <p:cNvSpPr>
              <a:spLocks noChangeAspect="1"/>
            </p:cNvSpPr>
            <p:nvPr/>
          </p:nvSpPr>
          <p:spPr bwMode="auto">
            <a:xfrm>
              <a:off x="4407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31" name="Freeform 10711"/>
            <p:cNvSpPr>
              <a:spLocks noChangeAspect="1"/>
            </p:cNvSpPr>
            <p:nvPr/>
          </p:nvSpPr>
          <p:spPr bwMode="auto">
            <a:xfrm flipH="1">
              <a:off x="3962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200">
                    <a:gamma/>
                    <a:shade val="55686"/>
                    <a:invGamma/>
                  </a:srgbClr>
                </a:gs>
                <a:gs pos="50000">
                  <a:srgbClr val="008200"/>
                </a:gs>
                <a:gs pos="100000">
                  <a:srgbClr val="008200">
                    <a:gamma/>
                    <a:shade val="55686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32" name="Freeform 10712"/>
            <p:cNvSpPr>
              <a:spLocks noChangeAspect="1"/>
            </p:cNvSpPr>
            <p:nvPr/>
          </p:nvSpPr>
          <p:spPr bwMode="auto">
            <a:xfrm>
              <a:off x="3135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33" name="Freeform 10713"/>
            <p:cNvSpPr>
              <a:spLocks noChangeAspect="1"/>
            </p:cNvSpPr>
            <p:nvPr/>
          </p:nvSpPr>
          <p:spPr bwMode="auto">
            <a:xfrm flipH="1">
              <a:off x="3283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75294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7529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34" name="Freeform 10714"/>
            <p:cNvSpPr>
              <a:spLocks noChangeAspect="1"/>
            </p:cNvSpPr>
            <p:nvPr/>
          </p:nvSpPr>
          <p:spPr bwMode="auto">
            <a:xfrm flipH="1">
              <a:off x="3580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69020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6902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35" name="Freeform 10715"/>
            <p:cNvSpPr>
              <a:spLocks noChangeAspect="1"/>
            </p:cNvSpPr>
            <p:nvPr/>
          </p:nvSpPr>
          <p:spPr bwMode="auto">
            <a:xfrm flipH="1">
              <a:off x="4345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69020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6902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sp>
          <p:nvSpPr>
            <p:cNvPr id="15836" name="Freeform 10716"/>
            <p:cNvSpPr>
              <a:spLocks noChangeAspect="1"/>
            </p:cNvSpPr>
            <p:nvPr/>
          </p:nvSpPr>
          <p:spPr bwMode="auto">
            <a:xfrm flipH="1">
              <a:off x="4048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3300">
                    <a:gamma/>
                    <a:shade val="78824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78824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837" name="Group 10717"/>
            <p:cNvGrpSpPr>
              <a:grpSpLocks noChangeAspect="1"/>
            </p:cNvGrpSpPr>
            <p:nvPr/>
          </p:nvGrpSpPr>
          <p:grpSpPr bwMode="auto">
            <a:xfrm>
              <a:off x="3281" y="3460"/>
              <a:ext cx="12" cy="94"/>
              <a:chOff x="1015" y="2428"/>
              <a:chExt cx="46" cy="372"/>
            </a:xfrm>
          </p:grpSpPr>
          <p:sp>
            <p:nvSpPr>
              <p:cNvPr id="15838" name="AutoShape 10718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39" name="AutoShape 10719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40" name="Group 10720"/>
            <p:cNvGrpSpPr>
              <a:grpSpLocks noChangeAspect="1"/>
            </p:cNvGrpSpPr>
            <p:nvPr/>
          </p:nvGrpSpPr>
          <p:grpSpPr bwMode="auto">
            <a:xfrm>
              <a:off x="3456" y="3477"/>
              <a:ext cx="11" cy="113"/>
              <a:chOff x="1790" y="2461"/>
              <a:chExt cx="40" cy="447"/>
            </a:xfrm>
          </p:grpSpPr>
          <p:sp>
            <p:nvSpPr>
              <p:cNvPr id="15841" name="AutoShape 10721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42" name="AutoShape 10722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43" name="Group 10723"/>
            <p:cNvGrpSpPr>
              <a:grpSpLocks noChangeAspect="1"/>
            </p:cNvGrpSpPr>
            <p:nvPr/>
          </p:nvGrpSpPr>
          <p:grpSpPr bwMode="auto">
            <a:xfrm>
              <a:off x="3314" y="3474"/>
              <a:ext cx="11" cy="116"/>
              <a:chOff x="1151" y="2490"/>
              <a:chExt cx="40" cy="455"/>
            </a:xfrm>
          </p:grpSpPr>
          <p:sp>
            <p:nvSpPr>
              <p:cNvPr id="15844" name="AutoShape 10724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45" name="AutoShape 10725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46" name="Group 10726"/>
            <p:cNvGrpSpPr>
              <a:grpSpLocks noChangeAspect="1"/>
            </p:cNvGrpSpPr>
            <p:nvPr/>
          </p:nvGrpSpPr>
          <p:grpSpPr bwMode="auto">
            <a:xfrm>
              <a:off x="3489" y="3463"/>
              <a:ext cx="10" cy="82"/>
              <a:chOff x="1914" y="2425"/>
              <a:chExt cx="40" cy="326"/>
            </a:xfrm>
          </p:grpSpPr>
          <p:sp>
            <p:nvSpPr>
              <p:cNvPr id="15847" name="AutoShape 10727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48" name="AutoShape 10728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49" name="Group 10729"/>
            <p:cNvGrpSpPr>
              <a:grpSpLocks noChangeAspect="1"/>
            </p:cNvGrpSpPr>
            <p:nvPr/>
          </p:nvGrpSpPr>
          <p:grpSpPr bwMode="auto">
            <a:xfrm>
              <a:off x="3347" y="3514"/>
              <a:ext cx="10" cy="85"/>
              <a:chOff x="1284" y="2652"/>
              <a:chExt cx="40" cy="337"/>
            </a:xfrm>
          </p:grpSpPr>
          <p:sp>
            <p:nvSpPr>
              <p:cNvPr id="15850" name="AutoShape 10730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51" name="AutoShape 10731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52" name="Group 10732"/>
            <p:cNvGrpSpPr>
              <a:grpSpLocks noChangeAspect="1"/>
            </p:cNvGrpSpPr>
            <p:nvPr/>
          </p:nvGrpSpPr>
          <p:grpSpPr bwMode="auto">
            <a:xfrm>
              <a:off x="3425" y="3509"/>
              <a:ext cx="11" cy="90"/>
              <a:chOff x="1658" y="2628"/>
              <a:chExt cx="40" cy="355"/>
            </a:xfrm>
          </p:grpSpPr>
          <p:sp>
            <p:nvSpPr>
              <p:cNvPr id="15853" name="AutoShape 10733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54" name="AutoShape 10734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55" name="Group 10735"/>
            <p:cNvGrpSpPr>
              <a:grpSpLocks noChangeAspect="1"/>
            </p:cNvGrpSpPr>
            <p:nvPr/>
          </p:nvGrpSpPr>
          <p:grpSpPr bwMode="auto">
            <a:xfrm>
              <a:off x="3394" y="3559"/>
              <a:ext cx="11" cy="31"/>
              <a:chOff x="1516" y="2835"/>
              <a:chExt cx="42" cy="123"/>
            </a:xfrm>
          </p:grpSpPr>
          <p:sp>
            <p:nvSpPr>
              <p:cNvPr id="15856" name="AutoShape 10736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57" name="AutoShape 10737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858" name="Freeform 10738"/>
            <p:cNvSpPr>
              <a:spLocks noChangeAspect="1"/>
            </p:cNvSpPr>
            <p:nvPr/>
          </p:nvSpPr>
          <p:spPr bwMode="auto">
            <a:xfrm>
              <a:off x="3346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859" name="Group 10739"/>
            <p:cNvGrpSpPr>
              <a:grpSpLocks noChangeAspect="1"/>
            </p:cNvGrpSpPr>
            <p:nvPr/>
          </p:nvGrpSpPr>
          <p:grpSpPr bwMode="auto">
            <a:xfrm>
              <a:off x="3599" y="3467"/>
              <a:ext cx="10" cy="112"/>
              <a:chOff x="2195" y="2463"/>
              <a:chExt cx="40" cy="442"/>
            </a:xfrm>
          </p:grpSpPr>
          <p:sp>
            <p:nvSpPr>
              <p:cNvPr id="15860" name="AutoShape 10740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61" name="AutoShape 10741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62" name="Group 10742"/>
            <p:cNvGrpSpPr>
              <a:grpSpLocks noChangeAspect="1"/>
            </p:cNvGrpSpPr>
            <p:nvPr/>
          </p:nvGrpSpPr>
          <p:grpSpPr bwMode="auto">
            <a:xfrm>
              <a:off x="3635" y="3503"/>
              <a:ext cx="11" cy="98"/>
              <a:chOff x="2329" y="2599"/>
              <a:chExt cx="43" cy="386"/>
            </a:xfrm>
          </p:grpSpPr>
          <p:sp>
            <p:nvSpPr>
              <p:cNvPr id="15863" name="AutoShape 10743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64" name="AutoShape 10744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65" name="Group 10745"/>
            <p:cNvGrpSpPr>
              <a:grpSpLocks noChangeAspect="1"/>
            </p:cNvGrpSpPr>
            <p:nvPr/>
          </p:nvGrpSpPr>
          <p:grpSpPr bwMode="auto">
            <a:xfrm>
              <a:off x="3525" y="3469"/>
              <a:ext cx="11" cy="41"/>
              <a:chOff x="2478" y="2807"/>
              <a:chExt cx="43" cy="178"/>
            </a:xfrm>
          </p:grpSpPr>
          <p:sp>
            <p:nvSpPr>
              <p:cNvPr id="15866" name="AutoShape 10746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67" name="AutoShape 10747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68" name="Group 10748"/>
            <p:cNvGrpSpPr>
              <a:grpSpLocks noChangeAspect="1"/>
            </p:cNvGrpSpPr>
            <p:nvPr/>
          </p:nvGrpSpPr>
          <p:grpSpPr bwMode="auto">
            <a:xfrm>
              <a:off x="3565" y="3463"/>
              <a:ext cx="10" cy="69"/>
              <a:chOff x="2065" y="2441"/>
              <a:chExt cx="40" cy="272"/>
            </a:xfrm>
          </p:grpSpPr>
          <p:sp>
            <p:nvSpPr>
              <p:cNvPr id="15869" name="AutoShape 10749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70" name="AutoShape 10750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871" name="Freeform 10751"/>
            <p:cNvSpPr>
              <a:spLocks noChangeAspect="1"/>
            </p:cNvSpPr>
            <p:nvPr/>
          </p:nvSpPr>
          <p:spPr bwMode="auto">
            <a:xfrm>
              <a:off x="3432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872" name="Group 10752"/>
            <p:cNvGrpSpPr>
              <a:grpSpLocks noChangeAspect="1"/>
            </p:cNvGrpSpPr>
            <p:nvPr/>
          </p:nvGrpSpPr>
          <p:grpSpPr bwMode="auto">
            <a:xfrm>
              <a:off x="3668" y="3553"/>
              <a:ext cx="11" cy="40"/>
              <a:chOff x="2478" y="2807"/>
              <a:chExt cx="43" cy="178"/>
            </a:xfrm>
          </p:grpSpPr>
          <p:sp>
            <p:nvSpPr>
              <p:cNvPr id="15873" name="AutoShape 10753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74" name="AutoShape 10754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75" name="Group 10755"/>
            <p:cNvGrpSpPr>
              <a:grpSpLocks noChangeAspect="1"/>
            </p:cNvGrpSpPr>
            <p:nvPr/>
          </p:nvGrpSpPr>
          <p:grpSpPr bwMode="auto">
            <a:xfrm>
              <a:off x="3979" y="3463"/>
              <a:ext cx="11" cy="57"/>
              <a:chOff x="3094" y="2443"/>
              <a:chExt cx="40" cy="183"/>
            </a:xfrm>
          </p:grpSpPr>
          <p:sp>
            <p:nvSpPr>
              <p:cNvPr id="15876" name="AutoShape 10756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77" name="AutoShape 10757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878" name="AutoShape 10758"/>
            <p:cNvSpPr>
              <a:spLocks noChangeAspect="1" noChangeArrowheads="1"/>
            </p:cNvSpPr>
            <p:nvPr/>
          </p:nvSpPr>
          <p:spPr bwMode="auto">
            <a:xfrm>
              <a:off x="3953" y="3515"/>
              <a:ext cx="11" cy="5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879" name="AutoShape 10759"/>
            <p:cNvSpPr>
              <a:spLocks noChangeAspect="1" noChangeArrowheads="1"/>
            </p:cNvSpPr>
            <p:nvPr/>
          </p:nvSpPr>
          <p:spPr bwMode="auto">
            <a:xfrm>
              <a:off x="3776" y="3463"/>
              <a:ext cx="12" cy="5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880" name="AutoShape 10760"/>
            <p:cNvSpPr>
              <a:spLocks noChangeAspect="1" noChangeArrowheads="1"/>
            </p:cNvSpPr>
            <p:nvPr/>
          </p:nvSpPr>
          <p:spPr bwMode="auto">
            <a:xfrm flipV="1">
              <a:off x="3744" y="3484"/>
              <a:ext cx="11" cy="56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881" name="AutoShape 10761"/>
            <p:cNvSpPr>
              <a:spLocks noChangeAspect="1" noChangeArrowheads="1"/>
            </p:cNvSpPr>
            <p:nvPr/>
          </p:nvSpPr>
          <p:spPr bwMode="auto">
            <a:xfrm flipV="1">
              <a:off x="3919" y="3540"/>
              <a:ext cx="11" cy="5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grpSp>
          <p:nvGrpSpPr>
            <p:cNvPr id="15882" name="Group 10762"/>
            <p:cNvGrpSpPr>
              <a:grpSpLocks noChangeAspect="1"/>
            </p:cNvGrpSpPr>
            <p:nvPr/>
          </p:nvGrpSpPr>
          <p:grpSpPr bwMode="auto">
            <a:xfrm>
              <a:off x="3710" y="3543"/>
              <a:ext cx="10" cy="55"/>
              <a:chOff x="2668" y="2761"/>
              <a:chExt cx="40" cy="217"/>
            </a:xfrm>
          </p:grpSpPr>
          <p:sp>
            <p:nvSpPr>
              <p:cNvPr id="15883" name="AutoShape 10763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84" name="AutoShape 10764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885" name="Freeform 10765"/>
            <p:cNvSpPr>
              <a:spLocks noChangeAspect="1"/>
            </p:cNvSpPr>
            <p:nvPr/>
          </p:nvSpPr>
          <p:spPr bwMode="auto">
            <a:xfrm>
              <a:off x="3642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886" name="Group 10766"/>
            <p:cNvGrpSpPr>
              <a:grpSpLocks noChangeAspect="1"/>
            </p:cNvGrpSpPr>
            <p:nvPr/>
          </p:nvGrpSpPr>
          <p:grpSpPr bwMode="auto">
            <a:xfrm flipV="1">
              <a:off x="4093" y="3488"/>
              <a:ext cx="11" cy="112"/>
              <a:chOff x="3217" y="3037"/>
              <a:chExt cx="46" cy="372"/>
            </a:xfrm>
          </p:grpSpPr>
          <p:sp>
            <p:nvSpPr>
              <p:cNvPr id="15887" name="AutoShape 10767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88" name="AutoShape 10768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89" name="Group 10769"/>
            <p:cNvGrpSpPr>
              <a:grpSpLocks noChangeAspect="1"/>
            </p:cNvGrpSpPr>
            <p:nvPr/>
          </p:nvGrpSpPr>
          <p:grpSpPr bwMode="auto">
            <a:xfrm>
              <a:off x="4057" y="3460"/>
              <a:ext cx="12" cy="111"/>
              <a:chOff x="3353" y="3099"/>
              <a:chExt cx="40" cy="455"/>
            </a:xfrm>
          </p:grpSpPr>
          <p:sp>
            <p:nvSpPr>
              <p:cNvPr id="15890" name="AutoShape 10770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91" name="AutoShape 10771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92" name="Group 10772"/>
            <p:cNvGrpSpPr>
              <a:grpSpLocks noChangeAspect="1"/>
            </p:cNvGrpSpPr>
            <p:nvPr/>
          </p:nvGrpSpPr>
          <p:grpSpPr bwMode="auto">
            <a:xfrm>
              <a:off x="4027" y="3462"/>
              <a:ext cx="12" cy="66"/>
              <a:chOff x="3486" y="3261"/>
              <a:chExt cx="40" cy="337"/>
            </a:xfrm>
          </p:grpSpPr>
          <p:sp>
            <p:nvSpPr>
              <p:cNvPr id="15893" name="AutoShape 10773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94" name="AutoShape 10774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895" name="Freeform 10775"/>
            <p:cNvSpPr>
              <a:spLocks noChangeAspect="1"/>
            </p:cNvSpPr>
            <p:nvPr/>
          </p:nvSpPr>
          <p:spPr bwMode="auto">
            <a:xfrm>
              <a:off x="3900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896" name="Group 10776"/>
            <p:cNvGrpSpPr>
              <a:grpSpLocks noChangeAspect="1"/>
            </p:cNvGrpSpPr>
            <p:nvPr/>
          </p:nvGrpSpPr>
          <p:grpSpPr bwMode="auto">
            <a:xfrm>
              <a:off x="4238" y="3466"/>
              <a:ext cx="10" cy="113"/>
              <a:chOff x="2195" y="2463"/>
              <a:chExt cx="40" cy="442"/>
            </a:xfrm>
          </p:grpSpPr>
          <p:sp>
            <p:nvSpPr>
              <p:cNvPr id="15897" name="AutoShape 10777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898" name="AutoShape 10778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899" name="Group 10779"/>
            <p:cNvGrpSpPr>
              <a:grpSpLocks noChangeAspect="1"/>
            </p:cNvGrpSpPr>
            <p:nvPr/>
          </p:nvGrpSpPr>
          <p:grpSpPr bwMode="auto">
            <a:xfrm>
              <a:off x="4202" y="3502"/>
              <a:ext cx="11" cy="98"/>
              <a:chOff x="2329" y="2599"/>
              <a:chExt cx="43" cy="386"/>
            </a:xfrm>
          </p:grpSpPr>
          <p:sp>
            <p:nvSpPr>
              <p:cNvPr id="15900" name="AutoShape 1078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01" name="AutoShape 1078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902" name="Group 10782"/>
            <p:cNvGrpSpPr>
              <a:grpSpLocks noChangeAspect="1"/>
            </p:cNvGrpSpPr>
            <p:nvPr/>
          </p:nvGrpSpPr>
          <p:grpSpPr bwMode="auto">
            <a:xfrm>
              <a:off x="4124" y="3529"/>
              <a:ext cx="11" cy="69"/>
              <a:chOff x="2065" y="2441"/>
              <a:chExt cx="40" cy="272"/>
            </a:xfrm>
          </p:grpSpPr>
          <p:sp>
            <p:nvSpPr>
              <p:cNvPr id="15903" name="AutoShape 10783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04" name="AutoShape 10784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905" name="Group 10785"/>
            <p:cNvGrpSpPr>
              <a:grpSpLocks noChangeAspect="1"/>
            </p:cNvGrpSpPr>
            <p:nvPr/>
          </p:nvGrpSpPr>
          <p:grpSpPr bwMode="auto">
            <a:xfrm flipV="1">
              <a:off x="4167" y="3548"/>
              <a:ext cx="12" cy="45"/>
              <a:chOff x="2815" y="1923"/>
              <a:chExt cx="40" cy="217"/>
            </a:xfrm>
          </p:grpSpPr>
          <p:sp>
            <p:nvSpPr>
              <p:cNvPr id="15906" name="AutoShape 10786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07" name="AutoShape 10787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908" name="Freeform 10788"/>
            <p:cNvSpPr>
              <a:spLocks noChangeAspect="1"/>
            </p:cNvSpPr>
            <p:nvPr/>
          </p:nvSpPr>
          <p:spPr bwMode="auto">
            <a:xfrm>
              <a:off x="4111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909" name="Group 10789"/>
            <p:cNvGrpSpPr>
              <a:grpSpLocks noChangeAspect="1"/>
            </p:cNvGrpSpPr>
            <p:nvPr/>
          </p:nvGrpSpPr>
          <p:grpSpPr bwMode="auto">
            <a:xfrm>
              <a:off x="4272" y="3462"/>
              <a:ext cx="12" cy="69"/>
              <a:chOff x="2329" y="2599"/>
              <a:chExt cx="43" cy="386"/>
            </a:xfrm>
          </p:grpSpPr>
          <p:sp>
            <p:nvSpPr>
              <p:cNvPr id="15910" name="AutoShape 1079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11" name="AutoShape 1079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912" name="Group 10792"/>
            <p:cNvGrpSpPr>
              <a:grpSpLocks noChangeAspect="1"/>
            </p:cNvGrpSpPr>
            <p:nvPr/>
          </p:nvGrpSpPr>
          <p:grpSpPr bwMode="auto">
            <a:xfrm>
              <a:off x="4312" y="3468"/>
              <a:ext cx="11" cy="40"/>
              <a:chOff x="2478" y="2807"/>
              <a:chExt cx="43" cy="178"/>
            </a:xfrm>
          </p:grpSpPr>
          <p:sp>
            <p:nvSpPr>
              <p:cNvPr id="15913" name="AutoShape 10793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14" name="AutoShape 10794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5915" name="Freeform 10795"/>
            <p:cNvSpPr>
              <a:spLocks noChangeAspect="1"/>
            </p:cNvSpPr>
            <p:nvPr/>
          </p:nvSpPr>
          <p:spPr bwMode="auto">
            <a:xfrm>
              <a:off x="4197" y="3459"/>
              <a:ext cx="155" cy="14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/>
            </a:p>
          </p:txBody>
        </p:sp>
        <p:grpSp>
          <p:nvGrpSpPr>
            <p:cNvPr id="15916" name="Group 10796"/>
            <p:cNvGrpSpPr>
              <a:grpSpLocks noChangeAspect="1"/>
            </p:cNvGrpSpPr>
            <p:nvPr/>
          </p:nvGrpSpPr>
          <p:grpSpPr bwMode="auto">
            <a:xfrm>
              <a:off x="4378" y="3478"/>
              <a:ext cx="11" cy="114"/>
              <a:chOff x="2195" y="2463"/>
              <a:chExt cx="40" cy="442"/>
            </a:xfrm>
          </p:grpSpPr>
          <p:sp>
            <p:nvSpPr>
              <p:cNvPr id="15917" name="AutoShape 10797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18" name="AutoShape 10798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919" name="Group 10799"/>
            <p:cNvGrpSpPr>
              <a:grpSpLocks noChangeAspect="1"/>
            </p:cNvGrpSpPr>
            <p:nvPr/>
          </p:nvGrpSpPr>
          <p:grpSpPr bwMode="auto">
            <a:xfrm>
              <a:off x="4413" y="3520"/>
              <a:ext cx="11" cy="80"/>
              <a:chOff x="2329" y="2599"/>
              <a:chExt cx="43" cy="386"/>
            </a:xfrm>
          </p:grpSpPr>
          <p:sp>
            <p:nvSpPr>
              <p:cNvPr id="15920" name="AutoShape 1080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21" name="AutoShape 1080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922" name="Group 10802"/>
            <p:cNvGrpSpPr>
              <a:grpSpLocks noChangeAspect="1"/>
            </p:cNvGrpSpPr>
            <p:nvPr/>
          </p:nvGrpSpPr>
          <p:grpSpPr bwMode="auto">
            <a:xfrm>
              <a:off x="4344" y="3463"/>
              <a:ext cx="11" cy="86"/>
              <a:chOff x="2065" y="2441"/>
              <a:chExt cx="40" cy="272"/>
            </a:xfrm>
          </p:grpSpPr>
          <p:sp>
            <p:nvSpPr>
              <p:cNvPr id="15923" name="AutoShape 10803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15924" name="AutoShape 10804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5925" name="Group 10805"/>
          <p:cNvGrpSpPr>
            <a:grpSpLocks/>
          </p:cNvGrpSpPr>
          <p:nvPr/>
        </p:nvGrpSpPr>
        <p:grpSpPr bwMode="auto">
          <a:xfrm>
            <a:off x="7588250" y="4668838"/>
            <a:ext cx="1274763" cy="1728787"/>
            <a:chOff x="4835" y="2942"/>
            <a:chExt cx="803" cy="1089"/>
          </a:xfrm>
        </p:grpSpPr>
        <p:sp>
          <p:nvSpPr>
            <p:cNvPr id="15926" name="AutoShape 10806"/>
            <p:cNvSpPr>
              <a:spLocks noChangeArrowheads="1"/>
            </p:cNvSpPr>
            <p:nvPr/>
          </p:nvSpPr>
          <p:spPr bwMode="auto">
            <a:xfrm rot="1252479" flipH="1">
              <a:off x="4835" y="2942"/>
              <a:ext cx="803" cy="1089"/>
            </a:xfrm>
            <a:prstGeom prst="lightningBolt">
              <a:avLst/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2700000" scaled="1"/>
            </a:gradFill>
            <a:ln w="12700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5927" name="Text Box 10807"/>
            <p:cNvSpPr txBox="1">
              <a:spLocks noChangeArrowheads="1"/>
            </p:cNvSpPr>
            <p:nvPr/>
          </p:nvSpPr>
          <p:spPr bwMode="auto">
            <a:xfrm>
              <a:off x="5377" y="3134"/>
              <a:ext cx="237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IR</a:t>
              </a:r>
            </a:p>
          </p:txBody>
        </p:sp>
      </p:grpSp>
      <p:sp>
        <p:nvSpPr>
          <p:cNvPr id="15928" name="AutoShape 10808"/>
          <p:cNvSpPr>
            <a:spLocks noChangeArrowheads="1"/>
          </p:cNvSpPr>
          <p:nvPr/>
        </p:nvSpPr>
        <p:spPr bwMode="auto">
          <a:xfrm>
            <a:off x="5492750" y="5532438"/>
            <a:ext cx="676275" cy="285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rgbClr val="FF9933"/>
                </a:solidFill>
              </a:rPr>
              <a:t>ATM</a:t>
            </a:r>
          </a:p>
        </p:txBody>
      </p:sp>
      <p:sp>
        <p:nvSpPr>
          <p:cNvPr id="15929" name="AutoShape 10809"/>
          <p:cNvSpPr>
            <a:spLocks noChangeArrowheads="1"/>
          </p:cNvSpPr>
          <p:nvPr/>
        </p:nvSpPr>
        <p:spPr bwMode="auto">
          <a:xfrm>
            <a:off x="5160963" y="4646613"/>
            <a:ext cx="481012" cy="241300"/>
          </a:xfrm>
          <a:prstGeom prst="roundRect">
            <a:avLst>
              <a:gd name="adj" fmla="val 43421"/>
            </a:avLst>
          </a:prstGeom>
          <a:gradFill rotWithShape="1"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rgbClr val="FFEC9B"/>
                </a:solidFill>
              </a:rPr>
              <a:t>Chk2</a:t>
            </a:r>
          </a:p>
        </p:txBody>
      </p:sp>
      <p:sp>
        <p:nvSpPr>
          <p:cNvPr id="15930" name="AutoShape 10810"/>
          <p:cNvSpPr>
            <a:spLocks noChangeArrowheads="1"/>
          </p:cNvSpPr>
          <p:nvPr/>
        </p:nvSpPr>
        <p:spPr bwMode="auto">
          <a:xfrm>
            <a:off x="1281113" y="5910263"/>
            <a:ext cx="893762" cy="461962"/>
          </a:xfrm>
          <a:prstGeom prst="roundRect">
            <a:avLst>
              <a:gd name="adj" fmla="val 41926"/>
            </a:avLst>
          </a:prstGeom>
          <a:gradFill rotWithShape="1">
            <a:gsLst>
              <a:gs pos="0">
                <a:srgbClr val="8C3D91"/>
              </a:gs>
              <a:gs pos="6000">
                <a:srgbClr val="7005D4"/>
              </a:gs>
              <a:gs pos="15000">
                <a:srgbClr val="181CC7"/>
              </a:gs>
              <a:gs pos="30001">
                <a:srgbClr val="0A128C"/>
              </a:gs>
              <a:gs pos="50000">
                <a:srgbClr val="000000"/>
              </a:gs>
              <a:gs pos="70000">
                <a:srgbClr val="0A128C"/>
              </a:gs>
              <a:gs pos="85000">
                <a:srgbClr val="181CC7"/>
              </a:gs>
              <a:gs pos="94000">
                <a:srgbClr val="7005D4"/>
              </a:gs>
              <a:gs pos="100000">
                <a:srgbClr val="8C3D9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p53</a:t>
            </a:r>
          </a:p>
        </p:txBody>
      </p:sp>
      <p:sp>
        <p:nvSpPr>
          <p:cNvPr id="15931" name="AutoShape 10811"/>
          <p:cNvSpPr>
            <a:spLocks noChangeArrowheads="1"/>
          </p:cNvSpPr>
          <p:nvPr/>
        </p:nvSpPr>
        <p:spPr bwMode="auto">
          <a:xfrm>
            <a:off x="1774825" y="1509713"/>
            <a:ext cx="406400" cy="249237"/>
          </a:xfrm>
          <a:prstGeom prst="roundRect">
            <a:avLst>
              <a:gd name="adj" fmla="val 34023"/>
            </a:avLst>
          </a:prstGeom>
          <a:gradFill rotWithShape="1">
            <a:gsLst>
              <a:gs pos="0">
                <a:srgbClr val="8C3D91"/>
              </a:gs>
              <a:gs pos="6000">
                <a:srgbClr val="7005D4"/>
              </a:gs>
              <a:gs pos="15000">
                <a:srgbClr val="181CC7"/>
              </a:gs>
              <a:gs pos="30001">
                <a:srgbClr val="0A128C"/>
              </a:gs>
              <a:gs pos="50000">
                <a:srgbClr val="000000"/>
              </a:gs>
              <a:gs pos="70000">
                <a:srgbClr val="0A128C"/>
              </a:gs>
              <a:gs pos="85000">
                <a:srgbClr val="181CC7"/>
              </a:gs>
              <a:gs pos="94000">
                <a:srgbClr val="7005D4"/>
              </a:gs>
              <a:gs pos="100000">
                <a:srgbClr val="8C3D9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/>
              <a:t>p53</a:t>
            </a:r>
          </a:p>
        </p:txBody>
      </p:sp>
      <p:sp>
        <p:nvSpPr>
          <p:cNvPr id="15932" name="AutoShape 10812"/>
          <p:cNvSpPr>
            <a:spLocks noChangeArrowheads="1"/>
          </p:cNvSpPr>
          <p:nvPr/>
        </p:nvSpPr>
        <p:spPr bwMode="auto">
          <a:xfrm>
            <a:off x="4394200" y="5626100"/>
            <a:ext cx="623888" cy="3254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0000">
                  <a:gamma/>
                  <a:shade val="46275"/>
                  <a:invGamma/>
                </a:srgbClr>
              </a:gs>
              <a:gs pos="5000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/>
              <a:t>MDM2</a:t>
            </a:r>
          </a:p>
          <a:p>
            <a:pPr algn="ctr"/>
            <a:r>
              <a:rPr lang="en-US" sz="800"/>
              <a:t>(inactive)</a:t>
            </a:r>
          </a:p>
        </p:txBody>
      </p:sp>
      <p:grpSp>
        <p:nvGrpSpPr>
          <p:cNvPr id="15933" name="Group 10813"/>
          <p:cNvGrpSpPr>
            <a:grpSpLocks/>
          </p:cNvGrpSpPr>
          <p:nvPr/>
        </p:nvGrpSpPr>
        <p:grpSpPr bwMode="auto">
          <a:xfrm>
            <a:off x="5740405" y="777875"/>
            <a:ext cx="457200" cy="660400"/>
            <a:chOff x="2921" y="1599"/>
            <a:chExt cx="288" cy="416"/>
          </a:xfrm>
        </p:grpSpPr>
        <p:sp>
          <p:nvSpPr>
            <p:cNvPr id="15934" name="AutoShape 10814"/>
            <p:cNvSpPr>
              <a:spLocks noChangeAspect="1" noChangeArrowheads="1"/>
            </p:cNvSpPr>
            <p:nvPr/>
          </p:nvSpPr>
          <p:spPr bwMode="auto">
            <a:xfrm rot="-5400000">
              <a:off x="3022" y="1775"/>
              <a:ext cx="87" cy="5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algn="ctr"/>
              <a:endParaRPr lang="es-ES" sz="600">
                <a:solidFill>
                  <a:schemeClr val="tx1"/>
                </a:solidFill>
              </a:endParaRPr>
            </a:p>
          </p:txBody>
        </p:sp>
        <p:sp>
          <p:nvSpPr>
            <p:cNvPr id="15935" name="PubPieSlice"/>
            <p:cNvSpPr>
              <a:spLocks noChangeAspect="1" noEditPoints="1" noChangeArrowheads="1"/>
            </p:cNvSpPr>
            <p:nvPr/>
          </p:nvSpPr>
          <p:spPr bwMode="auto">
            <a:xfrm rot="-209359">
              <a:off x="2954" y="1599"/>
              <a:ext cx="221" cy="183"/>
            </a:xfrm>
            <a:custGeom>
              <a:avLst/>
              <a:gdLst>
                <a:gd name="G0" fmla="+- 0 0 0"/>
                <a:gd name="G1" fmla="sin 10800 17694720"/>
                <a:gd name="G2" fmla="cos 10800 17694720"/>
                <a:gd name="G3" fmla="sin 10800 -5084055"/>
                <a:gd name="G4" fmla="cos 10800 -5084055"/>
                <a:gd name="G5" fmla="+- G1 10800 0"/>
                <a:gd name="G6" fmla="+- G2 10800 0"/>
                <a:gd name="G7" fmla="+- G3 10800 0"/>
                <a:gd name="G8" fmla="+- G4 10800 0"/>
                <a:gd name="G9" fmla="+- 10800 0 0"/>
                <a:gd name="T0" fmla="*/ 10799 w 21600"/>
                <a:gd name="T1" fmla="*/ 0 h 21600"/>
                <a:gd name="T2" fmla="*/ 10800 w 21600"/>
                <a:gd name="T3" fmla="*/ 10800 h 21600"/>
                <a:gd name="T4" fmla="*/ 13123 w 21600"/>
                <a:gd name="T5" fmla="*/ 252 h 21600"/>
                <a:gd name="T6" fmla="*/ 3163 w 21600"/>
                <a:gd name="T7" fmla="*/ 3163 h 21600"/>
                <a:gd name="T8" fmla="*/ 18437 w 21600"/>
                <a:gd name="T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-1" y="4835"/>
                    <a:pt x="-1" y="10799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5730"/>
                    <a:pt x="18073" y="1343"/>
                    <a:pt x="13122" y="252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808080"/>
                </a:gs>
              </a:gsLst>
              <a:lin ang="5400000" scaled="1"/>
            </a:gradFill>
            <a:ln w="9525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107763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s-ES" sz="1000">
                <a:solidFill>
                  <a:schemeClr val="tx1"/>
                </a:solidFill>
              </a:endParaRPr>
            </a:p>
          </p:txBody>
        </p:sp>
        <p:sp>
          <p:nvSpPr>
            <p:cNvPr id="15936" name="Text Box 10816"/>
            <p:cNvSpPr txBox="1">
              <a:spLocks noChangeAspect="1" noChangeArrowheads="1"/>
            </p:cNvSpPr>
            <p:nvPr/>
          </p:nvSpPr>
          <p:spPr bwMode="auto">
            <a:xfrm>
              <a:off x="2921" y="1640"/>
              <a:ext cx="288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2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/>
                <a:t>Casp 9</a:t>
              </a:r>
            </a:p>
          </p:txBody>
        </p:sp>
        <p:sp>
          <p:nvSpPr>
            <p:cNvPr id="15937" name="Oval 10817"/>
            <p:cNvSpPr>
              <a:spLocks noChangeAspect="1" noChangeArrowheads="1"/>
            </p:cNvSpPr>
            <p:nvPr/>
          </p:nvSpPr>
          <p:spPr bwMode="auto">
            <a:xfrm rot="-5400000">
              <a:off x="2964" y="1851"/>
              <a:ext cx="202" cy="125"/>
            </a:xfrm>
            <a:prstGeom prst="ellipse">
              <a:avLst/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 dirty="0">
                  <a:solidFill>
                    <a:srgbClr val="664175"/>
                  </a:solidFill>
                </a:rPr>
                <a:t>CARD</a:t>
              </a:r>
            </a:p>
          </p:txBody>
        </p:sp>
      </p:grpSp>
      <p:sp>
        <p:nvSpPr>
          <p:cNvPr id="15938" name="Freeform 10818"/>
          <p:cNvSpPr>
            <a:spLocks/>
          </p:cNvSpPr>
          <p:nvPr/>
        </p:nvSpPr>
        <p:spPr bwMode="auto">
          <a:xfrm>
            <a:off x="1781175" y="4941888"/>
            <a:ext cx="1722438" cy="928687"/>
          </a:xfrm>
          <a:custGeom>
            <a:avLst/>
            <a:gdLst>
              <a:gd name="T0" fmla="*/ 1239 w 1239"/>
              <a:gd name="T1" fmla="*/ 0 h 585"/>
              <a:gd name="T2" fmla="*/ 442 w 1239"/>
              <a:gd name="T3" fmla="*/ 134 h 585"/>
              <a:gd name="T4" fmla="*/ 0 w 1239"/>
              <a:gd name="T5" fmla="*/ 585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39" h="585">
                <a:moveTo>
                  <a:pt x="1239" y="0"/>
                </a:moveTo>
                <a:cubicBezTo>
                  <a:pt x="961" y="16"/>
                  <a:pt x="673" y="60"/>
                  <a:pt x="442" y="134"/>
                </a:cubicBezTo>
                <a:cubicBezTo>
                  <a:pt x="211" y="208"/>
                  <a:pt x="0" y="345"/>
                  <a:pt x="0" y="585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5939" name="Freeform 10819"/>
          <p:cNvSpPr>
            <a:spLocks/>
          </p:cNvSpPr>
          <p:nvPr/>
        </p:nvSpPr>
        <p:spPr bwMode="auto">
          <a:xfrm>
            <a:off x="2132013" y="1857375"/>
            <a:ext cx="1350962" cy="2935288"/>
          </a:xfrm>
          <a:custGeom>
            <a:avLst/>
            <a:gdLst>
              <a:gd name="T0" fmla="*/ 851 w 851"/>
              <a:gd name="T1" fmla="*/ 1849 h 1849"/>
              <a:gd name="T2" fmla="*/ 345 w 851"/>
              <a:gd name="T3" fmla="*/ 1392 h 1849"/>
              <a:gd name="T4" fmla="*/ 0 w 851"/>
              <a:gd name="T5" fmla="*/ 0 h 1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51" h="1849">
                <a:moveTo>
                  <a:pt x="851" y="1849"/>
                </a:moveTo>
                <a:cubicBezTo>
                  <a:pt x="585" y="1767"/>
                  <a:pt x="487" y="1700"/>
                  <a:pt x="345" y="1392"/>
                </a:cubicBezTo>
                <a:cubicBezTo>
                  <a:pt x="203" y="1084"/>
                  <a:pt x="72" y="290"/>
                  <a:pt x="0" y="0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15940" name="Group 10820"/>
          <p:cNvGrpSpPr>
            <a:grpSpLocks/>
          </p:cNvGrpSpPr>
          <p:nvPr/>
        </p:nvGrpSpPr>
        <p:grpSpPr bwMode="auto">
          <a:xfrm>
            <a:off x="7077075" y="1073150"/>
            <a:ext cx="1597025" cy="1565275"/>
            <a:chOff x="2197" y="3097"/>
            <a:chExt cx="1006" cy="986"/>
          </a:xfrm>
        </p:grpSpPr>
        <p:grpSp>
          <p:nvGrpSpPr>
            <p:cNvPr id="15941" name="Group 10821"/>
            <p:cNvGrpSpPr>
              <a:grpSpLocks/>
            </p:cNvGrpSpPr>
            <p:nvPr/>
          </p:nvGrpSpPr>
          <p:grpSpPr bwMode="auto">
            <a:xfrm>
              <a:off x="2197" y="3097"/>
              <a:ext cx="1006" cy="986"/>
              <a:chOff x="1753" y="1123"/>
              <a:chExt cx="1006" cy="986"/>
            </a:xfrm>
          </p:grpSpPr>
          <p:grpSp>
            <p:nvGrpSpPr>
              <p:cNvPr id="15942" name="Group 10822"/>
              <p:cNvGrpSpPr>
                <a:grpSpLocks/>
              </p:cNvGrpSpPr>
              <p:nvPr/>
            </p:nvGrpSpPr>
            <p:grpSpPr bwMode="auto">
              <a:xfrm rot="576823" flipH="1">
                <a:off x="1753" y="1472"/>
                <a:ext cx="477" cy="142"/>
                <a:chOff x="1149" y="2494"/>
                <a:chExt cx="477" cy="142"/>
              </a:xfrm>
            </p:grpSpPr>
            <p:sp>
              <p:nvSpPr>
                <p:cNvPr id="15943" name="AutoShape 10823"/>
                <p:cNvSpPr>
                  <a:spLocks noChangeAspect="1" noChangeArrowheads="1"/>
                </p:cNvSpPr>
                <p:nvPr/>
              </p:nvSpPr>
              <p:spPr bwMode="auto">
                <a:xfrm>
                  <a:off x="1161" y="2575"/>
                  <a:ext cx="300" cy="2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44" name="AutoShape 10824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2503"/>
                  <a:ext cx="59" cy="3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45" name="Oval 10825"/>
                <p:cNvSpPr>
                  <a:spLocks noChangeAspect="1" noChangeArrowheads="1"/>
                </p:cNvSpPr>
                <p:nvPr/>
              </p:nvSpPr>
              <p:spPr bwMode="auto">
                <a:xfrm rot="40158446">
                  <a:off x="1429" y="2518"/>
                  <a:ext cx="118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  <p:sp>
              <p:nvSpPr>
                <p:cNvPr id="15946" name="Oval 10826"/>
                <p:cNvSpPr>
                  <a:spLocks noChangeAspect="1" noChangeArrowheads="1"/>
                </p:cNvSpPr>
                <p:nvPr/>
              </p:nvSpPr>
              <p:spPr bwMode="auto">
                <a:xfrm>
                  <a:off x="1149" y="2540"/>
                  <a:ext cx="155" cy="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 sz="600">
                    <a:solidFill>
                      <a:srgbClr val="664175"/>
                    </a:solidFill>
                  </a:endParaRPr>
                </a:p>
              </p:txBody>
            </p:sp>
            <p:sp>
              <p:nvSpPr>
                <p:cNvPr id="15947" name="Oval 10827"/>
                <p:cNvSpPr>
                  <a:spLocks noChangeAspect="1" noChangeArrowheads="1"/>
                </p:cNvSpPr>
                <p:nvPr/>
              </p:nvSpPr>
              <p:spPr bwMode="auto">
                <a:xfrm rot="3041554" flipH="1">
                  <a:off x="1533" y="2520"/>
                  <a:ext cx="117" cy="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</p:grpSp>
          <p:grpSp>
            <p:nvGrpSpPr>
              <p:cNvPr id="15948" name="Group 10828"/>
              <p:cNvGrpSpPr>
                <a:grpSpLocks/>
              </p:cNvGrpSpPr>
              <p:nvPr/>
            </p:nvGrpSpPr>
            <p:grpSpPr bwMode="auto">
              <a:xfrm rot="3600000" flipH="1">
                <a:off x="1914" y="1291"/>
                <a:ext cx="477" cy="142"/>
                <a:chOff x="1149" y="2494"/>
                <a:chExt cx="477" cy="142"/>
              </a:xfrm>
            </p:grpSpPr>
            <p:sp>
              <p:nvSpPr>
                <p:cNvPr id="15949" name="AutoShape 10829"/>
                <p:cNvSpPr>
                  <a:spLocks noChangeAspect="1" noChangeArrowheads="1"/>
                </p:cNvSpPr>
                <p:nvPr/>
              </p:nvSpPr>
              <p:spPr bwMode="auto">
                <a:xfrm>
                  <a:off x="1161" y="2575"/>
                  <a:ext cx="300" cy="2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50" name="AutoShape 10830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2503"/>
                  <a:ext cx="59" cy="3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51" name="Oval 10831"/>
                <p:cNvSpPr>
                  <a:spLocks noChangeAspect="1" noChangeArrowheads="1"/>
                </p:cNvSpPr>
                <p:nvPr/>
              </p:nvSpPr>
              <p:spPr bwMode="auto">
                <a:xfrm rot="40158446">
                  <a:off x="1429" y="2518"/>
                  <a:ext cx="118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  <p:sp>
              <p:nvSpPr>
                <p:cNvPr id="15952" name="Oval 10832"/>
                <p:cNvSpPr>
                  <a:spLocks noChangeAspect="1" noChangeArrowheads="1"/>
                </p:cNvSpPr>
                <p:nvPr/>
              </p:nvSpPr>
              <p:spPr bwMode="auto">
                <a:xfrm>
                  <a:off x="1149" y="2540"/>
                  <a:ext cx="155" cy="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rot="10800000" vert="eaVert" wrap="none" anchor="ctr"/>
                <a:lstStyle/>
                <a:p>
                  <a:pPr algn="ctr"/>
                  <a:endParaRPr lang="es-ES" sz="600">
                    <a:solidFill>
                      <a:srgbClr val="664175"/>
                    </a:solidFill>
                  </a:endParaRPr>
                </a:p>
              </p:txBody>
            </p:sp>
            <p:sp>
              <p:nvSpPr>
                <p:cNvPr id="15953" name="Oval 10833"/>
                <p:cNvSpPr>
                  <a:spLocks noChangeAspect="1" noChangeArrowheads="1"/>
                </p:cNvSpPr>
                <p:nvPr/>
              </p:nvSpPr>
              <p:spPr bwMode="auto">
                <a:xfrm rot="3041554" flipH="1">
                  <a:off x="1533" y="2520"/>
                  <a:ext cx="117" cy="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</p:grpSp>
          <p:grpSp>
            <p:nvGrpSpPr>
              <p:cNvPr id="15954" name="Group 10834"/>
              <p:cNvGrpSpPr>
                <a:grpSpLocks/>
              </p:cNvGrpSpPr>
              <p:nvPr/>
            </p:nvGrpSpPr>
            <p:grpSpPr bwMode="auto">
              <a:xfrm rot="18000000">
                <a:off x="2149" y="1310"/>
                <a:ext cx="477" cy="142"/>
                <a:chOff x="1149" y="2494"/>
                <a:chExt cx="477" cy="142"/>
              </a:xfrm>
            </p:grpSpPr>
            <p:sp>
              <p:nvSpPr>
                <p:cNvPr id="15955" name="AutoShape 10835"/>
                <p:cNvSpPr>
                  <a:spLocks noChangeAspect="1" noChangeArrowheads="1"/>
                </p:cNvSpPr>
                <p:nvPr/>
              </p:nvSpPr>
              <p:spPr bwMode="auto">
                <a:xfrm>
                  <a:off x="1161" y="2575"/>
                  <a:ext cx="300" cy="2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56" name="AutoShape 10836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2503"/>
                  <a:ext cx="59" cy="3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57" name="Oval 10837"/>
                <p:cNvSpPr>
                  <a:spLocks noChangeAspect="1" noChangeArrowheads="1"/>
                </p:cNvSpPr>
                <p:nvPr/>
              </p:nvSpPr>
              <p:spPr bwMode="auto">
                <a:xfrm rot="40158446">
                  <a:off x="1429" y="2518"/>
                  <a:ext cx="118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  <p:sp>
              <p:nvSpPr>
                <p:cNvPr id="15958" name="Oval 10838"/>
                <p:cNvSpPr>
                  <a:spLocks noChangeAspect="1" noChangeArrowheads="1"/>
                </p:cNvSpPr>
                <p:nvPr/>
              </p:nvSpPr>
              <p:spPr bwMode="auto">
                <a:xfrm>
                  <a:off x="1149" y="2540"/>
                  <a:ext cx="155" cy="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pPr algn="ctr"/>
                  <a:endParaRPr lang="es-ES" sz="600">
                    <a:solidFill>
                      <a:srgbClr val="664175"/>
                    </a:solidFill>
                  </a:endParaRPr>
                </a:p>
              </p:txBody>
            </p:sp>
            <p:sp>
              <p:nvSpPr>
                <p:cNvPr id="15959" name="Oval 10839"/>
                <p:cNvSpPr>
                  <a:spLocks noChangeAspect="1" noChangeArrowheads="1"/>
                </p:cNvSpPr>
                <p:nvPr/>
              </p:nvSpPr>
              <p:spPr bwMode="auto">
                <a:xfrm rot="3041554" flipH="1">
                  <a:off x="1533" y="2520"/>
                  <a:ext cx="117" cy="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</p:grpSp>
          <p:grpSp>
            <p:nvGrpSpPr>
              <p:cNvPr id="15960" name="Group 10840"/>
              <p:cNvGrpSpPr>
                <a:grpSpLocks/>
              </p:cNvGrpSpPr>
              <p:nvPr/>
            </p:nvGrpSpPr>
            <p:grpSpPr bwMode="auto">
              <a:xfrm rot="19200000" flipH="1">
                <a:off x="1800" y="1687"/>
                <a:ext cx="477" cy="142"/>
                <a:chOff x="1149" y="2494"/>
                <a:chExt cx="477" cy="142"/>
              </a:xfrm>
            </p:grpSpPr>
            <p:sp>
              <p:nvSpPr>
                <p:cNvPr id="15961" name="AutoShape 10841"/>
                <p:cNvSpPr>
                  <a:spLocks noChangeAspect="1" noChangeArrowheads="1"/>
                </p:cNvSpPr>
                <p:nvPr/>
              </p:nvSpPr>
              <p:spPr bwMode="auto">
                <a:xfrm>
                  <a:off x="1161" y="2575"/>
                  <a:ext cx="300" cy="2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62" name="AutoShape 10842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2503"/>
                  <a:ext cx="59" cy="3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63" name="Oval 10843"/>
                <p:cNvSpPr>
                  <a:spLocks noChangeAspect="1" noChangeArrowheads="1"/>
                </p:cNvSpPr>
                <p:nvPr/>
              </p:nvSpPr>
              <p:spPr bwMode="auto">
                <a:xfrm rot="40158446">
                  <a:off x="1429" y="2518"/>
                  <a:ext cx="118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  <p:sp>
              <p:nvSpPr>
                <p:cNvPr id="15964" name="Oval 10844"/>
                <p:cNvSpPr>
                  <a:spLocks noChangeAspect="1" noChangeArrowheads="1"/>
                </p:cNvSpPr>
                <p:nvPr/>
              </p:nvSpPr>
              <p:spPr bwMode="auto">
                <a:xfrm>
                  <a:off x="1149" y="2540"/>
                  <a:ext cx="155" cy="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 sz="600">
                    <a:solidFill>
                      <a:srgbClr val="664175"/>
                    </a:solidFill>
                  </a:endParaRPr>
                </a:p>
              </p:txBody>
            </p:sp>
            <p:sp>
              <p:nvSpPr>
                <p:cNvPr id="15965" name="Oval 10845"/>
                <p:cNvSpPr>
                  <a:spLocks noChangeAspect="1" noChangeArrowheads="1"/>
                </p:cNvSpPr>
                <p:nvPr/>
              </p:nvSpPr>
              <p:spPr bwMode="auto">
                <a:xfrm rot="3041554" flipH="1">
                  <a:off x="1533" y="2520"/>
                  <a:ext cx="117" cy="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</p:grpSp>
          <p:grpSp>
            <p:nvGrpSpPr>
              <p:cNvPr id="15966" name="Group 10846"/>
              <p:cNvGrpSpPr>
                <a:grpSpLocks/>
              </p:cNvGrpSpPr>
              <p:nvPr/>
            </p:nvGrpSpPr>
            <p:grpSpPr bwMode="auto">
              <a:xfrm rot="2657227">
                <a:off x="2227" y="1694"/>
                <a:ext cx="477" cy="142"/>
                <a:chOff x="1149" y="2494"/>
                <a:chExt cx="477" cy="142"/>
              </a:xfrm>
            </p:grpSpPr>
            <p:sp>
              <p:nvSpPr>
                <p:cNvPr id="15967" name="AutoShape 10847"/>
                <p:cNvSpPr>
                  <a:spLocks noChangeAspect="1" noChangeArrowheads="1"/>
                </p:cNvSpPr>
                <p:nvPr/>
              </p:nvSpPr>
              <p:spPr bwMode="auto">
                <a:xfrm>
                  <a:off x="1161" y="2575"/>
                  <a:ext cx="300" cy="2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68" name="AutoShape 10848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2503"/>
                  <a:ext cx="59" cy="3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69" name="Oval 10849"/>
                <p:cNvSpPr>
                  <a:spLocks noChangeAspect="1" noChangeArrowheads="1"/>
                </p:cNvSpPr>
                <p:nvPr/>
              </p:nvSpPr>
              <p:spPr bwMode="auto">
                <a:xfrm rot="40158446">
                  <a:off x="1429" y="2518"/>
                  <a:ext cx="118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  <p:sp>
              <p:nvSpPr>
                <p:cNvPr id="15970" name="Oval 10850"/>
                <p:cNvSpPr>
                  <a:spLocks noChangeAspect="1" noChangeArrowheads="1"/>
                </p:cNvSpPr>
                <p:nvPr/>
              </p:nvSpPr>
              <p:spPr bwMode="auto">
                <a:xfrm>
                  <a:off x="1149" y="2540"/>
                  <a:ext cx="155" cy="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 sz="600">
                    <a:solidFill>
                      <a:srgbClr val="664175"/>
                    </a:solidFill>
                  </a:endParaRPr>
                </a:p>
              </p:txBody>
            </p:sp>
            <p:sp>
              <p:nvSpPr>
                <p:cNvPr id="15971" name="Oval 10851"/>
                <p:cNvSpPr>
                  <a:spLocks noChangeAspect="1" noChangeArrowheads="1"/>
                </p:cNvSpPr>
                <p:nvPr/>
              </p:nvSpPr>
              <p:spPr bwMode="auto">
                <a:xfrm rot="3041554" flipH="1">
                  <a:off x="1533" y="2520"/>
                  <a:ext cx="117" cy="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</p:grpSp>
          <p:grpSp>
            <p:nvGrpSpPr>
              <p:cNvPr id="15972" name="Group 10852"/>
              <p:cNvGrpSpPr>
                <a:grpSpLocks/>
              </p:cNvGrpSpPr>
              <p:nvPr/>
            </p:nvGrpSpPr>
            <p:grpSpPr bwMode="auto">
              <a:xfrm rot="16200000" flipH="1">
                <a:off x="1997" y="1800"/>
                <a:ext cx="477" cy="142"/>
                <a:chOff x="1149" y="2494"/>
                <a:chExt cx="477" cy="142"/>
              </a:xfrm>
            </p:grpSpPr>
            <p:sp>
              <p:nvSpPr>
                <p:cNvPr id="15973" name="AutoShape 10853"/>
                <p:cNvSpPr>
                  <a:spLocks noChangeAspect="1" noChangeArrowheads="1"/>
                </p:cNvSpPr>
                <p:nvPr/>
              </p:nvSpPr>
              <p:spPr bwMode="auto">
                <a:xfrm>
                  <a:off x="1161" y="2575"/>
                  <a:ext cx="300" cy="2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74" name="AutoShape 10854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2503"/>
                  <a:ext cx="59" cy="3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75" name="Oval 10855"/>
                <p:cNvSpPr>
                  <a:spLocks noChangeAspect="1" noChangeArrowheads="1"/>
                </p:cNvSpPr>
                <p:nvPr/>
              </p:nvSpPr>
              <p:spPr bwMode="auto">
                <a:xfrm rot="40158446">
                  <a:off x="1429" y="2518"/>
                  <a:ext cx="118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  <p:sp>
              <p:nvSpPr>
                <p:cNvPr id="15976" name="Oval 10856"/>
                <p:cNvSpPr>
                  <a:spLocks noChangeAspect="1" noChangeArrowheads="1"/>
                </p:cNvSpPr>
                <p:nvPr/>
              </p:nvSpPr>
              <p:spPr bwMode="auto">
                <a:xfrm>
                  <a:off x="1149" y="2540"/>
                  <a:ext cx="155" cy="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pPr algn="ctr"/>
                  <a:endParaRPr lang="es-ES" sz="600">
                    <a:solidFill>
                      <a:srgbClr val="664175"/>
                    </a:solidFill>
                  </a:endParaRPr>
                </a:p>
              </p:txBody>
            </p:sp>
            <p:sp>
              <p:nvSpPr>
                <p:cNvPr id="15977" name="Oval 10857"/>
                <p:cNvSpPr>
                  <a:spLocks noChangeAspect="1" noChangeArrowheads="1"/>
                </p:cNvSpPr>
                <p:nvPr/>
              </p:nvSpPr>
              <p:spPr bwMode="auto">
                <a:xfrm rot="3041554" flipH="1">
                  <a:off x="1533" y="2520"/>
                  <a:ext cx="117" cy="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</p:grpSp>
          <p:grpSp>
            <p:nvGrpSpPr>
              <p:cNvPr id="15978" name="Group 10858"/>
              <p:cNvGrpSpPr>
                <a:grpSpLocks/>
              </p:cNvGrpSpPr>
              <p:nvPr/>
            </p:nvGrpSpPr>
            <p:grpSpPr bwMode="auto">
              <a:xfrm rot="-337309">
                <a:off x="2282" y="1497"/>
                <a:ext cx="477" cy="142"/>
                <a:chOff x="1149" y="2494"/>
                <a:chExt cx="477" cy="142"/>
              </a:xfrm>
            </p:grpSpPr>
            <p:sp>
              <p:nvSpPr>
                <p:cNvPr id="15979" name="AutoShape 10859"/>
                <p:cNvSpPr>
                  <a:spLocks noChangeAspect="1" noChangeArrowheads="1"/>
                </p:cNvSpPr>
                <p:nvPr/>
              </p:nvSpPr>
              <p:spPr bwMode="auto">
                <a:xfrm>
                  <a:off x="1161" y="2575"/>
                  <a:ext cx="300" cy="2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80" name="AutoShape 10860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2503"/>
                  <a:ext cx="59" cy="3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81" name="Oval 10861"/>
                <p:cNvSpPr>
                  <a:spLocks noChangeAspect="1" noChangeArrowheads="1"/>
                </p:cNvSpPr>
                <p:nvPr/>
              </p:nvSpPr>
              <p:spPr bwMode="auto">
                <a:xfrm rot="40158446">
                  <a:off x="1429" y="2518"/>
                  <a:ext cx="118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  <p:sp>
              <p:nvSpPr>
                <p:cNvPr id="15982" name="Oval 10862"/>
                <p:cNvSpPr>
                  <a:spLocks noChangeAspect="1" noChangeArrowheads="1"/>
                </p:cNvSpPr>
                <p:nvPr/>
              </p:nvSpPr>
              <p:spPr bwMode="auto">
                <a:xfrm>
                  <a:off x="1149" y="2540"/>
                  <a:ext cx="155" cy="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600">
                      <a:solidFill>
                        <a:srgbClr val="664175"/>
                      </a:solidFill>
                    </a:rPr>
                    <a:t>CARD</a:t>
                  </a:r>
                </a:p>
              </p:txBody>
            </p:sp>
            <p:sp>
              <p:nvSpPr>
                <p:cNvPr id="15983" name="Oval 10863"/>
                <p:cNvSpPr>
                  <a:spLocks noChangeAspect="1" noChangeArrowheads="1"/>
                </p:cNvSpPr>
                <p:nvPr/>
              </p:nvSpPr>
              <p:spPr bwMode="auto">
                <a:xfrm rot="3041554" flipH="1">
                  <a:off x="1533" y="2520"/>
                  <a:ext cx="117" cy="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</p:grpSp>
          <p:grpSp>
            <p:nvGrpSpPr>
              <p:cNvPr id="15984" name="Group 10864"/>
              <p:cNvGrpSpPr>
                <a:grpSpLocks/>
              </p:cNvGrpSpPr>
              <p:nvPr/>
            </p:nvGrpSpPr>
            <p:grpSpPr bwMode="auto">
              <a:xfrm>
                <a:off x="2086" y="1352"/>
                <a:ext cx="207" cy="213"/>
                <a:chOff x="1420" y="2192"/>
                <a:chExt cx="207" cy="213"/>
              </a:xfrm>
            </p:grpSpPr>
            <p:sp>
              <p:nvSpPr>
                <p:cNvPr id="15985" name="Freeform 10865"/>
                <p:cNvSpPr>
                  <a:spLocks/>
                </p:cNvSpPr>
                <p:nvPr/>
              </p:nvSpPr>
              <p:spPr bwMode="auto">
                <a:xfrm>
                  <a:off x="1434" y="2211"/>
                  <a:ext cx="181" cy="173"/>
                </a:xfrm>
                <a:custGeom>
                  <a:avLst/>
                  <a:gdLst>
                    <a:gd name="T0" fmla="*/ 98 w 181"/>
                    <a:gd name="T1" fmla="*/ 171 h 173"/>
                    <a:gd name="T2" fmla="*/ 181 w 181"/>
                    <a:gd name="T3" fmla="*/ 87 h 173"/>
                    <a:gd name="T4" fmla="*/ 90 w 181"/>
                    <a:gd name="T5" fmla="*/ 3 h 173"/>
                    <a:gd name="T6" fmla="*/ 3 w 181"/>
                    <a:gd name="T7" fmla="*/ 72 h 173"/>
                    <a:gd name="T8" fmla="*/ 15 w 181"/>
                    <a:gd name="T9" fmla="*/ 135 h 173"/>
                    <a:gd name="T10" fmla="*/ 82 w 181"/>
                    <a:gd name="T11" fmla="*/ 93 h 173"/>
                    <a:gd name="T12" fmla="*/ 28 w 181"/>
                    <a:gd name="T13" fmla="*/ 150 h 173"/>
                    <a:gd name="T14" fmla="*/ 98 w 181"/>
                    <a:gd name="T15" fmla="*/ 171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86" name="Text Box 10866"/>
                <p:cNvSpPr txBox="1">
                  <a:spLocks noChangeArrowheads="1"/>
                </p:cNvSpPr>
                <p:nvPr/>
              </p:nvSpPr>
              <p:spPr bwMode="auto">
                <a:xfrm>
                  <a:off x="1420" y="2192"/>
                  <a:ext cx="207" cy="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1">
                        <a:gsLst>
                          <a:gs pos="0">
                            <a:srgbClr val="FF0000"/>
                          </a:gs>
                          <a:gs pos="100000">
                            <a:srgbClr val="808080"/>
                          </a:gs>
                        </a:gsLst>
                        <a:lin ang="5400000" scaled="1"/>
                      </a:gra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FF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Cas</a:t>
                  </a:r>
                </a:p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9</a:t>
                  </a:r>
                </a:p>
              </p:txBody>
            </p:sp>
          </p:grpSp>
          <p:grpSp>
            <p:nvGrpSpPr>
              <p:cNvPr id="15987" name="Group 10867"/>
              <p:cNvGrpSpPr>
                <a:grpSpLocks/>
              </p:cNvGrpSpPr>
              <p:nvPr/>
            </p:nvGrpSpPr>
            <p:grpSpPr bwMode="auto">
              <a:xfrm>
                <a:off x="2247" y="1387"/>
                <a:ext cx="207" cy="213"/>
                <a:chOff x="1420" y="2192"/>
                <a:chExt cx="207" cy="213"/>
              </a:xfrm>
            </p:grpSpPr>
            <p:sp>
              <p:nvSpPr>
                <p:cNvPr id="15988" name="Freeform 10868"/>
                <p:cNvSpPr>
                  <a:spLocks/>
                </p:cNvSpPr>
                <p:nvPr/>
              </p:nvSpPr>
              <p:spPr bwMode="auto">
                <a:xfrm>
                  <a:off x="1434" y="2211"/>
                  <a:ext cx="181" cy="173"/>
                </a:xfrm>
                <a:custGeom>
                  <a:avLst/>
                  <a:gdLst>
                    <a:gd name="T0" fmla="*/ 98 w 181"/>
                    <a:gd name="T1" fmla="*/ 171 h 173"/>
                    <a:gd name="T2" fmla="*/ 181 w 181"/>
                    <a:gd name="T3" fmla="*/ 87 h 173"/>
                    <a:gd name="T4" fmla="*/ 90 w 181"/>
                    <a:gd name="T5" fmla="*/ 3 h 173"/>
                    <a:gd name="T6" fmla="*/ 3 w 181"/>
                    <a:gd name="T7" fmla="*/ 72 h 173"/>
                    <a:gd name="T8" fmla="*/ 15 w 181"/>
                    <a:gd name="T9" fmla="*/ 135 h 173"/>
                    <a:gd name="T10" fmla="*/ 82 w 181"/>
                    <a:gd name="T11" fmla="*/ 93 h 173"/>
                    <a:gd name="T12" fmla="*/ 28 w 181"/>
                    <a:gd name="T13" fmla="*/ 150 h 173"/>
                    <a:gd name="T14" fmla="*/ 98 w 181"/>
                    <a:gd name="T15" fmla="*/ 171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89" name="Text Box 10869"/>
                <p:cNvSpPr txBox="1">
                  <a:spLocks noChangeArrowheads="1"/>
                </p:cNvSpPr>
                <p:nvPr/>
              </p:nvSpPr>
              <p:spPr bwMode="auto">
                <a:xfrm>
                  <a:off x="1420" y="2192"/>
                  <a:ext cx="207" cy="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1">
                        <a:gsLst>
                          <a:gs pos="0">
                            <a:srgbClr val="FF0000"/>
                          </a:gs>
                          <a:gs pos="100000">
                            <a:srgbClr val="808080"/>
                          </a:gs>
                        </a:gsLst>
                        <a:lin ang="5400000" scaled="1"/>
                      </a:gra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FF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Cas</a:t>
                  </a:r>
                </a:p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9</a:t>
                  </a:r>
                </a:p>
              </p:txBody>
            </p:sp>
          </p:grpSp>
          <p:grpSp>
            <p:nvGrpSpPr>
              <p:cNvPr id="15990" name="Group 10870"/>
              <p:cNvGrpSpPr>
                <a:grpSpLocks/>
              </p:cNvGrpSpPr>
              <p:nvPr/>
            </p:nvGrpSpPr>
            <p:grpSpPr bwMode="auto">
              <a:xfrm>
                <a:off x="2324" y="1500"/>
                <a:ext cx="207" cy="213"/>
                <a:chOff x="1420" y="2192"/>
                <a:chExt cx="207" cy="213"/>
              </a:xfrm>
            </p:grpSpPr>
            <p:sp>
              <p:nvSpPr>
                <p:cNvPr id="15991" name="Freeform 10871"/>
                <p:cNvSpPr>
                  <a:spLocks/>
                </p:cNvSpPr>
                <p:nvPr/>
              </p:nvSpPr>
              <p:spPr bwMode="auto">
                <a:xfrm>
                  <a:off x="1434" y="2211"/>
                  <a:ext cx="181" cy="173"/>
                </a:xfrm>
                <a:custGeom>
                  <a:avLst/>
                  <a:gdLst>
                    <a:gd name="T0" fmla="*/ 98 w 181"/>
                    <a:gd name="T1" fmla="*/ 171 h 173"/>
                    <a:gd name="T2" fmla="*/ 181 w 181"/>
                    <a:gd name="T3" fmla="*/ 87 h 173"/>
                    <a:gd name="T4" fmla="*/ 90 w 181"/>
                    <a:gd name="T5" fmla="*/ 3 h 173"/>
                    <a:gd name="T6" fmla="*/ 3 w 181"/>
                    <a:gd name="T7" fmla="*/ 72 h 173"/>
                    <a:gd name="T8" fmla="*/ 15 w 181"/>
                    <a:gd name="T9" fmla="*/ 135 h 173"/>
                    <a:gd name="T10" fmla="*/ 82 w 181"/>
                    <a:gd name="T11" fmla="*/ 93 h 173"/>
                    <a:gd name="T12" fmla="*/ 28 w 181"/>
                    <a:gd name="T13" fmla="*/ 150 h 173"/>
                    <a:gd name="T14" fmla="*/ 98 w 181"/>
                    <a:gd name="T15" fmla="*/ 171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92" name="Text Box 10872"/>
                <p:cNvSpPr txBox="1">
                  <a:spLocks noChangeArrowheads="1"/>
                </p:cNvSpPr>
                <p:nvPr/>
              </p:nvSpPr>
              <p:spPr bwMode="auto">
                <a:xfrm>
                  <a:off x="1420" y="2192"/>
                  <a:ext cx="207" cy="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1">
                        <a:gsLst>
                          <a:gs pos="0">
                            <a:srgbClr val="FF0000"/>
                          </a:gs>
                          <a:gs pos="100000">
                            <a:srgbClr val="808080"/>
                          </a:gs>
                        </a:gsLst>
                        <a:lin ang="5400000" scaled="1"/>
                      </a:gra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FF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Cas</a:t>
                  </a:r>
                </a:p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9</a:t>
                  </a:r>
                </a:p>
              </p:txBody>
            </p:sp>
          </p:grpSp>
          <p:grpSp>
            <p:nvGrpSpPr>
              <p:cNvPr id="15993" name="Group 10873"/>
              <p:cNvGrpSpPr>
                <a:grpSpLocks/>
              </p:cNvGrpSpPr>
              <p:nvPr/>
            </p:nvGrpSpPr>
            <p:grpSpPr bwMode="auto">
              <a:xfrm>
                <a:off x="2281" y="1607"/>
                <a:ext cx="207" cy="213"/>
                <a:chOff x="1420" y="2192"/>
                <a:chExt cx="207" cy="213"/>
              </a:xfrm>
            </p:grpSpPr>
            <p:sp>
              <p:nvSpPr>
                <p:cNvPr id="15994" name="Freeform 10874"/>
                <p:cNvSpPr>
                  <a:spLocks/>
                </p:cNvSpPr>
                <p:nvPr/>
              </p:nvSpPr>
              <p:spPr bwMode="auto">
                <a:xfrm>
                  <a:off x="1434" y="2211"/>
                  <a:ext cx="181" cy="173"/>
                </a:xfrm>
                <a:custGeom>
                  <a:avLst/>
                  <a:gdLst>
                    <a:gd name="T0" fmla="*/ 98 w 181"/>
                    <a:gd name="T1" fmla="*/ 171 h 173"/>
                    <a:gd name="T2" fmla="*/ 181 w 181"/>
                    <a:gd name="T3" fmla="*/ 87 h 173"/>
                    <a:gd name="T4" fmla="*/ 90 w 181"/>
                    <a:gd name="T5" fmla="*/ 3 h 173"/>
                    <a:gd name="T6" fmla="*/ 3 w 181"/>
                    <a:gd name="T7" fmla="*/ 72 h 173"/>
                    <a:gd name="T8" fmla="*/ 15 w 181"/>
                    <a:gd name="T9" fmla="*/ 135 h 173"/>
                    <a:gd name="T10" fmla="*/ 82 w 181"/>
                    <a:gd name="T11" fmla="*/ 93 h 173"/>
                    <a:gd name="T12" fmla="*/ 28 w 181"/>
                    <a:gd name="T13" fmla="*/ 150 h 173"/>
                    <a:gd name="T14" fmla="*/ 98 w 181"/>
                    <a:gd name="T15" fmla="*/ 171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95" name="Text Box 10875"/>
                <p:cNvSpPr txBox="1">
                  <a:spLocks noChangeArrowheads="1"/>
                </p:cNvSpPr>
                <p:nvPr/>
              </p:nvSpPr>
              <p:spPr bwMode="auto">
                <a:xfrm>
                  <a:off x="1420" y="2192"/>
                  <a:ext cx="207" cy="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1">
                        <a:gsLst>
                          <a:gs pos="0">
                            <a:srgbClr val="FF0000"/>
                          </a:gs>
                          <a:gs pos="100000">
                            <a:srgbClr val="808080"/>
                          </a:gs>
                        </a:gsLst>
                        <a:lin ang="5400000" scaled="1"/>
                      </a:gra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FF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Cas</a:t>
                  </a:r>
                </a:p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9</a:t>
                  </a:r>
                </a:p>
              </p:txBody>
            </p:sp>
          </p:grpSp>
          <p:grpSp>
            <p:nvGrpSpPr>
              <p:cNvPr id="15996" name="Group 10876"/>
              <p:cNvGrpSpPr>
                <a:grpSpLocks/>
              </p:cNvGrpSpPr>
              <p:nvPr/>
            </p:nvGrpSpPr>
            <p:grpSpPr bwMode="auto">
              <a:xfrm>
                <a:off x="2148" y="1666"/>
                <a:ext cx="207" cy="213"/>
                <a:chOff x="1420" y="2192"/>
                <a:chExt cx="207" cy="213"/>
              </a:xfrm>
            </p:grpSpPr>
            <p:sp>
              <p:nvSpPr>
                <p:cNvPr id="15997" name="Freeform 10877"/>
                <p:cNvSpPr>
                  <a:spLocks/>
                </p:cNvSpPr>
                <p:nvPr/>
              </p:nvSpPr>
              <p:spPr bwMode="auto">
                <a:xfrm>
                  <a:off x="1434" y="2211"/>
                  <a:ext cx="181" cy="173"/>
                </a:xfrm>
                <a:custGeom>
                  <a:avLst/>
                  <a:gdLst>
                    <a:gd name="T0" fmla="*/ 98 w 181"/>
                    <a:gd name="T1" fmla="*/ 171 h 173"/>
                    <a:gd name="T2" fmla="*/ 181 w 181"/>
                    <a:gd name="T3" fmla="*/ 87 h 173"/>
                    <a:gd name="T4" fmla="*/ 90 w 181"/>
                    <a:gd name="T5" fmla="*/ 3 h 173"/>
                    <a:gd name="T6" fmla="*/ 3 w 181"/>
                    <a:gd name="T7" fmla="*/ 72 h 173"/>
                    <a:gd name="T8" fmla="*/ 15 w 181"/>
                    <a:gd name="T9" fmla="*/ 135 h 173"/>
                    <a:gd name="T10" fmla="*/ 82 w 181"/>
                    <a:gd name="T11" fmla="*/ 93 h 173"/>
                    <a:gd name="T12" fmla="*/ 28 w 181"/>
                    <a:gd name="T13" fmla="*/ 150 h 173"/>
                    <a:gd name="T14" fmla="*/ 98 w 181"/>
                    <a:gd name="T15" fmla="*/ 171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998" name="Text Box 10878"/>
                <p:cNvSpPr txBox="1">
                  <a:spLocks noChangeArrowheads="1"/>
                </p:cNvSpPr>
                <p:nvPr/>
              </p:nvSpPr>
              <p:spPr bwMode="auto">
                <a:xfrm>
                  <a:off x="1420" y="2192"/>
                  <a:ext cx="207" cy="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1">
                        <a:gsLst>
                          <a:gs pos="0">
                            <a:srgbClr val="FF0000"/>
                          </a:gs>
                          <a:gs pos="100000">
                            <a:srgbClr val="808080"/>
                          </a:gs>
                        </a:gsLst>
                        <a:lin ang="5400000" scaled="1"/>
                      </a:gra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FF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Cas</a:t>
                  </a:r>
                </a:p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9</a:t>
                  </a:r>
                </a:p>
              </p:txBody>
            </p:sp>
          </p:grpSp>
          <p:grpSp>
            <p:nvGrpSpPr>
              <p:cNvPr id="15999" name="Group 10879"/>
              <p:cNvGrpSpPr>
                <a:grpSpLocks/>
              </p:cNvGrpSpPr>
              <p:nvPr/>
            </p:nvGrpSpPr>
            <p:grpSpPr bwMode="auto">
              <a:xfrm>
                <a:off x="2051" y="1617"/>
                <a:ext cx="207" cy="213"/>
                <a:chOff x="1420" y="2192"/>
                <a:chExt cx="207" cy="213"/>
              </a:xfrm>
            </p:grpSpPr>
            <p:sp>
              <p:nvSpPr>
                <p:cNvPr id="16000" name="Freeform 10880"/>
                <p:cNvSpPr>
                  <a:spLocks/>
                </p:cNvSpPr>
                <p:nvPr/>
              </p:nvSpPr>
              <p:spPr bwMode="auto">
                <a:xfrm>
                  <a:off x="1434" y="2211"/>
                  <a:ext cx="181" cy="173"/>
                </a:xfrm>
                <a:custGeom>
                  <a:avLst/>
                  <a:gdLst>
                    <a:gd name="T0" fmla="*/ 98 w 181"/>
                    <a:gd name="T1" fmla="*/ 171 h 173"/>
                    <a:gd name="T2" fmla="*/ 181 w 181"/>
                    <a:gd name="T3" fmla="*/ 87 h 173"/>
                    <a:gd name="T4" fmla="*/ 90 w 181"/>
                    <a:gd name="T5" fmla="*/ 3 h 173"/>
                    <a:gd name="T6" fmla="*/ 3 w 181"/>
                    <a:gd name="T7" fmla="*/ 72 h 173"/>
                    <a:gd name="T8" fmla="*/ 15 w 181"/>
                    <a:gd name="T9" fmla="*/ 135 h 173"/>
                    <a:gd name="T10" fmla="*/ 82 w 181"/>
                    <a:gd name="T11" fmla="*/ 93 h 173"/>
                    <a:gd name="T12" fmla="*/ 28 w 181"/>
                    <a:gd name="T13" fmla="*/ 150 h 173"/>
                    <a:gd name="T14" fmla="*/ 98 w 181"/>
                    <a:gd name="T15" fmla="*/ 171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6001" name="Text Box 10881"/>
                <p:cNvSpPr txBox="1">
                  <a:spLocks noChangeArrowheads="1"/>
                </p:cNvSpPr>
                <p:nvPr/>
              </p:nvSpPr>
              <p:spPr bwMode="auto">
                <a:xfrm>
                  <a:off x="1420" y="2192"/>
                  <a:ext cx="207" cy="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1">
                        <a:gsLst>
                          <a:gs pos="0">
                            <a:srgbClr val="FF0000"/>
                          </a:gs>
                          <a:gs pos="100000">
                            <a:srgbClr val="808080"/>
                          </a:gs>
                        </a:gsLst>
                        <a:lin ang="5400000" scaled="1"/>
                      </a:gra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FF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Cas</a:t>
                  </a:r>
                </a:p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9</a:t>
                  </a:r>
                </a:p>
              </p:txBody>
            </p:sp>
          </p:grpSp>
          <p:grpSp>
            <p:nvGrpSpPr>
              <p:cNvPr id="16002" name="Group 10882"/>
              <p:cNvGrpSpPr>
                <a:grpSpLocks/>
              </p:cNvGrpSpPr>
              <p:nvPr/>
            </p:nvGrpSpPr>
            <p:grpSpPr bwMode="auto">
              <a:xfrm>
                <a:off x="1996" y="1484"/>
                <a:ext cx="207" cy="213"/>
                <a:chOff x="1420" y="2192"/>
                <a:chExt cx="207" cy="213"/>
              </a:xfrm>
            </p:grpSpPr>
            <p:sp>
              <p:nvSpPr>
                <p:cNvPr id="16003" name="Freeform 10883"/>
                <p:cNvSpPr>
                  <a:spLocks/>
                </p:cNvSpPr>
                <p:nvPr/>
              </p:nvSpPr>
              <p:spPr bwMode="auto">
                <a:xfrm>
                  <a:off x="1434" y="2211"/>
                  <a:ext cx="181" cy="173"/>
                </a:xfrm>
                <a:custGeom>
                  <a:avLst/>
                  <a:gdLst>
                    <a:gd name="T0" fmla="*/ 98 w 181"/>
                    <a:gd name="T1" fmla="*/ 171 h 173"/>
                    <a:gd name="T2" fmla="*/ 181 w 181"/>
                    <a:gd name="T3" fmla="*/ 87 h 173"/>
                    <a:gd name="T4" fmla="*/ 90 w 181"/>
                    <a:gd name="T5" fmla="*/ 3 h 173"/>
                    <a:gd name="T6" fmla="*/ 3 w 181"/>
                    <a:gd name="T7" fmla="*/ 72 h 173"/>
                    <a:gd name="T8" fmla="*/ 15 w 181"/>
                    <a:gd name="T9" fmla="*/ 135 h 173"/>
                    <a:gd name="T10" fmla="*/ 82 w 181"/>
                    <a:gd name="T11" fmla="*/ 93 h 173"/>
                    <a:gd name="T12" fmla="*/ 28 w 181"/>
                    <a:gd name="T13" fmla="*/ 150 h 173"/>
                    <a:gd name="T14" fmla="*/ 98 w 181"/>
                    <a:gd name="T15" fmla="*/ 171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6004" name="Text Box 10884"/>
                <p:cNvSpPr txBox="1">
                  <a:spLocks noChangeArrowheads="1"/>
                </p:cNvSpPr>
                <p:nvPr/>
              </p:nvSpPr>
              <p:spPr bwMode="auto">
                <a:xfrm>
                  <a:off x="1420" y="2192"/>
                  <a:ext cx="207" cy="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1">
                        <a:gsLst>
                          <a:gs pos="0">
                            <a:srgbClr val="FF0000"/>
                          </a:gs>
                          <a:gs pos="100000">
                            <a:srgbClr val="808080"/>
                          </a:gs>
                        </a:gsLst>
                        <a:lin ang="5400000" scaled="1"/>
                      </a:gra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FF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Cas</a:t>
                  </a:r>
                </a:p>
                <a:p>
                  <a:pPr algn="ctr"/>
                  <a:r>
                    <a:rPr lang="en-US" sz="800">
                      <a:solidFill>
                        <a:srgbClr val="FFFF66"/>
                      </a:solidFill>
                    </a:rPr>
                    <a:t>9</a:t>
                  </a:r>
                </a:p>
              </p:txBody>
            </p:sp>
          </p:grpSp>
        </p:grpSp>
        <p:sp>
          <p:nvSpPr>
            <p:cNvPr id="16005" name="Oval 10885"/>
            <p:cNvSpPr>
              <a:spLocks noChangeArrowheads="1"/>
            </p:cNvSpPr>
            <p:nvPr/>
          </p:nvSpPr>
          <p:spPr bwMode="auto">
            <a:xfrm>
              <a:off x="2386" y="3178"/>
              <a:ext cx="132" cy="96"/>
            </a:xfrm>
            <a:prstGeom prst="ellipse">
              <a:avLst/>
            </a:prstGeom>
            <a:gradFill rotWithShape="1">
              <a:gsLst>
                <a:gs pos="0">
                  <a:srgbClr val="FEB284">
                    <a:gamma/>
                    <a:shade val="46275"/>
                    <a:invGamma/>
                  </a:srgbClr>
                </a:gs>
                <a:gs pos="50000">
                  <a:srgbClr val="FEB284"/>
                </a:gs>
                <a:gs pos="100000">
                  <a:srgbClr val="FEB28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Cyt</a:t>
              </a:r>
            </a:p>
          </p:txBody>
        </p:sp>
        <p:sp>
          <p:nvSpPr>
            <p:cNvPr id="16006" name="Oval 10886"/>
            <p:cNvSpPr>
              <a:spLocks noChangeArrowheads="1"/>
            </p:cNvSpPr>
            <p:nvPr/>
          </p:nvSpPr>
          <p:spPr bwMode="auto">
            <a:xfrm>
              <a:off x="2908" y="3202"/>
              <a:ext cx="132" cy="96"/>
            </a:xfrm>
            <a:prstGeom prst="ellipse">
              <a:avLst/>
            </a:prstGeom>
            <a:gradFill rotWithShape="1">
              <a:gsLst>
                <a:gs pos="0">
                  <a:srgbClr val="FEB284">
                    <a:gamma/>
                    <a:shade val="46275"/>
                    <a:invGamma/>
                  </a:srgbClr>
                </a:gs>
                <a:gs pos="50000">
                  <a:srgbClr val="FEB284"/>
                </a:gs>
                <a:gs pos="100000">
                  <a:srgbClr val="FEB28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Cyt</a:t>
              </a:r>
            </a:p>
          </p:txBody>
        </p:sp>
        <p:sp>
          <p:nvSpPr>
            <p:cNvPr id="16007" name="Oval 10887"/>
            <p:cNvSpPr>
              <a:spLocks noChangeArrowheads="1"/>
            </p:cNvSpPr>
            <p:nvPr/>
          </p:nvSpPr>
          <p:spPr bwMode="auto">
            <a:xfrm>
              <a:off x="3064" y="3532"/>
              <a:ext cx="132" cy="96"/>
            </a:xfrm>
            <a:prstGeom prst="ellipse">
              <a:avLst/>
            </a:prstGeom>
            <a:gradFill rotWithShape="1">
              <a:gsLst>
                <a:gs pos="0">
                  <a:srgbClr val="FEB284">
                    <a:gamma/>
                    <a:shade val="46275"/>
                    <a:invGamma/>
                  </a:srgbClr>
                </a:gs>
                <a:gs pos="50000">
                  <a:srgbClr val="FEB284"/>
                </a:gs>
                <a:gs pos="100000">
                  <a:srgbClr val="FEB28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Cyt</a:t>
              </a:r>
            </a:p>
          </p:txBody>
        </p:sp>
        <p:sp>
          <p:nvSpPr>
            <p:cNvPr id="16008" name="Oval 10888"/>
            <p:cNvSpPr>
              <a:spLocks noChangeArrowheads="1"/>
            </p:cNvSpPr>
            <p:nvPr/>
          </p:nvSpPr>
          <p:spPr bwMode="auto">
            <a:xfrm>
              <a:off x="2914" y="3832"/>
              <a:ext cx="132" cy="96"/>
            </a:xfrm>
            <a:prstGeom prst="ellipse">
              <a:avLst/>
            </a:prstGeom>
            <a:gradFill rotWithShape="1">
              <a:gsLst>
                <a:gs pos="0">
                  <a:srgbClr val="FEB284">
                    <a:gamma/>
                    <a:shade val="46275"/>
                    <a:invGamma/>
                  </a:srgbClr>
                </a:gs>
                <a:gs pos="50000">
                  <a:srgbClr val="FEB284"/>
                </a:gs>
                <a:gs pos="100000">
                  <a:srgbClr val="FEB28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Cyt</a:t>
              </a:r>
            </a:p>
          </p:txBody>
        </p:sp>
        <p:sp>
          <p:nvSpPr>
            <p:cNvPr id="16009" name="Oval 10889"/>
            <p:cNvSpPr>
              <a:spLocks noChangeArrowheads="1"/>
            </p:cNvSpPr>
            <p:nvPr/>
          </p:nvSpPr>
          <p:spPr bwMode="auto">
            <a:xfrm>
              <a:off x="2680" y="3946"/>
              <a:ext cx="132" cy="96"/>
            </a:xfrm>
            <a:prstGeom prst="ellipse">
              <a:avLst/>
            </a:prstGeom>
            <a:gradFill rotWithShape="1">
              <a:gsLst>
                <a:gs pos="0">
                  <a:srgbClr val="FEB284">
                    <a:gamma/>
                    <a:shade val="46275"/>
                    <a:invGamma/>
                  </a:srgbClr>
                </a:gs>
                <a:gs pos="50000">
                  <a:srgbClr val="FEB284"/>
                </a:gs>
                <a:gs pos="100000">
                  <a:srgbClr val="FEB28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Cyt</a:t>
              </a:r>
            </a:p>
          </p:txBody>
        </p:sp>
        <p:sp>
          <p:nvSpPr>
            <p:cNvPr id="16010" name="Oval 10890"/>
            <p:cNvSpPr>
              <a:spLocks noChangeArrowheads="1"/>
            </p:cNvSpPr>
            <p:nvPr/>
          </p:nvSpPr>
          <p:spPr bwMode="auto">
            <a:xfrm>
              <a:off x="2326" y="3820"/>
              <a:ext cx="132" cy="96"/>
            </a:xfrm>
            <a:prstGeom prst="ellipse">
              <a:avLst/>
            </a:prstGeom>
            <a:gradFill rotWithShape="1">
              <a:gsLst>
                <a:gs pos="0">
                  <a:srgbClr val="FEB284">
                    <a:gamma/>
                    <a:shade val="46275"/>
                    <a:invGamma/>
                  </a:srgbClr>
                </a:gs>
                <a:gs pos="50000">
                  <a:srgbClr val="FEB284"/>
                </a:gs>
                <a:gs pos="100000">
                  <a:srgbClr val="FEB28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Cyt</a:t>
              </a:r>
            </a:p>
          </p:txBody>
        </p:sp>
        <p:sp>
          <p:nvSpPr>
            <p:cNvPr id="16011" name="Oval 10891"/>
            <p:cNvSpPr>
              <a:spLocks noChangeArrowheads="1"/>
            </p:cNvSpPr>
            <p:nvPr/>
          </p:nvSpPr>
          <p:spPr bwMode="auto">
            <a:xfrm>
              <a:off x="2206" y="3496"/>
              <a:ext cx="132" cy="96"/>
            </a:xfrm>
            <a:prstGeom prst="ellipse">
              <a:avLst/>
            </a:prstGeom>
            <a:gradFill rotWithShape="1">
              <a:gsLst>
                <a:gs pos="0">
                  <a:srgbClr val="FEB284">
                    <a:gamma/>
                    <a:shade val="46275"/>
                    <a:invGamma/>
                  </a:srgbClr>
                </a:gs>
                <a:gs pos="50000">
                  <a:srgbClr val="FEB284"/>
                </a:gs>
                <a:gs pos="100000">
                  <a:srgbClr val="FEB28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Cyt</a:t>
              </a:r>
            </a:p>
          </p:txBody>
        </p:sp>
      </p:grpSp>
      <p:sp>
        <p:nvSpPr>
          <p:cNvPr id="16012" name="Freeform 10892"/>
          <p:cNvSpPr>
            <a:spLocks/>
          </p:cNvSpPr>
          <p:nvPr/>
        </p:nvSpPr>
        <p:spPr bwMode="auto">
          <a:xfrm>
            <a:off x="5727700" y="4930775"/>
            <a:ext cx="423863" cy="514350"/>
          </a:xfrm>
          <a:custGeom>
            <a:avLst/>
            <a:gdLst>
              <a:gd name="T0" fmla="*/ 256 w 267"/>
              <a:gd name="T1" fmla="*/ 324 h 324"/>
              <a:gd name="T2" fmla="*/ 224 w 267"/>
              <a:gd name="T3" fmla="*/ 96 h 324"/>
              <a:gd name="T4" fmla="*/ 0 w 267"/>
              <a:gd name="T5" fmla="*/ 0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7" h="324">
                <a:moveTo>
                  <a:pt x="256" y="324"/>
                </a:moveTo>
                <a:cubicBezTo>
                  <a:pt x="251" y="286"/>
                  <a:pt x="267" y="150"/>
                  <a:pt x="224" y="96"/>
                </a:cubicBezTo>
                <a:cubicBezTo>
                  <a:pt x="181" y="42"/>
                  <a:pt x="47" y="20"/>
                  <a:pt x="0" y="0"/>
                </a:cubicBezTo>
              </a:path>
            </a:pathLst>
          </a:custGeom>
          <a:noFill/>
          <a:ln w="25400" cap="flat" cmpd="sng">
            <a:solidFill>
              <a:schemeClr val="accent3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13" name="Freeform 10893"/>
          <p:cNvSpPr>
            <a:spLocks/>
          </p:cNvSpPr>
          <p:nvPr/>
        </p:nvSpPr>
        <p:spPr bwMode="auto">
          <a:xfrm>
            <a:off x="4503738" y="5154613"/>
            <a:ext cx="1608137" cy="284162"/>
          </a:xfrm>
          <a:custGeom>
            <a:avLst/>
            <a:gdLst>
              <a:gd name="T0" fmla="*/ 976 w 1013"/>
              <a:gd name="T1" fmla="*/ 179 h 179"/>
              <a:gd name="T2" fmla="*/ 874 w 1013"/>
              <a:gd name="T3" fmla="*/ 77 h 179"/>
              <a:gd name="T4" fmla="*/ 141 w 1013"/>
              <a:gd name="T5" fmla="*/ 90 h 179"/>
              <a:gd name="T6" fmla="*/ 26 w 1013"/>
              <a:gd name="T7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13" h="179">
                <a:moveTo>
                  <a:pt x="976" y="179"/>
                </a:moveTo>
                <a:cubicBezTo>
                  <a:pt x="960" y="162"/>
                  <a:pt x="1013" y="92"/>
                  <a:pt x="874" y="77"/>
                </a:cubicBezTo>
                <a:cubicBezTo>
                  <a:pt x="735" y="62"/>
                  <a:pt x="282" y="103"/>
                  <a:pt x="141" y="90"/>
                </a:cubicBezTo>
                <a:cubicBezTo>
                  <a:pt x="0" y="77"/>
                  <a:pt x="50" y="19"/>
                  <a:pt x="26" y="0"/>
                </a:cubicBezTo>
              </a:path>
            </a:pathLst>
          </a:custGeom>
          <a:noFill/>
          <a:ln w="25400" cap="flat" cmpd="sng">
            <a:solidFill>
              <a:schemeClr val="accent3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014" name="Group 10894"/>
          <p:cNvGrpSpPr>
            <a:grpSpLocks noChangeAspect="1"/>
          </p:cNvGrpSpPr>
          <p:nvPr/>
        </p:nvGrpSpPr>
        <p:grpSpPr bwMode="auto">
          <a:xfrm flipH="1">
            <a:off x="5316538" y="1993900"/>
            <a:ext cx="1004887" cy="320675"/>
            <a:chOff x="1048" y="3585"/>
            <a:chExt cx="498" cy="159"/>
          </a:xfrm>
        </p:grpSpPr>
        <p:sp>
          <p:nvSpPr>
            <p:cNvPr id="16015" name="AutoShape 10895"/>
            <p:cNvSpPr>
              <a:spLocks noChangeAspect="1" noChangeArrowheads="1"/>
            </p:cNvSpPr>
            <p:nvPr/>
          </p:nvSpPr>
          <p:spPr bwMode="auto">
            <a:xfrm>
              <a:off x="1060" y="3683"/>
              <a:ext cx="300" cy="2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664175"/>
                </a:gs>
                <a:gs pos="50000">
                  <a:srgbClr val="DDDDDD"/>
                </a:gs>
                <a:gs pos="100000">
                  <a:srgbClr val="66417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16" name="AutoShape 10896"/>
            <p:cNvSpPr>
              <a:spLocks noChangeAspect="1" noChangeArrowheads="1"/>
            </p:cNvSpPr>
            <p:nvPr/>
          </p:nvSpPr>
          <p:spPr bwMode="auto">
            <a:xfrm>
              <a:off x="1409" y="3611"/>
              <a:ext cx="59" cy="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664175"/>
                </a:gs>
                <a:gs pos="50000">
                  <a:srgbClr val="DDDDDD"/>
                </a:gs>
                <a:gs pos="100000">
                  <a:srgbClr val="66417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17" name="Oval 10897"/>
            <p:cNvSpPr>
              <a:spLocks noChangeAspect="1" noChangeArrowheads="1"/>
            </p:cNvSpPr>
            <p:nvPr/>
          </p:nvSpPr>
          <p:spPr bwMode="auto">
            <a:xfrm rot="40158446">
              <a:off x="1309" y="3614"/>
              <a:ext cx="144" cy="85"/>
            </a:xfrm>
            <a:prstGeom prst="ellipse">
              <a:avLst/>
            </a:prstGeom>
            <a:gradFill rotWithShape="1">
              <a:gsLst>
                <a:gs pos="0">
                  <a:srgbClr val="FF8200"/>
                </a:gs>
                <a:gs pos="10001">
                  <a:srgbClr val="FF0000"/>
                </a:gs>
                <a:gs pos="35001">
                  <a:srgbClr val="BA0066"/>
                </a:gs>
                <a:gs pos="70000">
                  <a:srgbClr val="66008F"/>
                </a:gs>
                <a:gs pos="100000">
                  <a:srgbClr val="000082"/>
                </a:gs>
              </a:gsLst>
              <a:path path="shape">
                <a:fillToRect l="50000" t="50000" r="50000" b="50000"/>
              </a:path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500">
                  <a:solidFill>
                    <a:srgbClr val="FFFF66"/>
                  </a:solidFill>
                </a:rPr>
                <a:t>WD40</a:t>
              </a:r>
            </a:p>
          </p:txBody>
        </p:sp>
        <p:sp>
          <p:nvSpPr>
            <p:cNvPr id="16018" name="Oval 10898"/>
            <p:cNvSpPr>
              <a:spLocks noChangeAspect="1" noChangeArrowheads="1"/>
            </p:cNvSpPr>
            <p:nvPr/>
          </p:nvSpPr>
          <p:spPr bwMode="auto">
            <a:xfrm>
              <a:off x="1048" y="3648"/>
              <a:ext cx="155" cy="96"/>
            </a:xfrm>
            <a:prstGeom prst="ellipse">
              <a:avLst/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rgbClr val="664175"/>
                  </a:solidFill>
                </a:rPr>
                <a:t>CARD</a:t>
              </a:r>
            </a:p>
          </p:txBody>
        </p:sp>
        <p:sp>
          <p:nvSpPr>
            <p:cNvPr id="16019" name="Oval 10899"/>
            <p:cNvSpPr>
              <a:spLocks noChangeAspect="1" noChangeArrowheads="1"/>
            </p:cNvSpPr>
            <p:nvPr/>
          </p:nvSpPr>
          <p:spPr bwMode="auto">
            <a:xfrm rot="3041554" flipH="1">
              <a:off x="1432" y="3614"/>
              <a:ext cx="144" cy="85"/>
            </a:xfrm>
            <a:prstGeom prst="ellipse">
              <a:avLst/>
            </a:prstGeom>
            <a:gradFill rotWithShape="1">
              <a:gsLst>
                <a:gs pos="0">
                  <a:srgbClr val="FF8200"/>
                </a:gs>
                <a:gs pos="10001">
                  <a:srgbClr val="FF0000"/>
                </a:gs>
                <a:gs pos="35001">
                  <a:srgbClr val="BA0066"/>
                </a:gs>
                <a:gs pos="70000">
                  <a:srgbClr val="66008F"/>
                </a:gs>
                <a:gs pos="100000">
                  <a:srgbClr val="000082"/>
                </a:gs>
              </a:gsLst>
              <a:path path="shape">
                <a:fillToRect l="50000" t="50000" r="50000" b="50000"/>
              </a:path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500">
                  <a:solidFill>
                    <a:srgbClr val="FFFF66"/>
                  </a:solidFill>
                </a:rPr>
                <a:t>WD40</a:t>
              </a:r>
            </a:p>
          </p:txBody>
        </p:sp>
      </p:grpSp>
      <p:sp>
        <p:nvSpPr>
          <p:cNvPr id="16020" name="AutoShape 10900"/>
          <p:cNvSpPr>
            <a:spLocks noChangeArrowheads="1"/>
          </p:cNvSpPr>
          <p:nvPr/>
        </p:nvSpPr>
        <p:spPr bwMode="auto">
          <a:xfrm>
            <a:off x="5421313" y="2162175"/>
            <a:ext cx="227012" cy="1381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600000"/>
                </a:solidFill>
                <a:cs typeface="Arial" charset="0"/>
              </a:rPr>
              <a:t>Cyt</a:t>
            </a:r>
          </a:p>
        </p:txBody>
      </p:sp>
      <p:sp>
        <p:nvSpPr>
          <p:cNvPr id="16021" name="Oval 10901"/>
          <p:cNvSpPr>
            <a:spLocks noChangeArrowheads="1"/>
          </p:cNvSpPr>
          <p:nvPr/>
        </p:nvSpPr>
        <p:spPr bwMode="auto">
          <a:xfrm>
            <a:off x="5721350" y="2092325"/>
            <a:ext cx="184150" cy="98425"/>
          </a:xfrm>
          <a:prstGeom prst="ellipse">
            <a:avLst/>
          </a:prstGeom>
          <a:gradFill rotWithShape="1">
            <a:gsLst>
              <a:gs pos="0">
                <a:srgbClr val="FFFFE9"/>
              </a:gs>
              <a:gs pos="100000">
                <a:srgbClr val="FFFFE9">
                  <a:gamma/>
                  <a:shade val="63529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004200"/>
                </a:solidFill>
                <a:cs typeface="Arial" charset="0"/>
              </a:rPr>
              <a:t>ATP</a:t>
            </a:r>
          </a:p>
        </p:txBody>
      </p:sp>
      <p:sp>
        <p:nvSpPr>
          <p:cNvPr id="16022" name="AutoShape 10902"/>
          <p:cNvSpPr>
            <a:spLocks noChangeArrowheads="1"/>
          </p:cNvSpPr>
          <p:nvPr/>
        </p:nvSpPr>
        <p:spPr bwMode="auto">
          <a:xfrm>
            <a:off x="4675188" y="1158875"/>
            <a:ext cx="227012" cy="1381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600000"/>
                </a:solidFill>
                <a:cs typeface="Arial" charset="0"/>
              </a:rPr>
              <a:t>Cyt</a:t>
            </a:r>
          </a:p>
        </p:txBody>
      </p:sp>
      <p:sp>
        <p:nvSpPr>
          <p:cNvPr id="16023" name="AutoShape 10903"/>
          <p:cNvSpPr>
            <a:spLocks noChangeArrowheads="1"/>
          </p:cNvSpPr>
          <p:nvPr/>
        </p:nvSpPr>
        <p:spPr bwMode="auto">
          <a:xfrm>
            <a:off x="4414838" y="1062038"/>
            <a:ext cx="227012" cy="1381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600000"/>
                </a:solidFill>
                <a:cs typeface="Arial" charset="0"/>
              </a:rPr>
              <a:t>Cyt</a:t>
            </a:r>
          </a:p>
        </p:txBody>
      </p:sp>
      <p:sp>
        <p:nvSpPr>
          <p:cNvPr id="16024" name="AutoShape 10904"/>
          <p:cNvSpPr>
            <a:spLocks noChangeArrowheads="1"/>
          </p:cNvSpPr>
          <p:nvPr/>
        </p:nvSpPr>
        <p:spPr bwMode="auto">
          <a:xfrm>
            <a:off x="3076575" y="950913"/>
            <a:ext cx="227013" cy="1381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600000"/>
                </a:solidFill>
                <a:cs typeface="Arial" charset="0"/>
              </a:rPr>
              <a:t>Cyt</a:t>
            </a:r>
          </a:p>
        </p:txBody>
      </p:sp>
      <p:sp>
        <p:nvSpPr>
          <p:cNvPr id="16025" name="AutoShape 10905"/>
          <p:cNvSpPr>
            <a:spLocks noChangeArrowheads="1"/>
          </p:cNvSpPr>
          <p:nvPr/>
        </p:nvSpPr>
        <p:spPr bwMode="auto">
          <a:xfrm>
            <a:off x="3027363" y="1154113"/>
            <a:ext cx="227012" cy="1381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600000"/>
                </a:solidFill>
                <a:cs typeface="Arial" charset="0"/>
              </a:rPr>
              <a:t>Cyt</a:t>
            </a:r>
          </a:p>
        </p:txBody>
      </p:sp>
      <p:sp>
        <p:nvSpPr>
          <p:cNvPr id="16026" name="AutoShape 10906"/>
          <p:cNvSpPr>
            <a:spLocks noChangeArrowheads="1"/>
          </p:cNvSpPr>
          <p:nvPr/>
        </p:nvSpPr>
        <p:spPr bwMode="auto">
          <a:xfrm>
            <a:off x="3333750" y="1165225"/>
            <a:ext cx="227013" cy="1381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600000"/>
                </a:solidFill>
                <a:cs typeface="Arial" charset="0"/>
              </a:rPr>
              <a:t>Cyt</a:t>
            </a:r>
          </a:p>
        </p:txBody>
      </p:sp>
      <p:sp>
        <p:nvSpPr>
          <p:cNvPr id="16027" name="AutoShape 10907"/>
          <p:cNvSpPr>
            <a:spLocks noChangeArrowheads="1"/>
          </p:cNvSpPr>
          <p:nvPr/>
        </p:nvSpPr>
        <p:spPr bwMode="auto">
          <a:xfrm>
            <a:off x="4211638" y="920750"/>
            <a:ext cx="227012" cy="1381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600000"/>
                </a:solidFill>
                <a:cs typeface="Arial" charset="0"/>
              </a:rPr>
              <a:t>Cyt</a:t>
            </a:r>
          </a:p>
        </p:txBody>
      </p:sp>
      <p:grpSp>
        <p:nvGrpSpPr>
          <p:cNvPr id="16028" name="Group 10908"/>
          <p:cNvGrpSpPr>
            <a:grpSpLocks/>
          </p:cNvGrpSpPr>
          <p:nvPr/>
        </p:nvGrpSpPr>
        <p:grpSpPr bwMode="auto">
          <a:xfrm rot="1894878">
            <a:off x="3611563" y="903288"/>
            <a:ext cx="587375" cy="452437"/>
            <a:chOff x="2137" y="2483"/>
            <a:chExt cx="370" cy="285"/>
          </a:xfrm>
        </p:grpSpPr>
        <p:sp>
          <p:nvSpPr>
            <p:cNvPr id="16029" name="AutoShape 10909"/>
            <p:cNvSpPr>
              <a:spLocks noChangeArrowheads="1"/>
            </p:cNvSpPr>
            <p:nvPr/>
          </p:nvSpPr>
          <p:spPr bwMode="auto">
            <a:xfrm rot="-23550450">
              <a:off x="2185" y="2545"/>
              <a:ext cx="282" cy="174"/>
            </a:xfrm>
            <a:prstGeom prst="roundRect">
              <a:avLst>
                <a:gd name="adj" fmla="val 41611"/>
              </a:avLst>
            </a:prstGeom>
            <a:gradFill rotWithShape="1">
              <a:gsLst>
                <a:gs pos="0">
                  <a:srgbClr val="FFFFFF"/>
                </a:gs>
                <a:gs pos="50000">
                  <a:schemeClr val="tx1"/>
                </a:gs>
                <a:gs pos="100000">
                  <a:srgbClr val="FFFFFF"/>
                </a:gs>
              </a:gsLst>
              <a:lin ang="5400000" scaled="1"/>
            </a:gradFill>
            <a:ln w="317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30" name="Oval 10910"/>
            <p:cNvSpPr>
              <a:spLocks noChangeArrowheads="1"/>
            </p:cNvSpPr>
            <p:nvPr/>
          </p:nvSpPr>
          <p:spPr bwMode="auto">
            <a:xfrm rot="-23550450">
              <a:off x="2237" y="2629"/>
              <a:ext cx="270" cy="139"/>
            </a:xfrm>
            <a:prstGeom prst="ellipse">
              <a:avLst/>
            </a:prstGeom>
            <a:gradFill rotWithShape="1">
              <a:gsLst>
                <a:gs pos="0">
                  <a:srgbClr val="800000"/>
                </a:gs>
                <a:gs pos="100000">
                  <a:srgbClr val="FFE67D"/>
                </a:gs>
              </a:gsLst>
              <a:lin ang="5400000" scaled="1"/>
            </a:gradFill>
            <a:ln w="3175">
              <a:solidFill>
                <a:srgbClr val="99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rgbClr val="800000"/>
                  </a:solidFill>
                </a:rPr>
                <a:t>Bak</a:t>
              </a:r>
            </a:p>
          </p:txBody>
        </p:sp>
        <p:sp>
          <p:nvSpPr>
            <p:cNvPr id="16031" name="Oval 10911"/>
            <p:cNvSpPr>
              <a:spLocks noChangeArrowheads="1"/>
            </p:cNvSpPr>
            <p:nvPr/>
          </p:nvSpPr>
          <p:spPr bwMode="auto">
            <a:xfrm rot="-23550450">
              <a:off x="2137" y="2483"/>
              <a:ext cx="275" cy="143"/>
            </a:xfrm>
            <a:prstGeom prst="ellipse">
              <a:avLst/>
            </a:prstGeom>
            <a:gradFill rotWithShape="1">
              <a:gsLst>
                <a:gs pos="0">
                  <a:srgbClr val="FFE67D"/>
                </a:gs>
                <a:gs pos="100000">
                  <a:srgbClr val="800000"/>
                </a:gs>
              </a:gsLst>
              <a:lin ang="5400000" scaled="1"/>
            </a:gradFill>
            <a:ln w="3175">
              <a:solidFill>
                <a:srgbClr val="99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rgbClr val="4D4D4D"/>
                  </a:solidFill>
                </a:rPr>
                <a:t>Bax</a:t>
              </a:r>
            </a:p>
          </p:txBody>
        </p:sp>
      </p:grpSp>
      <p:sp>
        <p:nvSpPr>
          <p:cNvPr id="16032" name="Line 10912"/>
          <p:cNvSpPr>
            <a:spLocks noChangeShapeType="1"/>
          </p:cNvSpPr>
          <p:nvPr/>
        </p:nvSpPr>
        <p:spPr bwMode="auto">
          <a:xfrm>
            <a:off x="3624263" y="1128713"/>
            <a:ext cx="635000" cy="4762"/>
          </a:xfrm>
          <a:prstGeom prst="line">
            <a:avLst/>
          </a:prstGeom>
          <a:noFill/>
          <a:ln w="19050">
            <a:solidFill>
              <a:srgbClr val="0099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33" name="Oval 10913"/>
          <p:cNvSpPr>
            <a:spLocks noChangeArrowheads="1"/>
          </p:cNvSpPr>
          <p:nvPr/>
        </p:nvSpPr>
        <p:spPr bwMode="auto">
          <a:xfrm>
            <a:off x="4052888" y="1797050"/>
            <a:ext cx="436562" cy="227013"/>
          </a:xfrm>
          <a:prstGeom prst="ellipse">
            <a:avLst/>
          </a:prstGeom>
          <a:gradFill rotWithShape="1">
            <a:gsLst>
              <a:gs pos="0">
                <a:srgbClr val="FFE67D"/>
              </a:gs>
              <a:gs pos="100000">
                <a:srgbClr val="800000"/>
              </a:gs>
            </a:gsLst>
            <a:lin ang="5400000" scaled="1"/>
          </a:gradFill>
          <a:ln w="3175">
            <a:solidFill>
              <a:srgbClr val="99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4D4D4D"/>
                </a:solidFill>
              </a:rPr>
              <a:t>Bax</a:t>
            </a:r>
          </a:p>
        </p:txBody>
      </p:sp>
      <p:sp>
        <p:nvSpPr>
          <p:cNvPr id="16034" name="Oval 10914"/>
          <p:cNvSpPr>
            <a:spLocks noChangeArrowheads="1"/>
          </p:cNvSpPr>
          <p:nvPr/>
        </p:nvSpPr>
        <p:spPr bwMode="auto">
          <a:xfrm>
            <a:off x="2730500" y="1465263"/>
            <a:ext cx="428625" cy="220662"/>
          </a:xfrm>
          <a:prstGeom prst="ellipse">
            <a:avLst/>
          </a:prstGeom>
          <a:gradFill rotWithShape="1">
            <a:gsLst>
              <a:gs pos="0">
                <a:srgbClr val="800000"/>
              </a:gs>
              <a:gs pos="100000">
                <a:srgbClr val="FFE67D"/>
              </a:gs>
            </a:gsLst>
            <a:lin ang="5400000" scaled="1"/>
          </a:gradFill>
          <a:ln w="3175">
            <a:solidFill>
              <a:srgbClr val="99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800000"/>
                </a:solidFill>
              </a:rPr>
              <a:t>Bak</a:t>
            </a:r>
          </a:p>
        </p:txBody>
      </p:sp>
      <p:sp>
        <p:nvSpPr>
          <p:cNvPr id="16035" name="Oval 10915"/>
          <p:cNvSpPr>
            <a:spLocks noChangeArrowheads="1"/>
          </p:cNvSpPr>
          <p:nvPr/>
        </p:nvSpPr>
        <p:spPr bwMode="auto">
          <a:xfrm>
            <a:off x="3430588" y="1374775"/>
            <a:ext cx="428625" cy="220663"/>
          </a:xfrm>
          <a:prstGeom prst="ellipse">
            <a:avLst/>
          </a:prstGeom>
          <a:gradFill rotWithShape="1">
            <a:gsLst>
              <a:gs pos="0">
                <a:srgbClr val="800000"/>
              </a:gs>
              <a:gs pos="100000">
                <a:srgbClr val="FFE67D"/>
              </a:gs>
            </a:gsLst>
            <a:lin ang="5400000" scaled="1"/>
          </a:gradFill>
          <a:ln w="3175">
            <a:solidFill>
              <a:srgbClr val="99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800000"/>
                </a:solidFill>
              </a:rPr>
              <a:t>Bak</a:t>
            </a:r>
          </a:p>
        </p:txBody>
      </p:sp>
      <p:sp>
        <p:nvSpPr>
          <p:cNvPr id="16036" name="Oval 10916"/>
          <p:cNvSpPr>
            <a:spLocks noChangeArrowheads="1"/>
          </p:cNvSpPr>
          <p:nvPr/>
        </p:nvSpPr>
        <p:spPr bwMode="auto">
          <a:xfrm>
            <a:off x="1500188" y="1638300"/>
            <a:ext cx="401637" cy="244475"/>
          </a:xfrm>
          <a:prstGeom prst="ellipse">
            <a:avLst/>
          </a:prstGeom>
          <a:solidFill>
            <a:srgbClr val="38563E"/>
          </a:solidFill>
          <a:ln w="6350">
            <a:solidFill>
              <a:srgbClr val="DCFF7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DCFF79"/>
                </a:solidFill>
              </a:rPr>
              <a:t>Bcl-x</a:t>
            </a:r>
            <a:r>
              <a:rPr lang="en-US" sz="800" baseline="-25000">
                <a:solidFill>
                  <a:srgbClr val="DCFF79"/>
                </a:solidFill>
              </a:rPr>
              <a:t>L</a:t>
            </a:r>
          </a:p>
        </p:txBody>
      </p:sp>
      <p:sp>
        <p:nvSpPr>
          <p:cNvPr id="16037" name="Oval 10917"/>
          <p:cNvSpPr>
            <a:spLocks noChangeArrowheads="1"/>
          </p:cNvSpPr>
          <p:nvPr/>
        </p:nvSpPr>
        <p:spPr bwMode="auto">
          <a:xfrm>
            <a:off x="3221038" y="1452563"/>
            <a:ext cx="401637" cy="244475"/>
          </a:xfrm>
          <a:prstGeom prst="ellipse">
            <a:avLst/>
          </a:prstGeom>
          <a:solidFill>
            <a:srgbClr val="38563E"/>
          </a:solidFill>
          <a:ln w="6350">
            <a:solidFill>
              <a:srgbClr val="F9E4C5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ECE4D1"/>
                </a:solidFill>
              </a:rPr>
              <a:t>Bcl-2</a:t>
            </a:r>
          </a:p>
        </p:txBody>
      </p:sp>
      <p:sp>
        <p:nvSpPr>
          <p:cNvPr id="16038" name="Freeform 10918"/>
          <p:cNvSpPr>
            <a:spLocks/>
          </p:cNvSpPr>
          <p:nvPr/>
        </p:nvSpPr>
        <p:spPr bwMode="auto">
          <a:xfrm>
            <a:off x="4437063" y="2609850"/>
            <a:ext cx="1890712" cy="2438400"/>
          </a:xfrm>
          <a:custGeom>
            <a:avLst/>
            <a:gdLst>
              <a:gd name="T0" fmla="*/ 1191 w 1191"/>
              <a:gd name="T1" fmla="*/ 1536 h 1536"/>
              <a:gd name="T2" fmla="*/ 922 w 1191"/>
              <a:gd name="T3" fmla="*/ 1302 h 1536"/>
              <a:gd name="T4" fmla="*/ 521 w 1191"/>
              <a:gd name="T5" fmla="*/ 377 h 1536"/>
              <a:gd name="T6" fmla="*/ 0 w 1191"/>
              <a:gd name="T7" fmla="*/ 0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91" h="1536">
                <a:moveTo>
                  <a:pt x="1191" y="1536"/>
                </a:moveTo>
                <a:cubicBezTo>
                  <a:pt x="1120" y="1523"/>
                  <a:pt x="1034" y="1495"/>
                  <a:pt x="922" y="1302"/>
                </a:cubicBezTo>
                <a:cubicBezTo>
                  <a:pt x="810" y="1109"/>
                  <a:pt x="675" y="594"/>
                  <a:pt x="521" y="377"/>
                </a:cubicBezTo>
                <a:cubicBezTo>
                  <a:pt x="367" y="160"/>
                  <a:pt x="149" y="55"/>
                  <a:pt x="0" y="0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6039" name="Freeform 10919"/>
          <p:cNvSpPr>
            <a:spLocks/>
          </p:cNvSpPr>
          <p:nvPr/>
        </p:nvSpPr>
        <p:spPr bwMode="auto">
          <a:xfrm>
            <a:off x="4970463" y="1152525"/>
            <a:ext cx="544512" cy="812800"/>
          </a:xfrm>
          <a:custGeom>
            <a:avLst/>
            <a:gdLst>
              <a:gd name="T0" fmla="*/ 0 w 637"/>
              <a:gd name="T1" fmla="*/ 0 h 474"/>
              <a:gd name="T2" fmla="*/ 486 w 637"/>
              <a:gd name="T3" fmla="*/ 86 h 474"/>
              <a:gd name="T4" fmla="*/ 637 w 637"/>
              <a:gd name="T5" fmla="*/ 474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37" h="474">
                <a:moveTo>
                  <a:pt x="0" y="0"/>
                </a:moveTo>
                <a:cubicBezTo>
                  <a:pt x="190" y="3"/>
                  <a:pt x="380" y="7"/>
                  <a:pt x="486" y="86"/>
                </a:cubicBezTo>
                <a:cubicBezTo>
                  <a:pt x="592" y="165"/>
                  <a:pt x="614" y="319"/>
                  <a:pt x="637" y="474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40" name="Oval 10920"/>
          <p:cNvSpPr>
            <a:spLocks noChangeArrowheads="1"/>
          </p:cNvSpPr>
          <p:nvPr/>
        </p:nvSpPr>
        <p:spPr bwMode="auto">
          <a:xfrm>
            <a:off x="6338888" y="5002213"/>
            <a:ext cx="496887" cy="2667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rgbClr val="FEB284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chemeClr val="tx1"/>
                </a:solidFill>
              </a:rPr>
              <a:t>Bid</a:t>
            </a:r>
          </a:p>
        </p:txBody>
      </p:sp>
      <p:sp>
        <p:nvSpPr>
          <p:cNvPr id="16041" name="Freeform 10921"/>
          <p:cNvSpPr>
            <a:spLocks/>
          </p:cNvSpPr>
          <p:nvPr/>
        </p:nvSpPr>
        <p:spPr bwMode="auto">
          <a:xfrm>
            <a:off x="6216650" y="5186363"/>
            <a:ext cx="101600" cy="247650"/>
          </a:xfrm>
          <a:custGeom>
            <a:avLst/>
            <a:gdLst>
              <a:gd name="T0" fmla="*/ 5 w 64"/>
              <a:gd name="T1" fmla="*/ 156 h 156"/>
              <a:gd name="T2" fmla="*/ 10 w 64"/>
              <a:gd name="T3" fmla="*/ 54 h 156"/>
              <a:gd name="T4" fmla="*/ 64 w 64"/>
              <a:gd name="T5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" h="156">
                <a:moveTo>
                  <a:pt x="5" y="156"/>
                </a:moveTo>
                <a:cubicBezTo>
                  <a:pt x="6" y="139"/>
                  <a:pt x="0" y="80"/>
                  <a:pt x="10" y="54"/>
                </a:cubicBezTo>
                <a:cubicBezTo>
                  <a:pt x="20" y="28"/>
                  <a:pt x="53" y="11"/>
                  <a:pt x="64" y="0"/>
                </a:cubicBezTo>
              </a:path>
            </a:pathLst>
          </a:custGeom>
          <a:noFill/>
          <a:ln w="25400" cap="flat" cmpd="sng">
            <a:solidFill>
              <a:schemeClr val="accent3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042" name="Group 10922"/>
          <p:cNvGrpSpPr>
            <a:grpSpLocks noChangeAspect="1"/>
          </p:cNvGrpSpPr>
          <p:nvPr/>
        </p:nvGrpSpPr>
        <p:grpSpPr bwMode="auto">
          <a:xfrm flipV="1">
            <a:off x="5883275" y="4956175"/>
            <a:ext cx="100013" cy="92075"/>
            <a:chOff x="5004" y="1338"/>
            <a:chExt cx="81" cy="75"/>
          </a:xfrm>
        </p:grpSpPr>
        <p:sp>
          <p:nvSpPr>
            <p:cNvPr id="16043" name="Oval 10923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44" name="Line 10924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045" name="Line 10925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grpSp>
        <p:nvGrpSpPr>
          <p:cNvPr id="16046" name="Group 10926"/>
          <p:cNvGrpSpPr>
            <a:grpSpLocks/>
          </p:cNvGrpSpPr>
          <p:nvPr/>
        </p:nvGrpSpPr>
        <p:grpSpPr bwMode="auto">
          <a:xfrm>
            <a:off x="5986466" y="3370263"/>
            <a:ext cx="760413" cy="257175"/>
            <a:chOff x="3766" y="2127"/>
            <a:chExt cx="479" cy="162"/>
          </a:xfrm>
        </p:grpSpPr>
        <p:sp>
          <p:nvSpPr>
            <p:cNvPr id="16047" name="AutoShape 10927"/>
            <p:cNvSpPr>
              <a:spLocks noChangeArrowheads="1"/>
            </p:cNvSpPr>
            <p:nvPr/>
          </p:nvSpPr>
          <p:spPr bwMode="auto">
            <a:xfrm>
              <a:off x="4046" y="2168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grpSp>
          <p:nvGrpSpPr>
            <p:cNvPr id="16048" name="Group 10928"/>
            <p:cNvGrpSpPr>
              <a:grpSpLocks/>
            </p:cNvGrpSpPr>
            <p:nvPr/>
          </p:nvGrpSpPr>
          <p:grpSpPr bwMode="auto">
            <a:xfrm>
              <a:off x="3766" y="2127"/>
              <a:ext cx="320" cy="162"/>
              <a:chOff x="4738" y="1295"/>
              <a:chExt cx="320" cy="162"/>
            </a:xfrm>
          </p:grpSpPr>
          <p:sp>
            <p:nvSpPr>
              <p:cNvPr id="16049" name="PubPieSlice"/>
              <p:cNvSpPr>
                <a:spLocks noChangeAspect="1" noEditPoints="1" noChangeArrowheads="1"/>
              </p:cNvSpPr>
              <p:nvPr/>
            </p:nvSpPr>
            <p:spPr bwMode="auto">
              <a:xfrm rot="-209359">
                <a:off x="4738" y="1295"/>
                <a:ext cx="320" cy="162"/>
              </a:xfrm>
              <a:custGeom>
                <a:avLst/>
                <a:gdLst>
                  <a:gd name="G0" fmla="+- 0 0 0"/>
                  <a:gd name="G1" fmla="sin 10800 17694720"/>
                  <a:gd name="G2" fmla="cos 10800 17694720"/>
                  <a:gd name="G3" fmla="sin 10800 -5084055"/>
                  <a:gd name="G4" fmla="cos 10800 -5084055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10799 w 21600"/>
                  <a:gd name="T1" fmla="*/ 0 h 21600"/>
                  <a:gd name="T2" fmla="*/ 10800 w 21600"/>
                  <a:gd name="T3" fmla="*/ 10800 h 21600"/>
                  <a:gd name="T4" fmla="*/ 13123 w 21600"/>
                  <a:gd name="T5" fmla="*/ 252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10799" y="0"/>
                    </a:moveTo>
                    <a:cubicBezTo>
                      <a:pt x="4834" y="0"/>
                      <a:pt x="-1" y="4835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5730"/>
                      <a:pt x="18073" y="1343"/>
                      <a:pt x="13122" y="252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 sz="1000">
                  <a:solidFill>
                    <a:schemeClr val="tx1"/>
                  </a:solidFill>
                </a:endParaRPr>
              </a:p>
            </p:txBody>
          </p:sp>
          <p:sp>
            <p:nvSpPr>
              <p:cNvPr id="16050" name="Text Box 10930"/>
              <p:cNvSpPr txBox="1">
                <a:spLocks noChangeArrowheads="1"/>
              </p:cNvSpPr>
              <p:nvPr/>
            </p:nvSpPr>
            <p:spPr bwMode="auto">
              <a:xfrm rot="21457119">
                <a:off x="4746" y="1300"/>
                <a:ext cx="310" cy="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rgbClr val="4D0808"/>
                        </a:gs>
                        <a:gs pos="15000">
                          <a:srgbClr val="FF0300"/>
                        </a:gs>
                        <a:gs pos="27500">
                          <a:srgbClr val="FF7A00"/>
                        </a:gs>
                        <a:gs pos="50000">
                          <a:srgbClr val="FFF200"/>
                        </a:gs>
                        <a:gs pos="72500">
                          <a:srgbClr val="FF7A00"/>
                        </a:gs>
                        <a:gs pos="85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>
                    <a:solidFill>
                      <a:schemeClr val="tx1"/>
                    </a:solidFill>
                  </a:rPr>
                  <a:t>Casp 2</a:t>
                </a:r>
              </a:p>
            </p:txBody>
          </p:sp>
        </p:grpSp>
      </p:grpSp>
      <p:grpSp>
        <p:nvGrpSpPr>
          <p:cNvPr id="16051" name="Group 10931"/>
          <p:cNvGrpSpPr>
            <a:grpSpLocks/>
          </p:cNvGrpSpPr>
          <p:nvPr/>
        </p:nvGrpSpPr>
        <p:grpSpPr bwMode="auto">
          <a:xfrm>
            <a:off x="6018213" y="2566988"/>
            <a:ext cx="739775" cy="292100"/>
            <a:chOff x="3786" y="1621"/>
            <a:chExt cx="466" cy="184"/>
          </a:xfrm>
        </p:grpSpPr>
        <p:sp>
          <p:nvSpPr>
            <p:cNvPr id="16052" name="AutoShape 10932"/>
            <p:cNvSpPr>
              <a:spLocks noChangeArrowheads="1"/>
            </p:cNvSpPr>
            <p:nvPr/>
          </p:nvSpPr>
          <p:spPr bwMode="auto">
            <a:xfrm>
              <a:off x="4053" y="1691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grpSp>
          <p:nvGrpSpPr>
            <p:cNvPr id="16053" name="Group 10933"/>
            <p:cNvGrpSpPr>
              <a:grpSpLocks/>
            </p:cNvGrpSpPr>
            <p:nvPr/>
          </p:nvGrpSpPr>
          <p:grpSpPr bwMode="auto">
            <a:xfrm>
              <a:off x="3786" y="1621"/>
              <a:ext cx="308" cy="184"/>
              <a:chOff x="2953" y="3386"/>
              <a:chExt cx="308" cy="184"/>
            </a:xfrm>
          </p:grpSpPr>
          <p:grpSp>
            <p:nvGrpSpPr>
              <p:cNvPr id="16054" name="Group 10934"/>
              <p:cNvGrpSpPr>
                <a:grpSpLocks noChangeAspect="1"/>
              </p:cNvGrpSpPr>
              <p:nvPr/>
            </p:nvGrpSpPr>
            <p:grpSpPr bwMode="auto">
              <a:xfrm rot="16200000" flipV="1">
                <a:off x="3014" y="3325"/>
                <a:ext cx="184" cy="305"/>
                <a:chOff x="3783" y="3024"/>
                <a:chExt cx="194" cy="322"/>
              </a:xfrm>
            </p:grpSpPr>
            <p:sp>
              <p:nvSpPr>
                <p:cNvPr id="16055" name="AutoShape 10935"/>
                <p:cNvSpPr>
                  <a:spLocks noChangeAspect="1" noChangeArrowheads="1"/>
                </p:cNvSpPr>
                <p:nvPr/>
              </p:nvSpPr>
              <p:spPr bwMode="auto">
                <a:xfrm rot="-3219537" flipH="1" flipV="1">
                  <a:off x="3941" y="3083"/>
                  <a:ext cx="27" cy="45"/>
                </a:xfrm>
                <a:prstGeom prst="triangle">
                  <a:avLst>
                    <a:gd name="adj" fmla="val 100000"/>
                  </a:avLst>
                </a:prstGeom>
                <a:solidFill>
                  <a:srgbClr val="FF0000"/>
                </a:solidFill>
                <a:ln w="19050">
                  <a:solidFill>
                    <a:srgbClr val="FF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6056" name="AutoShape 10936"/>
                <p:cNvSpPr>
                  <a:spLocks noChangeAspect="1" noChangeArrowheads="1"/>
                </p:cNvSpPr>
                <p:nvPr/>
              </p:nvSpPr>
              <p:spPr bwMode="auto">
                <a:xfrm rot="1978278">
                  <a:off x="3933" y="3252"/>
                  <a:ext cx="27" cy="45"/>
                </a:xfrm>
                <a:prstGeom prst="triangle">
                  <a:avLst>
                    <a:gd name="adj" fmla="val 100000"/>
                  </a:avLst>
                </a:prstGeom>
                <a:solidFill>
                  <a:srgbClr val="FF0000"/>
                </a:solidFill>
                <a:ln w="19050">
                  <a:solidFill>
                    <a:srgbClr val="FF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6057" name="PubPieSlice"/>
                <p:cNvSpPr>
                  <a:spLocks noChangeAspect="1" noEditPoints="1" noChangeArrowheads="1"/>
                </p:cNvSpPr>
                <p:nvPr/>
              </p:nvSpPr>
              <p:spPr bwMode="auto">
                <a:xfrm rot="5190641">
                  <a:off x="3718" y="3089"/>
                  <a:ext cx="322" cy="191"/>
                </a:xfrm>
                <a:custGeom>
                  <a:avLst/>
                  <a:gdLst>
                    <a:gd name="G0" fmla="+- 0 0 0"/>
                    <a:gd name="G1" fmla="sin 10800 -8589192"/>
                    <a:gd name="G2" fmla="cos 10800 -8589192"/>
                    <a:gd name="G3" fmla="sin 10800 -2640501"/>
                    <a:gd name="G4" fmla="cos 10800 -2640501"/>
                    <a:gd name="G5" fmla="+- G1 10800 0"/>
                    <a:gd name="G6" fmla="+- G2 10800 0"/>
                    <a:gd name="G7" fmla="+- G3 10800 0"/>
                    <a:gd name="G8" fmla="+- G4 10800 0"/>
                    <a:gd name="G9" fmla="+- 10800 0 0"/>
                    <a:gd name="T0" fmla="*/ 3705 w 21600"/>
                    <a:gd name="T1" fmla="*/ 2656 h 21600"/>
                    <a:gd name="T2" fmla="*/ 10800 w 21600"/>
                    <a:gd name="T3" fmla="*/ 10800 h 21600"/>
                    <a:gd name="T4" fmla="*/ 19037 w 21600"/>
                    <a:gd name="T5" fmla="*/ 3815 h 21600"/>
                    <a:gd name="T6" fmla="*/ 3163 w 21600"/>
                    <a:gd name="T7" fmla="*/ 3163 h 21600"/>
                    <a:gd name="T8" fmla="*/ 18437 w 21600"/>
                    <a:gd name="T9" fmla="*/ 18437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T6" t="T7" r="T8" b="T9"/>
                  <a:pathLst>
                    <a:path w="21600" h="21600">
                      <a:moveTo>
                        <a:pt x="3705" y="2656"/>
                      </a:moveTo>
                      <a:cubicBezTo>
                        <a:pt x="1351" y="4707"/>
                        <a:pt x="-1" y="7677"/>
                        <a:pt x="-1" y="10799"/>
                      </a:cubicBezTo>
                      <a:cubicBezTo>
                        <a:pt x="0" y="16764"/>
                        <a:pt x="4835" y="21600"/>
                        <a:pt x="10800" y="21600"/>
                      </a:cubicBezTo>
                      <a:cubicBezTo>
                        <a:pt x="16764" y="21600"/>
                        <a:pt x="21600" y="16764"/>
                        <a:pt x="21600" y="10800"/>
                      </a:cubicBezTo>
                      <a:cubicBezTo>
                        <a:pt x="21600" y="8241"/>
                        <a:pt x="20691" y="5766"/>
                        <a:pt x="19037" y="3814"/>
                      </a:cubicBezTo>
                      <a:lnTo>
                        <a:pt x="10800" y="1080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>
                  <a:solidFill>
                    <a:srgbClr val="FFFF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107763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es-ES" sz="800">
                    <a:solidFill>
                      <a:srgbClr val="FFFF66"/>
                    </a:solidFill>
                  </a:endParaRPr>
                </a:p>
              </p:txBody>
            </p:sp>
          </p:grpSp>
          <p:sp>
            <p:nvSpPr>
              <p:cNvPr id="16058" name="Text Box 10938"/>
              <p:cNvSpPr txBox="1">
                <a:spLocks noChangeAspect="1" noChangeArrowheads="1"/>
              </p:cNvSpPr>
              <p:nvPr/>
            </p:nvSpPr>
            <p:spPr bwMode="auto">
              <a:xfrm>
                <a:off x="2973" y="3430"/>
                <a:ext cx="288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99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800">
                    <a:solidFill>
                      <a:schemeClr val="tx1"/>
                    </a:solidFill>
                  </a:rPr>
                  <a:t>Casp 2</a:t>
                </a:r>
              </a:p>
            </p:txBody>
          </p:sp>
        </p:grpSp>
      </p:grpSp>
      <p:sp>
        <p:nvSpPr>
          <p:cNvPr id="16059" name="AutoShape 10939"/>
          <p:cNvSpPr>
            <a:spLocks noChangeAspect="1" noChangeArrowheads="1"/>
          </p:cNvSpPr>
          <p:nvPr/>
        </p:nvSpPr>
        <p:spPr bwMode="auto">
          <a:xfrm>
            <a:off x="1828800" y="4849813"/>
            <a:ext cx="455613" cy="2413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>
                <a:solidFill>
                  <a:srgbClr val="A50021"/>
                </a:solidFill>
                <a:cs typeface="Arial" charset="0"/>
              </a:rPr>
              <a:t>SIRT1</a:t>
            </a:r>
          </a:p>
        </p:txBody>
      </p:sp>
      <p:sp>
        <p:nvSpPr>
          <p:cNvPr id="16060" name="Freeform 10940"/>
          <p:cNvSpPr>
            <a:spLocks/>
          </p:cNvSpPr>
          <p:nvPr/>
        </p:nvSpPr>
        <p:spPr bwMode="auto">
          <a:xfrm>
            <a:off x="2324100" y="4845050"/>
            <a:ext cx="1168400" cy="117475"/>
          </a:xfrm>
          <a:custGeom>
            <a:avLst/>
            <a:gdLst>
              <a:gd name="T0" fmla="*/ 0 w 736"/>
              <a:gd name="T1" fmla="*/ 74 h 74"/>
              <a:gd name="T2" fmla="*/ 343 w 736"/>
              <a:gd name="T3" fmla="*/ 10 h 74"/>
              <a:gd name="T4" fmla="*/ 736 w 736"/>
              <a:gd name="T5" fmla="*/ 1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36" h="74">
                <a:moveTo>
                  <a:pt x="0" y="74"/>
                </a:moveTo>
                <a:cubicBezTo>
                  <a:pt x="57" y="63"/>
                  <a:pt x="220" y="20"/>
                  <a:pt x="343" y="10"/>
                </a:cubicBezTo>
                <a:cubicBezTo>
                  <a:pt x="466" y="0"/>
                  <a:pt x="654" y="13"/>
                  <a:pt x="736" y="13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061" name="Group 10941"/>
          <p:cNvGrpSpPr>
            <a:grpSpLocks/>
          </p:cNvGrpSpPr>
          <p:nvPr/>
        </p:nvGrpSpPr>
        <p:grpSpPr bwMode="auto">
          <a:xfrm>
            <a:off x="3132138" y="4806950"/>
            <a:ext cx="100012" cy="92075"/>
            <a:chOff x="880" y="2691"/>
            <a:chExt cx="63" cy="58"/>
          </a:xfrm>
        </p:grpSpPr>
        <p:sp>
          <p:nvSpPr>
            <p:cNvPr id="16062" name="Oval 10942"/>
            <p:cNvSpPr>
              <a:spLocks noChangeAspect="1" noChangeArrowheads="1"/>
            </p:cNvSpPr>
            <p:nvPr/>
          </p:nvSpPr>
          <p:spPr bwMode="auto">
            <a:xfrm>
              <a:off x="880" y="2691"/>
              <a:ext cx="63" cy="58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63" name="Line 10943"/>
            <p:cNvSpPr>
              <a:spLocks noChangeAspect="1" noChangeShapeType="1"/>
            </p:cNvSpPr>
            <p:nvPr/>
          </p:nvSpPr>
          <p:spPr bwMode="auto">
            <a:xfrm rot="-5400000">
              <a:off x="912" y="2701"/>
              <a:ext cx="0" cy="38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sp>
        <p:nvSpPr>
          <p:cNvPr id="16064" name="Oval 10944"/>
          <p:cNvSpPr>
            <a:spLocks noChangeAspect="1" noChangeArrowheads="1"/>
          </p:cNvSpPr>
          <p:nvPr/>
        </p:nvSpPr>
        <p:spPr bwMode="auto">
          <a:xfrm>
            <a:off x="4205288" y="744538"/>
            <a:ext cx="195262" cy="117475"/>
          </a:xfrm>
          <a:prstGeom prst="ellipse">
            <a:avLst/>
          </a:prstGeom>
          <a:gradFill rotWithShape="1">
            <a:gsLst>
              <a:gs pos="0">
                <a:srgbClr val="FFFFD6">
                  <a:gamma/>
                  <a:shade val="46275"/>
                  <a:invGamma/>
                </a:srgbClr>
              </a:gs>
              <a:gs pos="50000">
                <a:srgbClr val="FFFFD6"/>
              </a:gs>
              <a:gs pos="100000">
                <a:srgbClr val="FFFFD6">
                  <a:gamma/>
                  <a:shade val="46275"/>
                  <a:invGamma/>
                </a:srgbClr>
              </a:gs>
            </a:gsLst>
            <a:lin ang="5400000" scaled="1"/>
          </a:gradFill>
          <a:ln w="317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FF0000"/>
                </a:solidFill>
              </a:rPr>
              <a:t>Omi</a:t>
            </a:r>
            <a:endParaRPr lang="en-US" sz="600">
              <a:solidFill>
                <a:srgbClr val="FF0000"/>
              </a:solidFill>
              <a:sym typeface="Symbol" charset="0"/>
            </a:endParaRPr>
          </a:p>
        </p:txBody>
      </p:sp>
      <p:sp>
        <p:nvSpPr>
          <p:cNvPr id="16065" name="Oval 10945"/>
          <p:cNvSpPr>
            <a:spLocks noChangeAspect="1" noChangeArrowheads="1"/>
          </p:cNvSpPr>
          <p:nvPr/>
        </p:nvSpPr>
        <p:spPr bwMode="auto">
          <a:xfrm>
            <a:off x="2292350" y="985838"/>
            <a:ext cx="195263" cy="117475"/>
          </a:xfrm>
          <a:prstGeom prst="ellipse">
            <a:avLst/>
          </a:prstGeom>
          <a:gradFill rotWithShape="1">
            <a:gsLst>
              <a:gs pos="0">
                <a:srgbClr val="FFFFD6">
                  <a:gamma/>
                  <a:shade val="46275"/>
                  <a:invGamma/>
                </a:srgbClr>
              </a:gs>
              <a:gs pos="50000">
                <a:srgbClr val="FFFFD6"/>
              </a:gs>
              <a:gs pos="100000">
                <a:srgbClr val="FFFFD6">
                  <a:gamma/>
                  <a:shade val="46275"/>
                  <a:invGamma/>
                </a:srgbClr>
              </a:gs>
            </a:gsLst>
            <a:lin ang="5400000" scaled="1"/>
          </a:gradFill>
          <a:ln w="317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FF0000"/>
                </a:solidFill>
              </a:rPr>
              <a:t>Omi</a:t>
            </a:r>
            <a:endParaRPr lang="en-US" sz="600">
              <a:solidFill>
                <a:srgbClr val="FF0000"/>
              </a:solidFill>
              <a:sym typeface="Symbol" charset="0"/>
            </a:endParaRPr>
          </a:p>
        </p:txBody>
      </p:sp>
      <p:sp>
        <p:nvSpPr>
          <p:cNvPr id="16066" name="AutoShape 10946"/>
          <p:cNvSpPr>
            <a:spLocks noChangeAspect="1" noChangeArrowheads="1"/>
          </p:cNvSpPr>
          <p:nvPr/>
        </p:nvSpPr>
        <p:spPr bwMode="auto">
          <a:xfrm>
            <a:off x="1162050" y="1993900"/>
            <a:ext cx="287338" cy="142875"/>
          </a:xfrm>
          <a:prstGeom prst="roundRect">
            <a:avLst>
              <a:gd name="adj" fmla="val 50000"/>
            </a:avLst>
          </a:prstGeom>
          <a:solidFill>
            <a:srgbClr val="B8141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F3F1F1"/>
                </a:solidFill>
              </a:rPr>
              <a:t>EndoG</a:t>
            </a:r>
          </a:p>
        </p:txBody>
      </p:sp>
      <p:sp>
        <p:nvSpPr>
          <p:cNvPr id="16067" name="Oval 10947"/>
          <p:cNvSpPr>
            <a:spLocks noChangeAspect="1" noChangeArrowheads="1"/>
          </p:cNvSpPr>
          <p:nvPr/>
        </p:nvSpPr>
        <p:spPr bwMode="auto">
          <a:xfrm>
            <a:off x="1012825" y="1808163"/>
            <a:ext cx="179388" cy="152400"/>
          </a:xfrm>
          <a:prstGeom prst="ellipse">
            <a:avLst/>
          </a:prstGeom>
          <a:solidFill>
            <a:srgbClr val="FF33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F2F2F2"/>
                </a:solidFill>
              </a:rPr>
              <a:t>AIF</a:t>
            </a:r>
          </a:p>
        </p:txBody>
      </p:sp>
      <p:sp>
        <p:nvSpPr>
          <p:cNvPr id="16068" name="Oval 10948"/>
          <p:cNvSpPr>
            <a:spLocks noChangeAspect="1" noChangeArrowheads="1"/>
          </p:cNvSpPr>
          <p:nvPr/>
        </p:nvSpPr>
        <p:spPr bwMode="auto">
          <a:xfrm>
            <a:off x="4551363" y="847725"/>
            <a:ext cx="236537" cy="142875"/>
          </a:xfrm>
          <a:prstGeom prst="ellipse">
            <a:avLst/>
          </a:prstGeom>
          <a:gradFill rotWithShape="1">
            <a:gsLst>
              <a:gs pos="0">
                <a:srgbClr val="FFFFD6">
                  <a:gamma/>
                  <a:shade val="46275"/>
                  <a:invGamma/>
                </a:srgbClr>
              </a:gs>
              <a:gs pos="50000">
                <a:srgbClr val="FFFFD6"/>
              </a:gs>
              <a:gs pos="100000">
                <a:srgbClr val="FFFFD6">
                  <a:gamma/>
                  <a:shade val="46275"/>
                  <a:invGamma/>
                </a:srgbClr>
              </a:gs>
            </a:gsLst>
            <a:lin ang="5400000" scaled="1"/>
          </a:gradFill>
          <a:ln w="317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chemeClr val="accent2"/>
                </a:solidFill>
              </a:rPr>
              <a:t>SMAC</a:t>
            </a:r>
            <a:endParaRPr lang="en-US" sz="600">
              <a:solidFill>
                <a:schemeClr val="accent2"/>
              </a:solidFill>
              <a:sym typeface="Symbol" charset="0"/>
            </a:endParaRPr>
          </a:p>
        </p:txBody>
      </p:sp>
      <p:sp>
        <p:nvSpPr>
          <p:cNvPr id="16069" name="AutoShape 10949"/>
          <p:cNvSpPr>
            <a:spLocks noChangeArrowheads="1"/>
          </p:cNvSpPr>
          <p:nvPr/>
        </p:nvSpPr>
        <p:spPr bwMode="auto">
          <a:xfrm>
            <a:off x="3881438" y="2628900"/>
            <a:ext cx="498475" cy="268288"/>
          </a:xfrm>
          <a:prstGeom prst="roundRect">
            <a:avLst>
              <a:gd name="adj" fmla="val 34023"/>
            </a:avLst>
          </a:prstGeom>
          <a:gradFill rotWithShape="1">
            <a:gsLst>
              <a:gs pos="0">
                <a:srgbClr val="8C3D91"/>
              </a:gs>
              <a:gs pos="6000">
                <a:srgbClr val="7005D4"/>
              </a:gs>
              <a:gs pos="15000">
                <a:srgbClr val="181CC7"/>
              </a:gs>
              <a:gs pos="30001">
                <a:srgbClr val="0A128C"/>
              </a:gs>
              <a:gs pos="50000">
                <a:srgbClr val="000000"/>
              </a:gs>
              <a:gs pos="70000">
                <a:srgbClr val="0A128C"/>
              </a:gs>
              <a:gs pos="85000">
                <a:srgbClr val="181CC7"/>
              </a:gs>
              <a:gs pos="94000">
                <a:srgbClr val="7005D4"/>
              </a:gs>
              <a:gs pos="100000">
                <a:srgbClr val="8C3D9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400"/>
              <a:t>p53</a:t>
            </a:r>
          </a:p>
        </p:txBody>
      </p:sp>
      <p:sp>
        <p:nvSpPr>
          <p:cNvPr id="16070" name="Oval 10950"/>
          <p:cNvSpPr>
            <a:spLocks noChangeArrowheads="1"/>
          </p:cNvSpPr>
          <p:nvPr/>
        </p:nvSpPr>
        <p:spPr bwMode="auto">
          <a:xfrm>
            <a:off x="3908425" y="2406650"/>
            <a:ext cx="496888" cy="2667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rgbClr val="FEB284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chemeClr val="tx1"/>
                </a:solidFill>
              </a:rPr>
              <a:t>Bid</a:t>
            </a:r>
          </a:p>
        </p:txBody>
      </p:sp>
      <p:sp>
        <p:nvSpPr>
          <p:cNvPr id="16071" name="Freeform 10951"/>
          <p:cNvSpPr>
            <a:spLocks/>
          </p:cNvSpPr>
          <p:nvPr/>
        </p:nvSpPr>
        <p:spPr bwMode="auto">
          <a:xfrm>
            <a:off x="3013075" y="1392238"/>
            <a:ext cx="914400" cy="714375"/>
          </a:xfrm>
          <a:custGeom>
            <a:avLst/>
            <a:gdLst>
              <a:gd name="T0" fmla="*/ 0 w 576"/>
              <a:gd name="T1" fmla="*/ 186 h 450"/>
              <a:gd name="T2" fmla="*/ 381 w 576"/>
              <a:gd name="T3" fmla="*/ 419 h 450"/>
              <a:gd name="T4" fmla="*/ 576 w 576"/>
              <a:gd name="T5" fmla="*/ 0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450">
                <a:moveTo>
                  <a:pt x="0" y="186"/>
                </a:moveTo>
                <a:cubicBezTo>
                  <a:pt x="45" y="285"/>
                  <a:pt x="285" y="450"/>
                  <a:pt x="381" y="419"/>
                </a:cubicBezTo>
                <a:cubicBezTo>
                  <a:pt x="477" y="388"/>
                  <a:pt x="570" y="205"/>
                  <a:pt x="576" y="0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72" name="Freeform 10952"/>
          <p:cNvSpPr>
            <a:spLocks/>
          </p:cNvSpPr>
          <p:nvPr/>
        </p:nvSpPr>
        <p:spPr bwMode="auto">
          <a:xfrm>
            <a:off x="3994150" y="1387475"/>
            <a:ext cx="192088" cy="385763"/>
          </a:xfrm>
          <a:custGeom>
            <a:avLst/>
            <a:gdLst>
              <a:gd name="T0" fmla="*/ 121 w 121"/>
              <a:gd name="T1" fmla="*/ 243 h 243"/>
              <a:gd name="T2" fmla="*/ 29 w 121"/>
              <a:gd name="T3" fmla="*/ 105 h 243"/>
              <a:gd name="T4" fmla="*/ 0 w 121"/>
              <a:gd name="T5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" h="243">
                <a:moveTo>
                  <a:pt x="121" y="243"/>
                </a:moveTo>
                <a:cubicBezTo>
                  <a:pt x="85" y="194"/>
                  <a:pt x="49" y="146"/>
                  <a:pt x="29" y="105"/>
                </a:cubicBezTo>
                <a:cubicBezTo>
                  <a:pt x="9" y="64"/>
                  <a:pt x="4" y="32"/>
                  <a:pt x="0" y="0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73" name="AutoShape 10953"/>
          <p:cNvSpPr>
            <a:spLocks noChangeAspect="1" noChangeArrowheads="1"/>
          </p:cNvSpPr>
          <p:nvPr/>
        </p:nvSpPr>
        <p:spPr bwMode="auto">
          <a:xfrm>
            <a:off x="2684463" y="5461000"/>
            <a:ext cx="1527175" cy="549275"/>
          </a:xfrm>
          <a:prstGeom prst="roundRect">
            <a:avLst>
              <a:gd name="adj" fmla="val 16250"/>
            </a:avLst>
          </a:prstGeom>
          <a:noFill/>
          <a:ln w="222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E6B4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 i="1">
                <a:solidFill>
                  <a:schemeClr val="tx1">
                    <a:lumMod val="95000"/>
                  </a:schemeClr>
                </a:solidFill>
              </a:rPr>
              <a:t>Bad, Puma, Noxa, Bok,</a:t>
            </a:r>
          </a:p>
          <a:p>
            <a:pPr algn="ctr"/>
            <a:r>
              <a:rPr lang="en-US" sz="1000" b="1" i="1">
                <a:solidFill>
                  <a:schemeClr val="tx1">
                    <a:lumMod val="95000"/>
                  </a:schemeClr>
                </a:solidFill>
              </a:rPr>
              <a:t>Bax, Bid, Casp 9, FAS, </a:t>
            </a:r>
            <a:br>
              <a:rPr lang="en-US" sz="1000" b="1" i="1">
                <a:solidFill>
                  <a:schemeClr val="tx1">
                    <a:lumMod val="95000"/>
                  </a:schemeClr>
                </a:solidFill>
              </a:rPr>
            </a:br>
            <a:r>
              <a:rPr lang="en-US" sz="1000" b="1" i="1">
                <a:solidFill>
                  <a:schemeClr val="tx1">
                    <a:lumMod val="95000"/>
                  </a:schemeClr>
                </a:solidFill>
              </a:rPr>
              <a:t>PIDD  mRNAs</a:t>
            </a:r>
          </a:p>
        </p:txBody>
      </p:sp>
      <p:sp>
        <p:nvSpPr>
          <p:cNvPr id="16074" name="AutoShape 10954"/>
          <p:cNvSpPr>
            <a:spLocks noChangeAspect="1" noChangeArrowheads="1"/>
          </p:cNvSpPr>
          <p:nvPr/>
        </p:nvSpPr>
        <p:spPr bwMode="auto">
          <a:xfrm>
            <a:off x="2692400" y="2119313"/>
            <a:ext cx="401638" cy="254000"/>
          </a:xfrm>
          <a:prstGeom prst="roundRect">
            <a:avLst>
              <a:gd name="adj" fmla="val 50000"/>
            </a:avLst>
          </a:prstGeom>
          <a:solidFill>
            <a:srgbClr val="CE6B42"/>
          </a:solidFill>
          <a:ln w="9525">
            <a:solidFill>
              <a:srgbClr val="F9E4C5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>
                <a:solidFill>
                  <a:srgbClr val="F9E4C5"/>
                </a:solidFill>
              </a:rPr>
              <a:t>Bad</a:t>
            </a:r>
          </a:p>
        </p:txBody>
      </p:sp>
      <p:sp>
        <p:nvSpPr>
          <p:cNvPr id="16075" name="Freeform 10955"/>
          <p:cNvSpPr>
            <a:spLocks/>
          </p:cNvSpPr>
          <p:nvPr/>
        </p:nvSpPr>
        <p:spPr bwMode="auto">
          <a:xfrm>
            <a:off x="2990850" y="2600325"/>
            <a:ext cx="852488" cy="404813"/>
          </a:xfrm>
          <a:custGeom>
            <a:avLst/>
            <a:gdLst>
              <a:gd name="T0" fmla="*/ 537 w 537"/>
              <a:gd name="T1" fmla="*/ 150 h 255"/>
              <a:gd name="T2" fmla="*/ 86 w 537"/>
              <a:gd name="T3" fmla="*/ 230 h 255"/>
              <a:gd name="T4" fmla="*/ 22 w 537"/>
              <a:gd name="T5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37" h="255">
                <a:moveTo>
                  <a:pt x="537" y="150"/>
                </a:moveTo>
                <a:cubicBezTo>
                  <a:pt x="462" y="163"/>
                  <a:pt x="172" y="255"/>
                  <a:pt x="86" y="230"/>
                </a:cubicBezTo>
                <a:cubicBezTo>
                  <a:pt x="0" y="205"/>
                  <a:pt x="35" y="48"/>
                  <a:pt x="22" y="0"/>
                </a:cubicBezTo>
              </a:path>
            </a:pathLst>
          </a:custGeom>
          <a:noFill/>
          <a:ln w="25400" cap="flat" cmpd="sng">
            <a:solidFill>
              <a:schemeClr val="accent3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dirty="0"/>
          </a:p>
        </p:txBody>
      </p:sp>
      <p:grpSp>
        <p:nvGrpSpPr>
          <p:cNvPr id="16076" name="Group 10956"/>
          <p:cNvGrpSpPr>
            <a:grpSpLocks noChangeAspect="1"/>
          </p:cNvGrpSpPr>
          <p:nvPr/>
        </p:nvGrpSpPr>
        <p:grpSpPr bwMode="auto">
          <a:xfrm flipV="1">
            <a:off x="2992438" y="2827338"/>
            <a:ext cx="100012" cy="92075"/>
            <a:chOff x="5004" y="1338"/>
            <a:chExt cx="81" cy="75"/>
          </a:xfrm>
        </p:grpSpPr>
        <p:sp>
          <p:nvSpPr>
            <p:cNvPr id="16077" name="Oval 10957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78" name="Line 10958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079" name="Line 10959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sp>
        <p:nvSpPr>
          <p:cNvPr id="16080" name="Oval 10960"/>
          <p:cNvSpPr>
            <a:spLocks noChangeArrowheads="1"/>
          </p:cNvSpPr>
          <p:nvPr/>
        </p:nvSpPr>
        <p:spPr bwMode="auto">
          <a:xfrm>
            <a:off x="4375150" y="1758950"/>
            <a:ext cx="496888" cy="2667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rgbClr val="FEB284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chemeClr val="tx1"/>
                </a:solidFill>
              </a:rPr>
              <a:t>tBid</a:t>
            </a:r>
          </a:p>
        </p:txBody>
      </p:sp>
      <p:sp>
        <p:nvSpPr>
          <p:cNvPr id="16081" name="Line 10961"/>
          <p:cNvSpPr>
            <a:spLocks noChangeShapeType="1"/>
          </p:cNvSpPr>
          <p:nvPr/>
        </p:nvSpPr>
        <p:spPr bwMode="auto">
          <a:xfrm flipV="1">
            <a:off x="4349750" y="2092325"/>
            <a:ext cx="214313" cy="309563"/>
          </a:xfrm>
          <a:prstGeom prst="line">
            <a:avLst/>
          </a:prstGeom>
          <a:noFill/>
          <a:ln w="28575">
            <a:solidFill>
              <a:srgbClr val="6666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82" name="Oval 10962"/>
          <p:cNvSpPr>
            <a:spLocks noChangeAspect="1" noChangeArrowheads="1"/>
          </p:cNvSpPr>
          <p:nvPr/>
        </p:nvSpPr>
        <p:spPr bwMode="auto">
          <a:xfrm>
            <a:off x="1665288" y="842963"/>
            <a:ext cx="179387" cy="152400"/>
          </a:xfrm>
          <a:prstGeom prst="ellipse">
            <a:avLst/>
          </a:prstGeom>
          <a:solidFill>
            <a:srgbClr val="FF33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/>
              <a:t>AIF</a:t>
            </a:r>
          </a:p>
        </p:txBody>
      </p:sp>
      <p:sp>
        <p:nvSpPr>
          <p:cNvPr id="16083" name="AutoShape 10963"/>
          <p:cNvSpPr>
            <a:spLocks noChangeAspect="1" noChangeArrowheads="1"/>
          </p:cNvSpPr>
          <p:nvPr/>
        </p:nvSpPr>
        <p:spPr bwMode="auto">
          <a:xfrm>
            <a:off x="1766888" y="1100138"/>
            <a:ext cx="287337" cy="142875"/>
          </a:xfrm>
          <a:prstGeom prst="roundRect">
            <a:avLst>
              <a:gd name="adj" fmla="val 50000"/>
            </a:avLst>
          </a:prstGeom>
          <a:solidFill>
            <a:srgbClr val="B8141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>
                <a:solidFill>
                  <a:srgbClr val="F3F1F1"/>
                </a:solidFill>
              </a:rPr>
              <a:t>EndoG</a:t>
            </a:r>
          </a:p>
        </p:txBody>
      </p:sp>
      <p:sp>
        <p:nvSpPr>
          <p:cNvPr id="16084" name="Line 10964"/>
          <p:cNvSpPr>
            <a:spLocks noChangeShapeType="1"/>
          </p:cNvSpPr>
          <p:nvPr/>
        </p:nvSpPr>
        <p:spPr bwMode="auto">
          <a:xfrm flipH="1">
            <a:off x="1266825" y="1219200"/>
            <a:ext cx="182563" cy="681038"/>
          </a:xfrm>
          <a:prstGeom prst="line">
            <a:avLst/>
          </a:prstGeom>
          <a:noFill/>
          <a:ln w="19050">
            <a:solidFill>
              <a:srgbClr val="0099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>
              <a:solidFill>
                <a:srgbClr val="F2F2F2"/>
              </a:solidFill>
            </a:endParaRPr>
          </a:p>
        </p:txBody>
      </p:sp>
      <p:sp>
        <p:nvSpPr>
          <p:cNvPr id="16085" name="AutoShape 10965"/>
          <p:cNvSpPr>
            <a:spLocks noChangeArrowheads="1"/>
          </p:cNvSpPr>
          <p:nvPr/>
        </p:nvSpPr>
        <p:spPr bwMode="auto">
          <a:xfrm>
            <a:off x="2217738" y="1512888"/>
            <a:ext cx="406400" cy="249237"/>
          </a:xfrm>
          <a:prstGeom prst="roundRect">
            <a:avLst>
              <a:gd name="adj" fmla="val 34023"/>
            </a:avLst>
          </a:prstGeom>
          <a:gradFill rotWithShape="1">
            <a:gsLst>
              <a:gs pos="0">
                <a:srgbClr val="8C3D91"/>
              </a:gs>
              <a:gs pos="6000">
                <a:srgbClr val="7005D4"/>
              </a:gs>
              <a:gs pos="15000">
                <a:srgbClr val="181CC7"/>
              </a:gs>
              <a:gs pos="30001">
                <a:srgbClr val="0A128C"/>
              </a:gs>
              <a:gs pos="50000">
                <a:srgbClr val="000000"/>
              </a:gs>
              <a:gs pos="70000">
                <a:srgbClr val="0A128C"/>
              </a:gs>
              <a:gs pos="85000">
                <a:srgbClr val="181CC7"/>
              </a:gs>
              <a:gs pos="94000">
                <a:srgbClr val="7005D4"/>
              </a:gs>
              <a:gs pos="100000">
                <a:srgbClr val="8C3D9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/>
              <a:t>p53</a:t>
            </a:r>
          </a:p>
        </p:txBody>
      </p:sp>
      <p:sp>
        <p:nvSpPr>
          <p:cNvPr id="16086" name="Oval 10966"/>
          <p:cNvSpPr>
            <a:spLocks noChangeArrowheads="1"/>
          </p:cNvSpPr>
          <p:nvPr/>
        </p:nvSpPr>
        <p:spPr bwMode="auto">
          <a:xfrm>
            <a:off x="2403475" y="1685925"/>
            <a:ext cx="401638" cy="244475"/>
          </a:xfrm>
          <a:prstGeom prst="ellipse">
            <a:avLst/>
          </a:prstGeom>
          <a:solidFill>
            <a:srgbClr val="38563E"/>
          </a:solidFill>
          <a:ln w="6350">
            <a:solidFill>
              <a:srgbClr val="F9E4C5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ECE4D1"/>
                </a:solidFill>
              </a:rPr>
              <a:t>Bcl-2</a:t>
            </a:r>
          </a:p>
        </p:txBody>
      </p:sp>
      <p:sp>
        <p:nvSpPr>
          <p:cNvPr id="16087" name="Freeform 10967"/>
          <p:cNvSpPr>
            <a:spLocks/>
          </p:cNvSpPr>
          <p:nvPr/>
        </p:nvSpPr>
        <p:spPr bwMode="auto">
          <a:xfrm>
            <a:off x="1743075" y="1787525"/>
            <a:ext cx="265113" cy="309563"/>
          </a:xfrm>
          <a:custGeom>
            <a:avLst/>
            <a:gdLst>
              <a:gd name="T0" fmla="*/ 167 w 167"/>
              <a:gd name="T1" fmla="*/ 0 h 195"/>
              <a:gd name="T2" fmla="*/ 90 w 167"/>
              <a:gd name="T3" fmla="*/ 183 h 195"/>
              <a:gd name="T4" fmla="*/ 0 w 167"/>
              <a:gd name="T5" fmla="*/ 71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7" h="195">
                <a:moveTo>
                  <a:pt x="167" y="0"/>
                </a:moveTo>
                <a:cubicBezTo>
                  <a:pt x="142" y="85"/>
                  <a:pt x="118" y="171"/>
                  <a:pt x="90" y="183"/>
                </a:cubicBezTo>
                <a:cubicBezTo>
                  <a:pt x="62" y="195"/>
                  <a:pt x="31" y="133"/>
                  <a:pt x="0" y="71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88" name="Freeform 10968"/>
          <p:cNvSpPr>
            <a:spLocks/>
          </p:cNvSpPr>
          <p:nvPr/>
        </p:nvSpPr>
        <p:spPr bwMode="auto">
          <a:xfrm>
            <a:off x="2322513" y="1782763"/>
            <a:ext cx="233362" cy="344487"/>
          </a:xfrm>
          <a:custGeom>
            <a:avLst/>
            <a:gdLst>
              <a:gd name="T0" fmla="*/ 0 w 147"/>
              <a:gd name="T1" fmla="*/ 0 h 217"/>
              <a:gd name="T2" fmla="*/ 32 w 147"/>
              <a:gd name="T3" fmla="*/ 199 h 217"/>
              <a:gd name="T4" fmla="*/ 147 w 147"/>
              <a:gd name="T5" fmla="*/ 106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7" h="217">
                <a:moveTo>
                  <a:pt x="0" y="0"/>
                </a:moveTo>
                <a:cubicBezTo>
                  <a:pt x="4" y="90"/>
                  <a:pt x="8" y="181"/>
                  <a:pt x="32" y="199"/>
                </a:cubicBezTo>
                <a:cubicBezTo>
                  <a:pt x="56" y="217"/>
                  <a:pt x="101" y="161"/>
                  <a:pt x="147" y="106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089" name="Group 10969"/>
          <p:cNvGrpSpPr>
            <a:grpSpLocks/>
          </p:cNvGrpSpPr>
          <p:nvPr/>
        </p:nvGrpSpPr>
        <p:grpSpPr bwMode="auto">
          <a:xfrm>
            <a:off x="1773238" y="1998663"/>
            <a:ext cx="100012" cy="92075"/>
            <a:chOff x="880" y="2691"/>
            <a:chExt cx="63" cy="58"/>
          </a:xfrm>
        </p:grpSpPr>
        <p:sp>
          <p:nvSpPr>
            <p:cNvPr id="16090" name="Oval 10970"/>
            <p:cNvSpPr>
              <a:spLocks noChangeAspect="1" noChangeArrowheads="1"/>
            </p:cNvSpPr>
            <p:nvPr/>
          </p:nvSpPr>
          <p:spPr bwMode="auto">
            <a:xfrm>
              <a:off x="880" y="2691"/>
              <a:ext cx="63" cy="58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91" name="Line 10971"/>
            <p:cNvSpPr>
              <a:spLocks noChangeAspect="1" noChangeShapeType="1"/>
            </p:cNvSpPr>
            <p:nvPr/>
          </p:nvSpPr>
          <p:spPr bwMode="auto">
            <a:xfrm rot="-5400000">
              <a:off x="912" y="2701"/>
              <a:ext cx="0" cy="38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grpSp>
        <p:nvGrpSpPr>
          <p:cNvPr id="16092" name="Group 10972"/>
          <p:cNvGrpSpPr>
            <a:grpSpLocks/>
          </p:cNvGrpSpPr>
          <p:nvPr/>
        </p:nvGrpSpPr>
        <p:grpSpPr bwMode="auto">
          <a:xfrm>
            <a:off x="2384425" y="2025650"/>
            <a:ext cx="100013" cy="92075"/>
            <a:chOff x="880" y="2691"/>
            <a:chExt cx="63" cy="58"/>
          </a:xfrm>
        </p:grpSpPr>
        <p:sp>
          <p:nvSpPr>
            <p:cNvPr id="16093" name="Oval 10973"/>
            <p:cNvSpPr>
              <a:spLocks noChangeAspect="1" noChangeArrowheads="1"/>
            </p:cNvSpPr>
            <p:nvPr/>
          </p:nvSpPr>
          <p:spPr bwMode="auto">
            <a:xfrm>
              <a:off x="880" y="2691"/>
              <a:ext cx="63" cy="58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094" name="Line 10974"/>
            <p:cNvSpPr>
              <a:spLocks noChangeAspect="1" noChangeShapeType="1"/>
            </p:cNvSpPr>
            <p:nvPr/>
          </p:nvSpPr>
          <p:spPr bwMode="auto">
            <a:xfrm rot="-5400000">
              <a:off x="912" y="2701"/>
              <a:ext cx="0" cy="38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sp>
        <p:nvSpPr>
          <p:cNvPr id="16095" name="Freeform 10975"/>
          <p:cNvSpPr>
            <a:spLocks/>
          </p:cNvSpPr>
          <p:nvPr/>
        </p:nvSpPr>
        <p:spPr bwMode="auto">
          <a:xfrm>
            <a:off x="3394075" y="1712913"/>
            <a:ext cx="69850" cy="263525"/>
          </a:xfrm>
          <a:custGeom>
            <a:avLst/>
            <a:gdLst>
              <a:gd name="T0" fmla="*/ 38 w 44"/>
              <a:gd name="T1" fmla="*/ 0 h 166"/>
              <a:gd name="T2" fmla="*/ 38 w 44"/>
              <a:gd name="T3" fmla="*/ 83 h 166"/>
              <a:gd name="T4" fmla="*/ 0 w 44"/>
              <a:gd name="T5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166">
                <a:moveTo>
                  <a:pt x="38" y="0"/>
                </a:moveTo>
                <a:cubicBezTo>
                  <a:pt x="41" y="27"/>
                  <a:pt x="44" y="55"/>
                  <a:pt x="38" y="83"/>
                </a:cubicBezTo>
                <a:cubicBezTo>
                  <a:pt x="32" y="111"/>
                  <a:pt x="16" y="138"/>
                  <a:pt x="0" y="166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96" name="Line 10976"/>
          <p:cNvSpPr>
            <a:spLocks noChangeShapeType="1"/>
          </p:cNvSpPr>
          <p:nvPr/>
        </p:nvSpPr>
        <p:spPr bwMode="auto">
          <a:xfrm flipH="1">
            <a:off x="3176588" y="2036763"/>
            <a:ext cx="182562" cy="295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097" name="Oval 10977"/>
          <p:cNvSpPr>
            <a:spLocks noChangeArrowheads="1"/>
          </p:cNvSpPr>
          <p:nvPr/>
        </p:nvSpPr>
        <p:spPr bwMode="auto">
          <a:xfrm>
            <a:off x="2827338" y="2308225"/>
            <a:ext cx="401637" cy="244475"/>
          </a:xfrm>
          <a:prstGeom prst="ellipse">
            <a:avLst/>
          </a:prstGeom>
          <a:solidFill>
            <a:srgbClr val="38563E"/>
          </a:solidFill>
          <a:ln w="6350">
            <a:solidFill>
              <a:srgbClr val="F9E4C5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ECE4D1"/>
                </a:solidFill>
              </a:rPr>
              <a:t>Bcl-2</a:t>
            </a:r>
          </a:p>
        </p:txBody>
      </p:sp>
      <p:sp>
        <p:nvSpPr>
          <p:cNvPr id="16098" name="AutoShape 10978"/>
          <p:cNvSpPr>
            <a:spLocks noChangeArrowheads="1"/>
          </p:cNvSpPr>
          <p:nvPr/>
        </p:nvSpPr>
        <p:spPr bwMode="auto">
          <a:xfrm>
            <a:off x="6251575" y="5527675"/>
            <a:ext cx="676275" cy="285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path path="shape">
              <a:fillToRect l="50000" t="50000" r="50000" b="50000"/>
            </a:path>
          </a:gradFill>
          <a:ln w="6350">
            <a:solidFill>
              <a:srgbClr val="FEE9D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rgbClr val="FEE9DA"/>
                </a:solidFill>
              </a:rPr>
              <a:t>ATR</a:t>
            </a:r>
          </a:p>
        </p:txBody>
      </p:sp>
      <p:sp>
        <p:nvSpPr>
          <p:cNvPr id="16099" name="AutoShape 10979"/>
          <p:cNvSpPr>
            <a:spLocks noChangeArrowheads="1"/>
          </p:cNvSpPr>
          <p:nvPr/>
        </p:nvSpPr>
        <p:spPr bwMode="auto">
          <a:xfrm>
            <a:off x="5160963" y="4976813"/>
            <a:ext cx="481012" cy="241300"/>
          </a:xfrm>
          <a:prstGeom prst="roundRect">
            <a:avLst>
              <a:gd name="adj" fmla="val 43421"/>
            </a:avLst>
          </a:prstGeom>
          <a:gradFill rotWithShape="1"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>
                <a:solidFill>
                  <a:srgbClr val="FFEC9B"/>
                </a:solidFill>
              </a:rPr>
              <a:t>Chk1</a:t>
            </a:r>
          </a:p>
        </p:txBody>
      </p:sp>
      <p:sp>
        <p:nvSpPr>
          <p:cNvPr id="16100" name="AutoShape 10980"/>
          <p:cNvSpPr>
            <a:spLocks/>
          </p:cNvSpPr>
          <p:nvPr/>
        </p:nvSpPr>
        <p:spPr bwMode="auto">
          <a:xfrm rot="-5400000">
            <a:off x="6143625" y="4760913"/>
            <a:ext cx="104775" cy="1558925"/>
          </a:xfrm>
          <a:prstGeom prst="rightBracket">
            <a:avLst>
              <a:gd name="adj" fmla="val 123990"/>
            </a:avLst>
          </a:prstGeom>
          <a:noFill/>
          <a:ln w="12700">
            <a:solidFill>
              <a:srgbClr val="4D4D4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01" name="AutoShape 10981"/>
          <p:cNvSpPr>
            <a:spLocks noChangeArrowheads="1"/>
          </p:cNvSpPr>
          <p:nvPr/>
        </p:nvSpPr>
        <p:spPr bwMode="auto">
          <a:xfrm>
            <a:off x="3538538" y="4640263"/>
            <a:ext cx="893762" cy="461962"/>
          </a:xfrm>
          <a:prstGeom prst="roundRect">
            <a:avLst>
              <a:gd name="adj" fmla="val 34023"/>
            </a:avLst>
          </a:prstGeom>
          <a:gradFill rotWithShape="1">
            <a:gsLst>
              <a:gs pos="0">
                <a:srgbClr val="8C3D91"/>
              </a:gs>
              <a:gs pos="6000">
                <a:srgbClr val="7005D4"/>
              </a:gs>
              <a:gs pos="15000">
                <a:srgbClr val="181CC7"/>
              </a:gs>
              <a:gs pos="30001">
                <a:srgbClr val="0A128C"/>
              </a:gs>
              <a:gs pos="50000">
                <a:srgbClr val="000000"/>
              </a:gs>
              <a:gs pos="70000">
                <a:srgbClr val="0A128C"/>
              </a:gs>
              <a:gs pos="85000">
                <a:srgbClr val="181CC7"/>
              </a:gs>
              <a:gs pos="94000">
                <a:srgbClr val="7005D4"/>
              </a:gs>
              <a:gs pos="100000">
                <a:srgbClr val="8C3D9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p53</a:t>
            </a:r>
          </a:p>
          <a:p>
            <a:pPr algn="ctr"/>
            <a:r>
              <a:rPr lang="en-US" sz="1000"/>
              <a:t>(stabilized)</a:t>
            </a:r>
          </a:p>
        </p:txBody>
      </p:sp>
      <p:sp>
        <p:nvSpPr>
          <p:cNvPr id="16102" name="Oval 10982"/>
          <p:cNvSpPr>
            <a:spLocks noChangeArrowheads="1"/>
          </p:cNvSpPr>
          <p:nvPr/>
        </p:nvSpPr>
        <p:spPr bwMode="auto">
          <a:xfrm>
            <a:off x="4270375" y="5019675"/>
            <a:ext cx="284163" cy="1524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S15</a:t>
            </a:r>
          </a:p>
        </p:txBody>
      </p:sp>
      <p:sp>
        <p:nvSpPr>
          <p:cNvPr id="16103" name="Oval 10983"/>
          <p:cNvSpPr>
            <a:spLocks noChangeArrowheads="1"/>
          </p:cNvSpPr>
          <p:nvPr/>
        </p:nvSpPr>
        <p:spPr bwMode="auto">
          <a:xfrm>
            <a:off x="4359275" y="4789488"/>
            <a:ext cx="284163" cy="14763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S20</a:t>
            </a:r>
          </a:p>
        </p:txBody>
      </p:sp>
      <p:sp>
        <p:nvSpPr>
          <p:cNvPr id="16104" name="AutoShape 10984"/>
          <p:cNvSpPr>
            <a:spLocks/>
          </p:cNvSpPr>
          <p:nvPr/>
        </p:nvSpPr>
        <p:spPr bwMode="auto">
          <a:xfrm>
            <a:off x="5611813" y="4657725"/>
            <a:ext cx="93662" cy="558800"/>
          </a:xfrm>
          <a:prstGeom prst="rightBracket">
            <a:avLst>
              <a:gd name="adj" fmla="val 49718"/>
            </a:avLst>
          </a:prstGeom>
          <a:noFill/>
          <a:ln w="12700">
            <a:solidFill>
              <a:srgbClr val="4D4D4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05" name="Line 10985"/>
          <p:cNvSpPr>
            <a:spLocks noChangeShapeType="1"/>
          </p:cNvSpPr>
          <p:nvPr/>
        </p:nvSpPr>
        <p:spPr bwMode="auto">
          <a:xfrm flipH="1">
            <a:off x="4695825" y="4899025"/>
            <a:ext cx="355600" cy="0"/>
          </a:xfrm>
          <a:prstGeom prst="line">
            <a:avLst/>
          </a:prstGeom>
          <a:noFill/>
          <a:ln w="25400">
            <a:solidFill>
              <a:schemeClr val="accent3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106" name="Group 10986"/>
          <p:cNvGrpSpPr>
            <a:grpSpLocks noChangeAspect="1"/>
          </p:cNvGrpSpPr>
          <p:nvPr/>
        </p:nvGrpSpPr>
        <p:grpSpPr bwMode="auto">
          <a:xfrm flipV="1">
            <a:off x="4827588" y="4851400"/>
            <a:ext cx="100012" cy="92075"/>
            <a:chOff x="5004" y="1338"/>
            <a:chExt cx="81" cy="75"/>
          </a:xfrm>
        </p:grpSpPr>
        <p:sp>
          <p:nvSpPr>
            <p:cNvPr id="16107" name="Oval 10987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08" name="Line 10988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09" name="Line 10989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grpSp>
        <p:nvGrpSpPr>
          <p:cNvPr id="16110" name="Group 10990"/>
          <p:cNvGrpSpPr>
            <a:grpSpLocks noChangeAspect="1"/>
          </p:cNvGrpSpPr>
          <p:nvPr/>
        </p:nvGrpSpPr>
        <p:grpSpPr bwMode="auto">
          <a:xfrm flipV="1">
            <a:off x="4865688" y="5260975"/>
            <a:ext cx="100012" cy="92075"/>
            <a:chOff x="5004" y="1338"/>
            <a:chExt cx="81" cy="75"/>
          </a:xfrm>
        </p:grpSpPr>
        <p:sp>
          <p:nvSpPr>
            <p:cNvPr id="16111" name="Oval 10991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12" name="Line 10992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13" name="Line 10993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sp>
        <p:nvSpPr>
          <p:cNvPr id="16114" name="Freeform 10994"/>
          <p:cNvSpPr>
            <a:spLocks/>
          </p:cNvSpPr>
          <p:nvPr/>
        </p:nvSpPr>
        <p:spPr bwMode="auto">
          <a:xfrm>
            <a:off x="4813300" y="5364163"/>
            <a:ext cx="1166813" cy="166687"/>
          </a:xfrm>
          <a:custGeom>
            <a:avLst/>
            <a:gdLst>
              <a:gd name="T0" fmla="*/ 727 w 735"/>
              <a:gd name="T1" fmla="*/ 51 h 105"/>
              <a:gd name="T2" fmla="*/ 640 w 735"/>
              <a:gd name="T3" fmla="*/ 3 h 105"/>
              <a:gd name="T4" fmla="*/ 157 w 735"/>
              <a:gd name="T5" fmla="*/ 31 h 105"/>
              <a:gd name="T6" fmla="*/ 0 w 735"/>
              <a:gd name="T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5" h="105">
                <a:moveTo>
                  <a:pt x="727" y="51"/>
                </a:moveTo>
                <a:cubicBezTo>
                  <a:pt x="713" y="43"/>
                  <a:pt x="735" y="6"/>
                  <a:pt x="640" y="3"/>
                </a:cubicBezTo>
                <a:cubicBezTo>
                  <a:pt x="545" y="0"/>
                  <a:pt x="264" y="14"/>
                  <a:pt x="157" y="31"/>
                </a:cubicBezTo>
                <a:cubicBezTo>
                  <a:pt x="50" y="48"/>
                  <a:pt x="33" y="90"/>
                  <a:pt x="0" y="105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115" name="Group 10995"/>
          <p:cNvGrpSpPr>
            <a:grpSpLocks/>
          </p:cNvGrpSpPr>
          <p:nvPr/>
        </p:nvGrpSpPr>
        <p:grpSpPr bwMode="auto">
          <a:xfrm>
            <a:off x="4941888" y="5384800"/>
            <a:ext cx="100012" cy="92075"/>
            <a:chOff x="880" y="2691"/>
            <a:chExt cx="63" cy="58"/>
          </a:xfrm>
        </p:grpSpPr>
        <p:sp>
          <p:nvSpPr>
            <p:cNvPr id="16116" name="Oval 10996"/>
            <p:cNvSpPr>
              <a:spLocks noChangeAspect="1" noChangeArrowheads="1"/>
            </p:cNvSpPr>
            <p:nvPr/>
          </p:nvSpPr>
          <p:spPr bwMode="auto">
            <a:xfrm>
              <a:off x="880" y="2691"/>
              <a:ext cx="63" cy="58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17" name="Line 10997"/>
            <p:cNvSpPr>
              <a:spLocks noChangeAspect="1" noChangeShapeType="1"/>
            </p:cNvSpPr>
            <p:nvPr/>
          </p:nvSpPr>
          <p:spPr bwMode="auto">
            <a:xfrm rot="-5400000">
              <a:off x="912" y="2701"/>
              <a:ext cx="0" cy="38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sp>
        <p:nvSpPr>
          <p:cNvPr id="16118" name="AutoShape 10998"/>
          <p:cNvSpPr>
            <a:spLocks/>
          </p:cNvSpPr>
          <p:nvPr/>
        </p:nvSpPr>
        <p:spPr bwMode="auto">
          <a:xfrm flipH="1">
            <a:off x="5081588" y="4657725"/>
            <a:ext cx="93662" cy="558800"/>
          </a:xfrm>
          <a:prstGeom prst="rightBracket">
            <a:avLst>
              <a:gd name="adj" fmla="val 49718"/>
            </a:avLst>
          </a:prstGeom>
          <a:noFill/>
          <a:ln w="12700">
            <a:solidFill>
              <a:srgbClr val="4D4D4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19" name="Freeform 10999"/>
          <p:cNvSpPr>
            <a:spLocks/>
          </p:cNvSpPr>
          <p:nvPr/>
        </p:nvSpPr>
        <p:spPr bwMode="auto">
          <a:xfrm>
            <a:off x="2892425" y="2914650"/>
            <a:ext cx="1022350" cy="1819275"/>
          </a:xfrm>
          <a:custGeom>
            <a:avLst/>
            <a:gdLst>
              <a:gd name="T0" fmla="*/ 381 w 644"/>
              <a:gd name="T1" fmla="*/ 1146 h 1146"/>
              <a:gd name="T2" fmla="*/ 32 w 644"/>
              <a:gd name="T3" fmla="*/ 797 h 1146"/>
              <a:gd name="T4" fmla="*/ 644 w 644"/>
              <a:gd name="T5" fmla="*/ 0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4" h="1146">
                <a:moveTo>
                  <a:pt x="381" y="1146"/>
                </a:moveTo>
                <a:cubicBezTo>
                  <a:pt x="189" y="1085"/>
                  <a:pt x="0" y="976"/>
                  <a:pt x="32" y="797"/>
                </a:cubicBezTo>
                <a:cubicBezTo>
                  <a:pt x="64" y="618"/>
                  <a:pt x="513" y="144"/>
                  <a:pt x="644" y="0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6120" name="AutoShape 11000"/>
          <p:cNvSpPr>
            <a:spLocks noChangeArrowheads="1"/>
          </p:cNvSpPr>
          <p:nvPr/>
        </p:nvSpPr>
        <p:spPr bwMode="auto">
          <a:xfrm>
            <a:off x="1206500" y="5784850"/>
            <a:ext cx="488950" cy="1920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C3D91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>
                <a:solidFill>
                  <a:srgbClr val="F2F2F2"/>
                </a:solidFill>
              </a:rPr>
              <a:t>Pin1</a:t>
            </a:r>
          </a:p>
        </p:txBody>
      </p:sp>
      <p:grpSp>
        <p:nvGrpSpPr>
          <p:cNvPr id="16121" name="Group 11001"/>
          <p:cNvGrpSpPr>
            <a:grpSpLocks noChangeAspect="1"/>
          </p:cNvGrpSpPr>
          <p:nvPr/>
        </p:nvGrpSpPr>
        <p:grpSpPr bwMode="auto">
          <a:xfrm flipV="1">
            <a:off x="6164263" y="5303838"/>
            <a:ext cx="100012" cy="92075"/>
            <a:chOff x="5004" y="1338"/>
            <a:chExt cx="81" cy="75"/>
          </a:xfrm>
        </p:grpSpPr>
        <p:sp>
          <p:nvSpPr>
            <p:cNvPr id="16122" name="Oval 11002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23" name="Line 11003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24" name="Line 11004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sp>
        <p:nvSpPr>
          <p:cNvPr id="16125" name="Oval 11005"/>
          <p:cNvSpPr>
            <a:spLocks noChangeArrowheads="1"/>
          </p:cNvSpPr>
          <p:nvPr/>
        </p:nvSpPr>
        <p:spPr bwMode="auto">
          <a:xfrm>
            <a:off x="4233863" y="4594225"/>
            <a:ext cx="284162" cy="1476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S33</a:t>
            </a:r>
          </a:p>
        </p:txBody>
      </p:sp>
      <p:sp>
        <p:nvSpPr>
          <p:cNvPr id="16126" name="Oval 11006"/>
          <p:cNvSpPr>
            <a:spLocks noChangeArrowheads="1"/>
          </p:cNvSpPr>
          <p:nvPr/>
        </p:nvSpPr>
        <p:spPr bwMode="auto">
          <a:xfrm>
            <a:off x="3935413" y="4524375"/>
            <a:ext cx="284162" cy="1476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T81</a:t>
            </a:r>
          </a:p>
        </p:txBody>
      </p:sp>
      <p:sp>
        <p:nvSpPr>
          <p:cNvPr id="16127" name="Oval 11007"/>
          <p:cNvSpPr>
            <a:spLocks noChangeArrowheads="1"/>
          </p:cNvSpPr>
          <p:nvPr/>
        </p:nvSpPr>
        <p:spPr bwMode="auto">
          <a:xfrm>
            <a:off x="3597275" y="4535488"/>
            <a:ext cx="284163" cy="14763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S315</a:t>
            </a:r>
          </a:p>
        </p:txBody>
      </p:sp>
      <p:sp>
        <p:nvSpPr>
          <p:cNvPr id="16128" name="AutoShape 11008"/>
          <p:cNvSpPr>
            <a:spLocks noChangeArrowheads="1"/>
          </p:cNvSpPr>
          <p:nvPr/>
        </p:nvSpPr>
        <p:spPr bwMode="auto">
          <a:xfrm>
            <a:off x="3271838" y="5035550"/>
            <a:ext cx="488950" cy="1920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C3D91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rgbClr val="00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>
                <a:solidFill>
                  <a:srgbClr val="F2F2F2"/>
                </a:solidFill>
              </a:rPr>
              <a:t>Pin1</a:t>
            </a:r>
          </a:p>
        </p:txBody>
      </p:sp>
      <p:sp>
        <p:nvSpPr>
          <p:cNvPr id="16129" name="Line 11009"/>
          <p:cNvSpPr>
            <a:spLocks noChangeShapeType="1"/>
          </p:cNvSpPr>
          <p:nvPr/>
        </p:nvSpPr>
        <p:spPr bwMode="auto">
          <a:xfrm flipV="1">
            <a:off x="6256338" y="2889250"/>
            <a:ext cx="0" cy="4270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30" name="Freeform 11010"/>
          <p:cNvSpPr>
            <a:spLocks/>
          </p:cNvSpPr>
          <p:nvPr/>
        </p:nvSpPr>
        <p:spPr bwMode="auto">
          <a:xfrm>
            <a:off x="4483100" y="2284413"/>
            <a:ext cx="1477963" cy="373062"/>
          </a:xfrm>
          <a:custGeom>
            <a:avLst/>
            <a:gdLst>
              <a:gd name="T0" fmla="*/ 931 w 931"/>
              <a:gd name="T1" fmla="*/ 235 h 235"/>
              <a:gd name="T2" fmla="*/ 183 w 931"/>
              <a:gd name="T3" fmla="*/ 147 h 235"/>
              <a:gd name="T4" fmla="*/ 0 w 931"/>
              <a:gd name="T5" fmla="*/ 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31" h="235">
                <a:moveTo>
                  <a:pt x="931" y="235"/>
                </a:moveTo>
                <a:cubicBezTo>
                  <a:pt x="806" y="220"/>
                  <a:pt x="338" y="186"/>
                  <a:pt x="183" y="147"/>
                </a:cubicBezTo>
                <a:cubicBezTo>
                  <a:pt x="28" y="108"/>
                  <a:pt x="38" y="31"/>
                  <a:pt x="0" y="0"/>
                </a:cubicBezTo>
              </a:path>
            </a:pathLst>
          </a:custGeom>
          <a:noFill/>
          <a:ln w="25400" cap="flat" cmpd="sng">
            <a:solidFill>
              <a:schemeClr val="accent3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131" name="Group 11011"/>
          <p:cNvGrpSpPr>
            <a:grpSpLocks noChangeAspect="1"/>
          </p:cNvGrpSpPr>
          <p:nvPr/>
        </p:nvGrpSpPr>
        <p:grpSpPr bwMode="auto">
          <a:xfrm flipV="1">
            <a:off x="4538663" y="2387600"/>
            <a:ext cx="100012" cy="92075"/>
            <a:chOff x="5004" y="1338"/>
            <a:chExt cx="81" cy="75"/>
          </a:xfrm>
        </p:grpSpPr>
        <p:sp>
          <p:nvSpPr>
            <p:cNvPr id="16132" name="Oval 11012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33" name="Line 11013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34" name="Line 11014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sp>
        <p:nvSpPr>
          <p:cNvPr id="16135" name="Freeform 11015"/>
          <p:cNvSpPr>
            <a:spLocks/>
          </p:cNvSpPr>
          <p:nvPr/>
        </p:nvSpPr>
        <p:spPr bwMode="auto">
          <a:xfrm>
            <a:off x="7948613" y="2833688"/>
            <a:ext cx="1587" cy="441325"/>
          </a:xfrm>
          <a:custGeom>
            <a:avLst/>
            <a:gdLst>
              <a:gd name="T0" fmla="*/ 0 w 1"/>
              <a:gd name="T1" fmla="*/ 0 h 278"/>
              <a:gd name="T2" fmla="*/ 1 w 1"/>
              <a:gd name="T3" fmla="*/ 278 h 27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278">
                <a:moveTo>
                  <a:pt x="0" y="0"/>
                </a:moveTo>
                <a:lnTo>
                  <a:pt x="1" y="278"/>
                </a:ln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36" name="Freeform 11016"/>
          <p:cNvSpPr>
            <a:spLocks/>
          </p:cNvSpPr>
          <p:nvPr/>
        </p:nvSpPr>
        <p:spPr bwMode="auto">
          <a:xfrm>
            <a:off x="6316663" y="2828925"/>
            <a:ext cx="1657350" cy="346075"/>
          </a:xfrm>
          <a:custGeom>
            <a:avLst/>
            <a:gdLst>
              <a:gd name="T0" fmla="*/ 1005 w 1044"/>
              <a:gd name="T1" fmla="*/ 0 h 218"/>
              <a:gd name="T2" fmla="*/ 877 w 1044"/>
              <a:gd name="T3" fmla="*/ 185 h 218"/>
              <a:gd name="T4" fmla="*/ 0 w 1044"/>
              <a:gd name="T5" fmla="*/ 201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44" h="218">
                <a:moveTo>
                  <a:pt x="1005" y="0"/>
                </a:moveTo>
                <a:cubicBezTo>
                  <a:pt x="984" y="31"/>
                  <a:pt x="1044" y="152"/>
                  <a:pt x="877" y="185"/>
                </a:cubicBezTo>
                <a:cubicBezTo>
                  <a:pt x="710" y="218"/>
                  <a:pt x="183" y="198"/>
                  <a:pt x="0" y="201"/>
                </a:cubicBezTo>
              </a:path>
            </a:pathLst>
          </a:custGeom>
          <a:noFill/>
          <a:ln w="25400" cap="flat" cmpd="sng">
            <a:solidFill>
              <a:schemeClr val="accent3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37" name="Line 11017"/>
          <p:cNvSpPr>
            <a:spLocks noChangeShapeType="1"/>
          </p:cNvSpPr>
          <p:nvPr/>
        </p:nvSpPr>
        <p:spPr bwMode="auto">
          <a:xfrm>
            <a:off x="7967663" y="3692525"/>
            <a:ext cx="0" cy="330200"/>
          </a:xfrm>
          <a:prstGeom prst="line">
            <a:avLst/>
          </a:prstGeom>
          <a:noFill/>
          <a:ln w="25400">
            <a:solidFill>
              <a:schemeClr val="accent3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grpSp>
        <p:nvGrpSpPr>
          <p:cNvPr id="16138" name="Group 11018"/>
          <p:cNvGrpSpPr>
            <a:grpSpLocks noChangeAspect="1"/>
          </p:cNvGrpSpPr>
          <p:nvPr/>
        </p:nvGrpSpPr>
        <p:grpSpPr bwMode="auto">
          <a:xfrm flipV="1">
            <a:off x="6488113" y="3098800"/>
            <a:ext cx="100012" cy="92075"/>
            <a:chOff x="5004" y="1338"/>
            <a:chExt cx="81" cy="75"/>
          </a:xfrm>
        </p:grpSpPr>
        <p:sp>
          <p:nvSpPr>
            <p:cNvPr id="16139" name="Oval 11019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40" name="Line 11020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41" name="Line 11021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grpSp>
        <p:nvGrpSpPr>
          <p:cNvPr id="16142" name="Group 11022"/>
          <p:cNvGrpSpPr>
            <a:grpSpLocks noChangeAspect="1"/>
          </p:cNvGrpSpPr>
          <p:nvPr/>
        </p:nvGrpSpPr>
        <p:grpSpPr bwMode="auto">
          <a:xfrm flipV="1">
            <a:off x="7899400" y="3030538"/>
            <a:ext cx="100013" cy="92075"/>
            <a:chOff x="5004" y="1338"/>
            <a:chExt cx="81" cy="75"/>
          </a:xfrm>
        </p:grpSpPr>
        <p:sp>
          <p:nvSpPr>
            <p:cNvPr id="16143" name="Oval 11023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44" name="Line 11024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45" name="Line 11025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grpSp>
        <p:nvGrpSpPr>
          <p:cNvPr id="16146" name="Group 11026"/>
          <p:cNvGrpSpPr>
            <a:grpSpLocks noChangeAspect="1"/>
          </p:cNvGrpSpPr>
          <p:nvPr/>
        </p:nvGrpSpPr>
        <p:grpSpPr bwMode="auto">
          <a:xfrm flipV="1">
            <a:off x="7912100" y="3789363"/>
            <a:ext cx="100013" cy="92075"/>
            <a:chOff x="5004" y="1338"/>
            <a:chExt cx="81" cy="75"/>
          </a:xfrm>
        </p:grpSpPr>
        <p:sp>
          <p:nvSpPr>
            <p:cNvPr id="16147" name="Oval 11027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48" name="Line 11028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49" name="Line 11029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grpSp>
        <p:nvGrpSpPr>
          <p:cNvPr id="16150" name="Group 11030"/>
          <p:cNvGrpSpPr>
            <a:grpSpLocks/>
          </p:cNvGrpSpPr>
          <p:nvPr/>
        </p:nvGrpSpPr>
        <p:grpSpPr bwMode="auto">
          <a:xfrm flipH="1">
            <a:off x="4270378" y="3684588"/>
            <a:ext cx="755650" cy="257175"/>
            <a:chOff x="2801" y="2246"/>
            <a:chExt cx="476" cy="162"/>
          </a:xfrm>
        </p:grpSpPr>
        <p:sp>
          <p:nvSpPr>
            <p:cNvPr id="16151" name="AutoShape 11031"/>
            <p:cNvSpPr>
              <a:spLocks noChangeArrowheads="1"/>
            </p:cNvSpPr>
            <p:nvPr/>
          </p:nvSpPr>
          <p:spPr bwMode="auto">
            <a:xfrm>
              <a:off x="3078" y="2287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grpSp>
          <p:nvGrpSpPr>
            <p:cNvPr id="16152" name="Group 11032"/>
            <p:cNvGrpSpPr>
              <a:grpSpLocks/>
            </p:cNvGrpSpPr>
            <p:nvPr/>
          </p:nvGrpSpPr>
          <p:grpSpPr bwMode="auto">
            <a:xfrm>
              <a:off x="2801" y="2246"/>
              <a:ext cx="320" cy="162"/>
              <a:chOff x="4738" y="1295"/>
              <a:chExt cx="320" cy="162"/>
            </a:xfrm>
          </p:grpSpPr>
          <p:sp>
            <p:nvSpPr>
              <p:cNvPr id="16153" name="PubPieSlice"/>
              <p:cNvSpPr>
                <a:spLocks noChangeAspect="1" noEditPoints="1" noChangeArrowheads="1"/>
              </p:cNvSpPr>
              <p:nvPr/>
            </p:nvSpPr>
            <p:spPr bwMode="auto">
              <a:xfrm rot="-209359">
                <a:off x="4738" y="1295"/>
                <a:ext cx="320" cy="162"/>
              </a:xfrm>
              <a:custGeom>
                <a:avLst/>
                <a:gdLst>
                  <a:gd name="G0" fmla="+- 0 0 0"/>
                  <a:gd name="G1" fmla="sin 10800 17694720"/>
                  <a:gd name="G2" fmla="cos 10800 17694720"/>
                  <a:gd name="G3" fmla="sin 10800 -5084055"/>
                  <a:gd name="G4" fmla="cos 10800 -5084055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10799 w 21600"/>
                  <a:gd name="T1" fmla="*/ 0 h 21600"/>
                  <a:gd name="T2" fmla="*/ 10800 w 21600"/>
                  <a:gd name="T3" fmla="*/ 10800 h 21600"/>
                  <a:gd name="T4" fmla="*/ 13123 w 21600"/>
                  <a:gd name="T5" fmla="*/ 252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10799" y="0"/>
                    </a:moveTo>
                    <a:cubicBezTo>
                      <a:pt x="4834" y="0"/>
                      <a:pt x="-1" y="4835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5730"/>
                      <a:pt x="18073" y="1343"/>
                      <a:pt x="13122" y="252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 sz="1000">
                  <a:solidFill>
                    <a:schemeClr val="tx1"/>
                  </a:solidFill>
                </a:endParaRPr>
              </a:p>
            </p:txBody>
          </p:sp>
          <p:sp>
            <p:nvSpPr>
              <p:cNvPr id="16154" name="Text Box 11034"/>
              <p:cNvSpPr txBox="1">
                <a:spLocks noChangeArrowheads="1"/>
              </p:cNvSpPr>
              <p:nvPr/>
            </p:nvSpPr>
            <p:spPr bwMode="auto">
              <a:xfrm rot="21457119">
                <a:off x="4746" y="1300"/>
                <a:ext cx="310" cy="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rgbClr val="4D0808"/>
                        </a:gs>
                        <a:gs pos="15000">
                          <a:srgbClr val="FF0300"/>
                        </a:gs>
                        <a:gs pos="27500">
                          <a:srgbClr val="FF7A00"/>
                        </a:gs>
                        <a:gs pos="50000">
                          <a:srgbClr val="FFF200"/>
                        </a:gs>
                        <a:gs pos="72500">
                          <a:srgbClr val="FF7A00"/>
                        </a:gs>
                        <a:gs pos="85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>
                    <a:solidFill>
                      <a:schemeClr val="tx1"/>
                    </a:solidFill>
                  </a:rPr>
                  <a:t>Casp 2</a:t>
                </a:r>
              </a:p>
            </p:txBody>
          </p:sp>
        </p:grpSp>
      </p:grpSp>
      <p:sp>
        <p:nvSpPr>
          <p:cNvPr id="16155" name="Freeform 11035"/>
          <p:cNvSpPr>
            <a:spLocks/>
          </p:cNvSpPr>
          <p:nvPr/>
        </p:nvSpPr>
        <p:spPr bwMode="auto">
          <a:xfrm>
            <a:off x="3014663" y="3803650"/>
            <a:ext cx="728662" cy="865188"/>
          </a:xfrm>
          <a:custGeom>
            <a:avLst/>
            <a:gdLst>
              <a:gd name="T0" fmla="*/ 316 w 459"/>
              <a:gd name="T1" fmla="*/ 545 h 545"/>
              <a:gd name="T2" fmla="*/ 42 w 459"/>
              <a:gd name="T3" fmla="*/ 243 h 545"/>
              <a:gd name="T4" fmla="*/ 459 w 459"/>
              <a:gd name="T5" fmla="*/ 0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59" h="545">
                <a:moveTo>
                  <a:pt x="316" y="545"/>
                </a:moveTo>
                <a:cubicBezTo>
                  <a:pt x="151" y="483"/>
                  <a:pt x="0" y="423"/>
                  <a:pt x="42" y="243"/>
                </a:cubicBezTo>
                <a:cubicBezTo>
                  <a:pt x="84" y="63"/>
                  <a:pt x="379" y="32"/>
                  <a:pt x="459" y="0"/>
                </a:cubicBezTo>
              </a:path>
            </a:pathLst>
          </a:custGeom>
          <a:noFill/>
          <a:ln w="25400" cap="flat" cmpd="sng">
            <a:solidFill>
              <a:schemeClr val="accent3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56" name="Line 11036"/>
          <p:cNvSpPr>
            <a:spLocks noChangeShapeType="1"/>
          </p:cNvSpPr>
          <p:nvPr/>
        </p:nvSpPr>
        <p:spPr bwMode="auto">
          <a:xfrm flipV="1">
            <a:off x="4986338" y="3367088"/>
            <a:ext cx="304800" cy="212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57" name="Line 11037"/>
          <p:cNvSpPr>
            <a:spLocks noChangeShapeType="1"/>
          </p:cNvSpPr>
          <p:nvPr/>
        </p:nvSpPr>
        <p:spPr bwMode="auto">
          <a:xfrm flipV="1">
            <a:off x="5372100" y="2838450"/>
            <a:ext cx="706438" cy="4778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/>
          </a:p>
        </p:txBody>
      </p:sp>
      <p:sp>
        <p:nvSpPr>
          <p:cNvPr id="16158" name="Oval 11038"/>
          <p:cNvSpPr>
            <a:spLocks noChangeAspect="1" noChangeArrowheads="1"/>
          </p:cNvSpPr>
          <p:nvPr/>
        </p:nvSpPr>
        <p:spPr bwMode="auto">
          <a:xfrm>
            <a:off x="3897313" y="3924300"/>
            <a:ext cx="374650" cy="227013"/>
          </a:xfrm>
          <a:prstGeom prst="ellipse">
            <a:avLst/>
          </a:prstGeom>
          <a:gradFill rotWithShape="1">
            <a:gsLst>
              <a:gs pos="0">
                <a:srgbClr val="47453F"/>
              </a:gs>
              <a:gs pos="50000">
                <a:srgbClr val="D0D8C0"/>
              </a:gs>
              <a:gs pos="100000">
                <a:srgbClr val="47453F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A50021"/>
                </a:solidFill>
              </a:rPr>
              <a:t>RAID</a:t>
            </a:r>
          </a:p>
        </p:txBody>
      </p:sp>
      <p:grpSp>
        <p:nvGrpSpPr>
          <p:cNvPr id="16159" name="Group 11039"/>
          <p:cNvGrpSpPr>
            <a:grpSpLocks/>
          </p:cNvGrpSpPr>
          <p:nvPr/>
        </p:nvGrpSpPr>
        <p:grpSpPr bwMode="auto">
          <a:xfrm>
            <a:off x="3835400" y="3810000"/>
            <a:ext cx="565150" cy="185738"/>
            <a:chOff x="2680" y="1982"/>
            <a:chExt cx="356" cy="117"/>
          </a:xfrm>
        </p:grpSpPr>
        <p:sp>
          <p:nvSpPr>
            <p:cNvPr id="16160" name="AutoShape 11040"/>
            <p:cNvSpPr>
              <a:spLocks noChangeArrowheads="1"/>
            </p:cNvSpPr>
            <p:nvPr/>
          </p:nvSpPr>
          <p:spPr bwMode="auto">
            <a:xfrm>
              <a:off x="2837" y="2007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sp>
          <p:nvSpPr>
            <p:cNvPr id="16161" name="Oval 11041"/>
            <p:cNvSpPr>
              <a:spLocks noChangeAspect="1" noChangeArrowheads="1"/>
            </p:cNvSpPr>
            <p:nvPr/>
          </p:nvSpPr>
          <p:spPr bwMode="auto">
            <a:xfrm>
              <a:off x="2680" y="1982"/>
              <a:ext cx="196" cy="117"/>
            </a:xfrm>
            <a:prstGeom prst="ellipse">
              <a:avLst/>
            </a:prstGeom>
            <a:gradFill rotWithShape="1">
              <a:gsLst>
                <a:gs pos="0">
                  <a:srgbClr val="540000"/>
                </a:gs>
                <a:gs pos="50000">
                  <a:srgbClr val="EBD9D9"/>
                </a:gs>
                <a:gs pos="100000">
                  <a:srgbClr val="540000"/>
                </a:gs>
              </a:gsLst>
              <a:lin ang="5400000" scaled="1"/>
            </a:gradFill>
            <a:ln w="3175">
              <a:solidFill>
                <a:srgbClr val="F1B28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rgbClr val="A50021"/>
                  </a:solidFill>
                </a:rPr>
                <a:t>PIDD</a:t>
              </a:r>
            </a:p>
          </p:txBody>
        </p:sp>
      </p:grpSp>
      <p:sp>
        <p:nvSpPr>
          <p:cNvPr id="16162" name="Oval 11042"/>
          <p:cNvSpPr>
            <a:spLocks noChangeAspect="1" noChangeArrowheads="1"/>
          </p:cNvSpPr>
          <p:nvPr/>
        </p:nvSpPr>
        <p:spPr bwMode="auto">
          <a:xfrm>
            <a:off x="3887788" y="3649663"/>
            <a:ext cx="374650" cy="227012"/>
          </a:xfrm>
          <a:prstGeom prst="ellipse">
            <a:avLst/>
          </a:prstGeom>
          <a:gradFill rotWithShape="1">
            <a:gsLst>
              <a:gs pos="0">
                <a:srgbClr val="47453F"/>
              </a:gs>
              <a:gs pos="50000">
                <a:srgbClr val="D0D8C0"/>
              </a:gs>
              <a:gs pos="100000">
                <a:srgbClr val="47453F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A50021"/>
                </a:solidFill>
              </a:rPr>
              <a:t>RAID</a:t>
            </a:r>
          </a:p>
        </p:txBody>
      </p:sp>
      <p:sp>
        <p:nvSpPr>
          <p:cNvPr id="16163" name="Oval 11043"/>
          <p:cNvSpPr>
            <a:spLocks noChangeAspect="1" noChangeArrowheads="1"/>
          </p:cNvSpPr>
          <p:nvPr/>
        </p:nvSpPr>
        <p:spPr bwMode="auto">
          <a:xfrm>
            <a:off x="3910013" y="3355975"/>
            <a:ext cx="374650" cy="227013"/>
          </a:xfrm>
          <a:prstGeom prst="ellipse">
            <a:avLst/>
          </a:prstGeom>
          <a:gradFill rotWithShape="1">
            <a:gsLst>
              <a:gs pos="0">
                <a:srgbClr val="47453F"/>
              </a:gs>
              <a:gs pos="50000">
                <a:srgbClr val="D0D8C0"/>
              </a:gs>
              <a:gs pos="100000">
                <a:srgbClr val="47453F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A50021"/>
                </a:solidFill>
              </a:rPr>
              <a:t>RAID</a:t>
            </a:r>
          </a:p>
        </p:txBody>
      </p:sp>
      <p:sp>
        <p:nvSpPr>
          <p:cNvPr id="16164" name="Oval 11044"/>
          <p:cNvSpPr>
            <a:spLocks noChangeAspect="1" noChangeArrowheads="1"/>
          </p:cNvSpPr>
          <p:nvPr/>
        </p:nvSpPr>
        <p:spPr bwMode="auto">
          <a:xfrm>
            <a:off x="3930650" y="3049588"/>
            <a:ext cx="374650" cy="227012"/>
          </a:xfrm>
          <a:prstGeom prst="ellipse">
            <a:avLst/>
          </a:prstGeom>
          <a:gradFill rotWithShape="1">
            <a:gsLst>
              <a:gs pos="0">
                <a:srgbClr val="47453F"/>
              </a:gs>
              <a:gs pos="50000">
                <a:srgbClr val="D0D8C0"/>
              </a:gs>
              <a:gs pos="100000">
                <a:srgbClr val="47453F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rgbClr val="A50021"/>
                </a:solidFill>
              </a:rPr>
              <a:t>RAID</a:t>
            </a:r>
          </a:p>
        </p:txBody>
      </p:sp>
      <p:grpSp>
        <p:nvGrpSpPr>
          <p:cNvPr id="16165" name="Group 11045"/>
          <p:cNvGrpSpPr>
            <a:grpSpLocks noChangeAspect="1"/>
          </p:cNvGrpSpPr>
          <p:nvPr/>
        </p:nvGrpSpPr>
        <p:grpSpPr bwMode="auto">
          <a:xfrm flipV="1">
            <a:off x="3517900" y="3811588"/>
            <a:ext cx="100013" cy="92075"/>
            <a:chOff x="5004" y="1338"/>
            <a:chExt cx="81" cy="75"/>
          </a:xfrm>
        </p:grpSpPr>
        <p:sp>
          <p:nvSpPr>
            <p:cNvPr id="16166" name="Oval 11046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ES"/>
            </a:p>
          </p:txBody>
        </p:sp>
        <p:sp>
          <p:nvSpPr>
            <p:cNvPr id="16167" name="Line 11047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  <p:sp>
          <p:nvSpPr>
            <p:cNvPr id="16168" name="Line 11048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/>
              <a:endParaRPr lang="es-ES"/>
            </a:p>
          </p:txBody>
        </p:sp>
      </p:grpSp>
      <p:grpSp>
        <p:nvGrpSpPr>
          <p:cNvPr id="16169" name="Group 11049"/>
          <p:cNvGrpSpPr>
            <a:grpSpLocks/>
          </p:cNvGrpSpPr>
          <p:nvPr/>
        </p:nvGrpSpPr>
        <p:grpSpPr bwMode="auto">
          <a:xfrm>
            <a:off x="3830638" y="3527425"/>
            <a:ext cx="565150" cy="185738"/>
            <a:chOff x="2680" y="1982"/>
            <a:chExt cx="356" cy="117"/>
          </a:xfrm>
        </p:grpSpPr>
        <p:sp>
          <p:nvSpPr>
            <p:cNvPr id="16170" name="AutoShape 11050"/>
            <p:cNvSpPr>
              <a:spLocks noChangeArrowheads="1"/>
            </p:cNvSpPr>
            <p:nvPr/>
          </p:nvSpPr>
          <p:spPr bwMode="auto">
            <a:xfrm>
              <a:off x="2837" y="2007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sp>
          <p:nvSpPr>
            <p:cNvPr id="16171" name="Oval 11051"/>
            <p:cNvSpPr>
              <a:spLocks noChangeAspect="1" noChangeArrowheads="1"/>
            </p:cNvSpPr>
            <p:nvPr/>
          </p:nvSpPr>
          <p:spPr bwMode="auto">
            <a:xfrm>
              <a:off x="2680" y="1982"/>
              <a:ext cx="196" cy="117"/>
            </a:xfrm>
            <a:prstGeom prst="ellipse">
              <a:avLst/>
            </a:prstGeom>
            <a:gradFill rotWithShape="1">
              <a:gsLst>
                <a:gs pos="0">
                  <a:srgbClr val="540000"/>
                </a:gs>
                <a:gs pos="50000">
                  <a:srgbClr val="EBD9D9"/>
                </a:gs>
                <a:gs pos="100000">
                  <a:srgbClr val="540000"/>
                </a:gs>
              </a:gsLst>
              <a:lin ang="5400000" scaled="1"/>
            </a:gradFill>
            <a:ln w="3175">
              <a:solidFill>
                <a:srgbClr val="F1B28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rgbClr val="A50021"/>
                  </a:solidFill>
                </a:rPr>
                <a:t>PIDD</a:t>
              </a:r>
            </a:p>
          </p:txBody>
        </p:sp>
      </p:grpSp>
      <p:grpSp>
        <p:nvGrpSpPr>
          <p:cNvPr id="16172" name="Group 11052"/>
          <p:cNvGrpSpPr>
            <a:grpSpLocks/>
          </p:cNvGrpSpPr>
          <p:nvPr/>
        </p:nvGrpSpPr>
        <p:grpSpPr bwMode="auto">
          <a:xfrm>
            <a:off x="3832225" y="3208338"/>
            <a:ext cx="565150" cy="185737"/>
            <a:chOff x="2680" y="1982"/>
            <a:chExt cx="356" cy="117"/>
          </a:xfrm>
        </p:grpSpPr>
        <p:sp>
          <p:nvSpPr>
            <p:cNvPr id="16173" name="AutoShape 11053"/>
            <p:cNvSpPr>
              <a:spLocks noChangeArrowheads="1"/>
            </p:cNvSpPr>
            <p:nvPr/>
          </p:nvSpPr>
          <p:spPr bwMode="auto">
            <a:xfrm>
              <a:off x="2837" y="2007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sp>
          <p:nvSpPr>
            <p:cNvPr id="16174" name="Oval 11054"/>
            <p:cNvSpPr>
              <a:spLocks noChangeAspect="1" noChangeArrowheads="1"/>
            </p:cNvSpPr>
            <p:nvPr/>
          </p:nvSpPr>
          <p:spPr bwMode="auto">
            <a:xfrm>
              <a:off x="2680" y="1982"/>
              <a:ext cx="196" cy="117"/>
            </a:xfrm>
            <a:prstGeom prst="ellipse">
              <a:avLst/>
            </a:prstGeom>
            <a:gradFill rotWithShape="1">
              <a:gsLst>
                <a:gs pos="0">
                  <a:srgbClr val="540000"/>
                </a:gs>
                <a:gs pos="50000">
                  <a:srgbClr val="EBD9D9"/>
                </a:gs>
                <a:gs pos="100000">
                  <a:srgbClr val="540000"/>
                </a:gs>
              </a:gsLst>
              <a:lin ang="5400000" scaled="1"/>
            </a:gradFill>
            <a:ln w="3175">
              <a:solidFill>
                <a:srgbClr val="F1B28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800">
                  <a:solidFill>
                    <a:srgbClr val="A50021"/>
                  </a:solidFill>
                </a:rPr>
                <a:t>PIDD</a:t>
              </a:r>
            </a:p>
          </p:txBody>
        </p:sp>
      </p:grpSp>
      <p:grpSp>
        <p:nvGrpSpPr>
          <p:cNvPr id="16175" name="Group 11055"/>
          <p:cNvGrpSpPr>
            <a:grpSpLocks/>
          </p:cNvGrpSpPr>
          <p:nvPr/>
        </p:nvGrpSpPr>
        <p:grpSpPr bwMode="auto">
          <a:xfrm flipH="1">
            <a:off x="4170360" y="3395663"/>
            <a:ext cx="755650" cy="257175"/>
            <a:chOff x="2801" y="2246"/>
            <a:chExt cx="476" cy="162"/>
          </a:xfrm>
        </p:grpSpPr>
        <p:sp>
          <p:nvSpPr>
            <p:cNvPr id="16176" name="AutoShape 11056"/>
            <p:cNvSpPr>
              <a:spLocks noChangeArrowheads="1"/>
            </p:cNvSpPr>
            <p:nvPr/>
          </p:nvSpPr>
          <p:spPr bwMode="auto">
            <a:xfrm>
              <a:off x="3078" y="2287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grpSp>
          <p:nvGrpSpPr>
            <p:cNvPr id="16177" name="Group 11057"/>
            <p:cNvGrpSpPr>
              <a:grpSpLocks/>
            </p:cNvGrpSpPr>
            <p:nvPr/>
          </p:nvGrpSpPr>
          <p:grpSpPr bwMode="auto">
            <a:xfrm>
              <a:off x="2801" y="2246"/>
              <a:ext cx="320" cy="162"/>
              <a:chOff x="4738" y="1295"/>
              <a:chExt cx="320" cy="162"/>
            </a:xfrm>
          </p:grpSpPr>
          <p:sp>
            <p:nvSpPr>
              <p:cNvPr id="16178" name="PubPieSlice"/>
              <p:cNvSpPr>
                <a:spLocks noChangeAspect="1" noEditPoints="1" noChangeArrowheads="1"/>
              </p:cNvSpPr>
              <p:nvPr/>
            </p:nvSpPr>
            <p:spPr bwMode="auto">
              <a:xfrm rot="-209359">
                <a:off x="4738" y="1295"/>
                <a:ext cx="320" cy="162"/>
              </a:xfrm>
              <a:custGeom>
                <a:avLst/>
                <a:gdLst>
                  <a:gd name="G0" fmla="+- 0 0 0"/>
                  <a:gd name="G1" fmla="sin 10800 17694720"/>
                  <a:gd name="G2" fmla="cos 10800 17694720"/>
                  <a:gd name="G3" fmla="sin 10800 -5084055"/>
                  <a:gd name="G4" fmla="cos 10800 -5084055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10799 w 21600"/>
                  <a:gd name="T1" fmla="*/ 0 h 21600"/>
                  <a:gd name="T2" fmla="*/ 10800 w 21600"/>
                  <a:gd name="T3" fmla="*/ 10800 h 21600"/>
                  <a:gd name="T4" fmla="*/ 13123 w 21600"/>
                  <a:gd name="T5" fmla="*/ 252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10799" y="0"/>
                    </a:moveTo>
                    <a:cubicBezTo>
                      <a:pt x="4834" y="0"/>
                      <a:pt x="-1" y="4835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5730"/>
                      <a:pt x="18073" y="1343"/>
                      <a:pt x="13122" y="252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 sz="1000">
                  <a:solidFill>
                    <a:schemeClr val="tx1"/>
                  </a:solidFill>
                </a:endParaRPr>
              </a:p>
            </p:txBody>
          </p:sp>
          <p:sp>
            <p:nvSpPr>
              <p:cNvPr id="16179" name="Text Box 11059"/>
              <p:cNvSpPr txBox="1">
                <a:spLocks noChangeArrowheads="1"/>
              </p:cNvSpPr>
              <p:nvPr/>
            </p:nvSpPr>
            <p:spPr bwMode="auto">
              <a:xfrm rot="21457119">
                <a:off x="4746" y="1300"/>
                <a:ext cx="310" cy="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rgbClr val="4D0808"/>
                        </a:gs>
                        <a:gs pos="15000">
                          <a:srgbClr val="FF0300"/>
                        </a:gs>
                        <a:gs pos="27500">
                          <a:srgbClr val="FF7A00"/>
                        </a:gs>
                        <a:gs pos="50000">
                          <a:srgbClr val="FFF200"/>
                        </a:gs>
                        <a:gs pos="72500">
                          <a:srgbClr val="FF7A00"/>
                        </a:gs>
                        <a:gs pos="85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>
                    <a:solidFill>
                      <a:schemeClr val="tx1"/>
                    </a:solidFill>
                  </a:rPr>
                  <a:t>Casp 2</a:t>
                </a:r>
              </a:p>
            </p:txBody>
          </p:sp>
        </p:grpSp>
      </p:grpSp>
      <p:grpSp>
        <p:nvGrpSpPr>
          <p:cNvPr id="16180" name="Group 11060"/>
          <p:cNvGrpSpPr>
            <a:grpSpLocks/>
          </p:cNvGrpSpPr>
          <p:nvPr/>
        </p:nvGrpSpPr>
        <p:grpSpPr bwMode="auto">
          <a:xfrm flipH="1">
            <a:off x="4203703" y="3101975"/>
            <a:ext cx="755650" cy="257175"/>
            <a:chOff x="2801" y="2246"/>
            <a:chExt cx="476" cy="162"/>
          </a:xfrm>
        </p:grpSpPr>
        <p:sp>
          <p:nvSpPr>
            <p:cNvPr id="16181" name="AutoShape 11061"/>
            <p:cNvSpPr>
              <a:spLocks noChangeArrowheads="1"/>
            </p:cNvSpPr>
            <p:nvPr/>
          </p:nvSpPr>
          <p:spPr bwMode="auto">
            <a:xfrm>
              <a:off x="3078" y="2287"/>
              <a:ext cx="199" cy="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>
              <a:solidFill>
                <a:srgbClr val="66417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  CARD</a:t>
              </a:r>
            </a:p>
          </p:txBody>
        </p:sp>
        <p:grpSp>
          <p:nvGrpSpPr>
            <p:cNvPr id="16182" name="Group 11062"/>
            <p:cNvGrpSpPr>
              <a:grpSpLocks/>
            </p:cNvGrpSpPr>
            <p:nvPr/>
          </p:nvGrpSpPr>
          <p:grpSpPr bwMode="auto">
            <a:xfrm>
              <a:off x="2801" y="2246"/>
              <a:ext cx="320" cy="162"/>
              <a:chOff x="4738" y="1295"/>
              <a:chExt cx="320" cy="162"/>
            </a:xfrm>
          </p:grpSpPr>
          <p:sp>
            <p:nvSpPr>
              <p:cNvPr id="16183" name="PubPieSlice"/>
              <p:cNvSpPr>
                <a:spLocks noChangeAspect="1" noEditPoints="1" noChangeArrowheads="1"/>
              </p:cNvSpPr>
              <p:nvPr/>
            </p:nvSpPr>
            <p:spPr bwMode="auto">
              <a:xfrm rot="-209359">
                <a:off x="4738" y="1295"/>
                <a:ext cx="320" cy="162"/>
              </a:xfrm>
              <a:custGeom>
                <a:avLst/>
                <a:gdLst>
                  <a:gd name="G0" fmla="+- 0 0 0"/>
                  <a:gd name="G1" fmla="sin 10800 17694720"/>
                  <a:gd name="G2" fmla="cos 10800 17694720"/>
                  <a:gd name="G3" fmla="sin 10800 -5084055"/>
                  <a:gd name="G4" fmla="cos 10800 -5084055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10799 w 21600"/>
                  <a:gd name="T1" fmla="*/ 0 h 21600"/>
                  <a:gd name="T2" fmla="*/ 10800 w 21600"/>
                  <a:gd name="T3" fmla="*/ 10800 h 21600"/>
                  <a:gd name="T4" fmla="*/ 13123 w 21600"/>
                  <a:gd name="T5" fmla="*/ 252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10799" y="0"/>
                    </a:moveTo>
                    <a:cubicBezTo>
                      <a:pt x="4834" y="0"/>
                      <a:pt x="-1" y="4835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5730"/>
                      <a:pt x="18073" y="1343"/>
                      <a:pt x="13122" y="252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 sz="1000">
                  <a:solidFill>
                    <a:schemeClr val="tx1"/>
                  </a:solidFill>
                </a:endParaRPr>
              </a:p>
            </p:txBody>
          </p:sp>
          <p:sp>
            <p:nvSpPr>
              <p:cNvPr id="16184" name="Text Box 11064"/>
              <p:cNvSpPr txBox="1">
                <a:spLocks noChangeArrowheads="1"/>
              </p:cNvSpPr>
              <p:nvPr/>
            </p:nvSpPr>
            <p:spPr bwMode="auto">
              <a:xfrm rot="21457119">
                <a:off x="4746" y="1300"/>
                <a:ext cx="310" cy="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rgbClr val="4D0808"/>
                        </a:gs>
                        <a:gs pos="15000">
                          <a:srgbClr val="FF0300"/>
                        </a:gs>
                        <a:gs pos="27500">
                          <a:srgbClr val="FF7A00"/>
                        </a:gs>
                        <a:gs pos="50000">
                          <a:srgbClr val="FFF200"/>
                        </a:gs>
                        <a:gs pos="72500">
                          <a:srgbClr val="FF7A00"/>
                        </a:gs>
                        <a:gs pos="85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>
                    <a:solidFill>
                      <a:schemeClr val="tx1"/>
                    </a:solidFill>
                  </a:rPr>
                  <a:t>Casp 2</a:t>
                </a:r>
              </a:p>
            </p:txBody>
          </p:sp>
        </p:grpSp>
      </p:grpSp>
      <p:sp>
        <p:nvSpPr>
          <p:cNvPr id="16185" name="Oval 11065"/>
          <p:cNvSpPr>
            <a:spLocks noChangeArrowheads="1"/>
          </p:cNvSpPr>
          <p:nvPr/>
        </p:nvSpPr>
        <p:spPr bwMode="auto">
          <a:xfrm>
            <a:off x="4424363" y="5500688"/>
            <a:ext cx="284162" cy="1524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S395</a:t>
            </a:r>
          </a:p>
        </p:txBody>
      </p:sp>
      <p:sp>
        <p:nvSpPr>
          <p:cNvPr id="16186" name="Oval 11066"/>
          <p:cNvSpPr>
            <a:spLocks noChangeArrowheads="1"/>
          </p:cNvSpPr>
          <p:nvPr/>
        </p:nvSpPr>
        <p:spPr bwMode="auto">
          <a:xfrm>
            <a:off x="5130800" y="4568825"/>
            <a:ext cx="284163" cy="1476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T68</a:t>
            </a:r>
          </a:p>
        </p:txBody>
      </p:sp>
      <p:sp>
        <p:nvSpPr>
          <p:cNvPr id="16187" name="Oval 11067"/>
          <p:cNvSpPr>
            <a:spLocks noChangeArrowheads="1"/>
          </p:cNvSpPr>
          <p:nvPr/>
        </p:nvSpPr>
        <p:spPr bwMode="auto">
          <a:xfrm>
            <a:off x="5386388" y="4581525"/>
            <a:ext cx="284162" cy="1476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S456</a:t>
            </a:r>
          </a:p>
        </p:txBody>
      </p:sp>
      <p:sp>
        <p:nvSpPr>
          <p:cNvPr id="16188" name="Oval 11068"/>
          <p:cNvSpPr>
            <a:spLocks noChangeArrowheads="1"/>
          </p:cNvSpPr>
          <p:nvPr/>
        </p:nvSpPr>
        <p:spPr bwMode="auto">
          <a:xfrm>
            <a:off x="5337175" y="4821238"/>
            <a:ext cx="284163" cy="14763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S516</a:t>
            </a:r>
          </a:p>
        </p:txBody>
      </p:sp>
    </p:spTree>
    <p:extLst>
      <p:ext uri="{BB962C8B-B14F-4D97-AF65-F5344CB8AC3E}">
        <p14:creationId xmlns:p14="http://schemas.microsoft.com/office/powerpoint/2010/main" val="930980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p53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339" y="274638"/>
            <a:ext cx="6985000" cy="628650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3799091" y="5802172"/>
            <a:ext cx="1009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 smtClean="0">
                <a:solidFill>
                  <a:schemeClr val="bg1"/>
                </a:solidFill>
              </a:rPr>
              <a:t>17p13.1</a:t>
            </a:r>
            <a:endParaRPr lang="es-ES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1670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0" y="1417638"/>
            <a:ext cx="6985000" cy="1651000"/>
          </a:xfrm>
          <a:prstGeom prst="rect">
            <a:avLst/>
          </a:prstGeo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p53</a:t>
            </a:r>
            <a:endParaRPr lang="es-ES" dirty="0"/>
          </a:p>
        </p:txBody>
      </p:sp>
      <p:sp>
        <p:nvSpPr>
          <p:cNvPr id="4" name="CuadroTexto 3"/>
          <p:cNvSpPr txBox="1"/>
          <p:nvPr/>
        </p:nvSpPr>
        <p:spPr>
          <a:xfrm>
            <a:off x="784694" y="3561927"/>
            <a:ext cx="2571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Sitio de unión con MDM2</a:t>
            </a:r>
          </a:p>
        </p:txBody>
      </p:sp>
      <p:cxnSp>
        <p:nvCxnSpPr>
          <p:cNvPr id="6" name="Conector curvado 5"/>
          <p:cNvCxnSpPr>
            <a:stCxn id="4" idx="0"/>
          </p:cNvCxnSpPr>
          <p:nvPr/>
        </p:nvCxnSpPr>
        <p:spPr>
          <a:xfrm rot="5400000" flipH="1" flipV="1">
            <a:off x="1680619" y="3043340"/>
            <a:ext cx="908550" cy="128624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uadroTexto 6"/>
          <p:cNvSpPr txBox="1"/>
          <p:nvPr/>
        </p:nvSpPr>
        <p:spPr>
          <a:xfrm>
            <a:off x="5696879" y="3931259"/>
            <a:ext cx="2136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Sitio de dimerización</a:t>
            </a:r>
          </a:p>
        </p:txBody>
      </p:sp>
      <p:cxnSp>
        <p:nvCxnSpPr>
          <p:cNvPr id="8" name="Conector curvado 7"/>
          <p:cNvCxnSpPr>
            <a:stCxn id="7" idx="0"/>
          </p:cNvCxnSpPr>
          <p:nvPr/>
        </p:nvCxnSpPr>
        <p:spPr>
          <a:xfrm rot="16200000" flipV="1">
            <a:off x="6201392" y="3367359"/>
            <a:ext cx="908502" cy="219297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uadroTexto 9"/>
          <p:cNvSpPr txBox="1"/>
          <p:nvPr/>
        </p:nvSpPr>
        <p:spPr>
          <a:xfrm>
            <a:off x="2660482" y="4300591"/>
            <a:ext cx="34251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smtClean="0"/>
              <a:t>Numerales II-V corresponden a </a:t>
            </a:r>
          </a:p>
          <a:p>
            <a:pPr algn="ctr"/>
            <a:r>
              <a:rPr lang="es-ES" dirty="0" smtClean="0"/>
              <a:t>Dominios Altamente Conservados: </a:t>
            </a:r>
          </a:p>
          <a:p>
            <a:pPr algn="ctr"/>
            <a:r>
              <a:rPr lang="es-ES" dirty="0" smtClean="0"/>
              <a:t>HCD</a:t>
            </a:r>
          </a:p>
        </p:txBody>
      </p:sp>
      <p:cxnSp>
        <p:nvCxnSpPr>
          <p:cNvPr id="11" name="Conector curvado 10"/>
          <p:cNvCxnSpPr>
            <a:stCxn id="10" idx="0"/>
          </p:cNvCxnSpPr>
          <p:nvPr/>
        </p:nvCxnSpPr>
        <p:spPr>
          <a:xfrm rot="5400000" flipH="1" flipV="1">
            <a:off x="3613742" y="3412673"/>
            <a:ext cx="1647214" cy="128623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8446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95" name="Group 247"/>
          <p:cNvGrpSpPr>
            <a:grpSpLocks/>
          </p:cNvGrpSpPr>
          <p:nvPr/>
        </p:nvGrpSpPr>
        <p:grpSpPr bwMode="auto">
          <a:xfrm>
            <a:off x="2555875" y="3286125"/>
            <a:ext cx="4543425" cy="595313"/>
            <a:chOff x="1604" y="2954"/>
            <a:chExt cx="2862" cy="375"/>
          </a:xfrm>
        </p:grpSpPr>
        <p:sp>
          <p:nvSpPr>
            <p:cNvPr id="2296" name="Freeform 248"/>
            <p:cNvSpPr>
              <a:spLocks noChangeAspect="1"/>
            </p:cNvSpPr>
            <p:nvPr/>
          </p:nvSpPr>
          <p:spPr bwMode="auto">
            <a:xfrm flipH="1">
              <a:off x="4066" y="2954"/>
              <a:ext cx="400" cy="37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297" name="Freeform 249"/>
            <p:cNvSpPr>
              <a:spLocks noChangeAspect="1"/>
            </p:cNvSpPr>
            <p:nvPr/>
          </p:nvSpPr>
          <p:spPr bwMode="auto">
            <a:xfrm flipH="1">
              <a:off x="1764" y="2954"/>
              <a:ext cx="404" cy="37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298" name="Freeform 250"/>
            <p:cNvSpPr>
              <a:spLocks noChangeAspect="1"/>
            </p:cNvSpPr>
            <p:nvPr/>
          </p:nvSpPr>
          <p:spPr bwMode="auto">
            <a:xfrm flipH="1">
              <a:off x="3302" y="2954"/>
              <a:ext cx="400" cy="37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299" name="Freeform 251"/>
            <p:cNvSpPr>
              <a:spLocks noChangeAspect="1"/>
            </p:cNvSpPr>
            <p:nvPr/>
          </p:nvSpPr>
          <p:spPr bwMode="auto">
            <a:xfrm flipH="1">
              <a:off x="2533" y="2954"/>
              <a:ext cx="400" cy="37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00" name="Freeform 252"/>
            <p:cNvSpPr>
              <a:spLocks noChangeAspect="1"/>
            </p:cNvSpPr>
            <p:nvPr/>
          </p:nvSpPr>
          <p:spPr bwMode="auto">
            <a:xfrm flipH="1">
              <a:off x="1989" y="2954"/>
              <a:ext cx="399" cy="37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01" name="Freeform 253"/>
            <p:cNvSpPr>
              <a:spLocks noChangeAspect="1"/>
            </p:cNvSpPr>
            <p:nvPr/>
          </p:nvSpPr>
          <p:spPr bwMode="auto">
            <a:xfrm flipH="1">
              <a:off x="3522" y="2954"/>
              <a:ext cx="405" cy="37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02" name="Freeform 254"/>
            <p:cNvSpPr>
              <a:spLocks noChangeAspect="1"/>
            </p:cNvSpPr>
            <p:nvPr/>
          </p:nvSpPr>
          <p:spPr bwMode="auto">
            <a:xfrm flipH="1">
              <a:off x="2753" y="2954"/>
              <a:ext cx="404" cy="37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03" name="AutoShape 255"/>
            <p:cNvSpPr>
              <a:spLocks noChangeAspect="1" noChangeArrowheads="1"/>
            </p:cNvSpPr>
            <p:nvPr/>
          </p:nvSpPr>
          <p:spPr bwMode="auto">
            <a:xfrm>
              <a:off x="2039" y="3122"/>
              <a:ext cx="25" cy="147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04" name="AutoShape 256"/>
            <p:cNvSpPr>
              <a:spLocks noChangeAspect="1" noChangeArrowheads="1"/>
            </p:cNvSpPr>
            <p:nvPr/>
          </p:nvSpPr>
          <p:spPr bwMode="auto">
            <a:xfrm>
              <a:off x="2039" y="2974"/>
              <a:ext cx="25" cy="14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05" name="AutoShape 257"/>
            <p:cNvSpPr>
              <a:spLocks noChangeAspect="1" noChangeArrowheads="1"/>
            </p:cNvSpPr>
            <p:nvPr/>
          </p:nvSpPr>
          <p:spPr bwMode="auto">
            <a:xfrm>
              <a:off x="2128" y="3196"/>
              <a:ext cx="30" cy="12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06" name="AutoShape 258"/>
            <p:cNvSpPr>
              <a:spLocks noChangeAspect="1" noChangeArrowheads="1"/>
            </p:cNvSpPr>
            <p:nvPr/>
          </p:nvSpPr>
          <p:spPr bwMode="auto">
            <a:xfrm>
              <a:off x="2128" y="3069"/>
              <a:ext cx="30" cy="12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07" name="AutoShape 259"/>
            <p:cNvSpPr>
              <a:spLocks noChangeAspect="1" noChangeArrowheads="1"/>
            </p:cNvSpPr>
            <p:nvPr/>
          </p:nvSpPr>
          <p:spPr bwMode="auto">
            <a:xfrm>
              <a:off x="1844" y="2979"/>
              <a:ext cx="30" cy="5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08" name="AutoShape 260"/>
            <p:cNvSpPr>
              <a:spLocks noChangeAspect="1" noChangeArrowheads="1"/>
            </p:cNvSpPr>
            <p:nvPr/>
          </p:nvSpPr>
          <p:spPr bwMode="auto">
            <a:xfrm>
              <a:off x="1844" y="3032"/>
              <a:ext cx="30" cy="5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09" name="AutoShape 261"/>
            <p:cNvSpPr>
              <a:spLocks noChangeAspect="1" noChangeArrowheads="1"/>
            </p:cNvSpPr>
            <p:nvPr/>
          </p:nvSpPr>
          <p:spPr bwMode="auto">
            <a:xfrm>
              <a:off x="1949" y="3053"/>
              <a:ext cx="25" cy="9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10" name="AutoShape 262"/>
            <p:cNvSpPr>
              <a:spLocks noChangeAspect="1" noChangeArrowheads="1"/>
            </p:cNvSpPr>
            <p:nvPr/>
          </p:nvSpPr>
          <p:spPr bwMode="auto">
            <a:xfrm>
              <a:off x="1949" y="2964"/>
              <a:ext cx="25" cy="9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11" name="Freeform 263"/>
            <p:cNvSpPr>
              <a:spLocks noChangeAspect="1"/>
            </p:cNvSpPr>
            <p:nvPr/>
          </p:nvSpPr>
          <p:spPr bwMode="auto">
            <a:xfrm>
              <a:off x="1604" y="2954"/>
              <a:ext cx="400" cy="37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12" name="AutoShape 264"/>
            <p:cNvSpPr>
              <a:spLocks noChangeAspect="1" noChangeArrowheads="1"/>
            </p:cNvSpPr>
            <p:nvPr/>
          </p:nvSpPr>
          <p:spPr bwMode="auto">
            <a:xfrm>
              <a:off x="2218" y="3199"/>
              <a:ext cx="25" cy="5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13" name="AutoShape 265"/>
            <p:cNvSpPr>
              <a:spLocks noChangeAspect="1" noChangeArrowheads="1"/>
            </p:cNvSpPr>
            <p:nvPr/>
          </p:nvSpPr>
          <p:spPr bwMode="auto">
            <a:xfrm>
              <a:off x="2218" y="3252"/>
              <a:ext cx="25" cy="5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14" name="AutoShape 266"/>
            <p:cNvSpPr>
              <a:spLocks noChangeAspect="1" noChangeArrowheads="1"/>
            </p:cNvSpPr>
            <p:nvPr/>
          </p:nvSpPr>
          <p:spPr bwMode="auto">
            <a:xfrm flipV="1">
              <a:off x="2573" y="2964"/>
              <a:ext cx="30" cy="7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15" name="AutoShape 267"/>
            <p:cNvSpPr>
              <a:spLocks noChangeAspect="1" noChangeArrowheads="1"/>
            </p:cNvSpPr>
            <p:nvPr/>
          </p:nvSpPr>
          <p:spPr bwMode="auto">
            <a:xfrm flipV="1">
              <a:off x="2573" y="3039"/>
              <a:ext cx="30" cy="7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16" name="AutoShape 268"/>
            <p:cNvSpPr>
              <a:spLocks noChangeAspect="1" noChangeArrowheads="1"/>
            </p:cNvSpPr>
            <p:nvPr/>
          </p:nvSpPr>
          <p:spPr bwMode="auto">
            <a:xfrm>
              <a:off x="2493" y="3099"/>
              <a:ext cx="30" cy="13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17" name="AutoShape 269"/>
            <p:cNvSpPr>
              <a:spLocks noChangeAspect="1" noChangeArrowheads="1"/>
            </p:cNvSpPr>
            <p:nvPr/>
          </p:nvSpPr>
          <p:spPr bwMode="auto">
            <a:xfrm>
              <a:off x="2493" y="2964"/>
              <a:ext cx="30" cy="13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18" name="AutoShape 270"/>
            <p:cNvSpPr>
              <a:spLocks noChangeAspect="1" noChangeArrowheads="1"/>
            </p:cNvSpPr>
            <p:nvPr/>
          </p:nvSpPr>
          <p:spPr bwMode="auto">
            <a:xfrm flipV="1">
              <a:off x="2413" y="3019"/>
              <a:ext cx="30" cy="145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19" name="AutoShape 271"/>
            <p:cNvSpPr>
              <a:spLocks noChangeAspect="1" noChangeArrowheads="1"/>
            </p:cNvSpPr>
            <p:nvPr/>
          </p:nvSpPr>
          <p:spPr bwMode="auto">
            <a:xfrm flipV="1">
              <a:off x="2413" y="3164"/>
              <a:ext cx="30" cy="14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20" name="AutoShape 272"/>
            <p:cNvSpPr>
              <a:spLocks noChangeAspect="1" noChangeArrowheads="1"/>
            </p:cNvSpPr>
            <p:nvPr/>
          </p:nvSpPr>
          <p:spPr bwMode="auto">
            <a:xfrm>
              <a:off x="2323" y="3244"/>
              <a:ext cx="30" cy="70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21" name="AutoShape 273"/>
            <p:cNvSpPr>
              <a:spLocks noChangeAspect="1" noChangeArrowheads="1"/>
            </p:cNvSpPr>
            <p:nvPr/>
          </p:nvSpPr>
          <p:spPr bwMode="auto">
            <a:xfrm>
              <a:off x="2323" y="3174"/>
              <a:ext cx="30" cy="7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22" name="Freeform 274"/>
            <p:cNvSpPr>
              <a:spLocks noChangeAspect="1"/>
            </p:cNvSpPr>
            <p:nvPr/>
          </p:nvSpPr>
          <p:spPr bwMode="auto">
            <a:xfrm>
              <a:off x="2148" y="2954"/>
              <a:ext cx="400" cy="37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23" name="AutoShape 275"/>
            <p:cNvSpPr>
              <a:spLocks noChangeAspect="1" noChangeArrowheads="1"/>
            </p:cNvSpPr>
            <p:nvPr/>
          </p:nvSpPr>
          <p:spPr bwMode="auto">
            <a:xfrm flipV="1">
              <a:off x="2873" y="3172"/>
              <a:ext cx="25" cy="147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24" name="AutoShape 276"/>
            <p:cNvSpPr>
              <a:spLocks noChangeAspect="1" noChangeArrowheads="1"/>
            </p:cNvSpPr>
            <p:nvPr/>
          </p:nvSpPr>
          <p:spPr bwMode="auto">
            <a:xfrm flipV="1">
              <a:off x="2873" y="3029"/>
              <a:ext cx="25" cy="14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25" name="AutoShape 277"/>
            <p:cNvSpPr>
              <a:spLocks noChangeAspect="1" noChangeArrowheads="1"/>
            </p:cNvSpPr>
            <p:nvPr/>
          </p:nvSpPr>
          <p:spPr bwMode="auto">
            <a:xfrm>
              <a:off x="2778" y="3101"/>
              <a:ext cx="30" cy="14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26" name="AutoShape 278"/>
            <p:cNvSpPr>
              <a:spLocks noChangeAspect="1" noChangeArrowheads="1"/>
            </p:cNvSpPr>
            <p:nvPr/>
          </p:nvSpPr>
          <p:spPr bwMode="auto">
            <a:xfrm>
              <a:off x="2778" y="2959"/>
              <a:ext cx="30" cy="14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27" name="AutoShape 279"/>
            <p:cNvSpPr>
              <a:spLocks noChangeAspect="1" noChangeArrowheads="1"/>
            </p:cNvSpPr>
            <p:nvPr/>
          </p:nvSpPr>
          <p:spPr bwMode="auto">
            <a:xfrm>
              <a:off x="2703" y="3049"/>
              <a:ext cx="30" cy="85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28" name="AutoShape 280"/>
            <p:cNvSpPr>
              <a:spLocks noChangeAspect="1" noChangeArrowheads="1"/>
            </p:cNvSpPr>
            <p:nvPr/>
          </p:nvSpPr>
          <p:spPr bwMode="auto">
            <a:xfrm>
              <a:off x="2703" y="2964"/>
              <a:ext cx="30" cy="8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29" name="Freeform 281"/>
            <p:cNvSpPr>
              <a:spLocks noChangeAspect="1"/>
            </p:cNvSpPr>
            <p:nvPr/>
          </p:nvSpPr>
          <p:spPr bwMode="auto">
            <a:xfrm>
              <a:off x="2373" y="2954"/>
              <a:ext cx="400" cy="37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30" name="AutoShape 282"/>
            <p:cNvSpPr>
              <a:spLocks noChangeAspect="1" noChangeArrowheads="1"/>
            </p:cNvSpPr>
            <p:nvPr/>
          </p:nvSpPr>
          <p:spPr bwMode="auto">
            <a:xfrm>
              <a:off x="3247" y="3119"/>
              <a:ext cx="25" cy="145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31" name="AutoShape 283"/>
            <p:cNvSpPr>
              <a:spLocks noChangeAspect="1" noChangeArrowheads="1"/>
            </p:cNvSpPr>
            <p:nvPr/>
          </p:nvSpPr>
          <p:spPr bwMode="auto">
            <a:xfrm>
              <a:off x="3247" y="2974"/>
              <a:ext cx="25" cy="14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32" name="AutoShape 284"/>
            <p:cNvSpPr>
              <a:spLocks noChangeAspect="1" noChangeArrowheads="1"/>
            </p:cNvSpPr>
            <p:nvPr/>
          </p:nvSpPr>
          <p:spPr bwMode="auto">
            <a:xfrm>
              <a:off x="3157" y="3196"/>
              <a:ext cx="25" cy="12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33" name="AutoShape 285"/>
            <p:cNvSpPr>
              <a:spLocks noChangeAspect="1" noChangeArrowheads="1"/>
            </p:cNvSpPr>
            <p:nvPr/>
          </p:nvSpPr>
          <p:spPr bwMode="auto">
            <a:xfrm>
              <a:off x="3157" y="3069"/>
              <a:ext cx="25" cy="12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34" name="AutoShape 286"/>
            <p:cNvSpPr>
              <a:spLocks noChangeAspect="1" noChangeArrowheads="1"/>
            </p:cNvSpPr>
            <p:nvPr/>
          </p:nvSpPr>
          <p:spPr bwMode="auto">
            <a:xfrm>
              <a:off x="2953" y="3226"/>
              <a:ext cx="25" cy="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35" name="AutoShape 287"/>
            <p:cNvSpPr>
              <a:spLocks noChangeAspect="1" noChangeArrowheads="1"/>
            </p:cNvSpPr>
            <p:nvPr/>
          </p:nvSpPr>
          <p:spPr bwMode="auto">
            <a:xfrm>
              <a:off x="2953" y="3139"/>
              <a:ext cx="25" cy="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36" name="AutoShape 288"/>
            <p:cNvSpPr>
              <a:spLocks noChangeAspect="1" noChangeArrowheads="1"/>
            </p:cNvSpPr>
            <p:nvPr/>
          </p:nvSpPr>
          <p:spPr bwMode="auto">
            <a:xfrm flipV="1">
              <a:off x="3062" y="3184"/>
              <a:ext cx="30" cy="60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37" name="AutoShape 289"/>
            <p:cNvSpPr>
              <a:spLocks noChangeAspect="1" noChangeArrowheads="1"/>
            </p:cNvSpPr>
            <p:nvPr/>
          </p:nvSpPr>
          <p:spPr bwMode="auto">
            <a:xfrm flipV="1">
              <a:off x="3062" y="3244"/>
              <a:ext cx="30" cy="6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38" name="Freeform 290"/>
            <p:cNvSpPr>
              <a:spLocks noChangeAspect="1"/>
            </p:cNvSpPr>
            <p:nvPr/>
          </p:nvSpPr>
          <p:spPr bwMode="auto">
            <a:xfrm>
              <a:off x="2918" y="2954"/>
              <a:ext cx="404" cy="37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39" name="AutoShape 291"/>
            <p:cNvSpPr>
              <a:spLocks noChangeAspect="1" noChangeArrowheads="1"/>
            </p:cNvSpPr>
            <p:nvPr/>
          </p:nvSpPr>
          <p:spPr bwMode="auto">
            <a:xfrm>
              <a:off x="3337" y="3054"/>
              <a:ext cx="30" cy="9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40" name="AutoShape 292"/>
            <p:cNvSpPr>
              <a:spLocks noChangeAspect="1" noChangeArrowheads="1"/>
            </p:cNvSpPr>
            <p:nvPr/>
          </p:nvSpPr>
          <p:spPr bwMode="auto">
            <a:xfrm>
              <a:off x="3337" y="2964"/>
              <a:ext cx="30" cy="9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41" name="AutoShape 293"/>
            <p:cNvSpPr>
              <a:spLocks noChangeAspect="1" noChangeArrowheads="1"/>
            </p:cNvSpPr>
            <p:nvPr/>
          </p:nvSpPr>
          <p:spPr bwMode="auto">
            <a:xfrm>
              <a:off x="3442" y="2974"/>
              <a:ext cx="25" cy="5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42" name="AutoShape 294"/>
            <p:cNvSpPr>
              <a:spLocks noChangeAspect="1" noChangeArrowheads="1"/>
            </p:cNvSpPr>
            <p:nvPr/>
          </p:nvSpPr>
          <p:spPr bwMode="auto">
            <a:xfrm>
              <a:off x="3442" y="3029"/>
              <a:ext cx="25" cy="5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43" name="Freeform 295"/>
            <p:cNvSpPr>
              <a:spLocks noChangeAspect="1"/>
            </p:cNvSpPr>
            <p:nvPr/>
          </p:nvSpPr>
          <p:spPr bwMode="auto">
            <a:xfrm>
              <a:off x="3142" y="2954"/>
              <a:ext cx="400" cy="37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44" name="AutoShape 296"/>
            <p:cNvSpPr>
              <a:spLocks noChangeAspect="1" noChangeArrowheads="1"/>
            </p:cNvSpPr>
            <p:nvPr/>
          </p:nvSpPr>
          <p:spPr bwMode="auto">
            <a:xfrm>
              <a:off x="3612" y="3152"/>
              <a:ext cx="30" cy="147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45" name="AutoShape 297"/>
            <p:cNvSpPr>
              <a:spLocks noChangeAspect="1" noChangeArrowheads="1"/>
            </p:cNvSpPr>
            <p:nvPr/>
          </p:nvSpPr>
          <p:spPr bwMode="auto">
            <a:xfrm>
              <a:off x="3612" y="3004"/>
              <a:ext cx="30" cy="14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46" name="AutoShape 298"/>
            <p:cNvSpPr>
              <a:spLocks noChangeAspect="1" noChangeArrowheads="1"/>
            </p:cNvSpPr>
            <p:nvPr/>
          </p:nvSpPr>
          <p:spPr bwMode="auto">
            <a:xfrm>
              <a:off x="3702" y="3216"/>
              <a:ext cx="30" cy="10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47" name="AutoShape 299"/>
            <p:cNvSpPr>
              <a:spLocks noChangeAspect="1" noChangeArrowheads="1"/>
            </p:cNvSpPr>
            <p:nvPr/>
          </p:nvSpPr>
          <p:spPr bwMode="auto">
            <a:xfrm>
              <a:off x="3702" y="3114"/>
              <a:ext cx="30" cy="10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48" name="AutoShape 300"/>
            <p:cNvSpPr>
              <a:spLocks noChangeAspect="1" noChangeArrowheads="1"/>
            </p:cNvSpPr>
            <p:nvPr/>
          </p:nvSpPr>
          <p:spPr bwMode="auto">
            <a:xfrm>
              <a:off x="3522" y="3076"/>
              <a:ext cx="30" cy="1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49" name="AutoShape 301"/>
            <p:cNvSpPr>
              <a:spLocks noChangeAspect="1" noChangeArrowheads="1"/>
            </p:cNvSpPr>
            <p:nvPr/>
          </p:nvSpPr>
          <p:spPr bwMode="auto">
            <a:xfrm>
              <a:off x="3522" y="2964"/>
              <a:ext cx="30" cy="1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50" name="AutoShape 302"/>
            <p:cNvSpPr>
              <a:spLocks noChangeAspect="1" noChangeArrowheads="1"/>
            </p:cNvSpPr>
            <p:nvPr/>
          </p:nvSpPr>
          <p:spPr bwMode="auto">
            <a:xfrm flipV="1">
              <a:off x="4111" y="2969"/>
              <a:ext cx="30" cy="7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51" name="AutoShape 303"/>
            <p:cNvSpPr>
              <a:spLocks noChangeAspect="1" noChangeArrowheads="1"/>
            </p:cNvSpPr>
            <p:nvPr/>
          </p:nvSpPr>
          <p:spPr bwMode="auto">
            <a:xfrm flipV="1">
              <a:off x="4111" y="3044"/>
              <a:ext cx="30" cy="7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52" name="AutoShape 304"/>
            <p:cNvSpPr>
              <a:spLocks noChangeAspect="1" noChangeArrowheads="1"/>
            </p:cNvSpPr>
            <p:nvPr/>
          </p:nvSpPr>
          <p:spPr bwMode="auto">
            <a:xfrm>
              <a:off x="4031" y="3104"/>
              <a:ext cx="30" cy="13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53" name="AutoShape 305"/>
            <p:cNvSpPr>
              <a:spLocks noChangeAspect="1" noChangeArrowheads="1"/>
            </p:cNvSpPr>
            <p:nvPr/>
          </p:nvSpPr>
          <p:spPr bwMode="auto">
            <a:xfrm>
              <a:off x="4031" y="2969"/>
              <a:ext cx="30" cy="13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54" name="AutoShape 306"/>
            <p:cNvSpPr>
              <a:spLocks noChangeAspect="1" noChangeArrowheads="1"/>
            </p:cNvSpPr>
            <p:nvPr/>
          </p:nvSpPr>
          <p:spPr bwMode="auto">
            <a:xfrm>
              <a:off x="3842" y="3247"/>
              <a:ext cx="30" cy="72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55" name="AutoShape 307"/>
            <p:cNvSpPr>
              <a:spLocks noChangeAspect="1" noChangeArrowheads="1"/>
            </p:cNvSpPr>
            <p:nvPr/>
          </p:nvSpPr>
          <p:spPr bwMode="auto">
            <a:xfrm>
              <a:off x="3842" y="3174"/>
              <a:ext cx="30" cy="7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56" name="AutoShape 308"/>
            <p:cNvSpPr>
              <a:spLocks noChangeAspect="1" noChangeArrowheads="1"/>
            </p:cNvSpPr>
            <p:nvPr/>
          </p:nvSpPr>
          <p:spPr bwMode="auto">
            <a:xfrm>
              <a:off x="3937" y="3064"/>
              <a:ext cx="30" cy="124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57" name="AutoShape 309"/>
            <p:cNvSpPr>
              <a:spLocks noChangeAspect="1" noChangeArrowheads="1"/>
            </p:cNvSpPr>
            <p:nvPr/>
          </p:nvSpPr>
          <p:spPr bwMode="auto">
            <a:xfrm>
              <a:off x="3937" y="3185"/>
              <a:ext cx="30" cy="1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58" name="Freeform 310"/>
            <p:cNvSpPr>
              <a:spLocks noChangeAspect="1"/>
            </p:cNvSpPr>
            <p:nvPr/>
          </p:nvSpPr>
          <p:spPr bwMode="auto">
            <a:xfrm>
              <a:off x="3687" y="2954"/>
              <a:ext cx="399" cy="37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59" name="Freeform 311"/>
            <p:cNvSpPr>
              <a:spLocks noChangeAspect="1"/>
            </p:cNvSpPr>
            <p:nvPr/>
          </p:nvSpPr>
          <p:spPr bwMode="auto">
            <a:xfrm>
              <a:off x="3902" y="2954"/>
              <a:ext cx="404" cy="37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2360" name="AutoShape 312"/>
          <p:cNvSpPr>
            <a:spLocks noChangeArrowheads="1"/>
          </p:cNvSpPr>
          <p:nvPr/>
        </p:nvSpPr>
        <p:spPr bwMode="auto">
          <a:xfrm>
            <a:off x="2144713" y="2032000"/>
            <a:ext cx="5283200" cy="3095625"/>
          </a:xfrm>
          <a:prstGeom prst="roundRect">
            <a:avLst>
              <a:gd name="adj" fmla="val 13972"/>
            </a:avLst>
          </a:prstGeom>
          <a:gradFill rotWithShape="1">
            <a:gsLst>
              <a:gs pos="0">
                <a:schemeClr val="bg1">
                  <a:gamma/>
                  <a:shade val="76078"/>
                  <a:invGamma/>
                </a:schemeClr>
              </a:gs>
              <a:gs pos="50000">
                <a:schemeClr val="bg1">
                  <a:alpha val="80000"/>
                </a:schemeClr>
              </a:gs>
              <a:gs pos="100000">
                <a:schemeClr val="bg1">
                  <a:gamma/>
                  <a:shade val="76078"/>
                  <a:invGamma/>
                </a:schemeClr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361" name="Oval 313"/>
          <p:cNvSpPr>
            <a:spLocks noChangeAspect="1" noChangeArrowheads="1"/>
          </p:cNvSpPr>
          <p:nvPr/>
        </p:nvSpPr>
        <p:spPr bwMode="auto">
          <a:xfrm rot="-7406742" flipH="1" flipV="1">
            <a:off x="5112544" y="2209007"/>
            <a:ext cx="466725" cy="808037"/>
          </a:xfrm>
          <a:prstGeom prst="ellipse">
            <a:avLst/>
          </a:prstGeom>
          <a:gradFill rotWithShape="1">
            <a:gsLst>
              <a:gs pos="0">
                <a:schemeClr val="bg1">
                  <a:gamma/>
                  <a:tint val="93725"/>
                  <a:invGamma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362" name="Group 314"/>
          <p:cNvGrpSpPr>
            <a:grpSpLocks/>
          </p:cNvGrpSpPr>
          <p:nvPr/>
        </p:nvGrpSpPr>
        <p:grpSpPr bwMode="auto">
          <a:xfrm>
            <a:off x="4516438" y="3551238"/>
            <a:ext cx="2587625" cy="1379537"/>
            <a:chOff x="2839" y="2136"/>
            <a:chExt cx="1630" cy="869"/>
          </a:xfrm>
        </p:grpSpPr>
        <p:sp>
          <p:nvSpPr>
            <p:cNvPr id="2363" name="Freeform 315"/>
            <p:cNvSpPr>
              <a:spLocks noChangeAspect="1"/>
            </p:cNvSpPr>
            <p:nvPr/>
          </p:nvSpPr>
          <p:spPr bwMode="auto">
            <a:xfrm flipH="1" flipV="1">
              <a:off x="2839" y="2144"/>
              <a:ext cx="1616" cy="861"/>
            </a:xfrm>
            <a:custGeom>
              <a:avLst/>
              <a:gdLst>
                <a:gd name="T0" fmla="*/ 365 w 1616"/>
                <a:gd name="T1" fmla="*/ 3 h 861"/>
                <a:gd name="T2" fmla="*/ 772 w 1616"/>
                <a:gd name="T3" fmla="*/ 80 h 861"/>
                <a:gd name="T4" fmla="*/ 1067 w 1616"/>
                <a:gd name="T5" fmla="*/ 73 h 861"/>
                <a:gd name="T6" fmla="*/ 1334 w 1616"/>
                <a:gd name="T7" fmla="*/ 428 h 861"/>
                <a:gd name="T8" fmla="*/ 1229 w 1616"/>
                <a:gd name="T9" fmla="*/ 646 h 861"/>
                <a:gd name="T10" fmla="*/ 1402 w 1616"/>
                <a:gd name="T11" fmla="*/ 745 h 861"/>
                <a:gd name="T12" fmla="*/ 1539 w 1616"/>
                <a:gd name="T13" fmla="*/ 528 h 861"/>
                <a:gd name="T14" fmla="*/ 1581 w 1616"/>
                <a:gd name="T15" fmla="*/ 806 h 861"/>
                <a:gd name="T16" fmla="*/ 1306 w 1616"/>
                <a:gd name="T17" fmla="*/ 845 h 861"/>
                <a:gd name="T18" fmla="*/ 752 w 1616"/>
                <a:gd name="T19" fmla="*/ 621 h 861"/>
                <a:gd name="T20" fmla="*/ 675 w 1616"/>
                <a:gd name="T21" fmla="*/ 237 h 861"/>
                <a:gd name="T22" fmla="*/ 471 w 1616"/>
                <a:gd name="T23" fmla="*/ 144 h 861"/>
                <a:gd name="T24" fmla="*/ 0 w 1616"/>
                <a:gd name="T25" fmla="*/ 86 h 861"/>
                <a:gd name="T26" fmla="*/ 365 w 1616"/>
                <a:gd name="T27" fmla="*/ 3 h 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16" h="861">
                  <a:moveTo>
                    <a:pt x="365" y="3"/>
                  </a:moveTo>
                  <a:cubicBezTo>
                    <a:pt x="503" y="6"/>
                    <a:pt x="688" y="45"/>
                    <a:pt x="772" y="80"/>
                  </a:cubicBezTo>
                  <a:cubicBezTo>
                    <a:pt x="856" y="115"/>
                    <a:pt x="887" y="43"/>
                    <a:pt x="1067" y="73"/>
                  </a:cubicBezTo>
                  <a:cubicBezTo>
                    <a:pt x="1247" y="103"/>
                    <a:pt x="1358" y="270"/>
                    <a:pt x="1334" y="428"/>
                  </a:cubicBezTo>
                  <a:cubicBezTo>
                    <a:pt x="1311" y="584"/>
                    <a:pt x="1245" y="591"/>
                    <a:pt x="1229" y="646"/>
                  </a:cubicBezTo>
                  <a:cubicBezTo>
                    <a:pt x="1213" y="701"/>
                    <a:pt x="1258" y="745"/>
                    <a:pt x="1402" y="745"/>
                  </a:cubicBezTo>
                  <a:cubicBezTo>
                    <a:pt x="1546" y="745"/>
                    <a:pt x="1465" y="531"/>
                    <a:pt x="1539" y="528"/>
                  </a:cubicBezTo>
                  <a:cubicBezTo>
                    <a:pt x="1613" y="525"/>
                    <a:pt x="1616" y="751"/>
                    <a:pt x="1581" y="806"/>
                  </a:cubicBezTo>
                  <a:cubicBezTo>
                    <a:pt x="1546" y="861"/>
                    <a:pt x="1447" y="855"/>
                    <a:pt x="1306" y="845"/>
                  </a:cubicBezTo>
                  <a:cubicBezTo>
                    <a:pt x="1165" y="835"/>
                    <a:pt x="890" y="778"/>
                    <a:pt x="752" y="621"/>
                  </a:cubicBezTo>
                  <a:cubicBezTo>
                    <a:pt x="614" y="464"/>
                    <a:pt x="713" y="317"/>
                    <a:pt x="675" y="237"/>
                  </a:cubicBezTo>
                  <a:cubicBezTo>
                    <a:pt x="637" y="157"/>
                    <a:pt x="538" y="144"/>
                    <a:pt x="471" y="144"/>
                  </a:cubicBezTo>
                  <a:cubicBezTo>
                    <a:pt x="404" y="144"/>
                    <a:pt x="0" y="163"/>
                    <a:pt x="0" y="86"/>
                  </a:cubicBezTo>
                  <a:cubicBezTo>
                    <a:pt x="0" y="9"/>
                    <a:pt x="227" y="0"/>
                    <a:pt x="365" y="3"/>
                  </a:cubicBezTo>
                  <a:close/>
                </a:path>
              </a:pathLst>
            </a:custGeom>
            <a:gradFill rotWithShape="1">
              <a:gsLst>
                <a:gs pos="0">
                  <a:srgbClr val="D24F3B"/>
                </a:gs>
                <a:gs pos="50000">
                  <a:srgbClr val="D24F3B">
                    <a:gamma/>
                    <a:shade val="76078"/>
                    <a:invGamma/>
                  </a:srgbClr>
                </a:gs>
                <a:gs pos="100000">
                  <a:srgbClr val="D24F3B"/>
                </a:gs>
              </a:gsLst>
              <a:lin ang="0" scaled="1"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64" name="Oval 316"/>
            <p:cNvSpPr>
              <a:spLocks noChangeArrowheads="1"/>
            </p:cNvSpPr>
            <p:nvPr/>
          </p:nvSpPr>
          <p:spPr bwMode="auto">
            <a:xfrm rot="210836" flipH="1">
              <a:off x="3009" y="2159"/>
              <a:ext cx="286" cy="114"/>
            </a:xfrm>
            <a:prstGeom prst="ellipse">
              <a:avLst/>
            </a:prstGeom>
            <a:gradFill rotWithShape="1">
              <a:gsLst>
                <a:gs pos="0">
                  <a:srgbClr val="FFFFCC"/>
                </a:gs>
                <a:gs pos="100000">
                  <a:srgbClr val="FFFFCC">
                    <a:gamma/>
                    <a:shade val="8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65" name="Oval 317"/>
            <p:cNvSpPr>
              <a:spLocks noChangeArrowheads="1"/>
            </p:cNvSpPr>
            <p:nvPr/>
          </p:nvSpPr>
          <p:spPr bwMode="auto">
            <a:xfrm rot="5649272" flipV="1">
              <a:off x="2737" y="2245"/>
              <a:ext cx="330" cy="112"/>
            </a:xfrm>
            <a:prstGeom prst="ellipse">
              <a:avLst/>
            </a:prstGeom>
            <a:gradFill rotWithShape="1">
              <a:gsLst>
                <a:gs pos="0">
                  <a:srgbClr val="FFFFCC"/>
                </a:gs>
                <a:gs pos="100000">
                  <a:srgbClr val="FFFFCC">
                    <a:gamma/>
                    <a:shade val="8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66" name="Oval 318"/>
            <p:cNvSpPr>
              <a:spLocks noChangeArrowheads="1"/>
            </p:cNvSpPr>
            <p:nvPr/>
          </p:nvSpPr>
          <p:spPr bwMode="auto">
            <a:xfrm rot="10800000" flipH="1">
              <a:off x="3844" y="2880"/>
              <a:ext cx="625" cy="119"/>
            </a:xfrm>
            <a:prstGeom prst="ellipse">
              <a:avLst/>
            </a:prstGeom>
            <a:gradFill rotWithShape="1">
              <a:gsLst>
                <a:gs pos="0">
                  <a:srgbClr val="FFFFCC"/>
                </a:gs>
                <a:gs pos="100000">
                  <a:srgbClr val="FFFFCC">
                    <a:gamma/>
                    <a:shade val="8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67" name="Text Box 319"/>
            <p:cNvSpPr txBox="1">
              <a:spLocks noChangeAspect="1" noChangeArrowheads="1"/>
            </p:cNvSpPr>
            <p:nvPr/>
          </p:nvSpPr>
          <p:spPr bwMode="auto">
            <a:xfrm flipH="1">
              <a:off x="3274" y="2322"/>
              <a:ext cx="35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46275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>
                  <a:solidFill>
                    <a:schemeClr val="bg1"/>
                  </a:solidFill>
                  <a:sym typeface="Symbol" charset="0"/>
                </a:rPr>
                <a:t>p53</a:t>
              </a:r>
            </a:p>
          </p:txBody>
        </p:sp>
        <p:sp>
          <p:nvSpPr>
            <p:cNvPr id="2368" name="Oval 320"/>
            <p:cNvSpPr>
              <a:spLocks noChangeAspect="1" noChangeArrowheads="1"/>
            </p:cNvSpPr>
            <p:nvPr/>
          </p:nvSpPr>
          <p:spPr bwMode="auto">
            <a:xfrm rot="7406742" flipH="1">
              <a:off x="3223" y="2516"/>
              <a:ext cx="294" cy="509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tint val="93725"/>
                    <a:invGamma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2369" name="Group 321"/>
          <p:cNvGrpSpPr>
            <a:grpSpLocks/>
          </p:cNvGrpSpPr>
          <p:nvPr/>
        </p:nvGrpSpPr>
        <p:grpSpPr bwMode="auto">
          <a:xfrm>
            <a:off x="2376488" y="3554413"/>
            <a:ext cx="2565400" cy="1376362"/>
            <a:chOff x="1491" y="2138"/>
            <a:chExt cx="1616" cy="867"/>
          </a:xfrm>
        </p:grpSpPr>
        <p:sp>
          <p:nvSpPr>
            <p:cNvPr id="2370" name="Freeform 322"/>
            <p:cNvSpPr>
              <a:spLocks noChangeAspect="1"/>
            </p:cNvSpPr>
            <p:nvPr/>
          </p:nvSpPr>
          <p:spPr bwMode="auto">
            <a:xfrm flipV="1">
              <a:off x="1491" y="2144"/>
              <a:ext cx="1616" cy="861"/>
            </a:xfrm>
            <a:custGeom>
              <a:avLst/>
              <a:gdLst>
                <a:gd name="T0" fmla="*/ 365 w 1616"/>
                <a:gd name="T1" fmla="*/ 3 h 861"/>
                <a:gd name="T2" fmla="*/ 772 w 1616"/>
                <a:gd name="T3" fmla="*/ 80 h 861"/>
                <a:gd name="T4" fmla="*/ 1067 w 1616"/>
                <a:gd name="T5" fmla="*/ 73 h 861"/>
                <a:gd name="T6" fmla="*/ 1334 w 1616"/>
                <a:gd name="T7" fmla="*/ 428 h 861"/>
                <a:gd name="T8" fmla="*/ 1229 w 1616"/>
                <a:gd name="T9" fmla="*/ 646 h 861"/>
                <a:gd name="T10" fmla="*/ 1402 w 1616"/>
                <a:gd name="T11" fmla="*/ 745 h 861"/>
                <a:gd name="T12" fmla="*/ 1539 w 1616"/>
                <a:gd name="T13" fmla="*/ 528 h 861"/>
                <a:gd name="T14" fmla="*/ 1581 w 1616"/>
                <a:gd name="T15" fmla="*/ 806 h 861"/>
                <a:gd name="T16" fmla="*/ 1306 w 1616"/>
                <a:gd name="T17" fmla="*/ 845 h 861"/>
                <a:gd name="T18" fmla="*/ 752 w 1616"/>
                <a:gd name="T19" fmla="*/ 621 h 861"/>
                <a:gd name="T20" fmla="*/ 675 w 1616"/>
                <a:gd name="T21" fmla="*/ 237 h 861"/>
                <a:gd name="T22" fmla="*/ 471 w 1616"/>
                <a:gd name="T23" fmla="*/ 144 h 861"/>
                <a:gd name="T24" fmla="*/ 0 w 1616"/>
                <a:gd name="T25" fmla="*/ 86 h 861"/>
                <a:gd name="T26" fmla="*/ 365 w 1616"/>
                <a:gd name="T27" fmla="*/ 3 h 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16" h="861">
                  <a:moveTo>
                    <a:pt x="365" y="3"/>
                  </a:moveTo>
                  <a:cubicBezTo>
                    <a:pt x="503" y="6"/>
                    <a:pt x="688" y="45"/>
                    <a:pt x="772" y="80"/>
                  </a:cubicBezTo>
                  <a:cubicBezTo>
                    <a:pt x="856" y="115"/>
                    <a:pt x="887" y="43"/>
                    <a:pt x="1067" y="73"/>
                  </a:cubicBezTo>
                  <a:cubicBezTo>
                    <a:pt x="1247" y="103"/>
                    <a:pt x="1358" y="270"/>
                    <a:pt x="1334" y="428"/>
                  </a:cubicBezTo>
                  <a:cubicBezTo>
                    <a:pt x="1311" y="584"/>
                    <a:pt x="1245" y="591"/>
                    <a:pt x="1229" y="646"/>
                  </a:cubicBezTo>
                  <a:cubicBezTo>
                    <a:pt x="1213" y="701"/>
                    <a:pt x="1258" y="745"/>
                    <a:pt x="1402" y="745"/>
                  </a:cubicBezTo>
                  <a:cubicBezTo>
                    <a:pt x="1546" y="745"/>
                    <a:pt x="1465" y="531"/>
                    <a:pt x="1539" y="528"/>
                  </a:cubicBezTo>
                  <a:cubicBezTo>
                    <a:pt x="1613" y="525"/>
                    <a:pt x="1616" y="751"/>
                    <a:pt x="1581" y="806"/>
                  </a:cubicBezTo>
                  <a:cubicBezTo>
                    <a:pt x="1546" y="861"/>
                    <a:pt x="1447" y="855"/>
                    <a:pt x="1306" y="845"/>
                  </a:cubicBezTo>
                  <a:cubicBezTo>
                    <a:pt x="1165" y="835"/>
                    <a:pt x="890" y="778"/>
                    <a:pt x="752" y="621"/>
                  </a:cubicBezTo>
                  <a:cubicBezTo>
                    <a:pt x="614" y="464"/>
                    <a:pt x="713" y="317"/>
                    <a:pt x="675" y="237"/>
                  </a:cubicBezTo>
                  <a:cubicBezTo>
                    <a:pt x="637" y="157"/>
                    <a:pt x="538" y="144"/>
                    <a:pt x="471" y="144"/>
                  </a:cubicBezTo>
                  <a:cubicBezTo>
                    <a:pt x="404" y="144"/>
                    <a:pt x="0" y="163"/>
                    <a:pt x="0" y="86"/>
                  </a:cubicBezTo>
                  <a:cubicBezTo>
                    <a:pt x="0" y="9"/>
                    <a:pt x="227" y="0"/>
                    <a:pt x="365" y="3"/>
                  </a:cubicBezTo>
                  <a:close/>
                </a:path>
              </a:pathLst>
            </a:custGeom>
            <a:gradFill rotWithShape="1">
              <a:gsLst>
                <a:gs pos="0">
                  <a:srgbClr val="D24F3B"/>
                </a:gs>
                <a:gs pos="50000">
                  <a:srgbClr val="D24F3B">
                    <a:gamma/>
                    <a:shade val="76078"/>
                    <a:invGamma/>
                  </a:srgbClr>
                </a:gs>
                <a:gs pos="100000">
                  <a:srgbClr val="D24F3B"/>
                </a:gs>
              </a:gsLst>
              <a:lin ang="0" scaled="1"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71" name="Oval 323"/>
            <p:cNvSpPr>
              <a:spLocks noChangeArrowheads="1"/>
            </p:cNvSpPr>
            <p:nvPr/>
          </p:nvSpPr>
          <p:spPr bwMode="auto">
            <a:xfrm rot="10800000">
              <a:off x="1498" y="2878"/>
              <a:ext cx="625" cy="119"/>
            </a:xfrm>
            <a:prstGeom prst="ellipse">
              <a:avLst/>
            </a:prstGeom>
            <a:gradFill rotWithShape="1">
              <a:gsLst>
                <a:gs pos="0">
                  <a:srgbClr val="FFFFCC"/>
                </a:gs>
                <a:gs pos="100000">
                  <a:srgbClr val="FFFFCC">
                    <a:gamma/>
                    <a:shade val="8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72" name="Oval 324"/>
            <p:cNvSpPr>
              <a:spLocks noChangeArrowheads="1"/>
            </p:cNvSpPr>
            <p:nvPr/>
          </p:nvSpPr>
          <p:spPr bwMode="auto">
            <a:xfrm rot="-5649272" flipH="1" flipV="1">
              <a:off x="2874" y="2247"/>
              <a:ext cx="330" cy="112"/>
            </a:xfrm>
            <a:prstGeom prst="ellipse">
              <a:avLst/>
            </a:prstGeom>
            <a:gradFill rotWithShape="1">
              <a:gsLst>
                <a:gs pos="0">
                  <a:srgbClr val="FFFFCC"/>
                </a:gs>
                <a:gs pos="100000">
                  <a:srgbClr val="FFFFCC">
                    <a:gamma/>
                    <a:shade val="8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73" name="Text Box 325"/>
            <p:cNvSpPr txBox="1">
              <a:spLocks noChangeAspect="1" noChangeArrowheads="1"/>
            </p:cNvSpPr>
            <p:nvPr/>
          </p:nvSpPr>
          <p:spPr bwMode="auto">
            <a:xfrm flipH="1">
              <a:off x="2308" y="2322"/>
              <a:ext cx="35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46275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>
                  <a:solidFill>
                    <a:schemeClr val="bg1"/>
                  </a:solidFill>
                  <a:sym typeface="Symbol" charset="0"/>
                </a:rPr>
                <a:t>p53</a:t>
              </a:r>
            </a:p>
          </p:txBody>
        </p:sp>
        <p:sp>
          <p:nvSpPr>
            <p:cNvPr id="2374" name="Oval 326"/>
            <p:cNvSpPr>
              <a:spLocks noChangeAspect="1" noChangeArrowheads="1"/>
            </p:cNvSpPr>
            <p:nvPr/>
          </p:nvSpPr>
          <p:spPr bwMode="auto">
            <a:xfrm rot="-7406742">
              <a:off x="2451" y="2514"/>
              <a:ext cx="294" cy="509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tint val="93725"/>
                    <a:invGamma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75" name="Oval 327"/>
            <p:cNvSpPr>
              <a:spLocks noChangeArrowheads="1"/>
            </p:cNvSpPr>
            <p:nvPr/>
          </p:nvSpPr>
          <p:spPr bwMode="auto">
            <a:xfrm rot="-210836">
              <a:off x="2665" y="2157"/>
              <a:ext cx="286" cy="114"/>
            </a:xfrm>
            <a:prstGeom prst="ellipse">
              <a:avLst/>
            </a:prstGeom>
            <a:gradFill rotWithShape="1">
              <a:gsLst>
                <a:gs pos="0">
                  <a:srgbClr val="FFFFCC"/>
                </a:gs>
                <a:gs pos="100000">
                  <a:srgbClr val="FFFFCC">
                    <a:gamma/>
                    <a:shade val="8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2376" name="Freeform 328"/>
          <p:cNvSpPr>
            <a:spLocks/>
          </p:cNvSpPr>
          <p:nvPr/>
        </p:nvSpPr>
        <p:spPr bwMode="auto">
          <a:xfrm>
            <a:off x="1128713" y="1200150"/>
            <a:ext cx="1981200" cy="1625600"/>
          </a:xfrm>
          <a:custGeom>
            <a:avLst/>
            <a:gdLst>
              <a:gd name="T0" fmla="*/ 1248 w 1248"/>
              <a:gd name="T1" fmla="*/ 848 h 1024"/>
              <a:gd name="T2" fmla="*/ 1110 w 1248"/>
              <a:gd name="T3" fmla="*/ 984 h 1024"/>
              <a:gd name="T4" fmla="*/ 148 w 1248"/>
              <a:gd name="T5" fmla="*/ 976 h 1024"/>
              <a:gd name="T6" fmla="*/ 20 w 1248"/>
              <a:gd name="T7" fmla="*/ 0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48" h="1024">
                <a:moveTo>
                  <a:pt x="1248" y="848"/>
                </a:moveTo>
                <a:cubicBezTo>
                  <a:pt x="1218" y="899"/>
                  <a:pt x="1188" y="962"/>
                  <a:pt x="1110" y="984"/>
                </a:cubicBezTo>
                <a:cubicBezTo>
                  <a:pt x="1032" y="1006"/>
                  <a:pt x="296" y="1024"/>
                  <a:pt x="148" y="976"/>
                </a:cubicBezTo>
                <a:cubicBezTo>
                  <a:pt x="0" y="928"/>
                  <a:pt x="16" y="228"/>
                  <a:pt x="20" y="0"/>
                </a:cubicBezTo>
              </a:path>
            </a:pathLst>
          </a:custGeom>
          <a:noFill/>
          <a:ln w="19050" cap="flat" cmpd="sng">
            <a:solidFill>
              <a:srgbClr val="4D0808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377" name="Freeform 329"/>
          <p:cNvSpPr>
            <a:spLocks/>
          </p:cNvSpPr>
          <p:nvPr/>
        </p:nvSpPr>
        <p:spPr bwMode="auto">
          <a:xfrm>
            <a:off x="2054225" y="1233488"/>
            <a:ext cx="277813" cy="1011237"/>
          </a:xfrm>
          <a:custGeom>
            <a:avLst/>
            <a:gdLst>
              <a:gd name="T0" fmla="*/ 175 w 175"/>
              <a:gd name="T1" fmla="*/ 633 h 633"/>
              <a:gd name="T2" fmla="*/ 26 w 175"/>
              <a:gd name="T3" fmla="*/ 492 h 633"/>
              <a:gd name="T4" fmla="*/ 8 w 175"/>
              <a:gd name="T5" fmla="*/ 0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5" h="633">
                <a:moveTo>
                  <a:pt x="175" y="633"/>
                </a:moveTo>
                <a:cubicBezTo>
                  <a:pt x="104" y="575"/>
                  <a:pt x="52" y="523"/>
                  <a:pt x="26" y="492"/>
                </a:cubicBezTo>
                <a:cubicBezTo>
                  <a:pt x="0" y="461"/>
                  <a:pt x="8" y="249"/>
                  <a:pt x="8" y="0"/>
                </a:cubicBezTo>
              </a:path>
            </a:pathLst>
          </a:custGeom>
          <a:noFill/>
          <a:ln w="19050" cap="flat" cmpd="sng">
            <a:solidFill>
              <a:srgbClr val="4D0808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grpSp>
        <p:nvGrpSpPr>
          <p:cNvPr id="2378" name="Group 330"/>
          <p:cNvGrpSpPr>
            <a:grpSpLocks/>
          </p:cNvGrpSpPr>
          <p:nvPr/>
        </p:nvGrpSpPr>
        <p:grpSpPr bwMode="auto">
          <a:xfrm>
            <a:off x="4527550" y="2225675"/>
            <a:ext cx="2565400" cy="1366838"/>
            <a:chOff x="2846" y="1301"/>
            <a:chExt cx="1616" cy="861"/>
          </a:xfrm>
        </p:grpSpPr>
        <p:grpSp>
          <p:nvGrpSpPr>
            <p:cNvPr id="2379" name="Group 331"/>
            <p:cNvGrpSpPr>
              <a:grpSpLocks/>
            </p:cNvGrpSpPr>
            <p:nvPr/>
          </p:nvGrpSpPr>
          <p:grpSpPr bwMode="auto">
            <a:xfrm>
              <a:off x="2846" y="1301"/>
              <a:ext cx="1616" cy="861"/>
              <a:chOff x="2846" y="1301"/>
              <a:chExt cx="1616" cy="861"/>
            </a:xfrm>
          </p:grpSpPr>
          <p:sp>
            <p:nvSpPr>
              <p:cNvPr id="2380" name="Freeform 332"/>
              <p:cNvSpPr>
                <a:spLocks noChangeAspect="1"/>
              </p:cNvSpPr>
              <p:nvPr/>
            </p:nvSpPr>
            <p:spPr bwMode="auto">
              <a:xfrm flipH="1">
                <a:off x="2846" y="1301"/>
                <a:ext cx="1616" cy="861"/>
              </a:xfrm>
              <a:custGeom>
                <a:avLst/>
                <a:gdLst>
                  <a:gd name="T0" fmla="*/ 365 w 1616"/>
                  <a:gd name="T1" fmla="*/ 3 h 861"/>
                  <a:gd name="T2" fmla="*/ 772 w 1616"/>
                  <a:gd name="T3" fmla="*/ 80 h 861"/>
                  <a:gd name="T4" fmla="*/ 1067 w 1616"/>
                  <a:gd name="T5" fmla="*/ 73 h 861"/>
                  <a:gd name="T6" fmla="*/ 1334 w 1616"/>
                  <a:gd name="T7" fmla="*/ 428 h 861"/>
                  <a:gd name="T8" fmla="*/ 1229 w 1616"/>
                  <a:gd name="T9" fmla="*/ 646 h 861"/>
                  <a:gd name="T10" fmla="*/ 1402 w 1616"/>
                  <a:gd name="T11" fmla="*/ 745 h 861"/>
                  <a:gd name="T12" fmla="*/ 1539 w 1616"/>
                  <a:gd name="T13" fmla="*/ 528 h 861"/>
                  <a:gd name="T14" fmla="*/ 1581 w 1616"/>
                  <a:gd name="T15" fmla="*/ 806 h 861"/>
                  <a:gd name="T16" fmla="*/ 1306 w 1616"/>
                  <a:gd name="T17" fmla="*/ 845 h 861"/>
                  <a:gd name="T18" fmla="*/ 752 w 1616"/>
                  <a:gd name="T19" fmla="*/ 621 h 861"/>
                  <a:gd name="T20" fmla="*/ 675 w 1616"/>
                  <a:gd name="T21" fmla="*/ 237 h 861"/>
                  <a:gd name="T22" fmla="*/ 471 w 1616"/>
                  <a:gd name="T23" fmla="*/ 144 h 861"/>
                  <a:gd name="T24" fmla="*/ 0 w 1616"/>
                  <a:gd name="T25" fmla="*/ 86 h 861"/>
                  <a:gd name="T26" fmla="*/ 365 w 161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16" h="861">
                    <a:moveTo>
                      <a:pt x="365" y="3"/>
                    </a:moveTo>
                    <a:cubicBezTo>
                      <a:pt x="503" y="6"/>
                      <a:pt x="688" y="45"/>
                      <a:pt x="772" y="80"/>
                    </a:cubicBezTo>
                    <a:cubicBezTo>
                      <a:pt x="856" y="115"/>
                      <a:pt x="887" y="43"/>
                      <a:pt x="1067" y="73"/>
                    </a:cubicBezTo>
                    <a:cubicBezTo>
                      <a:pt x="1247" y="103"/>
                      <a:pt x="1358" y="270"/>
                      <a:pt x="1334" y="428"/>
                    </a:cubicBezTo>
                    <a:cubicBezTo>
                      <a:pt x="1311" y="584"/>
                      <a:pt x="1245" y="591"/>
                      <a:pt x="1229" y="646"/>
                    </a:cubicBezTo>
                    <a:cubicBezTo>
                      <a:pt x="1213" y="701"/>
                      <a:pt x="1258" y="745"/>
                      <a:pt x="1402" y="745"/>
                    </a:cubicBezTo>
                    <a:cubicBezTo>
                      <a:pt x="1546" y="745"/>
                      <a:pt x="1465" y="531"/>
                      <a:pt x="1539" y="528"/>
                    </a:cubicBezTo>
                    <a:cubicBezTo>
                      <a:pt x="1613" y="525"/>
                      <a:pt x="1616" y="751"/>
                      <a:pt x="1581" y="806"/>
                    </a:cubicBezTo>
                    <a:cubicBezTo>
                      <a:pt x="1546" y="861"/>
                      <a:pt x="1447" y="855"/>
                      <a:pt x="1306" y="845"/>
                    </a:cubicBezTo>
                    <a:cubicBezTo>
                      <a:pt x="1165" y="835"/>
                      <a:pt x="890" y="778"/>
                      <a:pt x="752" y="621"/>
                    </a:cubicBezTo>
                    <a:cubicBezTo>
                      <a:pt x="614" y="464"/>
                      <a:pt x="713" y="317"/>
                      <a:pt x="675" y="237"/>
                    </a:cubicBezTo>
                    <a:cubicBezTo>
                      <a:pt x="637" y="157"/>
                      <a:pt x="538" y="144"/>
                      <a:pt x="471" y="144"/>
                    </a:cubicBezTo>
                    <a:cubicBezTo>
                      <a:pt x="404" y="144"/>
                      <a:pt x="0" y="163"/>
                      <a:pt x="0" y="86"/>
                    </a:cubicBezTo>
                    <a:cubicBezTo>
                      <a:pt x="0" y="9"/>
                      <a:pt x="227" y="0"/>
                      <a:pt x="365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/>
                  </a:gs>
                  <a:gs pos="5000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81" name="Oval 333"/>
              <p:cNvSpPr>
                <a:spLocks noChangeArrowheads="1"/>
              </p:cNvSpPr>
              <p:nvPr/>
            </p:nvSpPr>
            <p:spPr bwMode="auto">
              <a:xfrm rot="-210836" flipH="1" flipV="1">
                <a:off x="3001" y="2030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82" name="Oval 334"/>
              <p:cNvSpPr>
                <a:spLocks noChangeArrowheads="1"/>
              </p:cNvSpPr>
              <p:nvPr/>
            </p:nvSpPr>
            <p:spPr bwMode="auto">
              <a:xfrm rot="-5652610" flipH="1" flipV="1">
                <a:off x="2750" y="1915"/>
                <a:ext cx="330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83" name="Oval 335"/>
              <p:cNvSpPr>
                <a:spLocks noChangeArrowheads="1"/>
              </p:cNvSpPr>
              <p:nvPr/>
            </p:nvSpPr>
            <p:spPr bwMode="auto">
              <a:xfrm rot="10800000" flipH="1" flipV="1">
                <a:off x="3836" y="131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84" name="Text Box 336"/>
              <p:cNvSpPr txBox="1">
                <a:spLocks noChangeAspect="1" noChangeArrowheads="1"/>
              </p:cNvSpPr>
              <p:nvPr/>
            </p:nvSpPr>
            <p:spPr bwMode="auto">
              <a:xfrm flipH="1">
                <a:off x="3274" y="1728"/>
                <a:ext cx="35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600" b="1">
                    <a:solidFill>
                      <a:schemeClr val="bg1"/>
                    </a:solidFill>
                    <a:sym typeface="Symbol" charset="0"/>
                  </a:rPr>
                  <a:t>p53</a:t>
                </a:r>
              </a:p>
            </p:txBody>
          </p:sp>
        </p:grpSp>
        <p:sp>
          <p:nvSpPr>
            <p:cNvPr id="2385" name="Oval 337"/>
            <p:cNvSpPr>
              <a:spLocks noChangeAspect="1" noChangeArrowheads="1"/>
            </p:cNvSpPr>
            <p:nvPr/>
          </p:nvSpPr>
          <p:spPr bwMode="auto">
            <a:xfrm rot="-7406742" flipH="1" flipV="1">
              <a:off x="3203" y="1288"/>
              <a:ext cx="294" cy="509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tint val="93725"/>
                    <a:invGamma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2386" name="Group 338"/>
          <p:cNvGrpSpPr>
            <a:grpSpLocks/>
          </p:cNvGrpSpPr>
          <p:nvPr/>
        </p:nvGrpSpPr>
        <p:grpSpPr bwMode="auto">
          <a:xfrm>
            <a:off x="2374900" y="2225675"/>
            <a:ext cx="2586038" cy="1366838"/>
            <a:chOff x="1490" y="1301"/>
            <a:chExt cx="1629" cy="861"/>
          </a:xfrm>
        </p:grpSpPr>
        <p:grpSp>
          <p:nvGrpSpPr>
            <p:cNvPr id="2387" name="Group 339"/>
            <p:cNvGrpSpPr>
              <a:grpSpLocks/>
            </p:cNvGrpSpPr>
            <p:nvPr/>
          </p:nvGrpSpPr>
          <p:grpSpPr bwMode="auto">
            <a:xfrm>
              <a:off x="1490" y="1301"/>
              <a:ext cx="1629" cy="861"/>
              <a:chOff x="1490" y="1301"/>
              <a:chExt cx="1629" cy="861"/>
            </a:xfrm>
          </p:grpSpPr>
          <p:sp>
            <p:nvSpPr>
              <p:cNvPr id="2388" name="Freeform 340"/>
              <p:cNvSpPr>
                <a:spLocks noChangeAspect="1"/>
              </p:cNvSpPr>
              <p:nvPr/>
            </p:nvSpPr>
            <p:spPr bwMode="auto">
              <a:xfrm>
                <a:off x="1503" y="1301"/>
                <a:ext cx="1616" cy="861"/>
              </a:xfrm>
              <a:custGeom>
                <a:avLst/>
                <a:gdLst>
                  <a:gd name="T0" fmla="*/ 365 w 1616"/>
                  <a:gd name="T1" fmla="*/ 3 h 861"/>
                  <a:gd name="T2" fmla="*/ 772 w 1616"/>
                  <a:gd name="T3" fmla="*/ 80 h 861"/>
                  <a:gd name="T4" fmla="*/ 1067 w 1616"/>
                  <a:gd name="T5" fmla="*/ 73 h 861"/>
                  <a:gd name="T6" fmla="*/ 1334 w 1616"/>
                  <a:gd name="T7" fmla="*/ 428 h 861"/>
                  <a:gd name="T8" fmla="*/ 1229 w 1616"/>
                  <a:gd name="T9" fmla="*/ 646 h 861"/>
                  <a:gd name="T10" fmla="*/ 1402 w 1616"/>
                  <a:gd name="T11" fmla="*/ 745 h 861"/>
                  <a:gd name="T12" fmla="*/ 1539 w 1616"/>
                  <a:gd name="T13" fmla="*/ 528 h 861"/>
                  <a:gd name="T14" fmla="*/ 1581 w 1616"/>
                  <a:gd name="T15" fmla="*/ 806 h 861"/>
                  <a:gd name="T16" fmla="*/ 1306 w 1616"/>
                  <a:gd name="T17" fmla="*/ 845 h 861"/>
                  <a:gd name="T18" fmla="*/ 752 w 1616"/>
                  <a:gd name="T19" fmla="*/ 621 h 861"/>
                  <a:gd name="T20" fmla="*/ 675 w 1616"/>
                  <a:gd name="T21" fmla="*/ 237 h 861"/>
                  <a:gd name="T22" fmla="*/ 471 w 1616"/>
                  <a:gd name="T23" fmla="*/ 144 h 861"/>
                  <a:gd name="T24" fmla="*/ 0 w 1616"/>
                  <a:gd name="T25" fmla="*/ 86 h 861"/>
                  <a:gd name="T26" fmla="*/ 365 w 161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16" h="861">
                    <a:moveTo>
                      <a:pt x="365" y="3"/>
                    </a:moveTo>
                    <a:cubicBezTo>
                      <a:pt x="503" y="6"/>
                      <a:pt x="688" y="45"/>
                      <a:pt x="772" y="80"/>
                    </a:cubicBezTo>
                    <a:cubicBezTo>
                      <a:pt x="856" y="115"/>
                      <a:pt x="887" y="43"/>
                      <a:pt x="1067" y="73"/>
                    </a:cubicBezTo>
                    <a:cubicBezTo>
                      <a:pt x="1247" y="103"/>
                      <a:pt x="1358" y="270"/>
                      <a:pt x="1334" y="428"/>
                    </a:cubicBezTo>
                    <a:cubicBezTo>
                      <a:pt x="1311" y="584"/>
                      <a:pt x="1245" y="591"/>
                      <a:pt x="1229" y="646"/>
                    </a:cubicBezTo>
                    <a:cubicBezTo>
                      <a:pt x="1213" y="701"/>
                      <a:pt x="1258" y="745"/>
                      <a:pt x="1402" y="745"/>
                    </a:cubicBezTo>
                    <a:cubicBezTo>
                      <a:pt x="1546" y="745"/>
                      <a:pt x="1465" y="531"/>
                      <a:pt x="1539" y="528"/>
                    </a:cubicBezTo>
                    <a:cubicBezTo>
                      <a:pt x="1613" y="525"/>
                      <a:pt x="1616" y="751"/>
                      <a:pt x="1581" y="806"/>
                    </a:cubicBezTo>
                    <a:cubicBezTo>
                      <a:pt x="1546" y="861"/>
                      <a:pt x="1447" y="855"/>
                      <a:pt x="1306" y="845"/>
                    </a:cubicBezTo>
                    <a:cubicBezTo>
                      <a:pt x="1165" y="835"/>
                      <a:pt x="890" y="778"/>
                      <a:pt x="752" y="621"/>
                    </a:cubicBezTo>
                    <a:cubicBezTo>
                      <a:pt x="614" y="464"/>
                      <a:pt x="713" y="317"/>
                      <a:pt x="675" y="237"/>
                    </a:cubicBezTo>
                    <a:cubicBezTo>
                      <a:pt x="637" y="157"/>
                      <a:pt x="538" y="144"/>
                      <a:pt x="471" y="144"/>
                    </a:cubicBezTo>
                    <a:cubicBezTo>
                      <a:pt x="404" y="144"/>
                      <a:pt x="0" y="163"/>
                      <a:pt x="0" y="86"/>
                    </a:cubicBezTo>
                    <a:cubicBezTo>
                      <a:pt x="0" y="9"/>
                      <a:pt x="227" y="0"/>
                      <a:pt x="365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/>
                  </a:gs>
                  <a:gs pos="5000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89" name="Oval 341"/>
              <p:cNvSpPr>
                <a:spLocks noChangeArrowheads="1"/>
              </p:cNvSpPr>
              <p:nvPr/>
            </p:nvSpPr>
            <p:spPr bwMode="auto">
              <a:xfrm rot="10800000" flipV="1">
                <a:off x="1490" y="1315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90" name="Oval 342"/>
              <p:cNvSpPr>
                <a:spLocks noChangeArrowheads="1"/>
              </p:cNvSpPr>
              <p:nvPr/>
            </p:nvSpPr>
            <p:spPr bwMode="auto">
              <a:xfrm rot="5652610" flipV="1">
                <a:off x="2887" y="1917"/>
                <a:ext cx="330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91" name="Text Box 343"/>
              <p:cNvSpPr txBox="1">
                <a:spLocks noChangeAspect="1" noChangeArrowheads="1"/>
              </p:cNvSpPr>
              <p:nvPr/>
            </p:nvSpPr>
            <p:spPr bwMode="auto">
              <a:xfrm flipH="1">
                <a:off x="2311" y="1728"/>
                <a:ext cx="35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600" b="1">
                    <a:solidFill>
                      <a:schemeClr val="bg1"/>
                    </a:solidFill>
                    <a:sym typeface="Symbol" charset="0"/>
                  </a:rPr>
                  <a:t>p53</a:t>
                </a:r>
              </a:p>
            </p:txBody>
          </p:sp>
          <p:sp>
            <p:nvSpPr>
              <p:cNvPr id="2392" name="Oval 344"/>
              <p:cNvSpPr>
                <a:spLocks noChangeArrowheads="1"/>
              </p:cNvSpPr>
              <p:nvPr/>
            </p:nvSpPr>
            <p:spPr bwMode="auto">
              <a:xfrm rot="576955" flipV="1">
                <a:off x="2657" y="2033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393" name="Oval 345"/>
            <p:cNvSpPr>
              <a:spLocks noChangeAspect="1" noChangeArrowheads="1"/>
            </p:cNvSpPr>
            <p:nvPr/>
          </p:nvSpPr>
          <p:spPr bwMode="auto">
            <a:xfrm rot="7406742" flipV="1">
              <a:off x="2443" y="1288"/>
              <a:ext cx="294" cy="509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tint val="93725"/>
                    <a:invGamma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2394" name="Oval 346"/>
          <p:cNvSpPr>
            <a:spLocks noChangeAspect="1" noChangeArrowheads="1"/>
          </p:cNvSpPr>
          <p:nvPr/>
        </p:nvSpPr>
        <p:spPr bwMode="auto">
          <a:xfrm>
            <a:off x="4624388" y="3333750"/>
            <a:ext cx="109537" cy="1095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395" name="Oval 347"/>
          <p:cNvSpPr>
            <a:spLocks noChangeAspect="1" noChangeArrowheads="1"/>
          </p:cNvSpPr>
          <p:nvPr/>
        </p:nvSpPr>
        <p:spPr bwMode="auto">
          <a:xfrm>
            <a:off x="4708525" y="3141663"/>
            <a:ext cx="109538" cy="10953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396" name="Oval 348"/>
          <p:cNvSpPr>
            <a:spLocks noChangeAspect="1" noChangeArrowheads="1"/>
          </p:cNvSpPr>
          <p:nvPr/>
        </p:nvSpPr>
        <p:spPr bwMode="auto">
          <a:xfrm>
            <a:off x="4814888" y="2984500"/>
            <a:ext cx="109537" cy="1095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397" name="Oval 349"/>
          <p:cNvSpPr>
            <a:spLocks noChangeAspect="1" noChangeArrowheads="1"/>
          </p:cNvSpPr>
          <p:nvPr/>
        </p:nvSpPr>
        <p:spPr bwMode="auto">
          <a:xfrm>
            <a:off x="4686300" y="3243263"/>
            <a:ext cx="109538" cy="10953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398" name="Oval 350"/>
          <p:cNvSpPr>
            <a:spLocks noChangeAspect="1" noChangeArrowheads="1"/>
          </p:cNvSpPr>
          <p:nvPr/>
        </p:nvSpPr>
        <p:spPr bwMode="auto">
          <a:xfrm>
            <a:off x="4730750" y="3038475"/>
            <a:ext cx="109538" cy="1095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399" name="Oval 351"/>
          <p:cNvSpPr>
            <a:spLocks noChangeAspect="1" noChangeArrowheads="1"/>
          </p:cNvSpPr>
          <p:nvPr/>
        </p:nvSpPr>
        <p:spPr bwMode="auto">
          <a:xfrm>
            <a:off x="4351338" y="3287713"/>
            <a:ext cx="109537" cy="10953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00" name="Oval 352"/>
          <p:cNvSpPr>
            <a:spLocks noChangeAspect="1" noChangeArrowheads="1"/>
          </p:cNvSpPr>
          <p:nvPr/>
        </p:nvSpPr>
        <p:spPr bwMode="auto">
          <a:xfrm>
            <a:off x="3403600" y="2982913"/>
            <a:ext cx="109538" cy="10953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01" name="Oval 353"/>
          <p:cNvSpPr>
            <a:spLocks noChangeAspect="1" noChangeArrowheads="1"/>
          </p:cNvSpPr>
          <p:nvPr/>
        </p:nvSpPr>
        <p:spPr bwMode="auto">
          <a:xfrm>
            <a:off x="3460750" y="3101975"/>
            <a:ext cx="109538" cy="1095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02" name="Oval 354"/>
          <p:cNvSpPr>
            <a:spLocks noChangeAspect="1" noChangeArrowheads="1"/>
          </p:cNvSpPr>
          <p:nvPr/>
        </p:nvSpPr>
        <p:spPr bwMode="auto">
          <a:xfrm>
            <a:off x="3540125" y="3214688"/>
            <a:ext cx="109538" cy="10953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03" name="Oval 355"/>
          <p:cNvSpPr>
            <a:spLocks noChangeAspect="1" noChangeArrowheads="1"/>
          </p:cNvSpPr>
          <p:nvPr/>
        </p:nvSpPr>
        <p:spPr bwMode="auto">
          <a:xfrm>
            <a:off x="3644900" y="3295650"/>
            <a:ext cx="109538" cy="1095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04" name="Oval 356"/>
          <p:cNvSpPr>
            <a:spLocks noChangeAspect="1" noChangeArrowheads="1"/>
          </p:cNvSpPr>
          <p:nvPr/>
        </p:nvSpPr>
        <p:spPr bwMode="auto">
          <a:xfrm>
            <a:off x="2343150" y="2220913"/>
            <a:ext cx="109538" cy="10953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05" name="Oval 357"/>
          <p:cNvSpPr>
            <a:spLocks noChangeAspect="1" noChangeArrowheads="1"/>
          </p:cNvSpPr>
          <p:nvPr/>
        </p:nvSpPr>
        <p:spPr bwMode="auto">
          <a:xfrm>
            <a:off x="2455863" y="2173288"/>
            <a:ext cx="109537" cy="10953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06" name="Oval 358"/>
          <p:cNvSpPr>
            <a:spLocks noChangeAspect="1" noChangeArrowheads="1"/>
          </p:cNvSpPr>
          <p:nvPr/>
        </p:nvSpPr>
        <p:spPr bwMode="auto">
          <a:xfrm>
            <a:off x="2592388" y="2149475"/>
            <a:ext cx="109537" cy="1095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07" name="Oval 359"/>
          <p:cNvSpPr>
            <a:spLocks noChangeAspect="1" noChangeArrowheads="1"/>
          </p:cNvSpPr>
          <p:nvPr/>
        </p:nvSpPr>
        <p:spPr bwMode="auto">
          <a:xfrm>
            <a:off x="3587750" y="2286000"/>
            <a:ext cx="109538" cy="1095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08" name="Oval 360"/>
          <p:cNvSpPr>
            <a:spLocks noChangeAspect="1" noChangeArrowheads="1"/>
          </p:cNvSpPr>
          <p:nvPr/>
        </p:nvSpPr>
        <p:spPr bwMode="auto">
          <a:xfrm>
            <a:off x="2695575" y="2422525"/>
            <a:ext cx="109538" cy="1095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09" name="Oval 361"/>
          <p:cNvSpPr>
            <a:spLocks noChangeAspect="1" noChangeArrowheads="1"/>
          </p:cNvSpPr>
          <p:nvPr/>
        </p:nvSpPr>
        <p:spPr bwMode="auto">
          <a:xfrm>
            <a:off x="2817813" y="2430463"/>
            <a:ext cx="109537" cy="10953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10" name="Oval 362"/>
          <p:cNvSpPr>
            <a:spLocks noChangeAspect="1" noChangeArrowheads="1"/>
          </p:cNvSpPr>
          <p:nvPr/>
        </p:nvSpPr>
        <p:spPr bwMode="auto">
          <a:xfrm>
            <a:off x="2941638" y="2422525"/>
            <a:ext cx="109537" cy="1095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11" name="Oval 363"/>
          <p:cNvSpPr>
            <a:spLocks noChangeAspect="1" noChangeArrowheads="1"/>
          </p:cNvSpPr>
          <p:nvPr/>
        </p:nvSpPr>
        <p:spPr bwMode="auto">
          <a:xfrm>
            <a:off x="3065463" y="2422525"/>
            <a:ext cx="109537" cy="1095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12" name="Oval 364"/>
          <p:cNvSpPr>
            <a:spLocks noChangeAspect="1" noChangeArrowheads="1"/>
          </p:cNvSpPr>
          <p:nvPr/>
        </p:nvSpPr>
        <p:spPr bwMode="auto">
          <a:xfrm>
            <a:off x="3240088" y="2189163"/>
            <a:ext cx="109537" cy="10953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13" name="Oval 365"/>
          <p:cNvSpPr>
            <a:spLocks noChangeAspect="1" noChangeArrowheads="1"/>
          </p:cNvSpPr>
          <p:nvPr/>
        </p:nvSpPr>
        <p:spPr bwMode="auto">
          <a:xfrm>
            <a:off x="3362325" y="2212975"/>
            <a:ext cx="109538" cy="1095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14" name="AutoShape 366"/>
          <p:cNvSpPr>
            <a:spLocks noChangeArrowheads="1"/>
          </p:cNvSpPr>
          <p:nvPr/>
        </p:nvSpPr>
        <p:spPr bwMode="auto">
          <a:xfrm>
            <a:off x="263525" y="444500"/>
            <a:ext cx="4803775" cy="3540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gamma/>
                  <a:shade val="76078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76078"/>
                  <a:invGamma/>
                </a:schemeClr>
              </a:gs>
            </a:gsLst>
            <a:lin ang="5400000" scaled="1"/>
          </a:gradFill>
          <a:ln w="12700">
            <a:solidFill>
              <a:srgbClr val="CC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400" b="1"/>
              <a:t>p53 phosphorylation</a:t>
            </a:r>
          </a:p>
        </p:txBody>
      </p:sp>
      <p:sp>
        <p:nvSpPr>
          <p:cNvPr id="2415" name="Oval 367"/>
          <p:cNvSpPr>
            <a:spLocks noChangeAspect="1" noChangeArrowheads="1"/>
          </p:cNvSpPr>
          <p:nvPr/>
        </p:nvSpPr>
        <p:spPr bwMode="auto">
          <a:xfrm>
            <a:off x="263525" y="820738"/>
            <a:ext cx="4794250" cy="357187"/>
          </a:xfrm>
          <a:prstGeom prst="ellipse">
            <a:avLst/>
          </a:prstGeom>
          <a:gradFill rotWithShape="1">
            <a:gsLst>
              <a:gs pos="0">
                <a:srgbClr val="FFCCCC"/>
              </a:gs>
              <a:gs pos="100000">
                <a:srgbClr val="E4E4E4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CC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CC0000"/>
                </a:solidFill>
              </a:rPr>
              <a:t>ATM, ATR, CK1/2, CHK1/2, p38, ERK1/2, JNK, DNA-PK, DYRK2,</a:t>
            </a:r>
            <a:br>
              <a:rPr lang="en-US" sz="800" b="1">
                <a:solidFill>
                  <a:srgbClr val="CC0000"/>
                </a:solidFill>
              </a:rPr>
            </a:br>
            <a:r>
              <a:rPr lang="en-US" sz="800" b="1">
                <a:solidFill>
                  <a:srgbClr val="CC0000"/>
                </a:solidFill>
              </a:rPr>
              <a:t>PKC, PKR, CDC2, CDK2, MAPKAP2, GSK3</a:t>
            </a:r>
            <a:r>
              <a:rPr lang="el-GR" sz="800" b="1">
                <a:solidFill>
                  <a:srgbClr val="CC0000"/>
                </a:solidFill>
                <a:cs typeface="Arial" charset="0"/>
              </a:rPr>
              <a:t>β</a:t>
            </a:r>
            <a:r>
              <a:rPr lang="en-US" sz="800" b="1">
                <a:solidFill>
                  <a:srgbClr val="CC0000"/>
                </a:solidFill>
                <a:cs typeface="Arial" charset="0"/>
              </a:rPr>
              <a:t>, HIPK, TAF1, AURKA, FACT-CK2 </a:t>
            </a:r>
            <a:endParaRPr lang="el-GR" sz="800" b="1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2416" name="Freeform 368"/>
          <p:cNvSpPr>
            <a:spLocks/>
          </p:cNvSpPr>
          <p:nvPr/>
        </p:nvSpPr>
        <p:spPr bwMode="auto">
          <a:xfrm>
            <a:off x="338138" y="1125538"/>
            <a:ext cx="3281362" cy="2444750"/>
          </a:xfrm>
          <a:custGeom>
            <a:avLst/>
            <a:gdLst>
              <a:gd name="T0" fmla="*/ 2026 w 2026"/>
              <a:gd name="T1" fmla="*/ 1438 h 1568"/>
              <a:gd name="T2" fmla="*/ 160 w 2026"/>
              <a:gd name="T3" fmla="*/ 1378 h 1568"/>
              <a:gd name="T4" fmla="*/ 44 w 2026"/>
              <a:gd name="T5" fmla="*/ 0 h 1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26" h="1568">
                <a:moveTo>
                  <a:pt x="2026" y="1438"/>
                </a:moveTo>
                <a:cubicBezTo>
                  <a:pt x="1708" y="1446"/>
                  <a:pt x="320" y="1568"/>
                  <a:pt x="160" y="1378"/>
                </a:cubicBezTo>
                <a:cubicBezTo>
                  <a:pt x="0" y="1188"/>
                  <a:pt x="30" y="268"/>
                  <a:pt x="44" y="0"/>
                </a:cubicBezTo>
              </a:path>
            </a:pathLst>
          </a:custGeom>
          <a:noFill/>
          <a:ln w="19050" cap="flat" cmpd="sng">
            <a:solidFill>
              <a:srgbClr val="4D0808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17" name="Freeform 369"/>
          <p:cNvSpPr>
            <a:spLocks/>
          </p:cNvSpPr>
          <p:nvPr/>
        </p:nvSpPr>
        <p:spPr bwMode="auto">
          <a:xfrm>
            <a:off x="493713" y="1158875"/>
            <a:ext cx="3035300" cy="2274888"/>
          </a:xfrm>
          <a:custGeom>
            <a:avLst/>
            <a:gdLst>
              <a:gd name="T0" fmla="*/ 1897 w 1897"/>
              <a:gd name="T1" fmla="*/ 1359 h 1469"/>
              <a:gd name="T2" fmla="*/ 156 w 1897"/>
              <a:gd name="T3" fmla="*/ 1293 h 1469"/>
              <a:gd name="T4" fmla="*/ 53 w 1897"/>
              <a:gd name="T5" fmla="*/ 0 h 1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97" h="1469">
                <a:moveTo>
                  <a:pt x="1897" y="1359"/>
                </a:moveTo>
                <a:cubicBezTo>
                  <a:pt x="1604" y="1373"/>
                  <a:pt x="312" y="1469"/>
                  <a:pt x="156" y="1293"/>
                </a:cubicBezTo>
                <a:cubicBezTo>
                  <a:pt x="0" y="1117"/>
                  <a:pt x="47" y="238"/>
                  <a:pt x="53" y="0"/>
                </a:cubicBezTo>
              </a:path>
            </a:pathLst>
          </a:custGeom>
          <a:noFill/>
          <a:ln w="19050" cap="flat" cmpd="sng">
            <a:solidFill>
              <a:srgbClr val="4D0808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18" name="Freeform 370"/>
          <p:cNvSpPr>
            <a:spLocks/>
          </p:cNvSpPr>
          <p:nvPr/>
        </p:nvSpPr>
        <p:spPr bwMode="auto">
          <a:xfrm>
            <a:off x="657225" y="1174750"/>
            <a:ext cx="2774950" cy="2092325"/>
          </a:xfrm>
          <a:custGeom>
            <a:avLst/>
            <a:gdLst>
              <a:gd name="T0" fmla="*/ 1748 w 1748"/>
              <a:gd name="T1" fmla="*/ 1267 h 1346"/>
              <a:gd name="T2" fmla="*/ 180 w 1748"/>
              <a:gd name="T3" fmla="*/ 1237 h 1346"/>
              <a:gd name="T4" fmla="*/ 51 w 1748"/>
              <a:gd name="T5" fmla="*/ 0 h 1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48" h="1346">
                <a:moveTo>
                  <a:pt x="1748" y="1267"/>
                </a:moveTo>
                <a:cubicBezTo>
                  <a:pt x="1479" y="1283"/>
                  <a:pt x="360" y="1346"/>
                  <a:pt x="180" y="1237"/>
                </a:cubicBezTo>
                <a:cubicBezTo>
                  <a:pt x="0" y="1128"/>
                  <a:pt x="51" y="234"/>
                  <a:pt x="51" y="0"/>
                </a:cubicBezTo>
              </a:path>
            </a:pathLst>
          </a:custGeom>
          <a:noFill/>
          <a:ln w="19050" cap="flat" cmpd="sng">
            <a:solidFill>
              <a:srgbClr val="4D0808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19" name="Freeform 371"/>
          <p:cNvSpPr>
            <a:spLocks/>
          </p:cNvSpPr>
          <p:nvPr/>
        </p:nvSpPr>
        <p:spPr bwMode="auto">
          <a:xfrm>
            <a:off x="838200" y="1189038"/>
            <a:ext cx="2533650" cy="1981200"/>
          </a:xfrm>
          <a:custGeom>
            <a:avLst/>
            <a:gdLst>
              <a:gd name="T0" fmla="*/ 1596 w 1596"/>
              <a:gd name="T1" fmla="*/ 1177 h 1265"/>
              <a:gd name="T2" fmla="*/ 132 w 1596"/>
              <a:gd name="T3" fmla="*/ 1139 h 1265"/>
              <a:gd name="T4" fmla="*/ 38 w 1596"/>
              <a:gd name="T5" fmla="*/ 0 h 1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96" h="1265">
                <a:moveTo>
                  <a:pt x="1596" y="1177"/>
                </a:moveTo>
                <a:cubicBezTo>
                  <a:pt x="1365" y="1179"/>
                  <a:pt x="265" y="1265"/>
                  <a:pt x="132" y="1139"/>
                </a:cubicBezTo>
                <a:cubicBezTo>
                  <a:pt x="0" y="1013"/>
                  <a:pt x="36" y="202"/>
                  <a:pt x="38" y="0"/>
                </a:cubicBezTo>
              </a:path>
            </a:pathLst>
          </a:custGeom>
          <a:noFill/>
          <a:ln w="19050" cap="flat" cmpd="sng">
            <a:solidFill>
              <a:srgbClr val="4D0808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20" name="Oval 372"/>
          <p:cNvSpPr>
            <a:spLocks noChangeAspect="1" noChangeArrowheads="1"/>
          </p:cNvSpPr>
          <p:nvPr/>
        </p:nvSpPr>
        <p:spPr bwMode="auto">
          <a:xfrm flipH="1">
            <a:off x="260350" y="1333500"/>
            <a:ext cx="274638" cy="1778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S215</a:t>
            </a:r>
          </a:p>
        </p:txBody>
      </p:sp>
      <p:sp>
        <p:nvSpPr>
          <p:cNvPr id="2421" name="Oval 373"/>
          <p:cNvSpPr>
            <a:spLocks noChangeAspect="1" noChangeArrowheads="1"/>
          </p:cNvSpPr>
          <p:nvPr/>
        </p:nvSpPr>
        <p:spPr bwMode="auto">
          <a:xfrm flipH="1">
            <a:off x="425450" y="1539875"/>
            <a:ext cx="274638" cy="1778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T155</a:t>
            </a:r>
          </a:p>
        </p:txBody>
      </p:sp>
      <p:sp>
        <p:nvSpPr>
          <p:cNvPr id="2422" name="Oval 374"/>
          <p:cNvSpPr>
            <a:spLocks noChangeAspect="1" noChangeArrowheads="1"/>
          </p:cNvSpPr>
          <p:nvPr/>
        </p:nvSpPr>
        <p:spPr bwMode="auto">
          <a:xfrm flipH="1">
            <a:off x="592138" y="1754188"/>
            <a:ext cx="274637" cy="1778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T150</a:t>
            </a:r>
          </a:p>
        </p:txBody>
      </p:sp>
      <p:sp>
        <p:nvSpPr>
          <p:cNvPr id="2423" name="Oval 375"/>
          <p:cNvSpPr>
            <a:spLocks noChangeAspect="1" noChangeArrowheads="1"/>
          </p:cNvSpPr>
          <p:nvPr/>
        </p:nvSpPr>
        <p:spPr bwMode="auto">
          <a:xfrm flipH="1">
            <a:off x="752475" y="1963738"/>
            <a:ext cx="274638" cy="1778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S149</a:t>
            </a:r>
          </a:p>
        </p:txBody>
      </p:sp>
      <p:sp>
        <p:nvSpPr>
          <p:cNvPr id="2424" name="Oval 376"/>
          <p:cNvSpPr>
            <a:spLocks noChangeAspect="1" noChangeArrowheads="1"/>
          </p:cNvSpPr>
          <p:nvPr/>
        </p:nvSpPr>
        <p:spPr bwMode="auto">
          <a:xfrm flipH="1">
            <a:off x="1014413" y="1333500"/>
            <a:ext cx="274637" cy="1778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T37</a:t>
            </a:r>
          </a:p>
        </p:txBody>
      </p:sp>
      <p:sp>
        <p:nvSpPr>
          <p:cNvPr id="2425" name="Freeform 377"/>
          <p:cNvSpPr>
            <a:spLocks/>
          </p:cNvSpPr>
          <p:nvPr/>
        </p:nvSpPr>
        <p:spPr bwMode="auto">
          <a:xfrm>
            <a:off x="1290638" y="1209675"/>
            <a:ext cx="1689100" cy="1520825"/>
          </a:xfrm>
          <a:custGeom>
            <a:avLst/>
            <a:gdLst>
              <a:gd name="T0" fmla="*/ 1064 w 1064"/>
              <a:gd name="T1" fmla="*/ 838 h 958"/>
              <a:gd name="T2" fmla="*/ 960 w 1064"/>
              <a:gd name="T3" fmla="*/ 928 h 958"/>
              <a:gd name="T4" fmla="*/ 120 w 1064"/>
              <a:gd name="T5" fmla="*/ 918 h 958"/>
              <a:gd name="T6" fmla="*/ 18 w 1064"/>
              <a:gd name="T7" fmla="*/ 0 h 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4" h="958">
                <a:moveTo>
                  <a:pt x="1064" y="838"/>
                </a:moveTo>
                <a:cubicBezTo>
                  <a:pt x="1022" y="888"/>
                  <a:pt x="1026" y="904"/>
                  <a:pt x="960" y="928"/>
                </a:cubicBezTo>
                <a:cubicBezTo>
                  <a:pt x="894" y="952"/>
                  <a:pt x="240" y="958"/>
                  <a:pt x="120" y="918"/>
                </a:cubicBezTo>
                <a:cubicBezTo>
                  <a:pt x="0" y="878"/>
                  <a:pt x="15" y="219"/>
                  <a:pt x="18" y="0"/>
                </a:cubicBezTo>
              </a:path>
            </a:pathLst>
          </a:custGeom>
          <a:noFill/>
          <a:ln w="19050" cap="flat" cmpd="sng">
            <a:solidFill>
              <a:srgbClr val="4D0808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26" name="Oval 378"/>
          <p:cNvSpPr>
            <a:spLocks noChangeAspect="1" noChangeArrowheads="1"/>
          </p:cNvSpPr>
          <p:nvPr/>
        </p:nvSpPr>
        <p:spPr bwMode="auto">
          <a:xfrm flipH="1">
            <a:off x="1181100" y="1541463"/>
            <a:ext cx="274638" cy="17621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S33</a:t>
            </a:r>
          </a:p>
        </p:txBody>
      </p:sp>
      <p:sp>
        <p:nvSpPr>
          <p:cNvPr id="2427" name="Freeform 379"/>
          <p:cNvSpPr>
            <a:spLocks/>
          </p:cNvSpPr>
          <p:nvPr/>
        </p:nvSpPr>
        <p:spPr bwMode="auto">
          <a:xfrm>
            <a:off x="1452563" y="1219200"/>
            <a:ext cx="1390650" cy="1431925"/>
          </a:xfrm>
          <a:custGeom>
            <a:avLst/>
            <a:gdLst>
              <a:gd name="T0" fmla="*/ 881 w 881"/>
              <a:gd name="T1" fmla="*/ 836 h 908"/>
              <a:gd name="T2" fmla="*/ 119 w 881"/>
              <a:gd name="T3" fmla="*/ 868 h 908"/>
              <a:gd name="T4" fmla="*/ 24 w 881"/>
              <a:gd name="T5" fmla="*/ 0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81" h="908">
                <a:moveTo>
                  <a:pt x="881" y="836"/>
                </a:moveTo>
                <a:cubicBezTo>
                  <a:pt x="865" y="908"/>
                  <a:pt x="238" y="892"/>
                  <a:pt x="119" y="868"/>
                </a:cubicBezTo>
                <a:cubicBezTo>
                  <a:pt x="0" y="844"/>
                  <a:pt x="21" y="207"/>
                  <a:pt x="24" y="0"/>
                </a:cubicBezTo>
              </a:path>
            </a:pathLst>
          </a:custGeom>
          <a:noFill/>
          <a:ln w="19050" cap="flat" cmpd="sng">
            <a:solidFill>
              <a:srgbClr val="4D0808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28" name="Oval 380"/>
          <p:cNvSpPr>
            <a:spLocks noChangeAspect="1" noChangeArrowheads="1"/>
          </p:cNvSpPr>
          <p:nvPr/>
        </p:nvSpPr>
        <p:spPr bwMode="auto">
          <a:xfrm flipH="1">
            <a:off x="1347788" y="1755775"/>
            <a:ext cx="274637" cy="176213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S20</a:t>
            </a:r>
          </a:p>
        </p:txBody>
      </p:sp>
      <p:sp>
        <p:nvSpPr>
          <p:cNvPr id="2429" name="Freeform 381"/>
          <p:cNvSpPr>
            <a:spLocks/>
          </p:cNvSpPr>
          <p:nvPr/>
        </p:nvSpPr>
        <p:spPr bwMode="auto">
          <a:xfrm>
            <a:off x="1625600" y="1225550"/>
            <a:ext cx="1058863" cy="1323975"/>
          </a:xfrm>
          <a:custGeom>
            <a:avLst/>
            <a:gdLst>
              <a:gd name="T0" fmla="*/ 691 w 691"/>
              <a:gd name="T1" fmla="*/ 812 h 848"/>
              <a:gd name="T2" fmla="*/ 95 w 691"/>
              <a:gd name="T3" fmla="*/ 810 h 848"/>
              <a:gd name="T4" fmla="*/ 17 w 691"/>
              <a:gd name="T5" fmla="*/ 0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91" h="848">
                <a:moveTo>
                  <a:pt x="691" y="812"/>
                </a:moveTo>
                <a:cubicBezTo>
                  <a:pt x="561" y="848"/>
                  <a:pt x="189" y="833"/>
                  <a:pt x="95" y="810"/>
                </a:cubicBezTo>
                <a:cubicBezTo>
                  <a:pt x="0" y="788"/>
                  <a:pt x="15" y="195"/>
                  <a:pt x="17" y="0"/>
                </a:cubicBezTo>
              </a:path>
            </a:pathLst>
          </a:custGeom>
          <a:noFill/>
          <a:ln w="19050" cap="flat" cmpd="sng">
            <a:solidFill>
              <a:srgbClr val="4D0808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30" name="Oval 382"/>
          <p:cNvSpPr>
            <a:spLocks noChangeAspect="1" noChangeArrowheads="1"/>
          </p:cNvSpPr>
          <p:nvPr/>
        </p:nvSpPr>
        <p:spPr bwMode="auto">
          <a:xfrm flipH="1">
            <a:off x="1528763" y="1963738"/>
            <a:ext cx="274637" cy="17621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S18</a:t>
            </a:r>
          </a:p>
        </p:txBody>
      </p:sp>
      <p:sp>
        <p:nvSpPr>
          <p:cNvPr id="2431" name="Oval 383"/>
          <p:cNvSpPr>
            <a:spLocks noChangeAspect="1" noChangeArrowheads="1"/>
          </p:cNvSpPr>
          <p:nvPr/>
        </p:nvSpPr>
        <p:spPr bwMode="auto">
          <a:xfrm flipH="1">
            <a:off x="1925638" y="1333500"/>
            <a:ext cx="274637" cy="1778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S6</a:t>
            </a:r>
          </a:p>
        </p:txBody>
      </p:sp>
      <p:sp>
        <p:nvSpPr>
          <p:cNvPr id="2432" name="Freeform 384"/>
          <p:cNvSpPr>
            <a:spLocks/>
          </p:cNvSpPr>
          <p:nvPr/>
        </p:nvSpPr>
        <p:spPr bwMode="auto">
          <a:xfrm>
            <a:off x="2236788" y="1238250"/>
            <a:ext cx="223837" cy="369332"/>
          </a:xfrm>
          <a:custGeom>
            <a:avLst/>
            <a:gdLst>
              <a:gd name="T0" fmla="*/ 141 w 141"/>
              <a:gd name="T1" fmla="*/ 594 h 594"/>
              <a:gd name="T2" fmla="*/ 29 w 141"/>
              <a:gd name="T3" fmla="*/ 486 h 594"/>
              <a:gd name="T4" fmla="*/ 7 w 141"/>
              <a:gd name="T5" fmla="*/ 0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594">
                <a:moveTo>
                  <a:pt x="141" y="594"/>
                </a:moveTo>
                <a:cubicBezTo>
                  <a:pt x="75" y="526"/>
                  <a:pt x="58" y="518"/>
                  <a:pt x="29" y="486"/>
                </a:cubicBezTo>
                <a:cubicBezTo>
                  <a:pt x="0" y="454"/>
                  <a:pt x="7" y="224"/>
                  <a:pt x="7" y="0"/>
                </a:cubicBezTo>
              </a:path>
            </a:pathLst>
          </a:custGeom>
          <a:noFill/>
          <a:ln w="19050" cap="flat" cmpd="sng">
            <a:solidFill>
              <a:srgbClr val="4D0808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chemeClr val="bg1"/>
              </a:solidFill>
            </a:endParaRPr>
          </a:p>
        </p:txBody>
      </p:sp>
      <p:sp>
        <p:nvSpPr>
          <p:cNvPr id="2433" name="Oval 385"/>
          <p:cNvSpPr>
            <a:spLocks noChangeAspect="1" noChangeArrowheads="1"/>
          </p:cNvSpPr>
          <p:nvPr/>
        </p:nvSpPr>
        <p:spPr bwMode="auto">
          <a:xfrm flipH="1">
            <a:off x="2109788" y="1539875"/>
            <a:ext cx="274637" cy="1778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S9</a:t>
            </a:r>
          </a:p>
        </p:txBody>
      </p:sp>
      <p:sp>
        <p:nvSpPr>
          <p:cNvPr id="2434" name="Freeform 386"/>
          <p:cNvSpPr>
            <a:spLocks/>
          </p:cNvSpPr>
          <p:nvPr/>
        </p:nvSpPr>
        <p:spPr bwMode="auto">
          <a:xfrm>
            <a:off x="2403475" y="1241425"/>
            <a:ext cx="206375" cy="369332"/>
          </a:xfrm>
          <a:custGeom>
            <a:avLst/>
            <a:gdLst>
              <a:gd name="T0" fmla="*/ 130 w 130"/>
              <a:gd name="T1" fmla="*/ 572 h 572"/>
              <a:gd name="T2" fmla="*/ 30 w 130"/>
              <a:gd name="T3" fmla="*/ 458 h 572"/>
              <a:gd name="T4" fmla="*/ 10 w 130"/>
              <a:gd name="T5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0" h="572">
                <a:moveTo>
                  <a:pt x="130" y="572"/>
                </a:moveTo>
                <a:cubicBezTo>
                  <a:pt x="66" y="508"/>
                  <a:pt x="60" y="498"/>
                  <a:pt x="30" y="458"/>
                </a:cubicBezTo>
                <a:cubicBezTo>
                  <a:pt x="0" y="418"/>
                  <a:pt x="10" y="224"/>
                  <a:pt x="10" y="0"/>
                </a:cubicBezTo>
              </a:path>
            </a:pathLst>
          </a:custGeom>
          <a:noFill/>
          <a:ln w="19050" cap="flat" cmpd="sng">
            <a:solidFill>
              <a:srgbClr val="4D0808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chemeClr val="bg1"/>
              </a:solidFill>
            </a:endParaRPr>
          </a:p>
        </p:txBody>
      </p:sp>
      <p:sp>
        <p:nvSpPr>
          <p:cNvPr id="2435" name="Oval 387"/>
          <p:cNvSpPr>
            <a:spLocks noChangeAspect="1" noChangeArrowheads="1"/>
          </p:cNvSpPr>
          <p:nvPr/>
        </p:nvSpPr>
        <p:spPr bwMode="auto">
          <a:xfrm flipH="1">
            <a:off x="2293938" y="1755775"/>
            <a:ext cx="274637" cy="176213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S15</a:t>
            </a:r>
          </a:p>
        </p:txBody>
      </p:sp>
      <p:sp>
        <p:nvSpPr>
          <p:cNvPr id="2436" name="Freeform 388"/>
          <p:cNvSpPr>
            <a:spLocks/>
          </p:cNvSpPr>
          <p:nvPr/>
        </p:nvSpPr>
        <p:spPr bwMode="auto">
          <a:xfrm flipH="1">
            <a:off x="3055938" y="1243013"/>
            <a:ext cx="184150" cy="369332"/>
          </a:xfrm>
          <a:custGeom>
            <a:avLst/>
            <a:gdLst>
              <a:gd name="T0" fmla="*/ 0 w 116"/>
              <a:gd name="T1" fmla="*/ 610 h 610"/>
              <a:gd name="T2" fmla="*/ 116 w 116"/>
              <a:gd name="T3" fmla="*/ 436 h 610"/>
              <a:gd name="T4" fmla="*/ 116 w 116"/>
              <a:gd name="T5" fmla="*/ 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6" h="610">
                <a:moveTo>
                  <a:pt x="0" y="610"/>
                </a:moveTo>
                <a:cubicBezTo>
                  <a:pt x="106" y="492"/>
                  <a:pt x="116" y="488"/>
                  <a:pt x="116" y="436"/>
                </a:cubicBezTo>
                <a:cubicBezTo>
                  <a:pt x="116" y="384"/>
                  <a:pt x="116" y="236"/>
                  <a:pt x="116" y="0"/>
                </a:cubicBezTo>
              </a:path>
            </a:pathLst>
          </a:custGeom>
          <a:noFill/>
          <a:ln w="19050" cap="flat" cmpd="sng">
            <a:solidFill>
              <a:srgbClr val="4D0808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chemeClr val="bg1"/>
              </a:solidFill>
            </a:endParaRPr>
          </a:p>
        </p:txBody>
      </p:sp>
      <p:sp>
        <p:nvSpPr>
          <p:cNvPr id="2437" name="Freeform 389"/>
          <p:cNvSpPr>
            <a:spLocks/>
          </p:cNvSpPr>
          <p:nvPr/>
        </p:nvSpPr>
        <p:spPr bwMode="auto">
          <a:xfrm>
            <a:off x="3236913" y="1238250"/>
            <a:ext cx="147637" cy="369332"/>
          </a:xfrm>
          <a:custGeom>
            <a:avLst/>
            <a:gdLst>
              <a:gd name="T0" fmla="*/ 93 w 93"/>
              <a:gd name="T1" fmla="*/ 621 h 621"/>
              <a:gd name="T2" fmla="*/ 4 w 93"/>
              <a:gd name="T3" fmla="*/ 454 h 621"/>
              <a:gd name="T4" fmla="*/ 0 w 93"/>
              <a:gd name="T5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3" h="621">
                <a:moveTo>
                  <a:pt x="93" y="621"/>
                </a:moveTo>
                <a:cubicBezTo>
                  <a:pt x="29" y="519"/>
                  <a:pt x="5" y="496"/>
                  <a:pt x="4" y="454"/>
                </a:cubicBezTo>
                <a:cubicBezTo>
                  <a:pt x="3" y="412"/>
                  <a:pt x="0" y="232"/>
                  <a:pt x="0" y="0"/>
                </a:cubicBezTo>
              </a:path>
            </a:pathLst>
          </a:custGeom>
          <a:noFill/>
          <a:ln w="19050" cap="flat" cmpd="sng">
            <a:solidFill>
              <a:srgbClr val="4D0808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>
              <a:solidFill>
                <a:schemeClr val="bg1"/>
              </a:solidFill>
            </a:endParaRPr>
          </a:p>
        </p:txBody>
      </p:sp>
      <p:sp>
        <p:nvSpPr>
          <p:cNvPr id="2438" name="Oval 390"/>
          <p:cNvSpPr>
            <a:spLocks noChangeAspect="1" noChangeArrowheads="1"/>
          </p:cNvSpPr>
          <p:nvPr/>
        </p:nvSpPr>
        <p:spPr bwMode="auto">
          <a:xfrm flipH="1">
            <a:off x="3100388" y="1539875"/>
            <a:ext cx="274637" cy="1778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T55</a:t>
            </a:r>
          </a:p>
        </p:txBody>
      </p:sp>
      <p:sp>
        <p:nvSpPr>
          <p:cNvPr id="2439" name="Freeform 391"/>
          <p:cNvSpPr>
            <a:spLocks/>
          </p:cNvSpPr>
          <p:nvPr/>
        </p:nvSpPr>
        <p:spPr bwMode="auto">
          <a:xfrm>
            <a:off x="3422650" y="1231900"/>
            <a:ext cx="180975" cy="1046163"/>
          </a:xfrm>
          <a:custGeom>
            <a:avLst/>
            <a:gdLst>
              <a:gd name="T0" fmla="*/ 114 w 114"/>
              <a:gd name="T1" fmla="*/ 674 h 674"/>
              <a:gd name="T2" fmla="*/ 0 w 114"/>
              <a:gd name="T3" fmla="*/ 459 h 674"/>
              <a:gd name="T4" fmla="*/ 0 w 114"/>
              <a:gd name="T5" fmla="*/ 0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4" h="674">
                <a:moveTo>
                  <a:pt x="114" y="674"/>
                </a:moveTo>
                <a:cubicBezTo>
                  <a:pt x="40" y="572"/>
                  <a:pt x="0" y="510"/>
                  <a:pt x="0" y="459"/>
                </a:cubicBezTo>
                <a:cubicBezTo>
                  <a:pt x="0" y="407"/>
                  <a:pt x="0" y="248"/>
                  <a:pt x="0" y="0"/>
                </a:cubicBezTo>
              </a:path>
            </a:pathLst>
          </a:custGeom>
          <a:noFill/>
          <a:ln w="19050" cap="flat" cmpd="sng">
            <a:solidFill>
              <a:srgbClr val="4D0808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40" name="Oval 392"/>
          <p:cNvSpPr>
            <a:spLocks noChangeAspect="1" noChangeArrowheads="1"/>
          </p:cNvSpPr>
          <p:nvPr/>
        </p:nvSpPr>
        <p:spPr bwMode="auto">
          <a:xfrm flipH="1">
            <a:off x="3284538" y="1754188"/>
            <a:ext cx="274637" cy="1778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T81</a:t>
            </a:r>
          </a:p>
        </p:txBody>
      </p:sp>
      <p:sp>
        <p:nvSpPr>
          <p:cNvPr id="2441" name="Freeform 393"/>
          <p:cNvSpPr>
            <a:spLocks/>
          </p:cNvSpPr>
          <p:nvPr/>
        </p:nvSpPr>
        <p:spPr bwMode="auto">
          <a:xfrm>
            <a:off x="4595813" y="1171575"/>
            <a:ext cx="141287" cy="1881188"/>
          </a:xfrm>
          <a:custGeom>
            <a:avLst/>
            <a:gdLst>
              <a:gd name="T0" fmla="*/ 0 w 89"/>
              <a:gd name="T1" fmla="*/ 0 h 1191"/>
              <a:gd name="T2" fmla="*/ 5 w 89"/>
              <a:gd name="T3" fmla="*/ 1029 h 1191"/>
              <a:gd name="T4" fmla="*/ 89 w 89"/>
              <a:gd name="T5" fmla="*/ 1191 h 1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9" h="1191">
                <a:moveTo>
                  <a:pt x="0" y="0"/>
                </a:moveTo>
                <a:cubicBezTo>
                  <a:pt x="0" y="158"/>
                  <a:pt x="2" y="992"/>
                  <a:pt x="5" y="1029"/>
                </a:cubicBezTo>
                <a:cubicBezTo>
                  <a:pt x="8" y="1066"/>
                  <a:pt x="15" y="1131"/>
                  <a:pt x="89" y="1191"/>
                </a:cubicBezTo>
              </a:path>
            </a:pathLst>
          </a:custGeom>
          <a:noFill/>
          <a:ln w="19050" cap="flat" cmpd="sng">
            <a:solidFill>
              <a:srgbClr val="4D0808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42" name="Freeform 394"/>
          <p:cNvSpPr>
            <a:spLocks/>
          </p:cNvSpPr>
          <p:nvPr/>
        </p:nvSpPr>
        <p:spPr bwMode="auto">
          <a:xfrm>
            <a:off x="4768850" y="1146175"/>
            <a:ext cx="63500" cy="1843088"/>
          </a:xfrm>
          <a:custGeom>
            <a:avLst/>
            <a:gdLst>
              <a:gd name="T0" fmla="*/ 0 w 32"/>
              <a:gd name="T1" fmla="*/ 0 h 1253"/>
              <a:gd name="T2" fmla="*/ 3 w 32"/>
              <a:gd name="T3" fmla="*/ 1014 h 1253"/>
              <a:gd name="T4" fmla="*/ 32 w 32"/>
              <a:gd name="T5" fmla="*/ 1253 h 1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" h="1253">
                <a:moveTo>
                  <a:pt x="0" y="0"/>
                </a:moveTo>
                <a:cubicBezTo>
                  <a:pt x="0" y="168"/>
                  <a:pt x="3" y="856"/>
                  <a:pt x="3" y="1014"/>
                </a:cubicBezTo>
                <a:cubicBezTo>
                  <a:pt x="3" y="1172"/>
                  <a:pt x="12" y="1208"/>
                  <a:pt x="32" y="1253"/>
                </a:cubicBezTo>
              </a:path>
            </a:pathLst>
          </a:custGeom>
          <a:noFill/>
          <a:ln w="19050" cap="flat" cmpd="sng">
            <a:solidFill>
              <a:srgbClr val="4D0808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43" name="Oval 395"/>
          <p:cNvSpPr>
            <a:spLocks noChangeAspect="1" noChangeArrowheads="1"/>
          </p:cNvSpPr>
          <p:nvPr/>
        </p:nvSpPr>
        <p:spPr bwMode="auto">
          <a:xfrm flipH="1">
            <a:off x="4452938" y="1539875"/>
            <a:ext cx="274637" cy="1778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T387</a:t>
            </a:r>
          </a:p>
        </p:txBody>
      </p:sp>
      <p:sp>
        <p:nvSpPr>
          <p:cNvPr id="2444" name="AutoShape 396"/>
          <p:cNvSpPr>
            <a:spLocks noChangeArrowheads="1"/>
          </p:cNvSpPr>
          <p:nvPr/>
        </p:nvSpPr>
        <p:spPr bwMode="auto">
          <a:xfrm>
            <a:off x="5281613" y="433388"/>
            <a:ext cx="3673475" cy="3651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gamma/>
                  <a:shade val="76078"/>
                  <a:invGamma/>
                </a:schemeClr>
              </a:gs>
              <a:gs pos="50000">
                <a:schemeClr val="bg1">
                  <a:alpha val="80000"/>
                </a:schemeClr>
              </a:gs>
              <a:gs pos="100000">
                <a:schemeClr val="bg1">
                  <a:gamma/>
                  <a:shade val="76078"/>
                  <a:invGamma/>
                </a:schemeClr>
              </a:gs>
            </a:gsLst>
            <a:lin ang="5400000" scaled="1"/>
          </a:gradFill>
          <a:ln w="12700">
            <a:solidFill>
              <a:srgbClr val="24731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400" b="1"/>
              <a:t>p53 acetylation</a:t>
            </a:r>
          </a:p>
        </p:txBody>
      </p:sp>
      <p:sp>
        <p:nvSpPr>
          <p:cNvPr id="2445" name="Oval 397"/>
          <p:cNvSpPr>
            <a:spLocks noChangeAspect="1" noChangeArrowheads="1"/>
          </p:cNvSpPr>
          <p:nvPr/>
        </p:nvSpPr>
        <p:spPr bwMode="auto">
          <a:xfrm>
            <a:off x="5305425" y="889000"/>
            <a:ext cx="885825" cy="223838"/>
          </a:xfrm>
          <a:prstGeom prst="ellipse">
            <a:avLst/>
          </a:prstGeom>
          <a:gradFill rotWithShape="1">
            <a:gsLst>
              <a:gs pos="0">
                <a:srgbClr val="D9FFD9"/>
              </a:gs>
              <a:gs pos="100000">
                <a:srgbClr val="DDDDDD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24731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000000"/>
                </a:solidFill>
              </a:rPr>
              <a:t>CBP/p300</a:t>
            </a:r>
            <a:endParaRPr lang="el-GR" sz="8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446" name="Oval 398"/>
          <p:cNvSpPr>
            <a:spLocks noChangeAspect="1" noChangeArrowheads="1"/>
          </p:cNvSpPr>
          <p:nvPr/>
        </p:nvSpPr>
        <p:spPr bwMode="auto">
          <a:xfrm>
            <a:off x="4883150" y="3078163"/>
            <a:ext cx="100013" cy="100012"/>
          </a:xfrm>
          <a:prstGeom prst="ellipse">
            <a:avLst/>
          </a:prstGeom>
          <a:gradFill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7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47" name="Oval 399"/>
          <p:cNvSpPr>
            <a:spLocks noChangeAspect="1" noChangeArrowheads="1"/>
          </p:cNvSpPr>
          <p:nvPr/>
        </p:nvSpPr>
        <p:spPr bwMode="auto">
          <a:xfrm>
            <a:off x="4891088" y="3186113"/>
            <a:ext cx="100012" cy="100012"/>
          </a:xfrm>
          <a:prstGeom prst="ellipse">
            <a:avLst/>
          </a:prstGeom>
          <a:gradFill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7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48" name="Oval 400"/>
          <p:cNvSpPr>
            <a:spLocks noChangeAspect="1" noChangeArrowheads="1"/>
          </p:cNvSpPr>
          <p:nvPr/>
        </p:nvSpPr>
        <p:spPr bwMode="auto">
          <a:xfrm>
            <a:off x="4891088" y="3294063"/>
            <a:ext cx="100012" cy="100012"/>
          </a:xfrm>
          <a:prstGeom prst="ellipse">
            <a:avLst/>
          </a:prstGeom>
          <a:gradFill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7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49" name="Oval 401"/>
          <p:cNvSpPr>
            <a:spLocks noChangeAspect="1" noChangeArrowheads="1"/>
          </p:cNvSpPr>
          <p:nvPr/>
        </p:nvSpPr>
        <p:spPr bwMode="auto">
          <a:xfrm>
            <a:off x="4873625" y="3402013"/>
            <a:ext cx="100013" cy="100012"/>
          </a:xfrm>
          <a:prstGeom prst="ellipse">
            <a:avLst/>
          </a:prstGeom>
          <a:gradFill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7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50" name="Oval 402"/>
          <p:cNvSpPr>
            <a:spLocks noChangeAspect="1" noChangeArrowheads="1"/>
          </p:cNvSpPr>
          <p:nvPr/>
        </p:nvSpPr>
        <p:spPr bwMode="auto">
          <a:xfrm>
            <a:off x="4791075" y="3468688"/>
            <a:ext cx="100013" cy="100012"/>
          </a:xfrm>
          <a:prstGeom prst="ellipse">
            <a:avLst/>
          </a:prstGeom>
          <a:gradFill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7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51" name="Oval 403"/>
          <p:cNvSpPr>
            <a:spLocks noChangeAspect="1" noChangeArrowheads="1"/>
          </p:cNvSpPr>
          <p:nvPr/>
        </p:nvSpPr>
        <p:spPr bwMode="auto">
          <a:xfrm>
            <a:off x="5172075" y="3476625"/>
            <a:ext cx="100013" cy="100013"/>
          </a:xfrm>
          <a:prstGeom prst="ellipse">
            <a:avLst/>
          </a:prstGeom>
          <a:gradFill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7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52" name="Oval 404"/>
          <p:cNvSpPr>
            <a:spLocks noChangeAspect="1" noChangeArrowheads="1"/>
          </p:cNvSpPr>
          <p:nvPr/>
        </p:nvSpPr>
        <p:spPr bwMode="auto">
          <a:xfrm>
            <a:off x="5972175" y="2846388"/>
            <a:ext cx="100013" cy="100012"/>
          </a:xfrm>
          <a:prstGeom prst="ellipse">
            <a:avLst/>
          </a:prstGeom>
          <a:gradFill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7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53" name="Oval 405"/>
          <p:cNvSpPr>
            <a:spLocks noChangeAspect="1" noChangeArrowheads="1"/>
          </p:cNvSpPr>
          <p:nvPr/>
        </p:nvSpPr>
        <p:spPr bwMode="auto">
          <a:xfrm>
            <a:off x="5422900" y="3411538"/>
            <a:ext cx="100013" cy="100012"/>
          </a:xfrm>
          <a:prstGeom prst="ellipse">
            <a:avLst/>
          </a:prstGeom>
          <a:gradFill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700" b="1">
              <a:solidFill>
                <a:srgbClr val="4D0808"/>
              </a:solidFill>
              <a:cs typeface="Arial" charset="0"/>
            </a:endParaRPr>
          </a:p>
        </p:txBody>
      </p:sp>
      <p:sp>
        <p:nvSpPr>
          <p:cNvPr id="2454" name="Freeform 406"/>
          <p:cNvSpPr>
            <a:spLocks/>
          </p:cNvSpPr>
          <p:nvPr/>
        </p:nvSpPr>
        <p:spPr bwMode="auto">
          <a:xfrm>
            <a:off x="5294313" y="1173163"/>
            <a:ext cx="3362325" cy="2517775"/>
          </a:xfrm>
          <a:custGeom>
            <a:avLst/>
            <a:gdLst>
              <a:gd name="T0" fmla="*/ 0 w 2118"/>
              <a:gd name="T1" fmla="*/ 1518 h 1606"/>
              <a:gd name="T2" fmla="*/ 1951 w 2118"/>
              <a:gd name="T3" fmla="*/ 1416 h 1606"/>
              <a:gd name="T4" fmla="*/ 2064 w 2118"/>
              <a:gd name="T5" fmla="*/ 0 h 1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18" h="1606">
                <a:moveTo>
                  <a:pt x="0" y="1518"/>
                </a:moveTo>
                <a:cubicBezTo>
                  <a:pt x="332" y="1526"/>
                  <a:pt x="1784" y="1606"/>
                  <a:pt x="1951" y="1416"/>
                </a:cubicBezTo>
                <a:cubicBezTo>
                  <a:pt x="2118" y="1226"/>
                  <a:pt x="2079" y="268"/>
                  <a:pt x="2064" y="0"/>
                </a:cubicBezTo>
              </a:path>
            </a:pathLst>
          </a:custGeom>
          <a:noFill/>
          <a:ln w="19050" cap="flat" cmpd="sng">
            <a:solidFill>
              <a:srgbClr val="24731D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55" name="Oval 407"/>
          <p:cNvSpPr>
            <a:spLocks noChangeAspect="1" noChangeArrowheads="1"/>
          </p:cNvSpPr>
          <p:nvPr/>
        </p:nvSpPr>
        <p:spPr bwMode="auto">
          <a:xfrm>
            <a:off x="6251575" y="890588"/>
            <a:ext cx="984250" cy="222250"/>
          </a:xfrm>
          <a:prstGeom prst="ellipse">
            <a:avLst/>
          </a:prstGeom>
          <a:gradFill rotWithShape="1">
            <a:gsLst>
              <a:gs pos="0">
                <a:srgbClr val="D9FFD9"/>
              </a:gs>
              <a:gs pos="100000">
                <a:srgbClr val="DDDDDD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24731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000000"/>
                </a:solidFill>
              </a:rPr>
              <a:t>TIP60, hMOF</a:t>
            </a:r>
            <a:r>
              <a:rPr lang="en-US" sz="800" b="1">
                <a:solidFill>
                  <a:srgbClr val="000000"/>
                </a:solidFill>
                <a:cs typeface="Arial" charset="0"/>
              </a:rPr>
              <a:t> </a:t>
            </a:r>
            <a:endParaRPr lang="el-GR" sz="8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456" name="Oval 408"/>
          <p:cNvSpPr>
            <a:spLocks noChangeAspect="1" noChangeArrowheads="1"/>
          </p:cNvSpPr>
          <p:nvPr/>
        </p:nvSpPr>
        <p:spPr bwMode="auto">
          <a:xfrm>
            <a:off x="7296150" y="895350"/>
            <a:ext cx="793750" cy="212725"/>
          </a:xfrm>
          <a:prstGeom prst="ellipse">
            <a:avLst/>
          </a:prstGeom>
          <a:gradFill rotWithShape="1">
            <a:gsLst>
              <a:gs pos="0">
                <a:srgbClr val="D9FFD9"/>
              </a:gs>
              <a:gs pos="100000">
                <a:srgbClr val="DDDDDD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24731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000000"/>
                </a:solidFill>
              </a:rPr>
              <a:t>p300</a:t>
            </a:r>
            <a:endParaRPr lang="el-GR" sz="8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457" name="Oval 409"/>
          <p:cNvSpPr>
            <a:spLocks noChangeAspect="1" noChangeArrowheads="1"/>
          </p:cNvSpPr>
          <p:nvPr/>
        </p:nvSpPr>
        <p:spPr bwMode="auto">
          <a:xfrm>
            <a:off x="8150225" y="895350"/>
            <a:ext cx="793750" cy="212725"/>
          </a:xfrm>
          <a:prstGeom prst="ellipse">
            <a:avLst/>
          </a:prstGeom>
          <a:gradFill rotWithShape="1">
            <a:gsLst>
              <a:gs pos="0">
                <a:srgbClr val="D9FFD9"/>
              </a:gs>
              <a:gs pos="100000">
                <a:srgbClr val="DDDDDD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24731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000000"/>
                </a:solidFill>
              </a:rPr>
              <a:t>PCAF</a:t>
            </a:r>
            <a:endParaRPr lang="el-GR" sz="8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458" name="Freeform 410"/>
          <p:cNvSpPr>
            <a:spLocks/>
          </p:cNvSpPr>
          <p:nvPr/>
        </p:nvSpPr>
        <p:spPr bwMode="auto">
          <a:xfrm>
            <a:off x="5557838" y="1173163"/>
            <a:ext cx="2174875" cy="2422525"/>
          </a:xfrm>
          <a:custGeom>
            <a:avLst/>
            <a:gdLst>
              <a:gd name="T0" fmla="*/ 0 w 1370"/>
              <a:gd name="T1" fmla="*/ 1454 h 1526"/>
              <a:gd name="T2" fmla="*/ 1270 w 1370"/>
              <a:gd name="T3" fmla="*/ 1368 h 1526"/>
              <a:gd name="T4" fmla="*/ 1354 w 1370"/>
              <a:gd name="T5" fmla="*/ 0 h 1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70" h="1526">
                <a:moveTo>
                  <a:pt x="0" y="1454"/>
                </a:moveTo>
                <a:cubicBezTo>
                  <a:pt x="216" y="1462"/>
                  <a:pt x="1170" y="1526"/>
                  <a:pt x="1270" y="1368"/>
                </a:cubicBezTo>
                <a:cubicBezTo>
                  <a:pt x="1370" y="1210"/>
                  <a:pt x="1364" y="254"/>
                  <a:pt x="1354" y="0"/>
                </a:cubicBezTo>
              </a:path>
            </a:pathLst>
          </a:custGeom>
          <a:noFill/>
          <a:ln w="19050" cap="flat" cmpd="sng">
            <a:solidFill>
              <a:srgbClr val="24731D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59" name="Oval 411"/>
          <p:cNvSpPr>
            <a:spLocks noChangeAspect="1" noChangeArrowheads="1"/>
          </p:cNvSpPr>
          <p:nvPr/>
        </p:nvSpPr>
        <p:spPr bwMode="auto">
          <a:xfrm flipH="1">
            <a:off x="8443913" y="1333500"/>
            <a:ext cx="274637" cy="177800"/>
          </a:xfrm>
          <a:prstGeom prst="ellipse">
            <a:avLst/>
          </a:prstGeom>
          <a:gradFill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K320</a:t>
            </a:r>
          </a:p>
        </p:txBody>
      </p:sp>
      <p:sp>
        <p:nvSpPr>
          <p:cNvPr id="2460" name="Oval 412"/>
          <p:cNvSpPr>
            <a:spLocks noChangeAspect="1" noChangeArrowheads="1"/>
          </p:cNvSpPr>
          <p:nvPr/>
        </p:nvSpPr>
        <p:spPr bwMode="auto">
          <a:xfrm flipH="1">
            <a:off x="7578725" y="1333500"/>
            <a:ext cx="274638" cy="177800"/>
          </a:xfrm>
          <a:prstGeom prst="ellipse">
            <a:avLst/>
          </a:prstGeom>
          <a:gradFill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K305</a:t>
            </a:r>
          </a:p>
        </p:txBody>
      </p:sp>
      <p:sp>
        <p:nvSpPr>
          <p:cNvPr id="2461" name="Freeform 413"/>
          <p:cNvSpPr>
            <a:spLocks/>
          </p:cNvSpPr>
          <p:nvPr/>
        </p:nvSpPr>
        <p:spPr bwMode="auto">
          <a:xfrm>
            <a:off x="6102350" y="1173163"/>
            <a:ext cx="663575" cy="1809750"/>
          </a:xfrm>
          <a:custGeom>
            <a:avLst/>
            <a:gdLst>
              <a:gd name="T0" fmla="*/ 0 w 408"/>
              <a:gd name="T1" fmla="*/ 1049 h 1095"/>
              <a:gd name="T2" fmla="*/ 378 w 408"/>
              <a:gd name="T3" fmla="*/ 980 h 1095"/>
              <a:gd name="T4" fmla="*/ 399 w 408"/>
              <a:gd name="T5" fmla="*/ 0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8" h="1095">
                <a:moveTo>
                  <a:pt x="0" y="1049"/>
                </a:moveTo>
                <a:cubicBezTo>
                  <a:pt x="64" y="1055"/>
                  <a:pt x="349" y="1095"/>
                  <a:pt x="378" y="980"/>
                </a:cubicBezTo>
                <a:cubicBezTo>
                  <a:pt x="408" y="864"/>
                  <a:pt x="402" y="186"/>
                  <a:pt x="399" y="0"/>
                </a:cubicBezTo>
              </a:path>
            </a:pathLst>
          </a:custGeom>
          <a:noFill/>
          <a:ln w="19050" cap="flat" cmpd="sng">
            <a:solidFill>
              <a:srgbClr val="24731D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62" name="Oval 414"/>
          <p:cNvSpPr>
            <a:spLocks noChangeAspect="1" noChangeArrowheads="1"/>
          </p:cNvSpPr>
          <p:nvPr/>
        </p:nvSpPr>
        <p:spPr bwMode="auto">
          <a:xfrm flipH="1">
            <a:off x="6616700" y="1333500"/>
            <a:ext cx="274638" cy="177800"/>
          </a:xfrm>
          <a:prstGeom prst="ellipse">
            <a:avLst/>
          </a:prstGeom>
          <a:gradFill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K120</a:t>
            </a:r>
          </a:p>
        </p:txBody>
      </p:sp>
      <p:sp>
        <p:nvSpPr>
          <p:cNvPr id="2463" name="Freeform 415"/>
          <p:cNvSpPr>
            <a:spLocks/>
          </p:cNvSpPr>
          <p:nvPr/>
        </p:nvSpPr>
        <p:spPr bwMode="auto">
          <a:xfrm>
            <a:off x="4991100" y="1117600"/>
            <a:ext cx="369888" cy="1966913"/>
          </a:xfrm>
          <a:custGeom>
            <a:avLst/>
            <a:gdLst>
              <a:gd name="T0" fmla="*/ 0 w 341"/>
              <a:gd name="T1" fmla="*/ 1239 h 1239"/>
              <a:gd name="T2" fmla="*/ 341 w 341"/>
              <a:gd name="T3" fmla="*/ 874 h 1239"/>
              <a:gd name="T4" fmla="*/ 336 w 341"/>
              <a:gd name="T5" fmla="*/ 0 h 1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1" h="1239">
                <a:moveTo>
                  <a:pt x="0" y="1239"/>
                </a:moveTo>
                <a:cubicBezTo>
                  <a:pt x="202" y="1057"/>
                  <a:pt x="341" y="969"/>
                  <a:pt x="341" y="874"/>
                </a:cubicBezTo>
                <a:cubicBezTo>
                  <a:pt x="341" y="779"/>
                  <a:pt x="336" y="453"/>
                  <a:pt x="336" y="0"/>
                </a:cubicBezTo>
              </a:path>
            </a:pathLst>
          </a:custGeom>
          <a:noFill/>
          <a:ln w="19050" cap="flat" cmpd="sng">
            <a:solidFill>
              <a:srgbClr val="24731D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64" name="Freeform 416"/>
          <p:cNvSpPr>
            <a:spLocks/>
          </p:cNvSpPr>
          <p:nvPr/>
        </p:nvSpPr>
        <p:spPr bwMode="auto">
          <a:xfrm>
            <a:off x="5010150" y="1165225"/>
            <a:ext cx="533400" cy="2052638"/>
          </a:xfrm>
          <a:custGeom>
            <a:avLst/>
            <a:gdLst>
              <a:gd name="T0" fmla="*/ 0 w 380"/>
              <a:gd name="T1" fmla="*/ 1313 h 1313"/>
              <a:gd name="T2" fmla="*/ 380 w 380"/>
              <a:gd name="T3" fmla="*/ 884 h 1313"/>
              <a:gd name="T4" fmla="*/ 378 w 380"/>
              <a:gd name="T5" fmla="*/ 0 h 1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0" h="1313">
                <a:moveTo>
                  <a:pt x="0" y="1313"/>
                </a:moveTo>
                <a:cubicBezTo>
                  <a:pt x="214" y="1120"/>
                  <a:pt x="380" y="984"/>
                  <a:pt x="380" y="884"/>
                </a:cubicBezTo>
                <a:cubicBezTo>
                  <a:pt x="380" y="783"/>
                  <a:pt x="378" y="481"/>
                  <a:pt x="378" y="0"/>
                </a:cubicBezTo>
              </a:path>
            </a:pathLst>
          </a:custGeom>
          <a:noFill/>
          <a:ln w="19050" cap="flat" cmpd="sng">
            <a:solidFill>
              <a:srgbClr val="24731D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65" name="Freeform 417"/>
          <p:cNvSpPr>
            <a:spLocks/>
          </p:cNvSpPr>
          <p:nvPr/>
        </p:nvSpPr>
        <p:spPr bwMode="auto">
          <a:xfrm>
            <a:off x="5010150" y="1171575"/>
            <a:ext cx="723900" cy="2168525"/>
          </a:xfrm>
          <a:custGeom>
            <a:avLst/>
            <a:gdLst>
              <a:gd name="T0" fmla="*/ 0 w 446"/>
              <a:gd name="T1" fmla="*/ 1381 h 1381"/>
              <a:gd name="T2" fmla="*/ 446 w 446"/>
              <a:gd name="T3" fmla="*/ 890 h 1381"/>
              <a:gd name="T4" fmla="*/ 440 w 446"/>
              <a:gd name="T5" fmla="*/ 0 h 1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6" h="1381">
                <a:moveTo>
                  <a:pt x="0" y="1381"/>
                </a:moveTo>
                <a:cubicBezTo>
                  <a:pt x="248" y="1188"/>
                  <a:pt x="446" y="990"/>
                  <a:pt x="446" y="890"/>
                </a:cubicBezTo>
                <a:cubicBezTo>
                  <a:pt x="446" y="789"/>
                  <a:pt x="440" y="481"/>
                  <a:pt x="440" y="0"/>
                </a:cubicBezTo>
              </a:path>
            </a:pathLst>
          </a:custGeom>
          <a:noFill/>
          <a:ln w="19050" cap="flat" cmpd="sng">
            <a:solidFill>
              <a:srgbClr val="24731D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66" name="Freeform 418"/>
          <p:cNvSpPr>
            <a:spLocks/>
          </p:cNvSpPr>
          <p:nvPr/>
        </p:nvSpPr>
        <p:spPr bwMode="auto">
          <a:xfrm>
            <a:off x="5003800" y="1165225"/>
            <a:ext cx="912813" cy="2298700"/>
          </a:xfrm>
          <a:custGeom>
            <a:avLst/>
            <a:gdLst>
              <a:gd name="T0" fmla="*/ 0 w 516"/>
              <a:gd name="T1" fmla="*/ 1453 h 1453"/>
              <a:gd name="T2" fmla="*/ 516 w 516"/>
              <a:gd name="T3" fmla="*/ 904 h 1453"/>
              <a:gd name="T4" fmla="*/ 512 w 516"/>
              <a:gd name="T5" fmla="*/ 0 h 1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16" h="1453">
                <a:moveTo>
                  <a:pt x="0" y="1453"/>
                </a:moveTo>
                <a:cubicBezTo>
                  <a:pt x="284" y="1250"/>
                  <a:pt x="516" y="1009"/>
                  <a:pt x="516" y="904"/>
                </a:cubicBezTo>
                <a:cubicBezTo>
                  <a:pt x="516" y="798"/>
                  <a:pt x="512" y="505"/>
                  <a:pt x="512" y="0"/>
                </a:cubicBezTo>
              </a:path>
            </a:pathLst>
          </a:custGeom>
          <a:noFill/>
          <a:ln w="19050" cap="flat" cmpd="sng">
            <a:solidFill>
              <a:srgbClr val="24731D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67" name="Freeform 419"/>
          <p:cNvSpPr>
            <a:spLocks/>
          </p:cNvSpPr>
          <p:nvPr/>
        </p:nvSpPr>
        <p:spPr bwMode="auto">
          <a:xfrm>
            <a:off x="4921250" y="1125538"/>
            <a:ext cx="1179513" cy="2511425"/>
          </a:xfrm>
          <a:custGeom>
            <a:avLst/>
            <a:gdLst>
              <a:gd name="T0" fmla="*/ 0 w 630"/>
              <a:gd name="T1" fmla="*/ 1520 h 1582"/>
              <a:gd name="T2" fmla="*/ 630 w 630"/>
              <a:gd name="T3" fmla="*/ 926 h 1582"/>
              <a:gd name="T4" fmla="*/ 624 w 630"/>
              <a:gd name="T5" fmla="*/ 0 h 1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30" h="1582">
                <a:moveTo>
                  <a:pt x="0" y="1520"/>
                </a:moveTo>
                <a:cubicBezTo>
                  <a:pt x="56" y="1582"/>
                  <a:pt x="630" y="1070"/>
                  <a:pt x="630" y="926"/>
                </a:cubicBezTo>
                <a:cubicBezTo>
                  <a:pt x="630" y="782"/>
                  <a:pt x="624" y="524"/>
                  <a:pt x="624" y="0"/>
                </a:cubicBezTo>
              </a:path>
            </a:pathLst>
          </a:custGeom>
          <a:noFill/>
          <a:ln w="19050" cap="flat" cmpd="sng">
            <a:solidFill>
              <a:srgbClr val="24731D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68" name="Oval 420"/>
          <p:cNvSpPr>
            <a:spLocks noChangeAspect="1" noChangeArrowheads="1"/>
          </p:cNvSpPr>
          <p:nvPr/>
        </p:nvSpPr>
        <p:spPr bwMode="auto">
          <a:xfrm flipH="1">
            <a:off x="5586413" y="1754188"/>
            <a:ext cx="274637" cy="177800"/>
          </a:xfrm>
          <a:prstGeom prst="ellipse">
            <a:avLst/>
          </a:prstGeom>
          <a:gradFill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K373</a:t>
            </a:r>
          </a:p>
        </p:txBody>
      </p:sp>
      <p:sp>
        <p:nvSpPr>
          <p:cNvPr id="2469" name="Oval 421"/>
          <p:cNvSpPr>
            <a:spLocks noChangeAspect="1" noChangeArrowheads="1"/>
          </p:cNvSpPr>
          <p:nvPr/>
        </p:nvSpPr>
        <p:spPr bwMode="auto">
          <a:xfrm flipH="1">
            <a:off x="5768975" y="1333500"/>
            <a:ext cx="274638" cy="177800"/>
          </a:xfrm>
          <a:prstGeom prst="ellipse">
            <a:avLst/>
          </a:prstGeom>
          <a:gradFill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K372</a:t>
            </a:r>
          </a:p>
        </p:txBody>
      </p:sp>
      <p:sp>
        <p:nvSpPr>
          <p:cNvPr id="2470" name="Oval 422"/>
          <p:cNvSpPr>
            <a:spLocks noChangeAspect="1" noChangeArrowheads="1"/>
          </p:cNvSpPr>
          <p:nvPr/>
        </p:nvSpPr>
        <p:spPr bwMode="auto">
          <a:xfrm flipH="1">
            <a:off x="5400675" y="1539875"/>
            <a:ext cx="274638" cy="177800"/>
          </a:xfrm>
          <a:prstGeom prst="ellipse">
            <a:avLst/>
          </a:prstGeom>
          <a:gradFill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K381</a:t>
            </a:r>
          </a:p>
        </p:txBody>
      </p:sp>
      <p:sp>
        <p:nvSpPr>
          <p:cNvPr id="2471" name="Oval 423"/>
          <p:cNvSpPr>
            <a:spLocks noChangeAspect="1" noChangeArrowheads="1"/>
          </p:cNvSpPr>
          <p:nvPr/>
        </p:nvSpPr>
        <p:spPr bwMode="auto">
          <a:xfrm flipH="1">
            <a:off x="5953125" y="1539875"/>
            <a:ext cx="274638" cy="177800"/>
          </a:xfrm>
          <a:prstGeom prst="ellipse">
            <a:avLst/>
          </a:prstGeom>
          <a:gradFill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K370</a:t>
            </a:r>
          </a:p>
        </p:txBody>
      </p:sp>
      <p:sp>
        <p:nvSpPr>
          <p:cNvPr id="2472" name="Oval 424"/>
          <p:cNvSpPr>
            <a:spLocks noChangeAspect="1" noChangeArrowheads="1"/>
          </p:cNvSpPr>
          <p:nvPr/>
        </p:nvSpPr>
        <p:spPr bwMode="auto">
          <a:xfrm flipH="1">
            <a:off x="5214938" y="1333500"/>
            <a:ext cx="274637" cy="177800"/>
          </a:xfrm>
          <a:prstGeom prst="ellipse">
            <a:avLst/>
          </a:prstGeom>
          <a:gradFill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K382</a:t>
            </a:r>
          </a:p>
        </p:txBody>
      </p:sp>
      <p:sp>
        <p:nvSpPr>
          <p:cNvPr id="2473" name="Oval 425"/>
          <p:cNvSpPr>
            <a:spLocks noChangeAspect="1" noChangeArrowheads="1"/>
          </p:cNvSpPr>
          <p:nvPr/>
        </p:nvSpPr>
        <p:spPr bwMode="auto">
          <a:xfrm>
            <a:off x="287338" y="6091238"/>
            <a:ext cx="4760912" cy="246062"/>
          </a:xfrm>
          <a:prstGeom prst="ellipse">
            <a:avLst/>
          </a:prstGeom>
          <a:gradFill rotWithShape="1">
            <a:gsLst>
              <a:gs pos="0">
                <a:srgbClr val="D1FFFF"/>
              </a:gs>
              <a:gs pos="100000">
                <a:srgbClr val="DDDDDD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0069CB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000000"/>
                </a:solidFill>
              </a:rPr>
              <a:t>E4F1, FBXO11, MDM2, ubc9-(Topor, PIASy)</a:t>
            </a:r>
            <a:endParaRPr lang="el-GR" sz="800" b="1">
              <a:solidFill>
                <a:srgbClr val="000000"/>
              </a:solidFill>
            </a:endParaRPr>
          </a:p>
        </p:txBody>
      </p:sp>
      <p:sp>
        <p:nvSpPr>
          <p:cNvPr id="2474" name="Oval 426"/>
          <p:cNvSpPr>
            <a:spLocks noChangeAspect="1" noChangeArrowheads="1"/>
          </p:cNvSpPr>
          <p:nvPr/>
        </p:nvSpPr>
        <p:spPr bwMode="auto">
          <a:xfrm>
            <a:off x="4684713" y="3868738"/>
            <a:ext cx="100012" cy="100012"/>
          </a:xfrm>
          <a:prstGeom prst="ellips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cs typeface="Arial" charset="0"/>
            </a:endParaRPr>
          </a:p>
        </p:txBody>
      </p:sp>
      <p:sp>
        <p:nvSpPr>
          <p:cNvPr id="2475" name="Oval 427"/>
          <p:cNvSpPr>
            <a:spLocks noChangeAspect="1" noChangeArrowheads="1"/>
          </p:cNvSpPr>
          <p:nvPr/>
        </p:nvSpPr>
        <p:spPr bwMode="auto">
          <a:xfrm>
            <a:off x="4545013" y="3643313"/>
            <a:ext cx="100012" cy="100012"/>
          </a:xfrm>
          <a:prstGeom prst="ellips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cs typeface="Arial" charset="0"/>
            </a:endParaRPr>
          </a:p>
        </p:txBody>
      </p:sp>
      <p:sp>
        <p:nvSpPr>
          <p:cNvPr id="2476" name="Oval 428"/>
          <p:cNvSpPr>
            <a:spLocks noChangeAspect="1" noChangeArrowheads="1"/>
          </p:cNvSpPr>
          <p:nvPr/>
        </p:nvSpPr>
        <p:spPr bwMode="auto">
          <a:xfrm>
            <a:off x="4681538" y="3756025"/>
            <a:ext cx="100012" cy="100013"/>
          </a:xfrm>
          <a:prstGeom prst="ellips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cs typeface="Arial" charset="0"/>
            </a:endParaRPr>
          </a:p>
        </p:txBody>
      </p:sp>
      <p:sp>
        <p:nvSpPr>
          <p:cNvPr id="2477" name="Oval 429"/>
          <p:cNvSpPr>
            <a:spLocks noChangeAspect="1" noChangeArrowheads="1"/>
          </p:cNvSpPr>
          <p:nvPr/>
        </p:nvSpPr>
        <p:spPr bwMode="auto">
          <a:xfrm>
            <a:off x="4279900" y="3560763"/>
            <a:ext cx="100013" cy="100012"/>
          </a:xfrm>
          <a:prstGeom prst="ellips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cs typeface="Arial" charset="0"/>
            </a:endParaRPr>
          </a:p>
        </p:txBody>
      </p:sp>
      <p:sp>
        <p:nvSpPr>
          <p:cNvPr id="2478" name="Oval 430"/>
          <p:cNvSpPr>
            <a:spLocks noChangeAspect="1" noChangeArrowheads="1"/>
          </p:cNvSpPr>
          <p:nvPr/>
        </p:nvSpPr>
        <p:spPr bwMode="auto">
          <a:xfrm>
            <a:off x="4633913" y="3673475"/>
            <a:ext cx="100012" cy="100013"/>
          </a:xfrm>
          <a:prstGeom prst="ellips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cs typeface="Arial" charset="0"/>
            </a:endParaRPr>
          </a:p>
        </p:txBody>
      </p:sp>
      <p:sp>
        <p:nvSpPr>
          <p:cNvPr id="2479" name="Oval 431"/>
          <p:cNvSpPr>
            <a:spLocks noChangeAspect="1" noChangeArrowheads="1"/>
          </p:cNvSpPr>
          <p:nvPr/>
        </p:nvSpPr>
        <p:spPr bwMode="auto">
          <a:xfrm>
            <a:off x="4206875" y="3611563"/>
            <a:ext cx="100013" cy="100012"/>
          </a:xfrm>
          <a:prstGeom prst="ellips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cs typeface="Arial" charset="0"/>
            </a:endParaRPr>
          </a:p>
        </p:txBody>
      </p:sp>
      <p:sp>
        <p:nvSpPr>
          <p:cNvPr id="2480" name="Oval 432"/>
          <p:cNvSpPr>
            <a:spLocks noChangeAspect="1" noChangeArrowheads="1"/>
          </p:cNvSpPr>
          <p:nvPr/>
        </p:nvSpPr>
        <p:spPr bwMode="auto">
          <a:xfrm>
            <a:off x="4695825" y="3956050"/>
            <a:ext cx="100013" cy="100013"/>
          </a:xfrm>
          <a:prstGeom prst="ellips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cs typeface="Arial" charset="0"/>
            </a:endParaRPr>
          </a:p>
        </p:txBody>
      </p:sp>
      <p:sp>
        <p:nvSpPr>
          <p:cNvPr id="2481" name="Oval 433"/>
          <p:cNvSpPr>
            <a:spLocks noChangeAspect="1" noChangeArrowheads="1"/>
          </p:cNvSpPr>
          <p:nvPr/>
        </p:nvSpPr>
        <p:spPr bwMode="auto">
          <a:xfrm>
            <a:off x="4725988" y="4038600"/>
            <a:ext cx="100012" cy="100013"/>
          </a:xfrm>
          <a:prstGeom prst="ellips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800" b="1">
              <a:cs typeface="Arial" charset="0"/>
            </a:endParaRPr>
          </a:p>
        </p:txBody>
      </p:sp>
      <p:sp>
        <p:nvSpPr>
          <p:cNvPr id="2482" name="Freeform 434"/>
          <p:cNvSpPr>
            <a:spLocks/>
          </p:cNvSpPr>
          <p:nvPr/>
        </p:nvSpPr>
        <p:spPr bwMode="auto">
          <a:xfrm>
            <a:off x="508000" y="3535363"/>
            <a:ext cx="3721100" cy="2568575"/>
          </a:xfrm>
          <a:custGeom>
            <a:avLst/>
            <a:gdLst>
              <a:gd name="T0" fmla="*/ 2344 w 2344"/>
              <a:gd name="T1" fmla="*/ 35 h 1648"/>
              <a:gd name="T2" fmla="*/ 202 w 2344"/>
              <a:gd name="T3" fmla="*/ 145 h 1648"/>
              <a:gd name="T4" fmla="*/ 118 w 2344"/>
              <a:gd name="T5" fmla="*/ 1648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44" h="1648">
                <a:moveTo>
                  <a:pt x="2344" y="35"/>
                </a:moveTo>
                <a:cubicBezTo>
                  <a:pt x="1988" y="27"/>
                  <a:pt x="342" y="0"/>
                  <a:pt x="202" y="145"/>
                </a:cubicBezTo>
                <a:cubicBezTo>
                  <a:pt x="0" y="360"/>
                  <a:pt x="102" y="1370"/>
                  <a:pt x="118" y="1648"/>
                </a:cubicBezTo>
              </a:path>
            </a:pathLst>
          </a:custGeom>
          <a:noFill/>
          <a:ln w="19050" cap="flat" cmpd="sng">
            <a:solidFill>
              <a:srgbClr val="0069CB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83" name="Freeform 435"/>
          <p:cNvSpPr>
            <a:spLocks/>
          </p:cNvSpPr>
          <p:nvPr/>
        </p:nvSpPr>
        <p:spPr bwMode="auto">
          <a:xfrm>
            <a:off x="1473200" y="3646488"/>
            <a:ext cx="2692400" cy="2419350"/>
          </a:xfrm>
          <a:custGeom>
            <a:avLst/>
            <a:gdLst>
              <a:gd name="T0" fmla="*/ 1696 w 1696"/>
              <a:gd name="T1" fmla="*/ 20 h 1509"/>
              <a:gd name="T2" fmla="*/ 155 w 1696"/>
              <a:gd name="T3" fmla="*/ 113 h 1509"/>
              <a:gd name="T4" fmla="*/ 68 w 1696"/>
              <a:gd name="T5" fmla="*/ 1509 h 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96" h="1509">
                <a:moveTo>
                  <a:pt x="1696" y="20"/>
                </a:moveTo>
                <a:cubicBezTo>
                  <a:pt x="1123" y="28"/>
                  <a:pt x="258" y="0"/>
                  <a:pt x="155" y="113"/>
                </a:cubicBezTo>
                <a:cubicBezTo>
                  <a:pt x="0" y="280"/>
                  <a:pt x="57" y="1249"/>
                  <a:pt x="68" y="1509"/>
                </a:cubicBezTo>
              </a:path>
            </a:pathLst>
          </a:custGeom>
          <a:noFill/>
          <a:ln w="19050" cap="flat" cmpd="sng">
            <a:solidFill>
              <a:srgbClr val="0069CB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84" name="Oval 436"/>
          <p:cNvSpPr>
            <a:spLocks noChangeAspect="1" noChangeArrowheads="1"/>
          </p:cNvSpPr>
          <p:nvPr/>
        </p:nvSpPr>
        <p:spPr bwMode="auto">
          <a:xfrm flipH="1">
            <a:off x="527050" y="5507038"/>
            <a:ext cx="274638" cy="176212"/>
          </a:xfrm>
          <a:prstGeom prst="ellips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rgbClr val="000000"/>
                </a:solidFill>
                <a:cs typeface="Arial" charset="0"/>
              </a:rPr>
              <a:t>K320</a:t>
            </a:r>
          </a:p>
        </p:txBody>
      </p:sp>
      <p:sp>
        <p:nvSpPr>
          <p:cNvPr id="2485" name="Freeform 437"/>
          <p:cNvSpPr>
            <a:spLocks/>
          </p:cNvSpPr>
          <p:nvPr/>
        </p:nvSpPr>
        <p:spPr bwMode="auto">
          <a:xfrm>
            <a:off x="4668838" y="4149725"/>
            <a:ext cx="71437" cy="1944688"/>
          </a:xfrm>
          <a:custGeom>
            <a:avLst/>
            <a:gdLst>
              <a:gd name="T0" fmla="*/ 0 w 45"/>
              <a:gd name="T1" fmla="*/ 1256 h 1256"/>
              <a:gd name="T2" fmla="*/ 9 w 45"/>
              <a:gd name="T3" fmla="*/ 219 h 1256"/>
              <a:gd name="T4" fmla="*/ 45 w 45"/>
              <a:gd name="T5" fmla="*/ 0 h 1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5" h="1256">
                <a:moveTo>
                  <a:pt x="0" y="1256"/>
                </a:moveTo>
                <a:cubicBezTo>
                  <a:pt x="0" y="1102"/>
                  <a:pt x="9" y="364"/>
                  <a:pt x="9" y="219"/>
                </a:cubicBezTo>
                <a:cubicBezTo>
                  <a:pt x="9" y="74"/>
                  <a:pt x="20" y="41"/>
                  <a:pt x="45" y="0"/>
                </a:cubicBezTo>
              </a:path>
            </a:pathLst>
          </a:custGeom>
          <a:noFill/>
          <a:ln w="19050" cap="flat" cmpd="sng">
            <a:solidFill>
              <a:srgbClr val="0069CB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86" name="Freeform 438"/>
          <p:cNvSpPr>
            <a:spLocks/>
          </p:cNvSpPr>
          <p:nvPr/>
        </p:nvSpPr>
        <p:spPr bwMode="auto">
          <a:xfrm>
            <a:off x="4432300" y="4027488"/>
            <a:ext cx="246063" cy="2051050"/>
          </a:xfrm>
          <a:custGeom>
            <a:avLst/>
            <a:gdLst>
              <a:gd name="T0" fmla="*/ 0 w 155"/>
              <a:gd name="T1" fmla="*/ 1317 h 1317"/>
              <a:gd name="T2" fmla="*/ 8 w 155"/>
              <a:gd name="T3" fmla="*/ 115 h 1317"/>
              <a:gd name="T4" fmla="*/ 155 w 155"/>
              <a:gd name="T5" fmla="*/ 0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17">
                <a:moveTo>
                  <a:pt x="0" y="1317"/>
                </a:moveTo>
                <a:cubicBezTo>
                  <a:pt x="0" y="1157"/>
                  <a:pt x="5" y="213"/>
                  <a:pt x="8" y="115"/>
                </a:cubicBezTo>
                <a:cubicBezTo>
                  <a:pt x="11" y="17"/>
                  <a:pt x="95" y="28"/>
                  <a:pt x="155" y="0"/>
                </a:cubicBezTo>
              </a:path>
            </a:pathLst>
          </a:custGeom>
          <a:noFill/>
          <a:ln w="19050" cap="flat" cmpd="sng">
            <a:solidFill>
              <a:srgbClr val="0069CB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87" name="AutoShape 439"/>
          <p:cNvSpPr>
            <a:spLocks noChangeAspect="1" noChangeArrowheads="1"/>
          </p:cNvSpPr>
          <p:nvPr/>
        </p:nvSpPr>
        <p:spPr bwMode="auto">
          <a:xfrm flipH="1">
            <a:off x="1495425" y="5362575"/>
            <a:ext cx="136525" cy="122238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1CC9E1"/>
              </a:gs>
              <a:gs pos="50000">
                <a:srgbClr val="1CC9E1">
                  <a:gamma/>
                  <a:tint val="54118"/>
                  <a:invGamma/>
                </a:srgbClr>
              </a:gs>
              <a:gs pos="100000">
                <a:srgbClr val="1CC9E1"/>
              </a:gs>
            </a:gsLst>
            <a:lin ang="5400000" scaled="1"/>
          </a:gradFill>
          <a:ln w="9525">
            <a:solidFill>
              <a:srgbClr val="00005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rIns="18288" anchor="ctr"/>
          <a:lstStyle/>
          <a:p>
            <a:pPr algn="ctr"/>
            <a:r>
              <a:rPr lang="en-US" sz="800" b="1">
                <a:solidFill>
                  <a:srgbClr val="000000"/>
                </a:solidFill>
              </a:rPr>
              <a:t>N </a:t>
            </a:r>
          </a:p>
        </p:txBody>
      </p:sp>
      <p:grpSp>
        <p:nvGrpSpPr>
          <p:cNvPr id="2488" name="Group 440"/>
          <p:cNvGrpSpPr>
            <a:grpSpLocks/>
          </p:cNvGrpSpPr>
          <p:nvPr/>
        </p:nvGrpSpPr>
        <p:grpSpPr bwMode="auto">
          <a:xfrm>
            <a:off x="263525" y="6372225"/>
            <a:ext cx="4803775" cy="371475"/>
            <a:chOff x="160" y="3988"/>
            <a:chExt cx="3026" cy="234"/>
          </a:xfrm>
        </p:grpSpPr>
        <p:sp>
          <p:nvSpPr>
            <p:cNvPr id="2489" name="AutoShape 441"/>
            <p:cNvSpPr>
              <a:spLocks noChangeArrowheads="1"/>
            </p:cNvSpPr>
            <p:nvPr/>
          </p:nvSpPr>
          <p:spPr bwMode="auto">
            <a:xfrm>
              <a:off x="160" y="3988"/>
              <a:ext cx="3026" cy="23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gamma/>
                    <a:shade val="76078"/>
                    <a:invGamma/>
                  </a:schemeClr>
                </a:gs>
                <a:gs pos="50000">
                  <a:schemeClr val="bg1">
                    <a:alpha val="80000"/>
                  </a:schemeClr>
                </a:gs>
                <a:gs pos="100000">
                  <a:schemeClr val="bg1">
                    <a:gamma/>
                    <a:shade val="76078"/>
                    <a:invGamma/>
                  </a:schemeClr>
                </a:gs>
              </a:gsLst>
              <a:lin ang="5400000" scaled="1"/>
            </a:gradFill>
            <a:ln w="12700">
              <a:solidFill>
                <a:srgbClr val="0069CB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p53 ubiquitination   , neddylation    &amp; sumolyation</a:t>
              </a:r>
            </a:p>
          </p:txBody>
        </p:sp>
        <p:sp>
          <p:nvSpPr>
            <p:cNvPr id="2490" name="AutoShape 442"/>
            <p:cNvSpPr>
              <a:spLocks noChangeAspect="1" noChangeArrowheads="1"/>
            </p:cNvSpPr>
            <p:nvPr/>
          </p:nvSpPr>
          <p:spPr bwMode="auto">
            <a:xfrm flipH="1">
              <a:off x="1325" y="4072"/>
              <a:ext cx="86" cy="77"/>
            </a:xfrm>
            <a:prstGeom prst="hexagon">
              <a:avLst>
                <a:gd name="adj" fmla="val 27922"/>
                <a:gd name="vf" fmla="val 115470"/>
              </a:avLst>
            </a:prstGeom>
            <a:gradFill rotWithShape="1">
              <a:gsLst>
                <a:gs pos="0">
                  <a:srgbClr val="0A8580">
                    <a:gamma/>
                    <a:shade val="54118"/>
                    <a:invGamma/>
                  </a:srgbClr>
                </a:gs>
                <a:gs pos="50000">
                  <a:srgbClr val="0A8580"/>
                </a:gs>
                <a:gs pos="100000">
                  <a:srgbClr val="0A8580">
                    <a:gamma/>
                    <a:shade val="54118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5B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rIns="18288" anchor="ctr"/>
            <a:lstStyle/>
            <a:p>
              <a:pPr algn="ctr"/>
              <a:r>
                <a:rPr lang="en-US" sz="800" b="1">
                  <a:solidFill>
                    <a:srgbClr val="CCECFF"/>
                  </a:solidFill>
                </a:rPr>
                <a:t>U </a:t>
              </a:r>
            </a:p>
          </p:txBody>
        </p:sp>
        <p:sp>
          <p:nvSpPr>
            <p:cNvPr id="2491" name="AutoShape 443"/>
            <p:cNvSpPr>
              <a:spLocks noChangeAspect="1" noChangeArrowheads="1"/>
            </p:cNvSpPr>
            <p:nvPr/>
          </p:nvSpPr>
          <p:spPr bwMode="auto">
            <a:xfrm flipH="1">
              <a:off x="2101" y="4072"/>
              <a:ext cx="86" cy="77"/>
            </a:xfrm>
            <a:prstGeom prst="hexagon">
              <a:avLst>
                <a:gd name="adj" fmla="val 27922"/>
                <a:gd name="vf" fmla="val 115470"/>
              </a:avLst>
            </a:prstGeom>
            <a:gradFill rotWithShape="1">
              <a:gsLst>
                <a:gs pos="0">
                  <a:srgbClr val="1CC9E1"/>
                </a:gs>
                <a:gs pos="50000">
                  <a:srgbClr val="1CC9E1">
                    <a:gamma/>
                    <a:tint val="54118"/>
                    <a:invGamma/>
                  </a:srgbClr>
                </a:gs>
                <a:gs pos="100000">
                  <a:srgbClr val="1CC9E1"/>
                </a:gs>
              </a:gsLst>
              <a:lin ang="5400000" scaled="1"/>
            </a:gradFill>
            <a:ln w="9525">
              <a:solidFill>
                <a:srgbClr val="00005B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rIns="18288" anchor="ctr"/>
            <a:lstStyle/>
            <a:p>
              <a:pPr algn="ctr"/>
              <a:r>
                <a:rPr lang="en-US" sz="800" b="1">
                  <a:solidFill>
                    <a:srgbClr val="005A58"/>
                  </a:solidFill>
                </a:rPr>
                <a:t>N </a:t>
              </a:r>
            </a:p>
          </p:txBody>
        </p:sp>
        <p:sp>
          <p:nvSpPr>
            <p:cNvPr id="2492" name="AutoShape 444"/>
            <p:cNvSpPr>
              <a:spLocks noChangeAspect="1" noChangeArrowheads="1"/>
            </p:cNvSpPr>
            <p:nvPr/>
          </p:nvSpPr>
          <p:spPr bwMode="auto">
            <a:xfrm flipH="1">
              <a:off x="2998" y="4072"/>
              <a:ext cx="86" cy="77"/>
            </a:xfrm>
            <a:prstGeom prst="hexagon">
              <a:avLst>
                <a:gd name="adj" fmla="val 27922"/>
                <a:gd name="vf" fmla="val 115470"/>
              </a:avLst>
            </a:prstGeom>
            <a:gradFill rotWithShape="1">
              <a:gsLst>
                <a:gs pos="0">
                  <a:srgbClr val="0FD5C0"/>
                </a:gs>
                <a:gs pos="50000">
                  <a:srgbClr val="0FD5C0">
                    <a:gamma/>
                    <a:tint val="25490"/>
                    <a:invGamma/>
                  </a:srgbClr>
                </a:gs>
                <a:gs pos="100000">
                  <a:srgbClr val="0FD5C0"/>
                </a:gs>
              </a:gsLst>
              <a:lin ang="5400000" scaled="1"/>
            </a:gradFill>
            <a:ln w="9525">
              <a:solidFill>
                <a:srgbClr val="00005B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rIns="18288" anchor="ctr"/>
            <a:lstStyle/>
            <a:p>
              <a:pPr algn="ctr"/>
              <a:r>
                <a:rPr lang="en-US" sz="800" b="1">
                  <a:solidFill>
                    <a:srgbClr val="00007A"/>
                  </a:solidFill>
                </a:rPr>
                <a:t>S </a:t>
              </a:r>
            </a:p>
          </p:txBody>
        </p:sp>
      </p:grpSp>
      <p:sp>
        <p:nvSpPr>
          <p:cNvPr id="2493" name="Freeform 445"/>
          <p:cNvSpPr>
            <a:spLocks/>
          </p:cNvSpPr>
          <p:nvPr/>
        </p:nvSpPr>
        <p:spPr bwMode="auto">
          <a:xfrm>
            <a:off x="4191000" y="3924300"/>
            <a:ext cx="468313" cy="2146300"/>
          </a:xfrm>
          <a:custGeom>
            <a:avLst/>
            <a:gdLst>
              <a:gd name="T0" fmla="*/ 0 w 155"/>
              <a:gd name="T1" fmla="*/ 1317 h 1317"/>
              <a:gd name="T2" fmla="*/ 8 w 155"/>
              <a:gd name="T3" fmla="*/ 115 h 1317"/>
              <a:gd name="T4" fmla="*/ 155 w 155"/>
              <a:gd name="T5" fmla="*/ 0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17">
                <a:moveTo>
                  <a:pt x="0" y="1317"/>
                </a:moveTo>
                <a:cubicBezTo>
                  <a:pt x="0" y="1157"/>
                  <a:pt x="5" y="213"/>
                  <a:pt x="8" y="115"/>
                </a:cubicBezTo>
                <a:cubicBezTo>
                  <a:pt x="11" y="17"/>
                  <a:pt x="95" y="28"/>
                  <a:pt x="155" y="0"/>
                </a:cubicBezTo>
              </a:path>
            </a:pathLst>
          </a:custGeom>
          <a:noFill/>
          <a:ln w="19050" cap="flat" cmpd="sng">
            <a:solidFill>
              <a:srgbClr val="0069CB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94" name="Freeform 446"/>
          <p:cNvSpPr>
            <a:spLocks/>
          </p:cNvSpPr>
          <p:nvPr/>
        </p:nvSpPr>
        <p:spPr bwMode="auto">
          <a:xfrm>
            <a:off x="3924300" y="3832225"/>
            <a:ext cx="733425" cy="2222500"/>
          </a:xfrm>
          <a:custGeom>
            <a:avLst/>
            <a:gdLst>
              <a:gd name="T0" fmla="*/ 0 w 456"/>
              <a:gd name="T1" fmla="*/ 1424 h 1424"/>
              <a:gd name="T2" fmla="*/ 21 w 456"/>
              <a:gd name="T3" fmla="*/ 157 h 1424"/>
              <a:gd name="T4" fmla="*/ 456 w 456"/>
              <a:gd name="T5" fmla="*/ 0 h 1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56" h="1424">
                <a:moveTo>
                  <a:pt x="0" y="1424"/>
                </a:moveTo>
                <a:cubicBezTo>
                  <a:pt x="0" y="1251"/>
                  <a:pt x="15" y="271"/>
                  <a:pt x="21" y="157"/>
                </a:cubicBezTo>
                <a:cubicBezTo>
                  <a:pt x="27" y="43"/>
                  <a:pt x="279" y="30"/>
                  <a:pt x="456" y="0"/>
                </a:cubicBezTo>
              </a:path>
            </a:pathLst>
          </a:custGeom>
          <a:noFill/>
          <a:ln w="19050" cap="flat" cmpd="sng">
            <a:solidFill>
              <a:srgbClr val="0069CB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95" name="Oval 447"/>
          <p:cNvSpPr>
            <a:spLocks noChangeAspect="1" noChangeArrowheads="1"/>
          </p:cNvSpPr>
          <p:nvPr/>
        </p:nvSpPr>
        <p:spPr bwMode="auto">
          <a:xfrm flipH="1">
            <a:off x="3783013" y="5802313"/>
            <a:ext cx="274637" cy="176212"/>
          </a:xfrm>
          <a:prstGeom prst="ellips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rgbClr val="000000"/>
                </a:solidFill>
                <a:cs typeface="Arial" charset="0"/>
              </a:rPr>
              <a:t>K373</a:t>
            </a:r>
          </a:p>
        </p:txBody>
      </p:sp>
      <p:sp>
        <p:nvSpPr>
          <p:cNvPr id="2496" name="AutoShape 448"/>
          <p:cNvSpPr>
            <a:spLocks noChangeAspect="1" noChangeArrowheads="1"/>
          </p:cNvSpPr>
          <p:nvPr/>
        </p:nvSpPr>
        <p:spPr bwMode="auto">
          <a:xfrm flipH="1">
            <a:off x="3859213" y="5653088"/>
            <a:ext cx="136525" cy="122237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0A8580">
                  <a:gamma/>
                  <a:shade val="54118"/>
                  <a:invGamma/>
                </a:srgbClr>
              </a:gs>
              <a:gs pos="50000">
                <a:srgbClr val="0A8580"/>
              </a:gs>
              <a:gs pos="100000">
                <a:srgbClr val="0A8580">
                  <a:gamma/>
                  <a:shade val="54118"/>
                  <a:invGamma/>
                </a:srgbClr>
              </a:gs>
            </a:gsLst>
            <a:lin ang="5400000" scaled="1"/>
          </a:gradFill>
          <a:ln w="9525">
            <a:solidFill>
              <a:srgbClr val="00005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rIns="18288" anchor="ctr"/>
          <a:lstStyle/>
          <a:p>
            <a:pPr algn="ctr"/>
            <a:r>
              <a:rPr lang="en-US" sz="800" b="1">
                <a:solidFill>
                  <a:srgbClr val="000000"/>
                </a:solidFill>
              </a:rPr>
              <a:t>U </a:t>
            </a:r>
          </a:p>
        </p:txBody>
      </p:sp>
      <p:sp>
        <p:nvSpPr>
          <p:cNvPr id="2497" name="AutoShape 449"/>
          <p:cNvSpPr>
            <a:spLocks noChangeAspect="1" noChangeArrowheads="1"/>
          </p:cNvSpPr>
          <p:nvPr/>
        </p:nvSpPr>
        <p:spPr bwMode="auto">
          <a:xfrm flipH="1">
            <a:off x="3857625" y="5505450"/>
            <a:ext cx="136525" cy="122238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1CC9E1"/>
              </a:gs>
              <a:gs pos="50000">
                <a:srgbClr val="1CC9E1">
                  <a:gamma/>
                  <a:tint val="54118"/>
                  <a:invGamma/>
                </a:srgbClr>
              </a:gs>
              <a:gs pos="100000">
                <a:srgbClr val="1CC9E1"/>
              </a:gs>
            </a:gsLst>
            <a:lin ang="5400000" scaled="1"/>
          </a:gradFill>
          <a:ln w="9525">
            <a:solidFill>
              <a:srgbClr val="00005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rIns="18288" anchor="ctr"/>
          <a:lstStyle/>
          <a:p>
            <a:pPr algn="ctr"/>
            <a:r>
              <a:rPr lang="en-US" sz="800" b="1">
                <a:solidFill>
                  <a:srgbClr val="000000"/>
                </a:solidFill>
              </a:rPr>
              <a:t>N </a:t>
            </a:r>
          </a:p>
        </p:txBody>
      </p:sp>
      <p:sp>
        <p:nvSpPr>
          <p:cNvPr id="2498" name="Freeform 450"/>
          <p:cNvSpPr>
            <a:spLocks/>
          </p:cNvSpPr>
          <p:nvPr/>
        </p:nvSpPr>
        <p:spPr bwMode="auto">
          <a:xfrm>
            <a:off x="3651250" y="3767138"/>
            <a:ext cx="958850" cy="2278062"/>
          </a:xfrm>
          <a:custGeom>
            <a:avLst/>
            <a:gdLst>
              <a:gd name="T0" fmla="*/ 0 w 629"/>
              <a:gd name="T1" fmla="*/ 1445 h 1445"/>
              <a:gd name="T2" fmla="*/ 26 w 629"/>
              <a:gd name="T3" fmla="*/ 189 h 1445"/>
              <a:gd name="T4" fmla="*/ 629 w 629"/>
              <a:gd name="T5" fmla="*/ 0 h 1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29" h="1445">
                <a:moveTo>
                  <a:pt x="0" y="1445"/>
                </a:moveTo>
                <a:cubicBezTo>
                  <a:pt x="0" y="1269"/>
                  <a:pt x="20" y="324"/>
                  <a:pt x="26" y="189"/>
                </a:cubicBezTo>
                <a:cubicBezTo>
                  <a:pt x="32" y="54"/>
                  <a:pt x="385" y="30"/>
                  <a:pt x="629" y="0"/>
                </a:cubicBezTo>
              </a:path>
            </a:pathLst>
          </a:custGeom>
          <a:noFill/>
          <a:ln w="19050" cap="flat" cmpd="sng">
            <a:solidFill>
              <a:srgbClr val="0069CB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99" name="Oval 451"/>
          <p:cNvSpPr>
            <a:spLocks noChangeAspect="1" noChangeArrowheads="1"/>
          </p:cNvSpPr>
          <p:nvPr/>
        </p:nvSpPr>
        <p:spPr bwMode="auto">
          <a:xfrm flipH="1">
            <a:off x="3517900" y="5638800"/>
            <a:ext cx="274638" cy="176213"/>
          </a:xfrm>
          <a:prstGeom prst="ellips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rgbClr val="000000"/>
                </a:solidFill>
                <a:cs typeface="Arial" charset="0"/>
              </a:rPr>
              <a:t>K372</a:t>
            </a:r>
          </a:p>
        </p:txBody>
      </p:sp>
      <p:sp>
        <p:nvSpPr>
          <p:cNvPr id="2500" name="AutoShape 452"/>
          <p:cNvSpPr>
            <a:spLocks noChangeAspect="1" noChangeArrowheads="1"/>
          </p:cNvSpPr>
          <p:nvPr/>
        </p:nvSpPr>
        <p:spPr bwMode="auto">
          <a:xfrm flipH="1">
            <a:off x="3594100" y="5497513"/>
            <a:ext cx="136525" cy="122237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0A8580">
                  <a:gamma/>
                  <a:shade val="54118"/>
                  <a:invGamma/>
                </a:srgbClr>
              </a:gs>
              <a:gs pos="50000">
                <a:srgbClr val="0A8580"/>
              </a:gs>
              <a:gs pos="100000">
                <a:srgbClr val="0A8580">
                  <a:gamma/>
                  <a:shade val="54118"/>
                  <a:invGamma/>
                </a:srgbClr>
              </a:gs>
            </a:gsLst>
            <a:lin ang="5400000" scaled="1"/>
          </a:gradFill>
          <a:ln w="9525">
            <a:solidFill>
              <a:srgbClr val="00005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rIns="18288" anchor="ctr"/>
          <a:lstStyle/>
          <a:p>
            <a:pPr algn="ctr"/>
            <a:r>
              <a:rPr lang="en-US" sz="800" b="1">
                <a:solidFill>
                  <a:srgbClr val="000000"/>
                </a:solidFill>
              </a:rPr>
              <a:t>U </a:t>
            </a:r>
          </a:p>
        </p:txBody>
      </p:sp>
      <p:sp>
        <p:nvSpPr>
          <p:cNvPr id="2501" name="AutoShape 453"/>
          <p:cNvSpPr>
            <a:spLocks noChangeAspect="1" noChangeArrowheads="1"/>
          </p:cNvSpPr>
          <p:nvPr/>
        </p:nvSpPr>
        <p:spPr bwMode="auto">
          <a:xfrm flipH="1">
            <a:off x="3592513" y="5349875"/>
            <a:ext cx="136525" cy="122238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1CC9E1"/>
              </a:gs>
              <a:gs pos="50000">
                <a:srgbClr val="1CC9E1">
                  <a:gamma/>
                  <a:tint val="54118"/>
                  <a:invGamma/>
                </a:srgbClr>
              </a:gs>
              <a:gs pos="100000">
                <a:srgbClr val="1CC9E1"/>
              </a:gs>
            </a:gsLst>
            <a:lin ang="5400000" scaled="1"/>
          </a:gradFill>
          <a:ln w="9525">
            <a:solidFill>
              <a:srgbClr val="00005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rIns="18288" anchor="ctr"/>
          <a:lstStyle/>
          <a:p>
            <a:pPr algn="ctr"/>
            <a:r>
              <a:rPr lang="en-US" sz="800" b="1">
                <a:solidFill>
                  <a:srgbClr val="000000"/>
                </a:solidFill>
              </a:rPr>
              <a:t>N </a:t>
            </a:r>
          </a:p>
        </p:txBody>
      </p:sp>
      <p:sp>
        <p:nvSpPr>
          <p:cNvPr id="2502" name="Freeform 454"/>
          <p:cNvSpPr>
            <a:spLocks/>
          </p:cNvSpPr>
          <p:nvPr/>
        </p:nvSpPr>
        <p:spPr bwMode="auto">
          <a:xfrm>
            <a:off x="3351213" y="3708400"/>
            <a:ext cx="1166812" cy="2336800"/>
          </a:xfrm>
          <a:custGeom>
            <a:avLst/>
            <a:gdLst>
              <a:gd name="T0" fmla="*/ 0 w 735"/>
              <a:gd name="T1" fmla="*/ 1485 h 1485"/>
              <a:gd name="T2" fmla="*/ 21 w 735"/>
              <a:gd name="T3" fmla="*/ 230 h 1485"/>
              <a:gd name="T4" fmla="*/ 735 w 735"/>
              <a:gd name="T5" fmla="*/ 0 h 1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35" h="1485">
                <a:moveTo>
                  <a:pt x="0" y="1485"/>
                </a:moveTo>
                <a:cubicBezTo>
                  <a:pt x="0" y="1305"/>
                  <a:pt x="14" y="368"/>
                  <a:pt x="21" y="230"/>
                </a:cubicBezTo>
                <a:cubicBezTo>
                  <a:pt x="28" y="92"/>
                  <a:pt x="453" y="31"/>
                  <a:pt x="735" y="0"/>
                </a:cubicBezTo>
              </a:path>
            </a:pathLst>
          </a:custGeom>
          <a:noFill/>
          <a:ln w="19050" cap="flat" cmpd="sng">
            <a:solidFill>
              <a:srgbClr val="0069CB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503" name="Oval 455"/>
          <p:cNvSpPr>
            <a:spLocks noChangeAspect="1" noChangeArrowheads="1"/>
          </p:cNvSpPr>
          <p:nvPr/>
        </p:nvSpPr>
        <p:spPr bwMode="auto">
          <a:xfrm flipH="1">
            <a:off x="3217863" y="5507038"/>
            <a:ext cx="274637" cy="176212"/>
          </a:xfrm>
          <a:prstGeom prst="ellips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rgbClr val="000000"/>
                </a:solidFill>
                <a:cs typeface="Arial" charset="0"/>
              </a:rPr>
              <a:t>K370</a:t>
            </a:r>
          </a:p>
        </p:txBody>
      </p:sp>
      <p:sp>
        <p:nvSpPr>
          <p:cNvPr id="2504" name="AutoShape 456"/>
          <p:cNvSpPr>
            <a:spLocks noChangeAspect="1" noChangeArrowheads="1"/>
          </p:cNvSpPr>
          <p:nvPr/>
        </p:nvSpPr>
        <p:spPr bwMode="auto">
          <a:xfrm flipH="1">
            <a:off x="4614863" y="5511800"/>
            <a:ext cx="136525" cy="122238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0FD5C0"/>
              </a:gs>
              <a:gs pos="50000">
                <a:srgbClr val="0FD5C0">
                  <a:gamma/>
                  <a:tint val="25490"/>
                  <a:invGamma/>
                </a:srgbClr>
              </a:gs>
              <a:gs pos="100000">
                <a:srgbClr val="0FD5C0"/>
              </a:gs>
            </a:gsLst>
            <a:lin ang="5400000" scaled="1"/>
          </a:gradFill>
          <a:ln w="9525">
            <a:solidFill>
              <a:srgbClr val="00005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rIns="18288" anchor="ctr"/>
          <a:lstStyle/>
          <a:p>
            <a:pPr algn="ctr"/>
            <a:r>
              <a:rPr lang="en-US" sz="800" b="1">
                <a:solidFill>
                  <a:srgbClr val="000000"/>
                </a:solidFill>
              </a:rPr>
              <a:t>S </a:t>
            </a:r>
          </a:p>
        </p:txBody>
      </p:sp>
      <p:sp>
        <p:nvSpPr>
          <p:cNvPr id="2505" name="AutoShape 457"/>
          <p:cNvSpPr>
            <a:spLocks noChangeAspect="1" noChangeArrowheads="1"/>
          </p:cNvSpPr>
          <p:nvPr/>
        </p:nvSpPr>
        <p:spPr bwMode="auto">
          <a:xfrm flipH="1">
            <a:off x="4616450" y="5659438"/>
            <a:ext cx="136525" cy="122237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0A8580">
                  <a:gamma/>
                  <a:shade val="54118"/>
                  <a:invGamma/>
                </a:srgbClr>
              </a:gs>
              <a:gs pos="50000">
                <a:srgbClr val="0A8580"/>
              </a:gs>
              <a:gs pos="100000">
                <a:srgbClr val="0A8580">
                  <a:gamma/>
                  <a:shade val="54118"/>
                  <a:invGamma/>
                </a:srgbClr>
              </a:gs>
            </a:gsLst>
            <a:lin ang="5400000" scaled="1"/>
          </a:gradFill>
          <a:ln w="9525">
            <a:solidFill>
              <a:srgbClr val="00005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rIns="18288" anchor="ctr"/>
          <a:lstStyle/>
          <a:p>
            <a:pPr algn="ctr"/>
            <a:r>
              <a:rPr lang="en-US" sz="800" b="1">
                <a:solidFill>
                  <a:srgbClr val="000000"/>
                </a:solidFill>
              </a:rPr>
              <a:t>U </a:t>
            </a:r>
          </a:p>
        </p:txBody>
      </p:sp>
      <p:grpSp>
        <p:nvGrpSpPr>
          <p:cNvPr id="2506" name="Group 458"/>
          <p:cNvGrpSpPr>
            <a:grpSpLocks/>
          </p:cNvGrpSpPr>
          <p:nvPr/>
        </p:nvGrpSpPr>
        <p:grpSpPr bwMode="auto">
          <a:xfrm>
            <a:off x="4297363" y="5449888"/>
            <a:ext cx="274637" cy="317500"/>
            <a:chOff x="2701" y="3357"/>
            <a:chExt cx="173" cy="200"/>
          </a:xfrm>
        </p:grpSpPr>
        <p:sp>
          <p:nvSpPr>
            <p:cNvPr id="2507" name="Oval 459"/>
            <p:cNvSpPr>
              <a:spLocks noChangeAspect="1" noChangeArrowheads="1"/>
            </p:cNvSpPr>
            <p:nvPr/>
          </p:nvSpPr>
          <p:spPr bwMode="auto">
            <a:xfrm flipH="1">
              <a:off x="2701" y="3446"/>
              <a:ext cx="173" cy="111"/>
            </a:xfrm>
            <a:prstGeom prst="ellipse">
              <a:avLst/>
            </a:prstGeom>
            <a:gradFill rotWithShape="1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</a:gradFill>
            <a:ln w="31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700" b="1">
                  <a:solidFill>
                    <a:srgbClr val="000000"/>
                  </a:solidFill>
                  <a:cs typeface="Arial" charset="0"/>
                </a:rPr>
                <a:t>K382</a:t>
              </a:r>
            </a:p>
          </p:txBody>
        </p:sp>
        <p:sp>
          <p:nvSpPr>
            <p:cNvPr id="2508" name="AutoShape 460"/>
            <p:cNvSpPr>
              <a:spLocks noChangeAspect="1" noChangeArrowheads="1"/>
            </p:cNvSpPr>
            <p:nvPr/>
          </p:nvSpPr>
          <p:spPr bwMode="auto">
            <a:xfrm flipH="1">
              <a:off x="2751" y="3357"/>
              <a:ext cx="86" cy="77"/>
            </a:xfrm>
            <a:prstGeom prst="hexagon">
              <a:avLst>
                <a:gd name="adj" fmla="val 27922"/>
                <a:gd name="vf" fmla="val 115470"/>
              </a:avLst>
            </a:prstGeom>
            <a:gradFill rotWithShape="1">
              <a:gsLst>
                <a:gs pos="0">
                  <a:srgbClr val="0A8580">
                    <a:gamma/>
                    <a:shade val="54118"/>
                    <a:invGamma/>
                  </a:srgbClr>
                </a:gs>
                <a:gs pos="50000">
                  <a:srgbClr val="0A8580"/>
                </a:gs>
                <a:gs pos="100000">
                  <a:srgbClr val="0A8580">
                    <a:gamma/>
                    <a:shade val="54118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5B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rIns="18288" anchor="ctr"/>
            <a:lstStyle/>
            <a:p>
              <a:pPr algn="ctr"/>
              <a:r>
                <a:rPr lang="en-US" sz="800" b="1">
                  <a:solidFill>
                    <a:srgbClr val="000000"/>
                  </a:solidFill>
                </a:rPr>
                <a:t>U </a:t>
              </a:r>
            </a:p>
          </p:txBody>
        </p:sp>
      </p:grpSp>
      <p:sp>
        <p:nvSpPr>
          <p:cNvPr id="2509" name="AutoShape 461"/>
          <p:cNvSpPr>
            <a:spLocks noChangeAspect="1" noChangeArrowheads="1"/>
          </p:cNvSpPr>
          <p:nvPr/>
        </p:nvSpPr>
        <p:spPr bwMode="auto">
          <a:xfrm flipH="1">
            <a:off x="4125913" y="5219700"/>
            <a:ext cx="136525" cy="122238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0A8580">
                  <a:gamma/>
                  <a:shade val="54118"/>
                  <a:invGamma/>
                </a:srgbClr>
              </a:gs>
              <a:gs pos="50000">
                <a:srgbClr val="0A8580"/>
              </a:gs>
              <a:gs pos="100000">
                <a:srgbClr val="0A8580">
                  <a:gamma/>
                  <a:shade val="54118"/>
                  <a:invGamma/>
                </a:srgbClr>
              </a:gs>
            </a:gsLst>
            <a:lin ang="5400000" scaled="1"/>
          </a:gradFill>
          <a:ln w="9525">
            <a:solidFill>
              <a:srgbClr val="00005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rIns="18288" anchor="ctr"/>
          <a:lstStyle/>
          <a:p>
            <a:pPr algn="ctr"/>
            <a:r>
              <a:rPr lang="en-US" sz="800" b="1">
                <a:solidFill>
                  <a:srgbClr val="000000"/>
                </a:solidFill>
              </a:rPr>
              <a:t>U </a:t>
            </a:r>
          </a:p>
        </p:txBody>
      </p:sp>
      <p:sp>
        <p:nvSpPr>
          <p:cNvPr id="2510" name="Oval 462"/>
          <p:cNvSpPr>
            <a:spLocks noChangeAspect="1" noChangeArrowheads="1"/>
          </p:cNvSpPr>
          <p:nvPr/>
        </p:nvSpPr>
        <p:spPr bwMode="auto">
          <a:xfrm flipH="1">
            <a:off x="4535488" y="5810250"/>
            <a:ext cx="274637" cy="176213"/>
          </a:xfrm>
          <a:prstGeom prst="ellips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rgbClr val="000000"/>
                </a:solidFill>
                <a:cs typeface="Arial" charset="0"/>
              </a:rPr>
              <a:t>K386</a:t>
            </a:r>
          </a:p>
        </p:txBody>
      </p:sp>
      <p:sp>
        <p:nvSpPr>
          <p:cNvPr id="2511" name="Oval 463"/>
          <p:cNvSpPr>
            <a:spLocks noChangeAspect="1" noChangeArrowheads="1"/>
          </p:cNvSpPr>
          <p:nvPr/>
        </p:nvSpPr>
        <p:spPr bwMode="auto">
          <a:xfrm flipH="1">
            <a:off x="4046538" y="5364163"/>
            <a:ext cx="274637" cy="176212"/>
          </a:xfrm>
          <a:prstGeom prst="ellips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rgbClr val="000000"/>
                </a:solidFill>
                <a:cs typeface="Arial" charset="0"/>
              </a:rPr>
              <a:t>K381</a:t>
            </a:r>
          </a:p>
        </p:txBody>
      </p:sp>
      <p:sp>
        <p:nvSpPr>
          <p:cNvPr id="2512" name="AutoShape 464"/>
          <p:cNvSpPr>
            <a:spLocks noChangeAspect="1" noChangeArrowheads="1"/>
          </p:cNvSpPr>
          <p:nvPr/>
        </p:nvSpPr>
        <p:spPr bwMode="auto">
          <a:xfrm flipH="1">
            <a:off x="3289300" y="5362575"/>
            <a:ext cx="136525" cy="122238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0A8580">
                  <a:gamma/>
                  <a:shade val="54118"/>
                  <a:invGamma/>
                </a:srgbClr>
              </a:gs>
              <a:gs pos="50000">
                <a:srgbClr val="0A8580"/>
              </a:gs>
              <a:gs pos="100000">
                <a:srgbClr val="0A8580">
                  <a:gamma/>
                  <a:shade val="54118"/>
                  <a:invGamma/>
                </a:srgbClr>
              </a:gs>
            </a:gsLst>
            <a:lin ang="5400000" scaled="1"/>
          </a:gradFill>
          <a:ln w="9525">
            <a:solidFill>
              <a:srgbClr val="00005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rIns="18288" anchor="ctr"/>
          <a:lstStyle/>
          <a:p>
            <a:pPr algn="ctr"/>
            <a:r>
              <a:rPr lang="en-US" sz="800" b="1">
                <a:solidFill>
                  <a:srgbClr val="000000"/>
                </a:solidFill>
              </a:rPr>
              <a:t>U </a:t>
            </a:r>
          </a:p>
        </p:txBody>
      </p:sp>
      <p:sp>
        <p:nvSpPr>
          <p:cNvPr id="2513" name="AutoShape 465"/>
          <p:cNvSpPr>
            <a:spLocks noChangeAspect="1" noChangeArrowheads="1"/>
          </p:cNvSpPr>
          <p:nvPr/>
        </p:nvSpPr>
        <p:spPr bwMode="auto">
          <a:xfrm flipH="1">
            <a:off x="3287713" y="5214938"/>
            <a:ext cx="136525" cy="122237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1CC9E1"/>
              </a:gs>
              <a:gs pos="50000">
                <a:srgbClr val="1CC9E1">
                  <a:gamma/>
                  <a:tint val="54118"/>
                  <a:invGamma/>
                </a:srgbClr>
              </a:gs>
              <a:gs pos="100000">
                <a:srgbClr val="1CC9E1"/>
              </a:gs>
            </a:gsLst>
            <a:lin ang="5400000" scaled="1"/>
          </a:gradFill>
          <a:ln w="9525">
            <a:solidFill>
              <a:srgbClr val="00005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rIns="18288" anchor="ctr"/>
          <a:lstStyle/>
          <a:p>
            <a:pPr algn="ctr"/>
            <a:r>
              <a:rPr lang="en-US" sz="800" b="1">
                <a:solidFill>
                  <a:srgbClr val="000000"/>
                </a:solidFill>
              </a:rPr>
              <a:t>N </a:t>
            </a:r>
          </a:p>
        </p:txBody>
      </p:sp>
      <p:sp>
        <p:nvSpPr>
          <p:cNvPr id="2514" name="AutoShape 466"/>
          <p:cNvSpPr>
            <a:spLocks noChangeAspect="1" noChangeArrowheads="1"/>
          </p:cNvSpPr>
          <p:nvPr/>
        </p:nvSpPr>
        <p:spPr bwMode="auto">
          <a:xfrm flipH="1">
            <a:off x="574675" y="5362575"/>
            <a:ext cx="136525" cy="122238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0A8580">
                  <a:gamma/>
                  <a:shade val="54118"/>
                  <a:invGamma/>
                </a:srgbClr>
              </a:gs>
              <a:gs pos="50000">
                <a:srgbClr val="0A8580"/>
              </a:gs>
              <a:gs pos="100000">
                <a:srgbClr val="0A8580">
                  <a:gamma/>
                  <a:shade val="54118"/>
                  <a:invGamma/>
                </a:srgbClr>
              </a:gs>
            </a:gsLst>
            <a:lin ang="5400000" scaled="1"/>
          </a:gradFill>
          <a:ln w="9525">
            <a:solidFill>
              <a:srgbClr val="00005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rIns="18288" anchor="ctr"/>
          <a:lstStyle/>
          <a:p>
            <a:pPr algn="ctr"/>
            <a:r>
              <a:rPr lang="en-US" sz="800" b="1">
                <a:solidFill>
                  <a:srgbClr val="000000"/>
                </a:solidFill>
              </a:rPr>
              <a:t>U </a:t>
            </a:r>
          </a:p>
        </p:txBody>
      </p:sp>
      <p:sp>
        <p:nvSpPr>
          <p:cNvPr id="2515" name="AutoShape 467"/>
          <p:cNvSpPr>
            <a:spLocks noChangeAspect="1" noChangeArrowheads="1"/>
          </p:cNvSpPr>
          <p:nvPr/>
        </p:nvSpPr>
        <p:spPr bwMode="auto">
          <a:xfrm flipH="1">
            <a:off x="573088" y="5214938"/>
            <a:ext cx="136525" cy="122237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1CC9E1"/>
              </a:gs>
              <a:gs pos="50000">
                <a:srgbClr val="1CC9E1">
                  <a:gamma/>
                  <a:tint val="54118"/>
                  <a:invGamma/>
                </a:srgbClr>
              </a:gs>
              <a:gs pos="100000">
                <a:srgbClr val="1CC9E1"/>
              </a:gs>
            </a:gsLst>
            <a:lin ang="5400000" scaled="1"/>
          </a:gradFill>
          <a:ln w="9525">
            <a:solidFill>
              <a:srgbClr val="00005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rIns="18288" anchor="ctr"/>
          <a:lstStyle/>
          <a:p>
            <a:pPr algn="ctr"/>
            <a:r>
              <a:rPr lang="en-US" sz="800" b="1">
                <a:solidFill>
                  <a:srgbClr val="000000"/>
                </a:solidFill>
              </a:rPr>
              <a:t>N </a:t>
            </a:r>
          </a:p>
        </p:txBody>
      </p:sp>
      <p:sp>
        <p:nvSpPr>
          <p:cNvPr id="2516" name="Oval 468"/>
          <p:cNvSpPr>
            <a:spLocks noChangeAspect="1" noChangeArrowheads="1"/>
          </p:cNvSpPr>
          <p:nvPr/>
        </p:nvSpPr>
        <p:spPr bwMode="auto">
          <a:xfrm>
            <a:off x="4791075" y="3584575"/>
            <a:ext cx="100013" cy="100013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85882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700" b="1">
              <a:cs typeface="Arial" charset="0"/>
            </a:endParaRPr>
          </a:p>
        </p:txBody>
      </p:sp>
      <p:sp>
        <p:nvSpPr>
          <p:cNvPr id="2517" name="Oval 469"/>
          <p:cNvSpPr>
            <a:spLocks noChangeAspect="1" noChangeArrowheads="1"/>
          </p:cNvSpPr>
          <p:nvPr/>
        </p:nvSpPr>
        <p:spPr bwMode="auto">
          <a:xfrm>
            <a:off x="6221413" y="6115050"/>
            <a:ext cx="865187" cy="223838"/>
          </a:xfrm>
          <a:prstGeom prst="ellipse">
            <a:avLst/>
          </a:prstGeom>
          <a:gradFill rotWithShape="1">
            <a:gsLst>
              <a:gs pos="0">
                <a:srgbClr val="FFFFC1"/>
              </a:gs>
              <a:gs pos="100000">
                <a:srgbClr val="DDDDDD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49494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000000"/>
                </a:solidFill>
              </a:rPr>
              <a:t>SET9</a:t>
            </a:r>
            <a:endParaRPr lang="el-GR" sz="8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518" name="Oval 470"/>
          <p:cNvSpPr>
            <a:spLocks noChangeAspect="1" noChangeArrowheads="1"/>
          </p:cNvSpPr>
          <p:nvPr/>
        </p:nvSpPr>
        <p:spPr bwMode="auto">
          <a:xfrm>
            <a:off x="7175500" y="6115050"/>
            <a:ext cx="1766888" cy="223838"/>
          </a:xfrm>
          <a:prstGeom prst="ellipse">
            <a:avLst/>
          </a:prstGeom>
          <a:gradFill rotWithShape="1">
            <a:gsLst>
              <a:gs pos="0">
                <a:srgbClr val="FFFFC1"/>
              </a:gs>
              <a:gs pos="100000">
                <a:srgbClr val="DDDDDD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49494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000000"/>
                </a:solidFill>
              </a:rPr>
              <a:t>SMYD2</a:t>
            </a:r>
            <a:endParaRPr lang="el-GR" sz="8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519" name="Oval 471"/>
          <p:cNvSpPr>
            <a:spLocks noChangeAspect="1" noChangeArrowheads="1"/>
          </p:cNvSpPr>
          <p:nvPr/>
        </p:nvSpPr>
        <p:spPr bwMode="auto">
          <a:xfrm>
            <a:off x="4865688" y="3665538"/>
            <a:ext cx="100012" cy="100012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85882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700" b="1">
              <a:cs typeface="Arial" charset="0"/>
            </a:endParaRPr>
          </a:p>
        </p:txBody>
      </p:sp>
      <p:sp>
        <p:nvSpPr>
          <p:cNvPr id="2520" name="Oval 472"/>
          <p:cNvSpPr>
            <a:spLocks noChangeAspect="1" noChangeArrowheads="1"/>
          </p:cNvSpPr>
          <p:nvPr/>
        </p:nvSpPr>
        <p:spPr bwMode="auto">
          <a:xfrm flipH="1">
            <a:off x="1416050" y="5507038"/>
            <a:ext cx="274638" cy="176212"/>
          </a:xfrm>
          <a:prstGeom prst="ellips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rgbClr val="000000"/>
                </a:solidFill>
                <a:cs typeface="Arial" charset="0"/>
              </a:rPr>
              <a:t>K321</a:t>
            </a:r>
          </a:p>
        </p:txBody>
      </p:sp>
      <p:sp>
        <p:nvSpPr>
          <p:cNvPr id="2521" name="Freeform 473"/>
          <p:cNvSpPr>
            <a:spLocks/>
          </p:cNvSpPr>
          <p:nvPr/>
        </p:nvSpPr>
        <p:spPr bwMode="auto">
          <a:xfrm>
            <a:off x="4916488" y="3622675"/>
            <a:ext cx="3197225" cy="2451100"/>
          </a:xfrm>
          <a:custGeom>
            <a:avLst/>
            <a:gdLst>
              <a:gd name="T0" fmla="*/ 0 w 2045"/>
              <a:gd name="T1" fmla="*/ 8 h 1548"/>
              <a:gd name="T2" fmla="*/ 1884 w 2045"/>
              <a:gd name="T3" fmla="*/ 143 h 1548"/>
              <a:gd name="T4" fmla="*/ 2011 w 2045"/>
              <a:gd name="T5" fmla="*/ 1548 h 1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45" h="1548">
                <a:moveTo>
                  <a:pt x="0" y="8"/>
                </a:moveTo>
                <a:cubicBezTo>
                  <a:pt x="323" y="0"/>
                  <a:pt x="1775" y="14"/>
                  <a:pt x="1884" y="143"/>
                </a:cubicBezTo>
                <a:cubicBezTo>
                  <a:pt x="2045" y="338"/>
                  <a:pt x="2016" y="1265"/>
                  <a:pt x="2011" y="1548"/>
                </a:cubicBezTo>
              </a:path>
            </a:pathLst>
          </a:custGeom>
          <a:noFill/>
          <a:ln w="19050" cap="flat" cmpd="sng">
            <a:solidFill>
              <a:srgbClr val="494949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522" name="Freeform 474"/>
          <p:cNvSpPr>
            <a:spLocks/>
          </p:cNvSpPr>
          <p:nvPr/>
        </p:nvSpPr>
        <p:spPr bwMode="auto">
          <a:xfrm>
            <a:off x="4987925" y="3690938"/>
            <a:ext cx="1690688" cy="2390775"/>
          </a:xfrm>
          <a:custGeom>
            <a:avLst/>
            <a:gdLst>
              <a:gd name="T0" fmla="*/ 0 w 785"/>
              <a:gd name="T1" fmla="*/ 20 h 1515"/>
              <a:gd name="T2" fmla="*/ 720 w 785"/>
              <a:gd name="T3" fmla="*/ 124 h 1515"/>
              <a:gd name="T4" fmla="*/ 778 w 785"/>
              <a:gd name="T5" fmla="*/ 1515 h 1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85" h="1515">
                <a:moveTo>
                  <a:pt x="0" y="20"/>
                </a:moveTo>
                <a:cubicBezTo>
                  <a:pt x="120" y="12"/>
                  <a:pt x="675" y="0"/>
                  <a:pt x="720" y="124"/>
                </a:cubicBezTo>
                <a:cubicBezTo>
                  <a:pt x="785" y="312"/>
                  <a:pt x="780" y="1239"/>
                  <a:pt x="778" y="1515"/>
                </a:cubicBezTo>
              </a:path>
            </a:pathLst>
          </a:custGeom>
          <a:noFill/>
          <a:ln w="19050" cap="flat" cmpd="sng">
            <a:solidFill>
              <a:srgbClr val="494949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523" name="Oval 475"/>
          <p:cNvSpPr>
            <a:spLocks noChangeAspect="1" noChangeArrowheads="1"/>
          </p:cNvSpPr>
          <p:nvPr/>
        </p:nvSpPr>
        <p:spPr bwMode="auto">
          <a:xfrm flipH="1">
            <a:off x="7924800" y="5597525"/>
            <a:ext cx="274638" cy="176213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79216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49494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rgbClr val="000000"/>
                </a:solidFill>
                <a:cs typeface="Arial" charset="0"/>
              </a:rPr>
              <a:t>K370</a:t>
            </a:r>
          </a:p>
        </p:txBody>
      </p:sp>
      <p:sp>
        <p:nvSpPr>
          <p:cNvPr id="2524" name="Oval 476"/>
          <p:cNvSpPr>
            <a:spLocks noChangeAspect="1" noChangeArrowheads="1"/>
          </p:cNvSpPr>
          <p:nvPr/>
        </p:nvSpPr>
        <p:spPr bwMode="auto">
          <a:xfrm flipH="1">
            <a:off x="6524625" y="5597525"/>
            <a:ext cx="274638" cy="176213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79216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49494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rgbClr val="000000"/>
                </a:solidFill>
                <a:cs typeface="Arial" charset="0"/>
              </a:rPr>
              <a:t>K372</a:t>
            </a:r>
          </a:p>
        </p:txBody>
      </p:sp>
      <p:sp>
        <p:nvSpPr>
          <p:cNvPr id="2525" name="Freeform 477"/>
          <p:cNvSpPr>
            <a:spLocks/>
          </p:cNvSpPr>
          <p:nvPr/>
        </p:nvSpPr>
        <p:spPr bwMode="auto">
          <a:xfrm>
            <a:off x="4386263" y="1184275"/>
            <a:ext cx="307975" cy="1982788"/>
          </a:xfrm>
          <a:custGeom>
            <a:avLst/>
            <a:gdLst>
              <a:gd name="T0" fmla="*/ 20 w 194"/>
              <a:gd name="T1" fmla="*/ 0 h 1256"/>
              <a:gd name="T2" fmla="*/ 27 w 194"/>
              <a:gd name="T3" fmla="*/ 1079 h 1256"/>
              <a:gd name="T4" fmla="*/ 194 w 194"/>
              <a:gd name="T5" fmla="*/ 1256 h 1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4" h="1256">
                <a:moveTo>
                  <a:pt x="20" y="0"/>
                </a:moveTo>
                <a:cubicBezTo>
                  <a:pt x="20" y="167"/>
                  <a:pt x="0" y="1023"/>
                  <a:pt x="27" y="1079"/>
                </a:cubicBezTo>
                <a:cubicBezTo>
                  <a:pt x="54" y="1135"/>
                  <a:pt x="103" y="1175"/>
                  <a:pt x="194" y="1256"/>
                </a:cubicBezTo>
              </a:path>
            </a:pathLst>
          </a:custGeom>
          <a:noFill/>
          <a:ln w="19050" cap="flat" cmpd="sng">
            <a:solidFill>
              <a:srgbClr val="4D0808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526" name="Oval 478"/>
          <p:cNvSpPr>
            <a:spLocks noChangeAspect="1" noChangeArrowheads="1"/>
          </p:cNvSpPr>
          <p:nvPr/>
        </p:nvSpPr>
        <p:spPr bwMode="auto">
          <a:xfrm flipH="1">
            <a:off x="4267200" y="1333500"/>
            <a:ext cx="274638" cy="1778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S378</a:t>
            </a:r>
          </a:p>
        </p:txBody>
      </p:sp>
      <p:sp>
        <p:nvSpPr>
          <p:cNvPr id="2527" name="Freeform 479"/>
          <p:cNvSpPr>
            <a:spLocks/>
          </p:cNvSpPr>
          <p:nvPr/>
        </p:nvSpPr>
        <p:spPr bwMode="auto">
          <a:xfrm>
            <a:off x="4195763" y="1196975"/>
            <a:ext cx="479425" cy="2074863"/>
          </a:xfrm>
          <a:custGeom>
            <a:avLst/>
            <a:gdLst>
              <a:gd name="T0" fmla="*/ 34 w 302"/>
              <a:gd name="T1" fmla="*/ 0 h 1317"/>
              <a:gd name="T2" fmla="*/ 42 w 302"/>
              <a:gd name="T3" fmla="*/ 1072 h 1317"/>
              <a:gd name="T4" fmla="*/ 302 w 302"/>
              <a:gd name="T5" fmla="*/ 1317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02" h="1317">
                <a:moveTo>
                  <a:pt x="34" y="0"/>
                </a:moveTo>
                <a:cubicBezTo>
                  <a:pt x="34" y="177"/>
                  <a:pt x="0" y="1013"/>
                  <a:pt x="42" y="1072"/>
                </a:cubicBezTo>
                <a:cubicBezTo>
                  <a:pt x="84" y="1131"/>
                  <a:pt x="158" y="1218"/>
                  <a:pt x="302" y="1317"/>
                </a:cubicBezTo>
              </a:path>
            </a:pathLst>
          </a:custGeom>
          <a:noFill/>
          <a:ln w="19050" cap="flat" cmpd="sng">
            <a:solidFill>
              <a:srgbClr val="4D0808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528" name="Oval 480"/>
          <p:cNvSpPr>
            <a:spLocks noChangeAspect="1" noChangeArrowheads="1"/>
          </p:cNvSpPr>
          <p:nvPr/>
        </p:nvSpPr>
        <p:spPr bwMode="auto">
          <a:xfrm flipH="1">
            <a:off x="4094163" y="1754188"/>
            <a:ext cx="274637" cy="1778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S376</a:t>
            </a:r>
          </a:p>
        </p:txBody>
      </p:sp>
      <p:sp>
        <p:nvSpPr>
          <p:cNvPr id="2529" name="Oval 481"/>
          <p:cNvSpPr>
            <a:spLocks noChangeAspect="1" noChangeArrowheads="1"/>
          </p:cNvSpPr>
          <p:nvPr/>
        </p:nvSpPr>
        <p:spPr bwMode="auto">
          <a:xfrm flipH="1">
            <a:off x="4629150" y="1754188"/>
            <a:ext cx="274638" cy="1778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S392</a:t>
            </a:r>
          </a:p>
        </p:txBody>
      </p:sp>
      <p:sp>
        <p:nvSpPr>
          <p:cNvPr id="2530" name="Freeform 482"/>
          <p:cNvSpPr>
            <a:spLocks/>
          </p:cNvSpPr>
          <p:nvPr/>
        </p:nvSpPr>
        <p:spPr bwMode="auto">
          <a:xfrm>
            <a:off x="4016375" y="1206500"/>
            <a:ext cx="600075" cy="2155825"/>
          </a:xfrm>
          <a:custGeom>
            <a:avLst/>
            <a:gdLst>
              <a:gd name="T0" fmla="*/ 35 w 378"/>
              <a:gd name="T1" fmla="*/ 0 h 1364"/>
              <a:gd name="T2" fmla="*/ 42 w 378"/>
              <a:gd name="T3" fmla="*/ 1064 h 1364"/>
              <a:gd name="T4" fmla="*/ 378 w 378"/>
              <a:gd name="T5" fmla="*/ 1364 h 1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8" h="1364">
                <a:moveTo>
                  <a:pt x="35" y="0"/>
                </a:moveTo>
                <a:cubicBezTo>
                  <a:pt x="35" y="177"/>
                  <a:pt x="0" y="1005"/>
                  <a:pt x="42" y="1064"/>
                </a:cubicBezTo>
                <a:cubicBezTo>
                  <a:pt x="84" y="1123"/>
                  <a:pt x="222" y="1278"/>
                  <a:pt x="378" y="1364"/>
                </a:cubicBezTo>
              </a:path>
            </a:pathLst>
          </a:custGeom>
          <a:noFill/>
          <a:ln w="19050" cap="flat" cmpd="sng">
            <a:solidFill>
              <a:srgbClr val="4D0808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531" name="Freeform 483"/>
          <p:cNvSpPr>
            <a:spLocks/>
          </p:cNvSpPr>
          <p:nvPr/>
        </p:nvSpPr>
        <p:spPr bwMode="auto">
          <a:xfrm>
            <a:off x="3827463" y="1214438"/>
            <a:ext cx="508000" cy="2105025"/>
          </a:xfrm>
          <a:custGeom>
            <a:avLst/>
            <a:gdLst>
              <a:gd name="T0" fmla="*/ 31 w 326"/>
              <a:gd name="T1" fmla="*/ 0 h 1364"/>
              <a:gd name="T2" fmla="*/ 36 w 326"/>
              <a:gd name="T3" fmla="*/ 1085 h 1364"/>
              <a:gd name="T4" fmla="*/ 326 w 326"/>
              <a:gd name="T5" fmla="*/ 1364 h 1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6" h="1364">
                <a:moveTo>
                  <a:pt x="31" y="0"/>
                </a:moveTo>
                <a:cubicBezTo>
                  <a:pt x="31" y="177"/>
                  <a:pt x="0" y="1026"/>
                  <a:pt x="36" y="1085"/>
                </a:cubicBezTo>
                <a:cubicBezTo>
                  <a:pt x="72" y="1144"/>
                  <a:pt x="192" y="1278"/>
                  <a:pt x="326" y="1364"/>
                </a:cubicBezTo>
              </a:path>
            </a:pathLst>
          </a:custGeom>
          <a:noFill/>
          <a:ln w="19050" cap="flat" cmpd="sng">
            <a:solidFill>
              <a:srgbClr val="4D0808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532" name="Oval 484"/>
          <p:cNvSpPr>
            <a:spLocks noChangeAspect="1" noChangeArrowheads="1"/>
          </p:cNvSpPr>
          <p:nvPr/>
        </p:nvSpPr>
        <p:spPr bwMode="auto">
          <a:xfrm flipH="1">
            <a:off x="3914775" y="1539875"/>
            <a:ext cx="274638" cy="1778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S366</a:t>
            </a:r>
          </a:p>
        </p:txBody>
      </p:sp>
      <p:sp>
        <p:nvSpPr>
          <p:cNvPr id="2533" name="Oval 485"/>
          <p:cNvSpPr>
            <a:spLocks noChangeAspect="1" noChangeArrowheads="1"/>
          </p:cNvSpPr>
          <p:nvPr/>
        </p:nvSpPr>
        <p:spPr bwMode="auto">
          <a:xfrm flipH="1">
            <a:off x="3733800" y="1333500"/>
            <a:ext cx="274638" cy="1778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S315</a:t>
            </a:r>
          </a:p>
        </p:txBody>
      </p:sp>
      <p:sp>
        <p:nvSpPr>
          <p:cNvPr id="2534" name="Oval 486"/>
          <p:cNvSpPr>
            <a:spLocks noChangeAspect="1" noChangeArrowheads="1"/>
          </p:cNvSpPr>
          <p:nvPr/>
        </p:nvSpPr>
        <p:spPr bwMode="auto">
          <a:xfrm flipH="1">
            <a:off x="2917825" y="1333500"/>
            <a:ext cx="274638" cy="1778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chemeClr val="bg1"/>
                </a:solidFill>
                <a:cs typeface="Arial" charset="0"/>
              </a:rPr>
              <a:t>S46</a:t>
            </a:r>
          </a:p>
        </p:txBody>
      </p:sp>
      <p:sp>
        <p:nvSpPr>
          <p:cNvPr id="2535" name="AutoShape 487"/>
          <p:cNvSpPr>
            <a:spLocks noChangeArrowheads="1"/>
          </p:cNvSpPr>
          <p:nvPr/>
        </p:nvSpPr>
        <p:spPr bwMode="auto">
          <a:xfrm>
            <a:off x="5289550" y="6378575"/>
            <a:ext cx="3673475" cy="3651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gamma/>
                  <a:shade val="76078"/>
                  <a:invGamma/>
                </a:schemeClr>
              </a:gs>
              <a:gs pos="50000">
                <a:schemeClr val="bg1">
                  <a:alpha val="80000"/>
                </a:schemeClr>
              </a:gs>
              <a:gs pos="100000">
                <a:schemeClr val="bg1">
                  <a:gamma/>
                  <a:shade val="76078"/>
                  <a:invGamma/>
                </a:schemeClr>
              </a:gs>
            </a:gsLst>
            <a:lin ang="5400000" scaled="1"/>
          </a:gradFill>
          <a:ln w="12700">
            <a:solidFill>
              <a:srgbClr val="49494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400" b="1"/>
              <a:t>p53 methylation</a:t>
            </a:r>
          </a:p>
        </p:txBody>
      </p:sp>
      <p:sp>
        <p:nvSpPr>
          <p:cNvPr id="2536" name="Text Box 488"/>
          <p:cNvSpPr txBox="1">
            <a:spLocks noChangeArrowheads="1"/>
          </p:cNvSpPr>
          <p:nvPr/>
        </p:nvSpPr>
        <p:spPr bwMode="auto">
          <a:xfrm>
            <a:off x="152400" y="80963"/>
            <a:ext cx="1738313" cy="30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r>
              <a:rPr lang="en-US" sz="1400" b="1" dirty="0"/>
              <a:t>p53 modifications</a:t>
            </a:r>
            <a:r>
              <a:rPr lang="en-US" sz="1400" b="1" dirty="0">
                <a:solidFill>
                  <a:srgbClr val="008000"/>
                </a:solidFill>
              </a:rPr>
              <a:t> </a:t>
            </a:r>
          </a:p>
        </p:txBody>
      </p:sp>
      <p:sp>
        <p:nvSpPr>
          <p:cNvPr id="2537" name="Oval 489"/>
          <p:cNvSpPr>
            <a:spLocks noChangeAspect="1" noChangeArrowheads="1"/>
          </p:cNvSpPr>
          <p:nvPr/>
        </p:nvSpPr>
        <p:spPr bwMode="auto">
          <a:xfrm>
            <a:off x="4886325" y="3783013"/>
            <a:ext cx="100013" cy="100012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85882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s-ES" sz="700" b="1">
              <a:cs typeface="Arial" charset="0"/>
            </a:endParaRPr>
          </a:p>
        </p:txBody>
      </p:sp>
      <p:sp>
        <p:nvSpPr>
          <p:cNvPr id="2538" name="Oval 490"/>
          <p:cNvSpPr>
            <a:spLocks noChangeAspect="1" noChangeArrowheads="1"/>
          </p:cNvSpPr>
          <p:nvPr/>
        </p:nvSpPr>
        <p:spPr bwMode="auto">
          <a:xfrm>
            <a:off x="5302250" y="6134100"/>
            <a:ext cx="865188" cy="223838"/>
          </a:xfrm>
          <a:prstGeom prst="ellipse">
            <a:avLst/>
          </a:prstGeom>
          <a:gradFill rotWithShape="1">
            <a:gsLst>
              <a:gs pos="0">
                <a:srgbClr val="FFFFC1"/>
              </a:gs>
              <a:gs pos="100000">
                <a:srgbClr val="DDDDDD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49494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000000"/>
                </a:solidFill>
              </a:rPr>
              <a:t>SET8</a:t>
            </a:r>
            <a:endParaRPr lang="el-GR" sz="8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539" name="Freeform 491"/>
          <p:cNvSpPr>
            <a:spLocks/>
          </p:cNvSpPr>
          <p:nvPr/>
        </p:nvSpPr>
        <p:spPr bwMode="auto">
          <a:xfrm>
            <a:off x="5029200" y="3792538"/>
            <a:ext cx="709613" cy="2303462"/>
          </a:xfrm>
          <a:custGeom>
            <a:avLst/>
            <a:gdLst>
              <a:gd name="T0" fmla="*/ 0 w 785"/>
              <a:gd name="T1" fmla="*/ 20 h 1515"/>
              <a:gd name="T2" fmla="*/ 720 w 785"/>
              <a:gd name="T3" fmla="*/ 124 h 1515"/>
              <a:gd name="T4" fmla="*/ 778 w 785"/>
              <a:gd name="T5" fmla="*/ 1515 h 1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85" h="1515">
                <a:moveTo>
                  <a:pt x="0" y="20"/>
                </a:moveTo>
                <a:cubicBezTo>
                  <a:pt x="120" y="12"/>
                  <a:pt x="675" y="0"/>
                  <a:pt x="720" y="124"/>
                </a:cubicBezTo>
                <a:cubicBezTo>
                  <a:pt x="785" y="312"/>
                  <a:pt x="780" y="1239"/>
                  <a:pt x="778" y="1515"/>
                </a:cubicBezTo>
              </a:path>
            </a:pathLst>
          </a:custGeom>
          <a:noFill/>
          <a:ln w="19050" cap="flat" cmpd="sng">
            <a:solidFill>
              <a:srgbClr val="494949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540" name="Oval 492"/>
          <p:cNvSpPr>
            <a:spLocks noChangeAspect="1" noChangeArrowheads="1"/>
          </p:cNvSpPr>
          <p:nvPr/>
        </p:nvSpPr>
        <p:spPr bwMode="auto">
          <a:xfrm flipH="1">
            <a:off x="5594350" y="5597525"/>
            <a:ext cx="274638" cy="176213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79216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49494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700" b="1">
                <a:solidFill>
                  <a:srgbClr val="000000"/>
                </a:solidFill>
                <a:cs typeface="Arial" charset="0"/>
              </a:rPr>
              <a:t>K382</a:t>
            </a:r>
          </a:p>
        </p:txBody>
      </p:sp>
    </p:spTree>
    <p:extLst>
      <p:ext uri="{BB962C8B-B14F-4D97-AF65-F5344CB8AC3E}">
        <p14:creationId xmlns:p14="http://schemas.microsoft.com/office/powerpoint/2010/main" val="3640999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139700" y="495300"/>
            <a:ext cx="2166938" cy="3108325"/>
          </a:xfrm>
          <a:prstGeom prst="roundRect">
            <a:avLst>
              <a:gd name="adj" fmla="val 5731"/>
            </a:avLst>
          </a:prstGeom>
          <a:solidFill>
            <a:schemeClr val="bg1"/>
          </a:solidFill>
          <a:ln w="12700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1338263" y="2776538"/>
            <a:ext cx="950912" cy="3841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gamma/>
                  <a:shade val="63529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63529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400" b="1">
                <a:solidFill>
                  <a:srgbClr val="D60093"/>
                </a:solidFill>
              </a:rPr>
              <a:t>CBP          </a:t>
            </a:r>
          </a:p>
          <a:p>
            <a:pPr algn="ctr"/>
            <a:endParaRPr lang="en-US" sz="1400" b="1">
              <a:solidFill>
                <a:srgbClr val="D60093"/>
              </a:solidFill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6858000" y="506413"/>
            <a:ext cx="2166938" cy="3108325"/>
          </a:xfrm>
          <a:prstGeom prst="roundRect">
            <a:avLst>
              <a:gd name="adj" fmla="val 5731"/>
            </a:avLst>
          </a:prstGeom>
          <a:solidFill>
            <a:schemeClr val="bg1"/>
          </a:solidFill>
          <a:ln w="12700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8005763" y="2713038"/>
            <a:ext cx="950912" cy="3841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gamma/>
                  <a:shade val="63529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63529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400" b="1">
                <a:solidFill>
                  <a:srgbClr val="D60093"/>
                </a:solidFill>
              </a:rPr>
              <a:t>CBP          </a:t>
            </a:r>
          </a:p>
          <a:p>
            <a:pPr algn="ctr"/>
            <a:endParaRPr lang="en-US" sz="1400" b="1">
              <a:solidFill>
                <a:srgbClr val="D60093"/>
              </a:solidFill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379663" y="506413"/>
            <a:ext cx="2166937" cy="3108325"/>
          </a:xfrm>
          <a:prstGeom prst="roundRect">
            <a:avLst>
              <a:gd name="adj" fmla="val 5731"/>
            </a:avLst>
          </a:prstGeom>
          <a:solidFill>
            <a:schemeClr val="bg1"/>
          </a:solidFill>
          <a:ln w="12700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3479800" y="2741613"/>
            <a:ext cx="950913" cy="3841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gamma/>
                  <a:shade val="63529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63529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400" b="1">
                <a:solidFill>
                  <a:srgbClr val="D60093"/>
                </a:solidFill>
              </a:rPr>
              <a:t>CBP          </a:t>
            </a:r>
          </a:p>
          <a:p>
            <a:pPr algn="ctr"/>
            <a:endParaRPr lang="en-US" sz="1400" b="1">
              <a:solidFill>
                <a:srgbClr val="D60093"/>
              </a:solidFill>
            </a:endParaRPr>
          </a:p>
        </p:txBody>
      </p:sp>
      <p:sp>
        <p:nvSpPr>
          <p:cNvPr id="2059" name="AutoShape 11"/>
          <p:cNvSpPr>
            <a:spLocks noChangeArrowheads="1"/>
          </p:cNvSpPr>
          <p:nvPr/>
        </p:nvSpPr>
        <p:spPr bwMode="auto">
          <a:xfrm>
            <a:off x="6858000" y="3679825"/>
            <a:ext cx="2166938" cy="3108325"/>
          </a:xfrm>
          <a:prstGeom prst="roundRect">
            <a:avLst>
              <a:gd name="adj" fmla="val 5731"/>
            </a:avLst>
          </a:prstGeom>
          <a:solidFill>
            <a:schemeClr val="bg1"/>
          </a:solidFill>
          <a:ln w="12700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060" name="Group 12"/>
          <p:cNvGrpSpPr>
            <a:grpSpLocks/>
          </p:cNvGrpSpPr>
          <p:nvPr/>
        </p:nvGrpSpPr>
        <p:grpSpPr bwMode="auto">
          <a:xfrm>
            <a:off x="2428875" y="3106738"/>
            <a:ext cx="2068513" cy="192087"/>
            <a:chOff x="110" y="2454"/>
            <a:chExt cx="1303" cy="121"/>
          </a:xfrm>
        </p:grpSpPr>
        <p:sp>
          <p:nvSpPr>
            <p:cNvPr id="2061" name="Freeform 13"/>
            <p:cNvSpPr>
              <a:spLocks noChangeAspect="1"/>
            </p:cNvSpPr>
            <p:nvPr/>
          </p:nvSpPr>
          <p:spPr bwMode="auto">
            <a:xfrm>
              <a:off x="3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2" name="Freeform 14"/>
            <p:cNvSpPr>
              <a:spLocks noChangeAspect="1"/>
            </p:cNvSpPr>
            <p:nvPr/>
          </p:nvSpPr>
          <p:spPr bwMode="auto">
            <a:xfrm>
              <a:off x="287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3" name="Freeform 15"/>
            <p:cNvSpPr>
              <a:spLocks noChangeAspect="1"/>
            </p:cNvSpPr>
            <p:nvPr/>
          </p:nvSpPr>
          <p:spPr bwMode="auto">
            <a:xfrm>
              <a:off x="607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4" name="Freeform 16"/>
            <p:cNvSpPr>
              <a:spLocks noChangeAspect="1"/>
            </p:cNvSpPr>
            <p:nvPr/>
          </p:nvSpPr>
          <p:spPr bwMode="auto">
            <a:xfrm>
              <a:off x="535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5" name="Freeform 17"/>
            <p:cNvSpPr>
              <a:spLocks noChangeAspect="1"/>
            </p:cNvSpPr>
            <p:nvPr/>
          </p:nvSpPr>
          <p:spPr bwMode="auto">
            <a:xfrm>
              <a:off x="856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6" name="Freeform 18"/>
            <p:cNvSpPr>
              <a:spLocks noChangeAspect="1"/>
            </p:cNvSpPr>
            <p:nvPr/>
          </p:nvSpPr>
          <p:spPr bwMode="auto">
            <a:xfrm>
              <a:off x="785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7" name="Freeform 19"/>
            <p:cNvSpPr>
              <a:spLocks noChangeAspect="1"/>
            </p:cNvSpPr>
            <p:nvPr/>
          </p:nvSpPr>
          <p:spPr bwMode="auto">
            <a:xfrm>
              <a:off x="1106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8" name="Freeform 20"/>
            <p:cNvSpPr>
              <a:spLocks noChangeAspect="1"/>
            </p:cNvSpPr>
            <p:nvPr/>
          </p:nvSpPr>
          <p:spPr bwMode="auto">
            <a:xfrm>
              <a:off x="1032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9" name="Freeform 21"/>
            <p:cNvSpPr>
              <a:spLocks noChangeAspect="1"/>
            </p:cNvSpPr>
            <p:nvPr/>
          </p:nvSpPr>
          <p:spPr bwMode="auto">
            <a:xfrm>
              <a:off x="1283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70" name="Freeform 22"/>
            <p:cNvSpPr>
              <a:spLocks noChangeAspect="1"/>
            </p:cNvSpPr>
            <p:nvPr/>
          </p:nvSpPr>
          <p:spPr bwMode="auto">
            <a:xfrm>
              <a:off x="110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2071" name="Group 23"/>
            <p:cNvGrpSpPr>
              <a:grpSpLocks noChangeAspect="1"/>
            </p:cNvGrpSpPr>
            <p:nvPr/>
          </p:nvGrpSpPr>
          <p:grpSpPr bwMode="auto">
            <a:xfrm>
              <a:off x="232" y="2455"/>
              <a:ext cx="11" cy="79"/>
              <a:chOff x="1015" y="2428"/>
              <a:chExt cx="46" cy="372"/>
            </a:xfrm>
          </p:grpSpPr>
          <p:sp>
            <p:nvSpPr>
              <p:cNvPr id="2072" name="AutoShape 24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73" name="AutoShape 25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74" name="Group 26"/>
            <p:cNvGrpSpPr>
              <a:grpSpLocks noChangeAspect="1"/>
            </p:cNvGrpSpPr>
            <p:nvPr/>
          </p:nvGrpSpPr>
          <p:grpSpPr bwMode="auto">
            <a:xfrm>
              <a:off x="385" y="2469"/>
              <a:ext cx="8" cy="95"/>
              <a:chOff x="1790" y="2461"/>
              <a:chExt cx="40" cy="447"/>
            </a:xfrm>
          </p:grpSpPr>
          <p:sp>
            <p:nvSpPr>
              <p:cNvPr id="2075" name="AutoShape 27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76" name="AutoShape 28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77" name="Group 29"/>
            <p:cNvGrpSpPr>
              <a:grpSpLocks noChangeAspect="1"/>
            </p:cNvGrpSpPr>
            <p:nvPr/>
          </p:nvGrpSpPr>
          <p:grpSpPr bwMode="auto">
            <a:xfrm>
              <a:off x="261" y="2466"/>
              <a:ext cx="8" cy="98"/>
              <a:chOff x="1151" y="2490"/>
              <a:chExt cx="40" cy="455"/>
            </a:xfrm>
          </p:grpSpPr>
          <p:sp>
            <p:nvSpPr>
              <p:cNvPr id="2078" name="AutoShape 30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79" name="AutoShape 31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80" name="Group 32"/>
            <p:cNvGrpSpPr>
              <a:grpSpLocks noChangeAspect="1"/>
            </p:cNvGrpSpPr>
            <p:nvPr/>
          </p:nvGrpSpPr>
          <p:grpSpPr bwMode="auto">
            <a:xfrm>
              <a:off x="411" y="2458"/>
              <a:ext cx="8" cy="68"/>
              <a:chOff x="1914" y="2425"/>
              <a:chExt cx="40" cy="326"/>
            </a:xfrm>
          </p:grpSpPr>
          <p:sp>
            <p:nvSpPr>
              <p:cNvPr id="2081" name="AutoShape 33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82" name="AutoShape 34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83" name="Group 35"/>
            <p:cNvGrpSpPr>
              <a:grpSpLocks noChangeAspect="1"/>
            </p:cNvGrpSpPr>
            <p:nvPr/>
          </p:nvGrpSpPr>
          <p:grpSpPr bwMode="auto">
            <a:xfrm>
              <a:off x="288" y="2500"/>
              <a:ext cx="8" cy="71"/>
              <a:chOff x="1284" y="2652"/>
              <a:chExt cx="40" cy="337"/>
            </a:xfrm>
          </p:grpSpPr>
          <p:sp>
            <p:nvSpPr>
              <p:cNvPr id="2084" name="AutoShape 36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85" name="AutoShape 37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86" name="Group 38"/>
            <p:cNvGrpSpPr>
              <a:grpSpLocks noChangeAspect="1"/>
            </p:cNvGrpSpPr>
            <p:nvPr/>
          </p:nvGrpSpPr>
          <p:grpSpPr bwMode="auto">
            <a:xfrm>
              <a:off x="355" y="2500"/>
              <a:ext cx="9" cy="75"/>
              <a:chOff x="1658" y="2628"/>
              <a:chExt cx="40" cy="355"/>
            </a:xfrm>
          </p:grpSpPr>
          <p:sp>
            <p:nvSpPr>
              <p:cNvPr id="2087" name="AutoShape 39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88" name="AutoShape 40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89" name="Group 41"/>
            <p:cNvGrpSpPr>
              <a:grpSpLocks noChangeAspect="1"/>
            </p:cNvGrpSpPr>
            <p:nvPr/>
          </p:nvGrpSpPr>
          <p:grpSpPr bwMode="auto">
            <a:xfrm>
              <a:off x="328" y="2538"/>
              <a:ext cx="9" cy="26"/>
              <a:chOff x="1516" y="2835"/>
              <a:chExt cx="42" cy="123"/>
            </a:xfrm>
          </p:grpSpPr>
          <p:sp>
            <p:nvSpPr>
              <p:cNvPr id="2090" name="AutoShape 42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91" name="AutoShape 43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92" name="Group 44"/>
            <p:cNvGrpSpPr>
              <a:grpSpLocks noChangeAspect="1"/>
            </p:cNvGrpSpPr>
            <p:nvPr/>
          </p:nvGrpSpPr>
          <p:grpSpPr bwMode="auto">
            <a:xfrm>
              <a:off x="499" y="2461"/>
              <a:ext cx="9" cy="94"/>
              <a:chOff x="2195" y="2463"/>
              <a:chExt cx="40" cy="442"/>
            </a:xfrm>
          </p:grpSpPr>
          <p:sp>
            <p:nvSpPr>
              <p:cNvPr id="2093" name="AutoShape 45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94" name="AutoShape 46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95" name="Group 47"/>
            <p:cNvGrpSpPr>
              <a:grpSpLocks noChangeAspect="1"/>
            </p:cNvGrpSpPr>
            <p:nvPr/>
          </p:nvGrpSpPr>
          <p:grpSpPr bwMode="auto">
            <a:xfrm>
              <a:off x="529" y="2491"/>
              <a:ext cx="9" cy="82"/>
              <a:chOff x="2329" y="2599"/>
              <a:chExt cx="43" cy="386"/>
            </a:xfrm>
          </p:grpSpPr>
          <p:sp>
            <p:nvSpPr>
              <p:cNvPr id="2096" name="AutoShape 48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97" name="AutoShape 49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98" name="Group 50"/>
            <p:cNvGrpSpPr>
              <a:grpSpLocks noChangeAspect="1"/>
            </p:cNvGrpSpPr>
            <p:nvPr/>
          </p:nvGrpSpPr>
          <p:grpSpPr bwMode="auto">
            <a:xfrm>
              <a:off x="434" y="2462"/>
              <a:ext cx="9" cy="34"/>
              <a:chOff x="2478" y="2807"/>
              <a:chExt cx="43" cy="178"/>
            </a:xfrm>
          </p:grpSpPr>
          <p:sp>
            <p:nvSpPr>
              <p:cNvPr id="2099" name="AutoShape 51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00" name="AutoShape 52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01" name="Group 53"/>
            <p:cNvGrpSpPr>
              <a:grpSpLocks noChangeAspect="1"/>
            </p:cNvGrpSpPr>
            <p:nvPr/>
          </p:nvGrpSpPr>
          <p:grpSpPr bwMode="auto">
            <a:xfrm>
              <a:off x="471" y="2458"/>
              <a:ext cx="8" cy="57"/>
              <a:chOff x="2065" y="2441"/>
              <a:chExt cx="40" cy="272"/>
            </a:xfrm>
          </p:grpSpPr>
          <p:sp>
            <p:nvSpPr>
              <p:cNvPr id="2102" name="AutoShape 54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03" name="AutoShape 55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04" name="Group 56"/>
            <p:cNvGrpSpPr>
              <a:grpSpLocks noChangeAspect="1"/>
            </p:cNvGrpSpPr>
            <p:nvPr/>
          </p:nvGrpSpPr>
          <p:grpSpPr bwMode="auto">
            <a:xfrm>
              <a:off x="557" y="2533"/>
              <a:ext cx="9" cy="34"/>
              <a:chOff x="2478" y="2807"/>
              <a:chExt cx="43" cy="178"/>
            </a:xfrm>
          </p:grpSpPr>
          <p:sp>
            <p:nvSpPr>
              <p:cNvPr id="2105" name="AutoShape 57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06" name="AutoShape 58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07" name="Group 59"/>
            <p:cNvGrpSpPr>
              <a:grpSpLocks noChangeAspect="1"/>
            </p:cNvGrpSpPr>
            <p:nvPr/>
          </p:nvGrpSpPr>
          <p:grpSpPr bwMode="auto">
            <a:xfrm>
              <a:off x="673" y="2458"/>
              <a:ext cx="10" cy="47"/>
              <a:chOff x="3094" y="2443"/>
              <a:chExt cx="40" cy="183"/>
            </a:xfrm>
          </p:grpSpPr>
          <p:sp>
            <p:nvSpPr>
              <p:cNvPr id="2108" name="AutoShape 60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09" name="AutoShape 61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10" name="Group 62"/>
            <p:cNvGrpSpPr>
              <a:grpSpLocks noChangeAspect="1"/>
            </p:cNvGrpSpPr>
            <p:nvPr/>
          </p:nvGrpSpPr>
          <p:grpSpPr bwMode="auto">
            <a:xfrm>
              <a:off x="647" y="2458"/>
              <a:ext cx="11" cy="87"/>
              <a:chOff x="2978" y="2432"/>
              <a:chExt cx="46" cy="375"/>
            </a:xfrm>
          </p:grpSpPr>
          <p:sp>
            <p:nvSpPr>
              <p:cNvPr id="2111" name="AutoShape 63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12" name="AutoShape 64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13" name="Group 65"/>
            <p:cNvGrpSpPr>
              <a:grpSpLocks noChangeAspect="1"/>
            </p:cNvGrpSpPr>
            <p:nvPr/>
          </p:nvGrpSpPr>
          <p:grpSpPr bwMode="auto">
            <a:xfrm>
              <a:off x="619" y="2477"/>
              <a:ext cx="9" cy="93"/>
              <a:chOff x="2832" y="2516"/>
              <a:chExt cx="43" cy="436"/>
            </a:xfrm>
          </p:grpSpPr>
          <p:sp>
            <p:nvSpPr>
              <p:cNvPr id="2114" name="AutoShape 66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15" name="AutoShape 67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16" name="Group 68"/>
            <p:cNvGrpSpPr>
              <a:grpSpLocks noChangeAspect="1"/>
            </p:cNvGrpSpPr>
            <p:nvPr/>
          </p:nvGrpSpPr>
          <p:grpSpPr bwMode="auto">
            <a:xfrm>
              <a:off x="589" y="2523"/>
              <a:ext cx="8" cy="46"/>
              <a:chOff x="2668" y="2761"/>
              <a:chExt cx="40" cy="217"/>
            </a:xfrm>
          </p:grpSpPr>
          <p:sp>
            <p:nvSpPr>
              <p:cNvPr id="2117" name="AutoShape 69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18" name="AutoShape 70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19" name="Group 71"/>
            <p:cNvGrpSpPr>
              <a:grpSpLocks noChangeAspect="1"/>
            </p:cNvGrpSpPr>
            <p:nvPr/>
          </p:nvGrpSpPr>
          <p:grpSpPr bwMode="auto">
            <a:xfrm flipV="1">
              <a:off x="770" y="2479"/>
              <a:ext cx="8" cy="93"/>
              <a:chOff x="3217" y="3037"/>
              <a:chExt cx="46" cy="372"/>
            </a:xfrm>
          </p:grpSpPr>
          <p:sp>
            <p:nvSpPr>
              <p:cNvPr id="2120" name="AutoShape 72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21" name="AutoShape 73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22" name="Group 74"/>
            <p:cNvGrpSpPr>
              <a:grpSpLocks noChangeAspect="1"/>
            </p:cNvGrpSpPr>
            <p:nvPr/>
          </p:nvGrpSpPr>
          <p:grpSpPr bwMode="auto">
            <a:xfrm>
              <a:off x="739" y="2455"/>
              <a:ext cx="10" cy="93"/>
              <a:chOff x="3353" y="3099"/>
              <a:chExt cx="40" cy="455"/>
            </a:xfrm>
          </p:grpSpPr>
          <p:sp>
            <p:nvSpPr>
              <p:cNvPr id="2123" name="AutoShape 75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24" name="AutoShape 76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25" name="Group 77"/>
            <p:cNvGrpSpPr>
              <a:grpSpLocks noChangeAspect="1"/>
            </p:cNvGrpSpPr>
            <p:nvPr/>
          </p:nvGrpSpPr>
          <p:grpSpPr bwMode="auto">
            <a:xfrm>
              <a:off x="714" y="2457"/>
              <a:ext cx="10" cy="55"/>
              <a:chOff x="3486" y="3261"/>
              <a:chExt cx="40" cy="337"/>
            </a:xfrm>
          </p:grpSpPr>
          <p:sp>
            <p:nvSpPr>
              <p:cNvPr id="2126" name="AutoShape 78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27" name="AutoShape 79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28" name="Group 80"/>
            <p:cNvGrpSpPr>
              <a:grpSpLocks noChangeAspect="1"/>
            </p:cNvGrpSpPr>
            <p:nvPr/>
          </p:nvGrpSpPr>
          <p:grpSpPr bwMode="auto">
            <a:xfrm>
              <a:off x="891" y="2460"/>
              <a:ext cx="8" cy="95"/>
              <a:chOff x="2195" y="2463"/>
              <a:chExt cx="40" cy="442"/>
            </a:xfrm>
          </p:grpSpPr>
          <p:sp>
            <p:nvSpPr>
              <p:cNvPr id="2129" name="AutoShape 81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30" name="AutoShape 82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31" name="Group 83"/>
            <p:cNvGrpSpPr>
              <a:grpSpLocks noChangeAspect="1"/>
            </p:cNvGrpSpPr>
            <p:nvPr/>
          </p:nvGrpSpPr>
          <p:grpSpPr bwMode="auto">
            <a:xfrm>
              <a:off x="860" y="2491"/>
              <a:ext cx="9" cy="82"/>
              <a:chOff x="2329" y="2599"/>
              <a:chExt cx="43" cy="386"/>
            </a:xfrm>
          </p:grpSpPr>
          <p:sp>
            <p:nvSpPr>
              <p:cNvPr id="2132" name="AutoShape 84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33" name="AutoShape 85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34" name="Group 86"/>
            <p:cNvGrpSpPr>
              <a:grpSpLocks noChangeAspect="1"/>
            </p:cNvGrpSpPr>
            <p:nvPr/>
          </p:nvGrpSpPr>
          <p:grpSpPr bwMode="auto">
            <a:xfrm>
              <a:off x="796" y="2514"/>
              <a:ext cx="8" cy="56"/>
              <a:chOff x="2065" y="2441"/>
              <a:chExt cx="40" cy="272"/>
            </a:xfrm>
          </p:grpSpPr>
          <p:sp>
            <p:nvSpPr>
              <p:cNvPr id="2135" name="AutoShape 87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36" name="AutoShape 88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37" name="Group 89"/>
            <p:cNvGrpSpPr>
              <a:grpSpLocks noChangeAspect="1"/>
            </p:cNvGrpSpPr>
            <p:nvPr/>
          </p:nvGrpSpPr>
          <p:grpSpPr bwMode="auto">
            <a:xfrm flipV="1">
              <a:off x="831" y="2528"/>
              <a:ext cx="10" cy="39"/>
              <a:chOff x="2815" y="1923"/>
              <a:chExt cx="40" cy="217"/>
            </a:xfrm>
          </p:grpSpPr>
          <p:sp>
            <p:nvSpPr>
              <p:cNvPr id="2138" name="AutoShape 90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39" name="AutoShape 91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40" name="Group 92"/>
            <p:cNvGrpSpPr>
              <a:grpSpLocks noChangeAspect="1"/>
            </p:cNvGrpSpPr>
            <p:nvPr/>
          </p:nvGrpSpPr>
          <p:grpSpPr bwMode="auto">
            <a:xfrm>
              <a:off x="918" y="2457"/>
              <a:ext cx="10" cy="58"/>
              <a:chOff x="2329" y="2599"/>
              <a:chExt cx="43" cy="386"/>
            </a:xfrm>
          </p:grpSpPr>
          <p:sp>
            <p:nvSpPr>
              <p:cNvPr id="2141" name="AutoShape 93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42" name="AutoShape 94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43" name="Group 95"/>
            <p:cNvGrpSpPr>
              <a:grpSpLocks noChangeAspect="1"/>
            </p:cNvGrpSpPr>
            <p:nvPr/>
          </p:nvGrpSpPr>
          <p:grpSpPr bwMode="auto">
            <a:xfrm>
              <a:off x="953" y="2463"/>
              <a:ext cx="9" cy="34"/>
              <a:chOff x="2478" y="2807"/>
              <a:chExt cx="43" cy="178"/>
            </a:xfrm>
          </p:grpSpPr>
          <p:sp>
            <p:nvSpPr>
              <p:cNvPr id="2144" name="AutoShape 96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45" name="AutoShape 97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46" name="Group 98"/>
            <p:cNvGrpSpPr>
              <a:grpSpLocks noChangeAspect="1"/>
            </p:cNvGrpSpPr>
            <p:nvPr/>
          </p:nvGrpSpPr>
          <p:grpSpPr bwMode="auto">
            <a:xfrm>
              <a:off x="1009" y="2471"/>
              <a:ext cx="9" cy="94"/>
              <a:chOff x="2195" y="2463"/>
              <a:chExt cx="40" cy="442"/>
            </a:xfrm>
          </p:grpSpPr>
          <p:sp>
            <p:nvSpPr>
              <p:cNvPr id="2147" name="AutoShape 99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48" name="AutoShape 100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49" name="Group 101"/>
            <p:cNvGrpSpPr>
              <a:grpSpLocks noChangeAspect="1"/>
            </p:cNvGrpSpPr>
            <p:nvPr/>
          </p:nvGrpSpPr>
          <p:grpSpPr bwMode="auto">
            <a:xfrm>
              <a:off x="1038" y="2505"/>
              <a:ext cx="9" cy="67"/>
              <a:chOff x="2329" y="2599"/>
              <a:chExt cx="43" cy="386"/>
            </a:xfrm>
          </p:grpSpPr>
          <p:sp>
            <p:nvSpPr>
              <p:cNvPr id="2150" name="AutoShape 102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51" name="AutoShape 103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52" name="Group 104"/>
            <p:cNvGrpSpPr>
              <a:grpSpLocks noChangeAspect="1"/>
            </p:cNvGrpSpPr>
            <p:nvPr/>
          </p:nvGrpSpPr>
          <p:grpSpPr bwMode="auto">
            <a:xfrm>
              <a:off x="980" y="2456"/>
              <a:ext cx="9" cy="71"/>
              <a:chOff x="2065" y="2441"/>
              <a:chExt cx="40" cy="272"/>
            </a:xfrm>
          </p:grpSpPr>
          <p:sp>
            <p:nvSpPr>
              <p:cNvPr id="2153" name="AutoShape 105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54" name="AutoShape 106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55" name="Group 107"/>
            <p:cNvGrpSpPr>
              <a:grpSpLocks noChangeAspect="1"/>
            </p:cNvGrpSpPr>
            <p:nvPr/>
          </p:nvGrpSpPr>
          <p:grpSpPr bwMode="auto">
            <a:xfrm>
              <a:off x="1229" y="2455"/>
              <a:ext cx="10" cy="79"/>
              <a:chOff x="1015" y="2428"/>
              <a:chExt cx="46" cy="372"/>
            </a:xfrm>
          </p:grpSpPr>
          <p:sp>
            <p:nvSpPr>
              <p:cNvPr id="2156" name="AutoShape 108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57" name="AutoShape 109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58" name="Group 110"/>
            <p:cNvGrpSpPr>
              <a:grpSpLocks noChangeAspect="1"/>
            </p:cNvGrpSpPr>
            <p:nvPr/>
          </p:nvGrpSpPr>
          <p:grpSpPr bwMode="auto">
            <a:xfrm>
              <a:off x="1257" y="2466"/>
              <a:ext cx="8" cy="98"/>
              <a:chOff x="1151" y="2490"/>
              <a:chExt cx="40" cy="455"/>
            </a:xfrm>
          </p:grpSpPr>
          <p:sp>
            <p:nvSpPr>
              <p:cNvPr id="2159" name="AutoShape 111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60" name="AutoShape 112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61" name="Group 113"/>
            <p:cNvGrpSpPr>
              <a:grpSpLocks noChangeAspect="1"/>
            </p:cNvGrpSpPr>
            <p:nvPr/>
          </p:nvGrpSpPr>
          <p:grpSpPr bwMode="auto">
            <a:xfrm>
              <a:off x="1285" y="2500"/>
              <a:ext cx="7" cy="71"/>
              <a:chOff x="1284" y="2652"/>
              <a:chExt cx="40" cy="337"/>
            </a:xfrm>
          </p:grpSpPr>
          <p:sp>
            <p:nvSpPr>
              <p:cNvPr id="2162" name="AutoShape 114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63" name="AutoShape 115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64" name="Group 116"/>
            <p:cNvGrpSpPr>
              <a:grpSpLocks noChangeAspect="1"/>
            </p:cNvGrpSpPr>
            <p:nvPr/>
          </p:nvGrpSpPr>
          <p:grpSpPr bwMode="auto">
            <a:xfrm>
              <a:off x="1324" y="2538"/>
              <a:ext cx="9" cy="26"/>
              <a:chOff x="1516" y="2835"/>
              <a:chExt cx="42" cy="123"/>
            </a:xfrm>
          </p:grpSpPr>
          <p:sp>
            <p:nvSpPr>
              <p:cNvPr id="2165" name="AutoShape 117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66" name="AutoShape 118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67" name="Group 119"/>
            <p:cNvGrpSpPr>
              <a:grpSpLocks noChangeAspect="1"/>
            </p:cNvGrpSpPr>
            <p:nvPr/>
          </p:nvGrpSpPr>
          <p:grpSpPr bwMode="auto">
            <a:xfrm>
              <a:off x="1133" y="2465"/>
              <a:ext cx="9" cy="95"/>
              <a:chOff x="1790" y="2461"/>
              <a:chExt cx="40" cy="447"/>
            </a:xfrm>
          </p:grpSpPr>
          <p:sp>
            <p:nvSpPr>
              <p:cNvPr id="2168" name="AutoShape 120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69" name="AutoShape 121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70" name="Group 122"/>
            <p:cNvGrpSpPr>
              <a:grpSpLocks noChangeAspect="1"/>
            </p:cNvGrpSpPr>
            <p:nvPr/>
          </p:nvGrpSpPr>
          <p:grpSpPr bwMode="auto">
            <a:xfrm>
              <a:off x="1161" y="2458"/>
              <a:ext cx="8" cy="68"/>
              <a:chOff x="1914" y="2425"/>
              <a:chExt cx="40" cy="326"/>
            </a:xfrm>
          </p:grpSpPr>
          <p:sp>
            <p:nvSpPr>
              <p:cNvPr id="2171" name="AutoShape 123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72" name="AutoShape 124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73" name="Group 125"/>
            <p:cNvGrpSpPr>
              <a:grpSpLocks noChangeAspect="1"/>
            </p:cNvGrpSpPr>
            <p:nvPr/>
          </p:nvGrpSpPr>
          <p:grpSpPr bwMode="auto">
            <a:xfrm>
              <a:off x="1102" y="2498"/>
              <a:ext cx="9" cy="75"/>
              <a:chOff x="1658" y="2628"/>
              <a:chExt cx="40" cy="355"/>
            </a:xfrm>
          </p:grpSpPr>
          <p:sp>
            <p:nvSpPr>
              <p:cNvPr id="2174" name="AutoShape 126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75" name="AutoShape 127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76" name="Group 128"/>
            <p:cNvGrpSpPr>
              <a:grpSpLocks noChangeAspect="1"/>
            </p:cNvGrpSpPr>
            <p:nvPr/>
          </p:nvGrpSpPr>
          <p:grpSpPr bwMode="auto">
            <a:xfrm>
              <a:off x="1075" y="2537"/>
              <a:ext cx="8" cy="26"/>
              <a:chOff x="1516" y="2835"/>
              <a:chExt cx="42" cy="123"/>
            </a:xfrm>
          </p:grpSpPr>
          <p:sp>
            <p:nvSpPr>
              <p:cNvPr id="2177" name="AutoShape 129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78" name="AutoShape 130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79" name="Group 131"/>
            <p:cNvGrpSpPr>
              <a:grpSpLocks noChangeAspect="1"/>
            </p:cNvGrpSpPr>
            <p:nvPr/>
          </p:nvGrpSpPr>
          <p:grpSpPr bwMode="auto">
            <a:xfrm flipV="1">
              <a:off x="1182" y="2460"/>
              <a:ext cx="9" cy="34"/>
              <a:chOff x="2478" y="2807"/>
              <a:chExt cx="43" cy="178"/>
            </a:xfrm>
          </p:grpSpPr>
          <p:sp>
            <p:nvSpPr>
              <p:cNvPr id="2180" name="AutoShape 132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81" name="AutoShape 133"/>
              <p:cNvSpPr>
                <a:spLocks noChangeAspect="1" noChangeArrowheads="1"/>
              </p:cNvSpPr>
              <p:nvPr/>
            </p:nvSpPr>
            <p:spPr bwMode="auto">
              <a:xfrm flipV="1"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182" name="Freeform 134"/>
            <p:cNvSpPr>
              <a:spLocks noChangeAspect="1"/>
            </p:cNvSpPr>
            <p:nvPr/>
          </p:nvSpPr>
          <p:spPr bwMode="auto">
            <a:xfrm flipH="1">
              <a:off x="1231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83" name="Freeform 135"/>
            <p:cNvSpPr>
              <a:spLocks noChangeAspect="1"/>
            </p:cNvSpPr>
            <p:nvPr/>
          </p:nvSpPr>
          <p:spPr bwMode="auto">
            <a:xfrm flipH="1">
              <a:off x="11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84" name="Freeform 136"/>
            <p:cNvSpPr>
              <a:spLocks noChangeAspect="1"/>
            </p:cNvSpPr>
            <p:nvPr/>
          </p:nvSpPr>
          <p:spPr bwMode="auto">
            <a:xfrm flipH="1">
              <a:off x="980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85" name="Freeform 137"/>
            <p:cNvSpPr>
              <a:spLocks noChangeAspect="1"/>
            </p:cNvSpPr>
            <p:nvPr/>
          </p:nvSpPr>
          <p:spPr bwMode="auto">
            <a:xfrm flipH="1">
              <a:off x="908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86" name="Freeform 138"/>
            <p:cNvSpPr>
              <a:spLocks noChangeAspect="1"/>
            </p:cNvSpPr>
            <p:nvPr/>
          </p:nvSpPr>
          <p:spPr bwMode="auto">
            <a:xfrm flipH="1">
              <a:off x="732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87" name="Freeform 139"/>
            <p:cNvSpPr>
              <a:spLocks noChangeAspect="1"/>
            </p:cNvSpPr>
            <p:nvPr/>
          </p:nvSpPr>
          <p:spPr bwMode="auto">
            <a:xfrm flipH="1">
              <a:off x="659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88" name="Freeform 140"/>
            <p:cNvSpPr>
              <a:spLocks noChangeAspect="1"/>
            </p:cNvSpPr>
            <p:nvPr/>
          </p:nvSpPr>
          <p:spPr bwMode="auto">
            <a:xfrm flipH="1">
              <a:off x="483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89" name="Freeform 141"/>
            <p:cNvSpPr>
              <a:spLocks noChangeAspect="1"/>
            </p:cNvSpPr>
            <p:nvPr/>
          </p:nvSpPr>
          <p:spPr bwMode="auto">
            <a:xfrm flipH="1">
              <a:off x="411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90" name="Freeform 142"/>
            <p:cNvSpPr>
              <a:spLocks noChangeAspect="1"/>
            </p:cNvSpPr>
            <p:nvPr/>
          </p:nvSpPr>
          <p:spPr bwMode="auto">
            <a:xfrm flipH="1">
              <a:off x="234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91" name="Freeform 143"/>
            <p:cNvSpPr>
              <a:spLocks noChangeAspect="1"/>
            </p:cNvSpPr>
            <p:nvPr/>
          </p:nvSpPr>
          <p:spPr bwMode="auto">
            <a:xfrm flipH="1">
              <a:off x="163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192" name="Group 144"/>
          <p:cNvGrpSpPr>
            <a:grpSpLocks/>
          </p:cNvGrpSpPr>
          <p:nvPr/>
        </p:nvGrpSpPr>
        <p:grpSpPr bwMode="auto">
          <a:xfrm>
            <a:off x="6904038" y="3106738"/>
            <a:ext cx="2068512" cy="192087"/>
            <a:chOff x="110" y="2454"/>
            <a:chExt cx="1303" cy="121"/>
          </a:xfrm>
        </p:grpSpPr>
        <p:sp>
          <p:nvSpPr>
            <p:cNvPr id="2193" name="Freeform 145"/>
            <p:cNvSpPr>
              <a:spLocks noChangeAspect="1"/>
            </p:cNvSpPr>
            <p:nvPr/>
          </p:nvSpPr>
          <p:spPr bwMode="auto">
            <a:xfrm>
              <a:off x="3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94" name="Freeform 146"/>
            <p:cNvSpPr>
              <a:spLocks noChangeAspect="1"/>
            </p:cNvSpPr>
            <p:nvPr/>
          </p:nvSpPr>
          <p:spPr bwMode="auto">
            <a:xfrm>
              <a:off x="287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95" name="Freeform 147"/>
            <p:cNvSpPr>
              <a:spLocks noChangeAspect="1"/>
            </p:cNvSpPr>
            <p:nvPr/>
          </p:nvSpPr>
          <p:spPr bwMode="auto">
            <a:xfrm>
              <a:off x="607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96" name="Freeform 148"/>
            <p:cNvSpPr>
              <a:spLocks noChangeAspect="1"/>
            </p:cNvSpPr>
            <p:nvPr/>
          </p:nvSpPr>
          <p:spPr bwMode="auto">
            <a:xfrm>
              <a:off x="535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97" name="Freeform 149"/>
            <p:cNvSpPr>
              <a:spLocks noChangeAspect="1"/>
            </p:cNvSpPr>
            <p:nvPr/>
          </p:nvSpPr>
          <p:spPr bwMode="auto">
            <a:xfrm>
              <a:off x="856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98" name="Freeform 150"/>
            <p:cNvSpPr>
              <a:spLocks noChangeAspect="1"/>
            </p:cNvSpPr>
            <p:nvPr/>
          </p:nvSpPr>
          <p:spPr bwMode="auto">
            <a:xfrm>
              <a:off x="785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99" name="Freeform 151"/>
            <p:cNvSpPr>
              <a:spLocks noChangeAspect="1"/>
            </p:cNvSpPr>
            <p:nvPr/>
          </p:nvSpPr>
          <p:spPr bwMode="auto">
            <a:xfrm>
              <a:off x="1106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200" name="Freeform 152"/>
            <p:cNvSpPr>
              <a:spLocks noChangeAspect="1"/>
            </p:cNvSpPr>
            <p:nvPr/>
          </p:nvSpPr>
          <p:spPr bwMode="auto">
            <a:xfrm>
              <a:off x="1032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201" name="Freeform 153"/>
            <p:cNvSpPr>
              <a:spLocks noChangeAspect="1"/>
            </p:cNvSpPr>
            <p:nvPr/>
          </p:nvSpPr>
          <p:spPr bwMode="auto">
            <a:xfrm>
              <a:off x="1283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202" name="Freeform 154"/>
            <p:cNvSpPr>
              <a:spLocks noChangeAspect="1"/>
            </p:cNvSpPr>
            <p:nvPr/>
          </p:nvSpPr>
          <p:spPr bwMode="auto">
            <a:xfrm>
              <a:off x="110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2203" name="Group 155"/>
            <p:cNvGrpSpPr>
              <a:grpSpLocks noChangeAspect="1"/>
            </p:cNvGrpSpPr>
            <p:nvPr/>
          </p:nvGrpSpPr>
          <p:grpSpPr bwMode="auto">
            <a:xfrm>
              <a:off x="232" y="2455"/>
              <a:ext cx="11" cy="79"/>
              <a:chOff x="1015" y="2428"/>
              <a:chExt cx="46" cy="372"/>
            </a:xfrm>
          </p:grpSpPr>
          <p:sp>
            <p:nvSpPr>
              <p:cNvPr id="2204" name="AutoShape 156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05" name="AutoShape 157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06" name="Group 158"/>
            <p:cNvGrpSpPr>
              <a:grpSpLocks noChangeAspect="1"/>
            </p:cNvGrpSpPr>
            <p:nvPr/>
          </p:nvGrpSpPr>
          <p:grpSpPr bwMode="auto">
            <a:xfrm>
              <a:off x="385" y="2469"/>
              <a:ext cx="8" cy="95"/>
              <a:chOff x="1790" y="2461"/>
              <a:chExt cx="40" cy="447"/>
            </a:xfrm>
          </p:grpSpPr>
          <p:sp>
            <p:nvSpPr>
              <p:cNvPr id="2207" name="AutoShape 159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08" name="AutoShape 160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09" name="Group 161"/>
            <p:cNvGrpSpPr>
              <a:grpSpLocks noChangeAspect="1"/>
            </p:cNvGrpSpPr>
            <p:nvPr/>
          </p:nvGrpSpPr>
          <p:grpSpPr bwMode="auto">
            <a:xfrm>
              <a:off x="261" y="2466"/>
              <a:ext cx="8" cy="98"/>
              <a:chOff x="1151" y="2490"/>
              <a:chExt cx="40" cy="455"/>
            </a:xfrm>
          </p:grpSpPr>
          <p:sp>
            <p:nvSpPr>
              <p:cNvPr id="2210" name="AutoShape 162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11" name="AutoShape 163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12" name="Group 164"/>
            <p:cNvGrpSpPr>
              <a:grpSpLocks noChangeAspect="1"/>
            </p:cNvGrpSpPr>
            <p:nvPr/>
          </p:nvGrpSpPr>
          <p:grpSpPr bwMode="auto">
            <a:xfrm>
              <a:off x="411" y="2458"/>
              <a:ext cx="8" cy="68"/>
              <a:chOff x="1914" y="2425"/>
              <a:chExt cx="40" cy="326"/>
            </a:xfrm>
          </p:grpSpPr>
          <p:sp>
            <p:nvSpPr>
              <p:cNvPr id="2213" name="AutoShape 165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14" name="AutoShape 166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15" name="Group 167"/>
            <p:cNvGrpSpPr>
              <a:grpSpLocks noChangeAspect="1"/>
            </p:cNvGrpSpPr>
            <p:nvPr/>
          </p:nvGrpSpPr>
          <p:grpSpPr bwMode="auto">
            <a:xfrm>
              <a:off x="288" y="2500"/>
              <a:ext cx="8" cy="71"/>
              <a:chOff x="1284" y="2652"/>
              <a:chExt cx="40" cy="337"/>
            </a:xfrm>
          </p:grpSpPr>
          <p:sp>
            <p:nvSpPr>
              <p:cNvPr id="2216" name="AutoShape 168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17" name="AutoShape 169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18" name="Group 170"/>
            <p:cNvGrpSpPr>
              <a:grpSpLocks noChangeAspect="1"/>
            </p:cNvGrpSpPr>
            <p:nvPr/>
          </p:nvGrpSpPr>
          <p:grpSpPr bwMode="auto">
            <a:xfrm>
              <a:off x="355" y="2500"/>
              <a:ext cx="9" cy="75"/>
              <a:chOff x="1658" y="2628"/>
              <a:chExt cx="40" cy="355"/>
            </a:xfrm>
          </p:grpSpPr>
          <p:sp>
            <p:nvSpPr>
              <p:cNvPr id="2219" name="AutoShape 171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20" name="AutoShape 172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21" name="Group 173"/>
            <p:cNvGrpSpPr>
              <a:grpSpLocks noChangeAspect="1"/>
            </p:cNvGrpSpPr>
            <p:nvPr/>
          </p:nvGrpSpPr>
          <p:grpSpPr bwMode="auto">
            <a:xfrm>
              <a:off x="328" y="2538"/>
              <a:ext cx="9" cy="26"/>
              <a:chOff x="1516" y="2835"/>
              <a:chExt cx="42" cy="123"/>
            </a:xfrm>
          </p:grpSpPr>
          <p:sp>
            <p:nvSpPr>
              <p:cNvPr id="2222" name="AutoShape 174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23" name="AutoShape 175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24" name="Group 176"/>
            <p:cNvGrpSpPr>
              <a:grpSpLocks noChangeAspect="1"/>
            </p:cNvGrpSpPr>
            <p:nvPr/>
          </p:nvGrpSpPr>
          <p:grpSpPr bwMode="auto">
            <a:xfrm>
              <a:off x="499" y="2461"/>
              <a:ext cx="9" cy="94"/>
              <a:chOff x="2195" y="2463"/>
              <a:chExt cx="40" cy="442"/>
            </a:xfrm>
          </p:grpSpPr>
          <p:sp>
            <p:nvSpPr>
              <p:cNvPr id="2225" name="AutoShape 177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26" name="AutoShape 178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27" name="Group 179"/>
            <p:cNvGrpSpPr>
              <a:grpSpLocks noChangeAspect="1"/>
            </p:cNvGrpSpPr>
            <p:nvPr/>
          </p:nvGrpSpPr>
          <p:grpSpPr bwMode="auto">
            <a:xfrm>
              <a:off x="529" y="2491"/>
              <a:ext cx="9" cy="82"/>
              <a:chOff x="2329" y="2599"/>
              <a:chExt cx="43" cy="386"/>
            </a:xfrm>
          </p:grpSpPr>
          <p:sp>
            <p:nvSpPr>
              <p:cNvPr id="2228" name="AutoShape 18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29" name="AutoShape 18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30" name="Group 182"/>
            <p:cNvGrpSpPr>
              <a:grpSpLocks noChangeAspect="1"/>
            </p:cNvGrpSpPr>
            <p:nvPr/>
          </p:nvGrpSpPr>
          <p:grpSpPr bwMode="auto">
            <a:xfrm>
              <a:off x="434" y="2462"/>
              <a:ext cx="9" cy="34"/>
              <a:chOff x="2478" y="2807"/>
              <a:chExt cx="43" cy="178"/>
            </a:xfrm>
          </p:grpSpPr>
          <p:sp>
            <p:nvSpPr>
              <p:cNvPr id="2231" name="AutoShape 183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32" name="AutoShape 184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33" name="Group 185"/>
            <p:cNvGrpSpPr>
              <a:grpSpLocks noChangeAspect="1"/>
            </p:cNvGrpSpPr>
            <p:nvPr/>
          </p:nvGrpSpPr>
          <p:grpSpPr bwMode="auto">
            <a:xfrm>
              <a:off x="471" y="2458"/>
              <a:ext cx="8" cy="57"/>
              <a:chOff x="2065" y="2441"/>
              <a:chExt cx="40" cy="272"/>
            </a:xfrm>
          </p:grpSpPr>
          <p:sp>
            <p:nvSpPr>
              <p:cNvPr id="2234" name="AutoShape 186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35" name="AutoShape 187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36" name="Group 188"/>
            <p:cNvGrpSpPr>
              <a:grpSpLocks noChangeAspect="1"/>
            </p:cNvGrpSpPr>
            <p:nvPr/>
          </p:nvGrpSpPr>
          <p:grpSpPr bwMode="auto">
            <a:xfrm>
              <a:off x="557" y="2533"/>
              <a:ext cx="9" cy="34"/>
              <a:chOff x="2478" y="2807"/>
              <a:chExt cx="43" cy="178"/>
            </a:xfrm>
          </p:grpSpPr>
          <p:sp>
            <p:nvSpPr>
              <p:cNvPr id="2237" name="AutoShape 189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38" name="AutoShape 190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39" name="Group 191"/>
            <p:cNvGrpSpPr>
              <a:grpSpLocks noChangeAspect="1"/>
            </p:cNvGrpSpPr>
            <p:nvPr/>
          </p:nvGrpSpPr>
          <p:grpSpPr bwMode="auto">
            <a:xfrm>
              <a:off x="673" y="2458"/>
              <a:ext cx="10" cy="47"/>
              <a:chOff x="3094" y="2443"/>
              <a:chExt cx="40" cy="183"/>
            </a:xfrm>
          </p:grpSpPr>
          <p:sp>
            <p:nvSpPr>
              <p:cNvPr id="2240" name="AutoShape 192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41" name="AutoShape 193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42" name="Group 194"/>
            <p:cNvGrpSpPr>
              <a:grpSpLocks noChangeAspect="1"/>
            </p:cNvGrpSpPr>
            <p:nvPr/>
          </p:nvGrpSpPr>
          <p:grpSpPr bwMode="auto">
            <a:xfrm>
              <a:off x="647" y="2458"/>
              <a:ext cx="11" cy="87"/>
              <a:chOff x="2978" y="2432"/>
              <a:chExt cx="46" cy="375"/>
            </a:xfrm>
          </p:grpSpPr>
          <p:sp>
            <p:nvSpPr>
              <p:cNvPr id="2243" name="AutoShape 195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44" name="AutoShape 196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45" name="Group 197"/>
            <p:cNvGrpSpPr>
              <a:grpSpLocks noChangeAspect="1"/>
            </p:cNvGrpSpPr>
            <p:nvPr/>
          </p:nvGrpSpPr>
          <p:grpSpPr bwMode="auto">
            <a:xfrm>
              <a:off x="619" y="2477"/>
              <a:ext cx="9" cy="93"/>
              <a:chOff x="2832" y="2516"/>
              <a:chExt cx="43" cy="436"/>
            </a:xfrm>
          </p:grpSpPr>
          <p:sp>
            <p:nvSpPr>
              <p:cNvPr id="2246" name="AutoShape 198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47" name="AutoShape 199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48" name="Group 200"/>
            <p:cNvGrpSpPr>
              <a:grpSpLocks noChangeAspect="1"/>
            </p:cNvGrpSpPr>
            <p:nvPr/>
          </p:nvGrpSpPr>
          <p:grpSpPr bwMode="auto">
            <a:xfrm>
              <a:off x="589" y="2523"/>
              <a:ext cx="8" cy="46"/>
              <a:chOff x="2668" y="2761"/>
              <a:chExt cx="40" cy="217"/>
            </a:xfrm>
          </p:grpSpPr>
          <p:sp>
            <p:nvSpPr>
              <p:cNvPr id="2249" name="AutoShape 201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50" name="AutoShape 202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51" name="Group 203"/>
            <p:cNvGrpSpPr>
              <a:grpSpLocks noChangeAspect="1"/>
            </p:cNvGrpSpPr>
            <p:nvPr/>
          </p:nvGrpSpPr>
          <p:grpSpPr bwMode="auto">
            <a:xfrm flipV="1">
              <a:off x="770" y="2479"/>
              <a:ext cx="8" cy="93"/>
              <a:chOff x="3217" y="3037"/>
              <a:chExt cx="46" cy="372"/>
            </a:xfrm>
          </p:grpSpPr>
          <p:sp>
            <p:nvSpPr>
              <p:cNvPr id="2252" name="AutoShape 204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53" name="AutoShape 205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54" name="Group 206"/>
            <p:cNvGrpSpPr>
              <a:grpSpLocks noChangeAspect="1"/>
            </p:cNvGrpSpPr>
            <p:nvPr/>
          </p:nvGrpSpPr>
          <p:grpSpPr bwMode="auto">
            <a:xfrm>
              <a:off x="739" y="2455"/>
              <a:ext cx="10" cy="93"/>
              <a:chOff x="3353" y="3099"/>
              <a:chExt cx="40" cy="455"/>
            </a:xfrm>
          </p:grpSpPr>
          <p:sp>
            <p:nvSpPr>
              <p:cNvPr id="2255" name="AutoShape 207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56" name="AutoShape 208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57" name="Group 209"/>
            <p:cNvGrpSpPr>
              <a:grpSpLocks noChangeAspect="1"/>
            </p:cNvGrpSpPr>
            <p:nvPr/>
          </p:nvGrpSpPr>
          <p:grpSpPr bwMode="auto">
            <a:xfrm>
              <a:off x="714" y="2457"/>
              <a:ext cx="10" cy="55"/>
              <a:chOff x="3486" y="3261"/>
              <a:chExt cx="40" cy="337"/>
            </a:xfrm>
          </p:grpSpPr>
          <p:sp>
            <p:nvSpPr>
              <p:cNvPr id="2258" name="AutoShape 210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59" name="AutoShape 211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60" name="Group 212"/>
            <p:cNvGrpSpPr>
              <a:grpSpLocks noChangeAspect="1"/>
            </p:cNvGrpSpPr>
            <p:nvPr/>
          </p:nvGrpSpPr>
          <p:grpSpPr bwMode="auto">
            <a:xfrm>
              <a:off x="891" y="2460"/>
              <a:ext cx="8" cy="95"/>
              <a:chOff x="2195" y="2463"/>
              <a:chExt cx="40" cy="442"/>
            </a:xfrm>
          </p:grpSpPr>
          <p:sp>
            <p:nvSpPr>
              <p:cNvPr id="2261" name="AutoShape 213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62" name="AutoShape 214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63" name="Group 215"/>
            <p:cNvGrpSpPr>
              <a:grpSpLocks noChangeAspect="1"/>
            </p:cNvGrpSpPr>
            <p:nvPr/>
          </p:nvGrpSpPr>
          <p:grpSpPr bwMode="auto">
            <a:xfrm>
              <a:off x="860" y="2491"/>
              <a:ext cx="9" cy="82"/>
              <a:chOff x="2329" y="2599"/>
              <a:chExt cx="43" cy="386"/>
            </a:xfrm>
          </p:grpSpPr>
          <p:sp>
            <p:nvSpPr>
              <p:cNvPr id="2264" name="AutoShape 216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65" name="AutoShape 217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66" name="Group 218"/>
            <p:cNvGrpSpPr>
              <a:grpSpLocks noChangeAspect="1"/>
            </p:cNvGrpSpPr>
            <p:nvPr/>
          </p:nvGrpSpPr>
          <p:grpSpPr bwMode="auto">
            <a:xfrm>
              <a:off x="796" y="2514"/>
              <a:ext cx="8" cy="56"/>
              <a:chOff x="2065" y="2441"/>
              <a:chExt cx="40" cy="272"/>
            </a:xfrm>
          </p:grpSpPr>
          <p:sp>
            <p:nvSpPr>
              <p:cNvPr id="2267" name="AutoShape 219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68" name="AutoShape 220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69" name="Group 221"/>
            <p:cNvGrpSpPr>
              <a:grpSpLocks noChangeAspect="1"/>
            </p:cNvGrpSpPr>
            <p:nvPr/>
          </p:nvGrpSpPr>
          <p:grpSpPr bwMode="auto">
            <a:xfrm flipV="1">
              <a:off x="831" y="2528"/>
              <a:ext cx="10" cy="39"/>
              <a:chOff x="2815" y="1923"/>
              <a:chExt cx="40" cy="217"/>
            </a:xfrm>
          </p:grpSpPr>
          <p:sp>
            <p:nvSpPr>
              <p:cNvPr id="2270" name="AutoShape 222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71" name="AutoShape 223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72" name="Group 224"/>
            <p:cNvGrpSpPr>
              <a:grpSpLocks noChangeAspect="1"/>
            </p:cNvGrpSpPr>
            <p:nvPr/>
          </p:nvGrpSpPr>
          <p:grpSpPr bwMode="auto">
            <a:xfrm>
              <a:off x="918" y="2457"/>
              <a:ext cx="10" cy="58"/>
              <a:chOff x="2329" y="2599"/>
              <a:chExt cx="43" cy="386"/>
            </a:xfrm>
          </p:grpSpPr>
          <p:sp>
            <p:nvSpPr>
              <p:cNvPr id="2273" name="AutoShape 225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74" name="AutoShape 226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75" name="Group 227"/>
            <p:cNvGrpSpPr>
              <a:grpSpLocks noChangeAspect="1"/>
            </p:cNvGrpSpPr>
            <p:nvPr/>
          </p:nvGrpSpPr>
          <p:grpSpPr bwMode="auto">
            <a:xfrm>
              <a:off x="953" y="2463"/>
              <a:ext cx="9" cy="34"/>
              <a:chOff x="2478" y="2807"/>
              <a:chExt cx="43" cy="178"/>
            </a:xfrm>
          </p:grpSpPr>
          <p:sp>
            <p:nvSpPr>
              <p:cNvPr id="2276" name="AutoShape 228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77" name="AutoShape 229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78" name="Group 230"/>
            <p:cNvGrpSpPr>
              <a:grpSpLocks noChangeAspect="1"/>
            </p:cNvGrpSpPr>
            <p:nvPr/>
          </p:nvGrpSpPr>
          <p:grpSpPr bwMode="auto">
            <a:xfrm>
              <a:off x="1009" y="2471"/>
              <a:ext cx="9" cy="94"/>
              <a:chOff x="2195" y="2463"/>
              <a:chExt cx="40" cy="442"/>
            </a:xfrm>
          </p:grpSpPr>
          <p:sp>
            <p:nvSpPr>
              <p:cNvPr id="2279" name="AutoShape 231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80" name="AutoShape 232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81" name="Group 233"/>
            <p:cNvGrpSpPr>
              <a:grpSpLocks noChangeAspect="1"/>
            </p:cNvGrpSpPr>
            <p:nvPr/>
          </p:nvGrpSpPr>
          <p:grpSpPr bwMode="auto">
            <a:xfrm>
              <a:off x="1038" y="2505"/>
              <a:ext cx="9" cy="67"/>
              <a:chOff x="2329" y="2599"/>
              <a:chExt cx="43" cy="386"/>
            </a:xfrm>
          </p:grpSpPr>
          <p:sp>
            <p:nvSpPr>
              <p:cNvPr id="2282" name="AutoShape 234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83" name="AutoShape 235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84" name="Group 236"/>
            <p:cNvGrpSpPr>
              <a:grpSpLocks noChangeAspect="1"/>
            </p:cNvGrpSpPr>
            <p:nvPr/>
          </p:nvGrpSpPr>
          <p:grpSpPr bwMode="auto">
            <a:xfrm>
              <a:off x="980" y="2456"/>
              <a:ext cx="9" cy="71"/>
              <a:chOff x="2065" y="2441"/>
              <a:chExt cx="40" cy="272"/>
            </a:xfrm>
          </p:grpSpPr>
          <p:sp>
            <p:nvSpPr>
              <p:cNvPr id="2285" name="AutoShape 237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86" name="AutoShape 238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87" name="Group 239"/>
            <p:cNvGrpSpPr>
              <a:grpSpLocks noChangeAspect="1"/>
            </p:cNvGrpSpPr>
            <p:nvPr/>
          </p:nvGrpSpPr>
          <p:grpSpPr bwMode="auto">
            <a:xfrm>
              <a:off x="1229" y="2455"/>
              <a:ext cx="10" cy="79"/>
              <a:chOff x="1015" y="2428"/>
              <a:chExt cx="46" cy="372"/>
            </a:xfrm>
          </p:grpSpPr>
          <p:sp>
            <p:nvSpPr>
              <p:cNvPr id="2288" name="AutoShape 240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89" name="AutoShape 241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90" name="Group 242"/>
            <p:cNvGrpSpPr>
              <a:grpSpLocks noChangeAspect="1"/>
            </p:cNvGrpSpPr>
            <p:nvPr/>
          </p:nvGrpSpPr>
          <p:grpSpPr bwMode="auto">
            <a:xfrm>
              <a:off x="1257" y="2466"/>
              <a:ext cx="8" cy="98"/>
              <a:chOff x="1151" y="2490"/>
              <a:chExt cx="40" cy="455"/>
            </a:xfrm>
          </p:grpSpPr>
          <p:sp>
            <p:nvSpPr>
              <p:cNvPr id="2291" name="AutoShape 243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92" name="AutoShape 244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93" name="Group 245"/>
            <p:cNvGrpSpPr>
              <a:grpSpLocks noChangeAspect="1"/>
            </p:cNvGrpSpPr>
            <p:nvPr/>
          </p:nvGrpSpPr>
          <p:grpSpPr bwMode="auto">
            <a:xfrm>
              <a:off x="1285" y="2500"/>
              <a:ext cx="7" cy="71"/>
              <a:chOff x="1284" y="2652"/>
              <a:chExt cx="40" cy="337"/>
            </a:xfrm>
          </p:grpSpPr>
          <p:sp>
            <p:nvSpPr>
              <p:cNvPr id="2294" name="AutoShape 246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95" name="AutoShape 247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96" name="Group 248"/>
            <p:cNvGrpSpPr>
              <a:grpSpLocks noChangeAspect="1"/>
            </p:cNvGrpSpPr>
            <p:nvPr/>
          </p:nvGrpSpPr>
          <p:grpSpPr bwMode="auto">
            <a:xfrm>
              <a:off x="1324" y="2538"/>
              <a:ext cx="9" cy="26"/>
              <a:chOff x="1516" y="2835"/>
              <a:chExt cx="42" cy="123"/>
            </a:xfrm>
          </p:grpSpPr>
          <p:sp>
            <p:nvSpPr>
              <p:cNvPr id="2297" name="AutoShape 249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98" name="AutoShape 250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99" name="Group 251"/>
            <p:cNvGrpSpPr>
              <a:grpSpLocks noChangeAspect="1"/>
            </p:cNvGrpSpPr>
            <p:nvPr/>
          </p:nvGrpSpPr>
          <p:grpSpPr bwMode="auto">
            <a:xfrm>
              <a:off x="1133" y="2465"/>
              <a:ext cx="9" cy="95"/>
              <a:chOff x="1790" y="2461"/>
              <a:chExt cx="40" cy="447"/>
            </a:xfrm>
          </p:grpSpPr>
          <p:sp>
            <p:nvSpPr>
              <p:cNvPr id="2300" name="AutoShape 252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01" name="AutoShape 253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02" name="Group 254"/>
            <p:cNvGrpSpPr>
              <a:grpSpLocks noChangeAspect="1"/>
            </p:cNvGrpSpPr>
            <p:nvPr/>
          </p:nvGrpSpPr>
          <p:grpSpPr bwMode="auto">
            <a:xfrm>
              <a:off x="1161" y="2458"/>
              <a:ext cx="8" cy="68"/>
              <a:chOff x="1914" y="2425"/>
              <a:chExt cx="40" cy="326"/>
            </a:xfrm>
          </p:grpSpPr>
          <p:sp>
            <p:nvSpPr>
              <p:cNvPr id="2303" name="AutoShape 255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04" name="AutoShape 256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05" name="Group 257"/>
            <p:cNvGrpSpPr>
              <a:grpSpLocks noChangeAspect="1"/>
            </p:cNvGrpSpPr>
            <p:nvPr/>
          </p:nvGrpSpPr>
          <p:grpSpPr bwMode="auto">
            <a:xfrm>
              <a:off x="1102" y="2498"/>
              <a:ext cx="9" cy="75"/>
              <a:chOff x="1658" y="2628"/>
              <a:chExt cx="40" cy="355"/>
            </a:xfrm>
          </p:grpSpPr>
          <p:sp>
            <p:nvSpPr>
              <p:cNvPr id="2306" name="AutoShape 258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07" name="AutoShape 259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08" name="Group 260"/>
            <p:cNvGrpSpPr>
              <a:grpSpLocks noChangeAspect="1"/>
            </p:cNvGrpSpPr>
            <p:nvPr/>
          </p:nvGrpSpPr>
          <p:grpSpPr bwMode="auto">
            <a:xfrm>
              <a:off x="1075" y="2537"/>
              <a:ext cx="8" cy="26"/>
              <a:chOff x="1516" y="2835"/>
              <a:chExt cx="42" cy="123"/>
            </a:xfrm>
          </p:grpSpPr>
          <p:sp>
            <p:nvSpPr>
              <p:cNvPr id="2309" name="AutoShape 261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10" name="AutoShape 262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11" name="Group 263"/>
            <p:cNvGrpSpPr>
              <a:grpSpLocks noChangeAspect="1"/>
            </p:cNvGrpSpPr>
            <p:nvPr/>
          </p:nvGrpSpPr>
          <p:grpSpPr bwMode="auto">
            <a:xfrm flipV="1">
              <a:off x="1182" y="2460"/>
              <a:ext cx="9" cy="34"/>
              <a:chOff x="2478" y="2807"/>
              <a:chExt cx="43" cy="178"/>
            </a:xfrm>
          </p:grpSpPr>
          <p:sp>
            <p:nvSpPr>
              <p:cNvPr id="2312" name="AutoShape 264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13" name="AutoShape 265"/>
              <p:cNvSpPr>
                <a:spLocks noChangeAspect="1" noChangeArrowheads="1"/>
              </p:cNvSpPr>
              <p:nvPr/>
            </p:nvSpPr>
            <p:spPr bwMode="auto">
              <a:xfrm flipV="1"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314" name="Freeform 266"/>
            <p:cNvSpPr>
              <a:spLocks noChangeAspect="1"/>
            </p:cNvSpPr>
            <p:nvPr/>
          </p:nvSpPr>
          <p:spPr bwMode="auto">
            <a:xfrm flipH="1">
              <a:off x="1231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15" name="Freeform 267"/>
            <p:cNvSpPr>
              <a:spLocks noChangeAspect="1"/>
            </p:cNvSpPr>
            <p:nvPr/>
          </p:nvSpPr>
          <p:spPr bwMode="auto">
            <a:xfrm flipH="1">
              <a:off x="11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16" name="Freeform 268"/>
            <p:cNvSpPr>
              <a:spLocks noChangeAspect="1"/>
            </p:cNvSpPr>
            <p:nvPr/>
          </p:nvSpPr>
          <p:spPr bwMode="auto">
            <a:xfrm flipH="1">
              <a:off x="980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17" name="Freeform 269"/>
            <p:cNvSpPr>
              <a:spLocks noChangeAspect="1"/>
            </p:cNvSpPr>
            <p:nvPr/>
          </p:nvSpPr>
          <p:spPr bwMode="auto">
            <a:xfrm flipH="1">
              <a:off x="908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18" name="Freeform 270"/>
            <p:cNvSpPr>
              <a:spLocks noChangeAspect="1"/>
            </p:cNvSpPr>
            <p:nvPr/>
          </p:nvSpPr>
          <p:spPr bwMode="auto">
            <a:xfrm flipH="1">
              <a:off x="732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19" name="Freeform 271"/>
            <p:cNvSpPr>
              <a:spLocks noChangeAspect="1"/>
            </p:cNvSpPr>
            <p:nvPr/>
          </p:nvSpPr>
          <p:spPr bwMode="auto">
            <a:xfrm flipH="1">
              <a:off x="659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20" name="Freeform 272"/>
            <p:cNvSpPr>
              <a:spLocks noChangeAspect="1"/>
            </p:cNvSpPr>
            <p:nvPr/>
          </p:nvSpPr>
          <p:spPr bwMode="auto">
            <a:xfrm flipH="1">
              <a:off x="483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21" name="Freeform 273"/>
            <p:cNvSpPr>
              <a:spLocks noChangeAspect="1"/>
            </p:cNvSpPr>
            <p:nvPr/>
          </p:nvSpPr>
          <p:spPr bwMode="auto">
            <a:xfrm flipH="1">
              <a:off x="411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22" name="Freeform 274"/>
            <p:cNvSpPr>
              <a:spLocks noChangeAspect="1"/>
            </p:cNvSpPr>
            <p:nvPr/>
          </p:nvSpPr>
          <p:spPr bwMode="auto">
            <a:xfrm flipH="1">
              <a:off x="234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23" name="Freeform 275"/>
            <p:cNvSpPr>
              <a:spLocks noChangeAspect="1"/>
            </p:cNvSpPr>
            <p:nvPr/>
          </p:nvSpPr>
          <p:spPr bwMode="auto">
            <a:xfrm flipH="1">
              <a:off x="163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324" name="Group 276"/>
          <p:cNvGrpSpPr>
            <a:grpSpLocks/>
          </p:cNvGrpSpPr>
          <p:nvPr/>
        </p:nvGrpSpPr>
        <p:grpSpPr bwMode="auto">
          <a:xfrm>
            <a:off x="6902450" y="6280150"/>
            <a:ext cx="2068513" cy="192088"/>
            <a:chOff x="110" y="2454"/>
            <a:chExt cx="1303" cy="121"/>
          </a:xfrm>
        </p:grpSpPr>
        <p:sp>
          <p:nvSpPr>
            <p:cNvPr id="2325" name="Freeform 277"/>
            <p:cNvSpPr>
              <a:spLocks noChangeAspect="1"/>
            </p:cNvSpPr>
            <p:nvPr/>
          </p:nvSpPr>
          <p:spPr bwMode="auto">
            <a:xfrm>
              <a:off x="3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26" name="Freeform 278"/>
            <p:cNvSpPr>
              <a:spLocks noChangeAspect="1"/>
            </p:cNvSpPr>
            <p:nvPr/>
          </p:nvSpPr>
          <p:spPr bwMode="auto">
            <a:xfrm>
              <a:off x="287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27" name="Freeform 279"/>
            <p:cNvSpPr>
              <a:spLocks noChangeAspect="1"/>
            </p:cNvSpPr>
            <p:nvPr/>
          </p:nvSpPr>
          <p:spPr bwMode="auto">
            <a:xfrm>
              <a:off x="607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28" name="Freeform 280"/>
            <p:cNvSpPr>
              <a:spLocks noChangeAspect="1"/>
            </p:cNvSpPr>
            <p:nvPr/>
          </p:nvSpPr>
          <p:spPr bwMode="auto">
            <a:xfrm>
              <a:off x="535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29" name="Freeform 281"/>
            <p:cNvSpPr>
              <a:spLocks noChangeAspect="1"/>
            </p:cNvSpPr>
            <p:nvPr/>
          </p:nvSpPr>
          <p:spPr bwMode="auto">
            <a:xfrm>
              <a:off x="856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30" name="Freeform 282"/>
            <p:cNvSpPr>
              <a:spLocks noChangeAspect="1"/>
            </p:cNvSpPr>
            <p:nvPr/>
          </p:nvSpPr>
          <p:spPr bwMode="auto">
            <a:xfrm>
              <a:off x="785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31" name="Freeform 283"/>
            <p:cNvSpPr>
              <a:spLocks noChangeAspect="1"/>
            </p:cNvSpPr>
            <p:nvPr/>
          </p:nvSpPr>
          <p:spPr bwMode="auto">
            <a:xfrm>
              <a:off x="1106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32" name="Freeform 284"/>
            <p:cNvSpPr>
              <a:spLocks noChangeAspect="1"/>
            </p:cNvSpPr>
            <p:nvPr/>
          </p:nvSpPr>
          <p:spPr bwMode="auto">
            <a:xfrm>
              <a:off x="1032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33" name="Freeform 285"/>
            <p:cNvSpPr>
              <a:spLocks noChangeAspect="1"/>
            </p:cNvSpPr>
            <p:nvPr/>
          </p:nvSpPr>
          <p:spPr bwMode="auto">
            <a:xfrm>
              <a:off x="1283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34" name="Freeform 286"/>
            <p:cNvSpPr>
              <a:spLocks noChangeAspect="1"/>
            </p:cNvSpPr>
            <p:nvPr/>
          </p:nvSpPr>
          <p:spPr bwMode="auto">
            <a:xfrm>
              <a:off x="110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2335" name="Group 287"/>
            <p:cNvGrpSpPr>
              <a:grpSpLocks noChangeAspect="1"/>
            </p:cNvGrpSpPr>
            <p:nvPr/>
          </p:nvGrpSpPr>
          <p:grpSpPr bwMode="auto">
            <a:xfrm>
              <a:off x="232" y="2455"/>
              <a:ext cx="11" cy="79"/>
              <a:chOff x="1015" y="2428"/>
              <a:chExt cx="46" cy="372"/>
            </a:xfrm>
          </p:grpSpPr>
          <p:sp>
            <p:nvSpPr>
              <p:cNvPr id="2336" name="AutoShape 288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37" name="AutoShape 289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38" name="Group 290"/>
            <p:cNvGrpSpPr>
              <a:grpSpLocks noChangeAspect="1"/>
            </p:cNvGrpSpPr>
            <p:nvPr/>
          </p:nvGrpSpPr>
          <p:grpSpPr bwMode="auto">
            <a:xfrm>
              <a:off x="385" y="2469"/>
              <a:ext cx="8" cy="95"/>
              <a:chOff x="1790" y="2461"/>
              <a:chExt cx="40" cy="447"/>
            </a:xfrm>
          </p:grpSpPr>
          <p:sp>
            <p:nvSpPr>
              <p:cNvPr id="2339" name="AutoShape 291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40" name="AutoShape 292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41" name="Group 293"/>
            <p:cNvGrpSpPr>
              <a:grpSpLocks noChangeAspect="1"/>
            </p:cNvGrpSpPr>
            <p:nvPr/>
          </p:nvGrpSpPr>
          <p:grpSpPr bwMode="auto">
            <a:xfrm>
              <a:off x="261" y="2466"/>
              <a:ext cx="8" cy="98"/>
              <a:chOff x="1151" y="2490"/>
              <a:chExt cx="40" cy="455"/>
            </a:xfrm>
          </p:grpSpPr>
          <p:sp>
            <p:nvSpPr>
              <p:cNvPr id="2342" name="AutoShape 294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43" name="AutoShape 295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44" name="Group 296"/>
            <p:cNvGrpSpPr>
              <a:grpSpLocks noChangeAspect="1"/>
            </p:cNvGrpSpPr>
            <p:nvPr/>
          </p:nvGrpSpPr>
          <p:grpSpPr bwMode="auto">
            <a:xfrm>
              <a:off x="411" y="2458"/>
              <a:ext cx="8" cy="68"/>
              <a:chOff x="1914" y="2425"/>
              <a:chExt cx="40" cy="326"/>
            </a:xfrm>
          </p:grpSpPr>
          <p:sp>
            <p:nvSpPr>
              <p:cNvPr id="2345" name="AutoShape 297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46" name="AutoShape 298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47" name="Group 299"/>
            <p:cNvGrpSpPr>
              <a:grpSpLocks noChangeAspect="1"/>
            </p:cNvGrpSpPr>
            <p:nvPr/>
          </p:nvGrpSpPr>
          <p:grpSpPr bwMode="auto">
            <a:xfrm>
              <a:off x="288" y="2500"/>
              <a:ext cx="8" cy="71"/>
              <a:chOff x="1284" y="2652"/>
              <a:chExt cx="40" cy="337"/>
            </a:xfrm>
          </p:grpSpPr>
          <p:sp>
            <p:nvSpPr>
              <p:cNvPr id="2348" name="AutoShape 300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49" name="AutoShape 301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50" name="Group 302"/>
            <p:cNvGrpSpPr>
              <a:grpSpLocks noChangeAspect="1"/>
            </p:cNvGrpSpPr>
            <p:nvPr/>
          </p:nvGrpSpPr>
          <p:grpSpPr bwMode="auto">
            <a:xfrm>
              <a:off x="355" y="2500"/>
              <a:ext cx="9" cy="75"/>
              <a:chOff x="1658" y="2628"/>
              <a:chExt cx="40" cy="355"/>
            </a:xfrm>
          </p:grpSpPr>
          <p:sp>
            <p:nvSpPr>
              <p:cNvPr id="2351" name="AutoShape 303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52" name="AutoShape 304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53" name="Group 305"/>
            <p:cNvGrpSpPr>
              <a:grpSpLocks noChangeAspect="1"/>
            </p:cNvGrpSpPr>
            <p:nvPr/>
          </p:nvGrpSpPr>
          <p:grpSpPr bwMode="auto">
            <a:xfrm>
              <a:off x="328" y="2538"/>
              <a:ext cx="9" cy="26"/>
              <a:chOff x="1516" y="2835"/>
              <a:chExt cx="42" cy="123"/>
            </a:xfrm>
          </p:grpSpPr>
          <p:sp>
            <p:nvSpPr>
              <p:cNvPr id="2354" name="AutoShape 306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55" name="AutoShape 307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56" name="Group 308"/>
            <p:cNvGrpSpPr>
              <a:grpSpLocks noChangeAspect="1"/>
            </p:cNvGrpSpPr>
            <p:nvPr/>
          </p:nvGrpSpPr>
          <p:grpSpPr bwMode="auto">
            <a:xfrm>
              <a:off x="499" y="2461"/>
              <a:ext cx="9" cy="94"/>
              <a:chOff x="2195" y="2463"/>
              <a:chExt cx="40" cy="442"/>
            </a:xfrm>
          </p:grpSpPr>
          <p:sp>
            <p:nvSpPr>
              <p:cNvPr id="2357" name="AutoShape 309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58" name="AutoShape 310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59" name="Group 311"/>
            <p:cNvGrpSpPr>
              <a:grpSpLocks noChangeAspect="1"/>
            </p:cNvGrpSpPr>
            <p:nvPr/>
          </p:nvGrpSpPr>
          <p:grpSpPr bwMode="auto">
            <a:xfrm>
              <a:off x="529" y="2491"/>
              <a:ext cx="9" cy="82"/>
              <a:chOff x="2329" y="2599"/>
              <a:chExt cx="43" cy="386"/>
            </a:xfrm>
          </p:grpSpPr>
          <p:sp>
            <p:nvSpPr>
              <p:cNvPr id="2360" name="AutoShape 312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61" name="AutoShape 313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62" name="Group 314"/>
            <p:cNvGrpSpPr>
              <a:grpSpLocks noChangeAspect="1"/>
            </p:cNvGrpSpPr>
            <p:nvPr/>
          </p:nvGrpSpPr>
          <p:grpSpPr bwMode="auto">
            <a:xfrm>
              <a:off x="434" y="2462"/>
              <a:ext cx="9" cy="34"/>
              <a:chOff x="2478" y="2807"/>
              <a:chExt cx="43" cy="178"/>
            </a:xfrm>
          </p:grpSpPr>
          <p:sp>
            <p:nvSpPr>
              <p:cNvPr id="2363" name="AutoShape 315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64" name="AutoShape 316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65" name="Group 317"/>
            <p:cNvGrpSpPr>
              <a:grpSpLocks noChangeAspect="1"/>
            </p:cNvGrpSpPr>
            <p:nvPr/>
          </p:nvGrpSpPr>
          <p:grpSpPr bwMode="auto">
            <a:xfrm>
              <a:off x="471" y="2458"/>
              <a:ext cx="8" cy="57"/>
              <a:chOff x="2065" y="2441"/>
              <a:chExt cx="40" cy="272"/>
            </a:xfrm>
          </p:grpSpPr>
          <p:sp>
            <p:nvSpPr>
              <p:cNvPr id="2366" name="AutoShape 318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67" name="AutoShape 319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68" name="Group 320"/>
            <p:cNvGrpSpPr>
              <a:grpSpLocks noChangeAspect="1"/>
            </p:cNvGrpSpPr>
            <p:nvPr/>
          </p:nvGrpSpPr>
          <p:grpSpPr bwMode="auto">
            <a:xfrm>
              <a:off x="557" y="2533"/>
              <a:ext cx="9" cy="34"/>
              <a:chOff x="2478" y="2807"/>
              <a:chExt cx="43" cy="178"/>
            </a:xfrm>
          </p:grpSpPr>
          <p:sp>
            <p:nvSpPr>
              <p:cNvPr id="2369" name="AutoShape 321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70" name="AutoShape 322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71" name="Group 323"/>
            <p:cNvGrpSpPr>
              <a:grpSpLocks noChangeAspect="1"/>
            </p:cNvGrpSpPr>
            <p:nvPr/>
          </p:nvGrpSpPr>
          <p:grpSpPr bwMode="auto">
            <a:xfrm>
              <a:off x="673" y="2458"/>
              <a:ext cx="10" cy="47"/>
              <a:chOff x="3094" y="2443"/>
              <a:chExt cx="40" cy="183"/>
            </a:xfrm>
          </p:grpSpPr>
          <p:sp>
            <p:nvSpPr>
              <p:cNvPr id="2372" name="AutoShape 324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73" name="AutoShape 325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74" name="Group 326"/>
            <p:cNvGrpSpPr>
              <a:grpSpLocks noChangeAspect="1"/>
            </p:cNvGrpSpPr>
            <p:nvPr/>
          </p:nvGrpSpPr>
          <p:grpSpPr bwMode="auto">
            <a:xfrm>
              <a:off x="647" y="2458"/>
              <a:ext cx="11" cy="87"/>
              <a:chOff x="2978" y="2432"/>
              <a:chExt cx="46" cy="375"/>
            </a:xfrm>
          </p:grpSpPr>
          <p:sp>
            <p:nvSpPr>
              <p:cNvPr id="2375" name="AutoShape 327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76" name="AutoShape 328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77" name="Group 329"/>
            <p:cNvGrpSpPr>
              <a:grpSpLocks noChangeAspect="1"/>
            </p:cNvGrpSpPr>
            <p:nvPr/>
          </p:nvGrpSpPr>
          <p:grpSpPr bwMode="auto">
            <a:xfrm>
              <a:off x="619" y="2477"/>
              <a:ext cx="9" cy="93"/>
              <a:chOff x="2832" y="2516"/>
              <a:chExt cx="43" cy="436"/>
            </a:xfrm>
          </p:grpSpPr>
          <p:sp>
            <p:nvSpPr>
              <p:cNvPr id="2378" name="AutoShape 330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79" name="AutoShape 331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80" name="Group 332"/>
            <p:cNvGrpSpPr>
              <a:grpSpLocks noChangeAspect="1"/>
            </p:cNvGrpSpPr>
            <p:nvPr/>
          </p:nvGrpSpPr>
          <p:grpSpPr bwMode="auto">
            <a:xfrm>
              <a:off x="589" y="2523"/>
              <a:ext cx="8" cy="46"/>
              <a:chOff x="2668" y="2761"/>
              <a:chExt cx="40" cy="217"/>
            </a:xfrm>
          </p:grpSpPr>
          <p:sp>
            <p:nvSpPr>
              <p:cNvPr id="2381" name="AutoShape 333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82" name="AutoShape 334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83" name="Group 335"/>
            <p:cNvGrpSpPr>
              <a:grpSpLocks noChangeAspect="1"/>
            </p:cNvGrpSpPr>
            <p:nvPr/>
          </p:nvGrpSpPr>
          <p:grpSpPr bwMode="auto">
            <a:xfrm flipV="1">
              <a:off x="770" y="2479"/>
              <a:ext cx="8" cy="93"/>
              <a:chOff x="3217" y="3037"/>
              <a:chExt cx="46" cy="372"/>
            </a:xfrm>
          </p:grpSpPr>
          <p:sp>
            <p:nvSpPr>
              <p:cNvPr id="2384" name="AutoShape 336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85" name="AutoShape 337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86" name="Group 338"/>
            <p:cNvGrpSpPr>
              <a:grpSpLocks noChangeAspect="1"/>
            </p:cNvGrpSpPr>
            <p:nvPr/>
          </p:nvGrpSpPr>
          <p:grpSpPr bwMode="auto">
            <a:xfrm>
              <a:off x="739" y="2455"/>
              <a:ext cx="10" cy="93"/>
              <a:chOff x="3353" y="3099"/>
              <a:chExt cx="40" cy="455"/>
            </a:xfrm>
          </p:grpSpPr>
          <p:sp>
            <p:nvSpPr>
              <p:cNvPr id="2387" name="AutoShape 339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88" name="AutoShape 340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89" name="Group 341"/>
            <p:cNvGrpSpPr>
              <a:grpSpLocks noChangeAspect="1"/>
            </p:cNvGrpSpPr>
            <p:nvPr/>
          </p:nvGrpSpPr>
          <p:grpSpPr bwMode="auto">
            <a:xfrm>
              <a:off x="714" y="2457"/>
              <a:ext cx="10" cy="55"/>
              <a:chOff x="3486" y="3261"/>
              <a:chExt cx="40" cy="337"/>
            </a:xfrm>
          </p:grpSpPr>
          <p:sp>
            <p:nvSpPr>
              <p:cNvPr id="2390" name="AutoShape 342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91" name="AutoShape 343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92" name="Group 344"/>
            <p:cNvGrpSpPr>
              <a:grpSpLocks noChangeAspect="1"/>
            </p:cNvGrpSpPr>
            <p:nvPr/>
          </p:nvGrpSpPr>
          <p:grpSpPr bwMode="auto">
            <a:xfrm>
              <a:off x="891" y="2460"/>
              <a:ext cx="8" cy="95"/>
              <a:chOff x="2195" y="2463"/>
              <a:chExt cx="40" cy="442"/>
            </a:xfrm>
          </p:grpSpPr>
          <p:sp>
            <p:nvSpPr>
              <p:cNvPr id="2393" name="AutoShape 345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94" name="AutoShape 346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95" name="Group 347"/>
            <p:cNvGrpSpPr>
              <a:grpSpLocks noChangeAspect="1"/>
            </p:cNvGrpSpPr>
            <p:nvPr/>
          </p:nvGrpSpPr>
          <p:grpSpPr bwMode="auto">
            <a:xfrm>
              <a:off x="860" y="2491"/>
              <a:ext cx="9" cy="82"/>
              <a:chOff x="2329" y="2599"/>
              <a:chExt cx="43" cy="386"/>
            </a:xfrm>
          </p:grpSpPr>
          <p:sp>
            <p:nvSpPr>
              <p:cNvPr id="2396" name="AutoShape 348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97" name="AutoShape 349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98" name="Group 350"/>
            <p:cNvGrpSpPr>
              <a:grpSpLocks noChangeAspect="1"/>
            </p:cNvGrpSpPr>
            <p:nvPr/>
          </p:nvGrpSpPr>
          <p:grpSpPr bwMode="auto">
            <a:xfrm>
              <a:off x="796" y="2514"/>
              <a:ext cx="8" cy="56"/>
              <a:chOff x="2065" y="2441"/>
              <a:chExt cx="40" cy="272"/>
            </a:xfrm>
          </p:grpSpPr>
          <p:sp>
            <p:nvSpPr>
              <p:cNvPr id="2399" name="AutoShape 351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00" name="AutoShape 352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01" name="Group 353"/>
            <p:cNvGrpSpPr>
              <a:grpSpLocks noChangeAspect="1"/>
            </p:cNvGrpSpPr>
            <p:nvPr/>
          </p:nvGrpSpPr>
          <p:grpSpPr bwMode="auto">
            <a:xfrm flipV="1">
              <a:off x="831" y="2528"/>
              <a:ext cx="10" cy="39"/>
              <a:chOff x="2815" y="1923"/>
              <a:chExt cx="40" cy="217"/>
            </a:xfrm>
          </p:grpSpPr>
          <p:sp>
            <p:nvSpPr>
              <p:cNvPr id="2402" name="AutoShape 354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03" name="AutoShape 355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04" name="Group 356"/>
            <p:cNvGrpSpPr>
              <a:grpSpLocks noChangeAspect="1"/>
            </p:cNvGrpSpPr>
            <p:nvPr/>
          </p:nvGrpSpPr>
          <p:grpSpPr bwMode="auto">
            <a:xfrm>
              <a:off x="918" y="2457"/>
              <a:ext cx="10" cy="58"/>
              <a:chOff x="2329" y="2599"/>
              <a:chExt cx="43" cy="386"/>
            </a:xfrm>
          </p:grpSpPr>
          <p:sp>
            <p:nvSpPr>
              <p:cNvPr id="2405" name="AutoShape 357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06" name="AutoShape 358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07" name="Group 359"/>
            <p:cNvGrpSpPr>
              <a:grpSpLocks noChangeAspect="1"/>
            </p:cNvGrpSpPr>
            <p:nvPr/>
          </p:nvGrpSpPr>
          <p:grpSpPr bwMode="auto">
            <a:xfrm>
              <a:off x="953" y="2463"/>
              <a:ext cx="9" cy="34"/>
              <a:chOff x="2478" y="2807"/>
              <a:chExt cx="43" cy="178"/>
            </a:xfrm>
          </p:grpSpPr>
          <p:sp>
            <p:nvSpPr>
              <p:cNvPr id="2408" name="AutoShape 360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09" name="AutoShape 361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10" name="Group 362"/>
            <p:cNvGrpSpPr>
              <a:grpSpLocks noChangeAspect="1"/>
            </p:cNvGrpSpPr>
            <p:nvPr/>
          </p:nvGrpSpPr>
          <p:grpSpPr bwMode="auto">
            <a:xfrm>
              <a:off x="1009" y="2471"/>
              <a:ext cx="9" cy="94"/>
              <a:chOff x="2195" y="2463"/>
              <a:chExt cx="40" cy="442"/>
            </a:xfrm>
          </p:grpSpPr>
          <p:sp>
            <p:nvSpPr>
              <p:cNvPr id="2411" name="AutoShape 363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12" name="AutoShape 364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13" name="Group 365"/>
            <p:cNvGrpSpPr>
              <a:grpSpLocks noChangeAspect="1"/>
            </p:cNvGrpSpPr>
            <p:nvPr/>
          </p:nvGrpSpPr>
          <p:grpSpPr bwMode="auto">
            <a:xfrm>
              <a:off x="1038" y="2505"/>
              <a:ext cx="9" cy="67"/>
              <a:chOff x="2329" y="2599"/>
              <a:chExt cx="43" cy="386"/>
            </a:xfrm>
          </p:grpSpPr>
          <p:sp>
            <p:nvSpPr>
              <p:cNvPr id="2414" name="AutoShape 366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15" name="AutoShape 367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16" name="Group 368"/>
            <p:cNvGrpSpPr>
              <a:grpSpLocks noChangeAspect="1"/>
            </p:cNvGrpSpPr>
            <p:nvPr/>
          </p:nvGrpSpPr>
          <p:grpSpPr bwMode="auto">
            <a:xfrm>
              <a:off x="980" y="2456"/>
              <a:ext cx="9" cy="71"/>
              <a:chOff x="2065" y="2441"/>
              <a:chExt cx="40" cy="272"/>
            </a:xfrm>
          </p:grpSpPr>
          <p:sp>
            <p:nvSpPr>
              <p:cNvPr id="2417" name="AutoShape 369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18" name="AutoShape 370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19" name="Group 371"/>
            <p:cNvGrpSpPr>
              <a:grpSpLocks noChangeAspect="1"/>
            </p:cNvGrpSpPr>
            <p:nvPr/>
          </p:nvGrpSpPr>
          <p:grpSpPr bwMode="auto">
            <a:xfrm>
              <a:off x="1229" y="2455"/>
              <a:ext cx="10" cy="79"/>
              <a:chOff x="1015" y="2428"/>
              <a:chExt cx="46" cy="372"/>
            </a:xfrm>
          </p:grpSpPr>
          <p:sp>
            <p:nvSpPr>
              <p:cNvPr id="2420" name="AutoShape 372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21" name="AutoShape 373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22" name="Group 374"/>
            <p:cNvGrpSpPr>
              <a:grpSpLocks noChangeAspect="1"/>
            </p:cNvGrpSpPr>
            <p:nvPr/>
          </p:nvGrpSpPr>
          <p:grpSpPr bwMode="auto">
            <a:xfrm>
              <a:off x="1257" y="2466"/>
              <a:ext cx="8" cy="98"/>
              <a:chOff x="1151" y="2490"/>
              <a:chExt cx="40" cy="455"/>
            </a:xfrm>
          </p:grpSpPr>
          <p:sp>
            <p:nvSpPr>
              <p:cNvPr id="2423" name="AutoShape 375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24" name="AutoShape 376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25" name="Group 377"/>
            <p:cNvGrpSpPr>
              <a:grpSpLocks noChangeAspect="1"/>
            </p:cNvGrpSpPr>
            <p:nvPr/>
          </p:nvGrpSpPr>
          <p:grpSpPr bwMode="auto">
            <a:xfrm>
              <a:off x="1285" y="2500"/>
              <a:ext cx="7" cy="71"/>
              <a:chOff x="1284" y="2652"/>
              <a:chExt cx="40" cy="337"/>
            </a:xfrm>
          </p:grpSpPr>
          <p:sp>
            <p:nvSpPr>
              <p:cNvPr id="2426" name="AutoShape 378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27" name="AutoShape 379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28" name="Group 380"/>
            <p:cNvGrpSpPr>
              <a:grpSpLocks noChangeAspect="1"/>
            </p:cNvGrpSpPr>
            <p:nvPr/>
          </p:nvGrpSpPr>
          <p:grpSpPr bwMode="auto">
            <a:xfrm>
              <a:off x="1324" y="2538"/>
              <a:ext cx="9" cy="26"/>
              <a:chOff x="1516" y="2835"/>
              <a:chExt cx="42" cy="123"/>
            </a:xfrm>
          </p:grpSpPr>
          <p:sp>
            <p:nvSpPr>
              <p:cNvPr id="2429" name="AutoShape 381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30" name="AutoShape 382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31" name="Group 383"/>
            <p:cNvGrpSpPr>
              <a:grpSpLocks noChangeAspect="1"/>
            </p:cNvGrpSpPr>
            <p:nvPr/>
          </p:nvGrpSpPr>
          <p:grpSpPr bwMode="auto">
            <a:xfrm>
              <a:off x="1133" y="2465"/>
              <a:ext cx="9" cy="95"/>
              <a:chOff x="1790" y="2461"/>
              <a:chExt cx="40" cy="447"/>
            </a:xfrm>
          </p:grpSpPr>
          <p:sp>
            <p:nvSpPr>
              <p:cNvPr id="2432" name="AutoShape 384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33" name="AutoShape 385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34" name="Group 386"/>
            <p:cNvGrpSpPr>
              <a:grpSpLocks noChangeAspect="1"/>
            </p:cNvGrpSpPr>
            <p:nvPr/>
          </p:nvGrpSpPr>
          <p:grpSpPr bwMode="auto">
            <a:xfrm>
              <a:off x="1161" y="2458"/>
              <a:ext cx="8" cy="68"/>
              <a:chOff x="1914" y="2425"/>
              <a:chExt cx="40" cy="326"/>
            </a:xfrm>
          </p:grpSpPr>
          <p:sp>
            <p:nvSpPr>
              <p:cNvPr id="2435" name="AutoShape 387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36" name="AutoShape 388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37" name="Group 389"/>
            <p:cNvGrpSpPr>
              <a:grpSpLocks noChangeAspect="1"/>
            </p:cNvGrpSpPr>
            <p:nvPr/>
          </p:nvGrpSpPr>
          <p:grpSpPr bwMode="auto">
            <a:xfrm>
              <a:off x="1102" y="2498"/>
              <a:ext cx="9" cy="75"/>
              <a:chOff x="1658" y="2628"/>
              <a:chExt cx="40" cy="355"/>
            </a:xfrm>
          </p:grpSpPr>
          <p:sp>
            <p:nvSpPr>
              <p:cNvPr id="2438" name="AutoShape 390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39" name="AutoShape 391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40" name="Group 392"/>
            <p:cNvGrpSpPr>
              <a:grpSpLocks noChangeAspect="1"/>
            </p:cNvGrpSpPr>
            <p:nvPr/>
          </p:nvGrpSpPr>
          <p:grpSpPr bwMode="auto">
            <a:xfrm>
              <a:off x="1075" y="2537"/>
              <a:ext cx="8" cy="26"/>
              <a:chOff x="1516" y="2835"/>
              <a:chExt cx="42" cy="123"/>
            </a:xfrm>
          </p:grpSpPr>
          <p:sp>
            <p:nvSpPr>
              <p:cNvPr id="2441" name="AutoShape 393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42" name="AutoShape 394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43" name="Group 395"/>
            <p:cNvGrpSpPr>
              <a:grpSpLocks noChangeAspect="1"/>
            </p:cNvGrpSpPr>
            <p:nvPr/>
          </p:nvGrpSpPr>
          <p:grpSpPr bwMode="auto">
            <a:xfrm flipV="1">
              <a:off x="1182" y="2460"/>
              <a:ext cx="9" cy="34"/>
              <a:chOff x="2478" y="2807"/>
              <a:chExt cx="43" cy="178"/>
            </a:xfrm>
          </p:grpSpPr>
          <p:sp>
            <p:nvSpPr>
              <p:cNvPr id="2444" name="AutoShape 396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45" name="AutoShape 397"/>
              <p:cNvSpPr>
                <a:spLocks noChangeAspect="1" noChangeArrowheads="1"/>
              </p:cNvSpPr>
              <p:nvPr/>
            </p:nvSpPr>
            <p:spPr bwMode="auto">
              <a:xfrm flipV="1"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446" name="Freeform 398"/>
            <p:cNvSpPr>
              <a:spLocks noChangeAspect="1"/>
            </p:cNvSpPr>
            <p:nvPr/>
          </p:nvSpPr>
          <p:spPr bwMode="auto">
            <a:xfrm flipH="1">
              <a:off x="1231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47" name="Freeform 399"/>
            <p:cNvSpPr>
              <a:spLocks noChangeAspect="1"/>
            </p:cNvSpPr>
            <p:nvPr/>
          </p:nvSpPr>
          <p:spPr bwMode="auto">
            <a:xfrm flipH="1">
              <a:off x="11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48" name="Freeform 400"/>
            <p:cNvSpPr>
              <a:spLocks noChangeAspect="1"/>
            </p:cNvSpPr>
            <p:nvPr/>
          </p:nvSpPr>
          <p:spPr bwMode="auto">
            <a:xfrm flipH="1">
              <a:off x="980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49" name="Freeform 401"/>
            <p:cNvSpPr>
              <a:spLocks noChangeAspect="1"/>
            </p:cNvSpPr>
            <p:nvPr/>
          </p:nvSpPr>
          <p:spPr bwMode="auto">
            <a:xfrm flipH="1">
              <a:off x="908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50" name="Freeform 402"/>
            <p:cNvSpPr>
              <a:spLocks noChangeAspect="1"/>
            </p:cNvSpPr>
            <p:nvPr/>
          </p:nvSpPr>
          <p:spPr bwMode="auto">
            <a:xfrm flipH="1">
              <a:off x="732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51" name="Freeform 403"/>
            <p:cNvSpPr>
              <a:spLocks noChangeAspect="1"/>
            </p:cNvSpPr>
            <p:nvPr/>
          </p:nvSpPr>
          <p:spPr bwMode="auto">
            <a:xfrm flipH="1">
              <a:off x="659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52" name="Freeform 404"/>
            <p:cNvSpPr>
              <a:spLocks noChangeAspect="1"/>
            </p:cNvSpPr>
            <p:nvPr/>
          </p:nvSpPr>
          <p:spPr bwMode="auto">
            <a:xfrm flipH="1">
              <a:off x="483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53" name="Freeform 405"/>
            <p:cNvSpPr>
              <a:spLocks noChangeAspect="1"/>
            </p:cNvSpPr>
            <p:nvPr/>
          </p:nvSpPr>
          <p:spPr bwMode="auto">
            <a:xfrm flipH="1">
              <a:off x="411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54" name="Freeform 406"/>
            <p:cNvSpPr>
              <a:spLocks noChangeAspect="1"/>
            </p:cNvSpPr>
            <p:nvPr/>
          </p:nvSpPr>
          <p:spPr bwMode="auto">
            <a:xfrm flipH="1">
              <a:off x="234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55" name="Freeform 407"/>
            <p:cNvSpPr>
              <a:spLocks noChangeAspect="1"/>
            </p:cNvSpPr>
            <p:nvPr/>
          </p:nvSpPr>
          <p:spPr bwMode="auto">
            <a:xfrm flipH="1">
              <a:off x="163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456" name="Group 408"/>
          <p:cNvGrpSpPr>
            <a:grpSpLocks noChangeAspect="1"/>
          </p:cNvGrpSpPr>
          <p:nvPr/>
        </p:nvGrpSpPr>
        <p:grpSpPr bwMode="auto">
          <a:xfrm>
            <a:off x="3357563" y="1493838"/>
            <a:ext cx="1152525" cy="539750"/>
            <a:chOff x="14921" y="14513"/>
            <a:chExt cx="360" cy="189"/>
          </a:xfrm>
        </p:grpSpPr>
        <p:grpSp>
          <p:nvGrpSpPr>
            <p:cNvPr id="2457" name="Group 409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458" name="Freeform 410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59" name="Oval 411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60" name="Oval 412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61" name="Oval 413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62" name="Oval 414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463" name="Text Box 415"/>
            <p:cNvSpPr txBox="1">
              <a:spLocks noChangeAspect="1" noChangeArrowheads="1"/>
            </p:cNvSpPr>
            <p:nvPr/>
          </p:nvSpPr>
          <p:spPr bwMode="auto">
            <a:xfrm>
              <a:off x="15092" y="14583"/>
              <a:ext cx="95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2464" name="Oval 416"/>
          <p:cNvSpPr>
            <a:spLocks noChangeArrowheads="1"/>
          </p:cNvSpPr>
          <p:nvPr/>
        </p:nvSpPr>
        <p:spPr bwMode="auto">
          <a:xfrm flipH="1">
            <a:off x="3341688" y="1362075"/>
            <a:ext cx="277812" cy="165100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T</a:t>
            </a:r>
            <a:r>
              <a:rPr lang="en-US" sz="800" b="1"/>
              <a:t>18</a:t>
            </a:r>
          </a:p>
        </p:txBody>
      </p:sp>
      <p:sp>
        <p:nvSpPr>
          <p:cNvPr id="2465" name="Oval 417"/>
          <p:cNvSpPr>
            <a:spLocks noChangeArrowheads="1"/>
          </p:cNvSpPr>
          <p:nvPr/>
        </p:nvSpPr>
        <p:spPr bwMode="auto">
          <a:xfrm flipH="1">
            <a:off x="3135313" y="1447800"/>
            <a:ext cx="277812" cy="165100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S</a:t>
            </a:r>
            <a:r>
              <a:rPr lang="en-US" sz="800" b="1"/>
              <a:t>15</a:t>
            </a:r>
          </a:p>
        </p:txBody>
      </p:sp>
      <p:sp>
        <p:nvSpPr>
          <p:cNvPr id="2466" name="Oval 418"/>
          <p:cNvSpPr>
            <a:spLocks noChangeArrowheads="1"/>
          </p:cNvSpPr>
          <p:nvPr/>
        </p:nvSpPr>
        <p:spPr bwMode="auto">
          <a:xfrm flipH="1">
            <a:off x="3560763" y="1400175"/>
            <a:ext cx="277812" cy="165100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S</a:t>
            </a:r>
            <a:r>
              <a:rPr lang="en-US" sz="800" b="1"/>
              <a:t>20</a:t>
            </a:r>
          </a:p>
        </p:txBody>
      </p:sp>
      <p:grpSp>
        <p:nvGrpSpPr>
          <p:cNvPr id="2467" name="Group 419"/>
          <p:cNvGrpSpPr>
            <a:grpSpLocks noChangeAspect="1"/>
          </p:cNvGrpSpPr>
          <p:nvPr/>
        </p:nvGrpSpPr>
        <p:grpSpPr bwMode="auto">
          <a:xfrm>
            <a:off x="2465388" y="2020888"/>
            <a:ext cx="1152525" cy="539750"/>
            <a:chOff x="14921" y="14513"/>
            <a:chExt cx="360" cy="189"/>
          </a:xfrm>
        </p:grpSpPr>
        <p:grpSp>
          <p:nvGrpSpPr>
            <p:cNvPr id="2468" name="Group 420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469" name="Freeform 421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70" name="Oval 422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71" name="Oval 423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72" name="Oval 424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73" name="Oval 425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474" name="Text Box 426"/>
            <p:cNvSpPr txBox="1">
              <a:spLocks noChangeAspect="1" noChangeArrowheads="1"/>
            </p:cNvSpPr>
            <p:nvPr/>
          </p:nvSpPr>
          <p:spPr bwMode="auto">
            <a:xfrm>
              <a:off x="15092" y="14583"/>
              <a:ext cx="95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2475" name="Freeform 427"/>
          <p:cNvSpPr>
            <a:spLocks/>
          </p:cNvSpPr>
          <p:nvPr/>
        </p:nvSpPr>
        <p:spPr bwMode="auto">
          <a:xfrm>
            <a:off x="3335338" y="1871663"/>
            <a:ext cx="481012" cy="200025"/>
          </a:xfrm>
          <a:custGeom>
            <a:avLst/>
            <a:gdLst>
              <a:gd name="T0" fmla="*/ 303 w 303"/>
              <a:gd name="T1" fmla="*/ 0 h 126"/>
              <a:gd name="T2" fmla="*/ 0 w 303"/>
              <a:gd name="T3" fmla="*/ 126 h 12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03" h="126">
                <a:moveTo>
                  <a:pt x="303" y="0"/>
                </a:moveTo>
                <a:cubicBezTo>
                  <a:pt x="237" y="63"/>
                  <a:pt x="162" y="109"/>
                  <a:pt x="0" y="126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476" name="Group 428"/>
          <p:cNvGrpSpPr>
            <a:grpSpLocks/>
          </p:cNvGrpSpPr>
          <p:nvPr/>
        </p:nvGrpSpPr>
        <p:grpSpPr bwMode="auto">
          <a:xfrm>
            <a:off x="3506788" y="1884363"/>
            <a:ext cx="257175" cy="238125"/>
            <a:chOff x="359" y="3574"/>
            <a:chExt cx="162" cy="150"/>
          </a:xfrm>
        </p:grpSpPr>
        <p:sp>
          <p:nvSpPr>
            <p:cNvPr id="2477" name="Oval 429"/>
            <p:cNvSpPr>
              <a:spLocks noChangeArrowheads="1"/>
            </p:cNvSpPr>
            <p:nvPr/>
          </p:nvSpPr>
          <p:spPr bwMode="auto">
            <a:xfrm flipV="1">
              <a:off x="359" y="3574"/>
              <a:ext cx="162" cy="1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78" name="Line 430"/>
            <p:cNvSpPr>
              <a:spLocks noChangeShapeType="1"/>
            </p:cNvSpPr>
            <p:nvPr/>
          </p:nvSpPr>
          <p:spPr bwMode="auto">
            <a:xfrm rot="5400000" flipV="1">
              <a:off x="440" y="3601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"/>
            </a:p>
          </p:txBody>
        </p:sp>
      </p:grpSp>
      <p:sp>
        <p:nvSpPr>
          <p:cNvPr id="2480" name="AutoShape 432"/>
          <p:cNvSpPr>
            <a:spLocks noChangeAspect="1" noChangeArrowheads="1"/>
          </p:cNvSpPr>
          <p:nvPr/>
        </p:nvSpPr>
        <p:spPr bwMode="auto">
          <a:xfrm flipH="1">
            <a:off x="4056063" y="908050"/>
            <a:ext cx="392112" cy="1920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91A19B"/>
              </a:gs>
              <a:gs pos="100000">
                <a:srgbClr val="91A19B">
                  <a:gamma/>
                  <a:shade val="86275"/>
                  <a:invGamma/>
                </a:srgbClr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FFFF00"/>
                </a:solidFill>
              </a:rPr>
              <a:t>CK1</a:t>
            </a:r>
          </a:p>
        </p:txBody>
      </p:sp>
      <p:sp>
        <p:nvSpPr>
          <p:cNvPr id="2481" name="Oval 433"/>
          <p:cNvSpPr>
            <a:spLocks noChangeAspect="1" noChangeArrowheads="1"/>
          </p:cNvSpPr>
          <p:nvPr/>
        </p:nvSpPr>
        <p:spPr bwMode="auto">
          <a:xfrm>
            <a:off x="3600450" y="906463"/>
            <a:ext cx="436563" cy="212725"/>
          </a:xfrm>
          <a:prstGeom prst="ellipse">
            <a:avLst/>
          </a:prstGeom>
          <a:gradFill rotWithShape="1">
            <a:gsLst>
              <a:gs pos="0">
                <a:srgbClr val="E4F2AB">
                  <a:gamma/>
                  <a:shade val="46275"/>
                  <a:invGamma/>
                </a:srgbClr>
              </a:gs>
              <a:gs pos="50000">
                <a:srgbClr val="E4F2AB"/>
              </a:gs>
              <a:gs pos="100000">
                <a:srgbClr val="E4F2AB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25" tIns="45713" rIns="91425" bIns="45713" anchor="ctr"/>
          <a:lstStyle/>
          <a:p>
            <a:pPr algn="ctr"/>
            <a:r>
              <a:rPr lang="en-US" sz="800" b="1">
                <a:solidFill>
                  <a:srgbClr val="990033"/>
                </a:solidFill>
              </a:rPr>
              <a:t>CamKII</a:t>
            </a:r>
          </a:p>
        </p:txBody>
      </p:sp>
      <p:sp>
        <p:nvSpPr>
          <p:cNvPr id="2482" name="Freeform 434"/>
          <p:cNvSpPr>
            <a:spLocks/>
          </p:cNvSpPr>
          <p:nvPr/>
        </p:nvSpPr>
        <p:spPr bwMode="auto">
          <a:xfrm>
            <a:off x="4092575" y="2030413"/>
            <a:ext cx="160338" cy="679450"/>
          </a:xfrm>
          <a:custGeom>
            <a:avLst/>
            <a:gdLst>
              <a:gd name="T0" fmla="*/ 19 w 101"/>
              <a:gd name="T1" fmla="*/ 0 h 428"/>
              <a:gd name="T2" fmla="*/ 0 w 101"/>
              <a:gd name="T3" fmla="*/ 428 h 42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1" h="428">
                <a:moveTo>
                  <a:pt x="19" y="0"/>
                </a:moveTo>
                <a:cubicBezTo>
                  <a:pt x="54" y="136"/>
                  <a:pt x="101" y="215"/>
                  <a:pt x="0" y="428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483" name="Group 435"/>
          <p:cNvGrpSpPr>
            <a:grpSpLocks noChangeAspect="1"/>
          </p:cNvGrpSpPr>
          <p:nvPr/>
        </p:nvGrpSpPr>
        <p:grpSpPr bwMode="auto">
          <a:xfrm>
            <a:off x="3235325" y="2874963"/>
            <a:ext cx="722313" cy="338137"/>
            <a:chOff x="14921" y="14513"/>
            <a:chExt cx="360" cy="189"/>
          </a:xfrm>
        </p:grpSpPr>
        <p:grpSp>
          <p:nvGrpSpPr>
            <p:cNvPr id="2484" name="Group 436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485" name="Freeform 437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86" name="Oval 438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87" name="Oval 439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88" name="Oval 440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89" name="Oval 441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490" name="Text Box 442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491" name="Group 443"/>
          <p:cNvGrpSpPr>
            <a:grpSpLocks noChangeAspect="1"/>
          </p:cNvGrpSpPr>
          <p:nvPr/>
        </p:nvGrpSpPr>
        <p:grpSpPr bwMode="auto">
          <a:xfrm flipH="1">
            <a:off x="3768725" y="2878138"/>
            <a:ext cx="722313" cy="338137"/>
            <a:chOff x="14921" y="14513"/>
            <a:chExt cx="360" cy="189"/>
          </a:xfrm>
        </p:grpSpPr>
        <p:grpSp>
          <p:nvGrpSpPr>
            <p:cNvPr id="2492" name="Group 444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493" name="Freeform 445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94" name="Oval 446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95" name="Oval 447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96" name="Oval 448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97" name="Oval 449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498" name="Text Box 450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499" name="Group 451"/>
          <p:cNvGrpSpPr>
            <a:grpSpLocks/>
          </p:cNvGrpSpPr>
          <p:nvPr/>
        </p:nvGrpSpPr>
        <p:grpSpPr bwMode="auto">
          <a:xfrm>
            <a:off x="3217863" y="3170238"/>
            <a:ext cx="722312" cy="338137"/>
            <a:chOff x="1259" y="3039"/>
            <a:chExt cx="455" cy="213"/>
          </a:xfrm>
        </p:grpSpPr>
        <p:grpSp>
          <p:nvGrpSpPr>
            <p:cNvPr id="2500" name="Group 452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2501" name="Freeform 453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02" name="Oval 454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03" name="Oval 455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04" name="Oval 456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05" name="Oval 457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506" name="Text Box 458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507" name="Group 459"/>
          <p:cNvGrpSpPr>
            <a:grpSpLocks/>
          </p:cNvGrpSpPr>
          <p:nvPr/>
        </p:nvGrpSpPr>
        <p:grpSpPr bwMode="auto">
          <a:xfrm flipH="1">
            <a:off x="3778250" y="3168650"/>
            <a:ext cx="722313" cy="338138"/>
            <a:chOff x="1259" y="3039"/>
            <a:chExt cx="455" cy="213"/>
          </a:xfrm>
        </p:grpSpPr>
        <p:grpSp>
          <p:nvGrpSpPr>
            <p:cNvPr id="2508" name="Group 460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2509" name="Freeform 461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10" name="Oval 462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11" name="Oval 463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12" name="Oval 464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13" name="Oval 465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514" name="Text Box 466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515" name="Group 467"/>
          <p:cNvGrpSpPr>
            <a:grpSpLocks noChangeAspect="1"/>
          </p:cNvGrpSpPr>
          <p:nvPr/>
        </p:nvGrpSpPr>
        <p:grpSpPr bwMode="auto">
          <a:xfrm>
            <a:off x="2486025" y="2536825"/>
            <a:ext cx="438150" cy="461963"/>
            <a:chOff x="2365" y="3234"/>
            <a:chExt cx="851" cy="901"/>
          </a:xfrm>
        </p:grpSpPr>
        <p:grpSp>
          <p:nvGrpSpPr>
            <p:cNvPr id="2516" name="Group 468"/>
            <p:cNvGrpSpPr>
              <a:grpSpLocks noChangeAspect="1"/>
            </p:cNvGrpSpPr>
            <p:nvPr/>
          </p:nvGrpSpPr>
          <p:grpSpPr bwMode="auto">
            <a:xfrm>
              <a:off x="2365" y="3814"/>
              <a:ext cx="851" cy="321"/>
              <a:chOff x="1849" y="2650"/>
              <a:chExt cx="851" cy="321"/>
            </a:xfrm>
          </p:grpSpPr>
          <p:sp>
            <p:nvSpPr>
              <p:cNvPr id="2517" name="Oval 469"/>
              <p:cNvSpPr>
                <a:spLocks noChangeAspect="1" noChangeArrowheads="1"/>
              </p:cNvSpPr>
              <p:nvPr/>
            </p:nvSpPr>
            <p:spPr bwMode="auto">
              <a:xfrm>
                <a:off x="2095" y="265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18" name="Oval 470"/>
              <p:cNvSpPr>
                <a:spLocks noChangeAspect="1" noChangeArrowheads="1"/>
              </p:cNvSpPr>
              <p:nvPr/>
            </p:nvSpPr>
            <p:spPr bwMode="auto">
              <a:xfrm>
                <a:off x="2293" y="269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19" name="Oval 471"/>
              <p:cNvSpPr>
                <a:spLocks noChangeAspect="1" noChangeArrowheads="1"/>
              </p:cNvSpPr>
              <p:nvPr/>
            </p:nvSpPr>
            <p:spPr bwMode="auto">
              <a:xfrm>
                <a:off x="1897" y="2686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20" name="Oval 472"/>
              <p:cNvSpPr>
                <a:spLocks noChangeAspect="1" noChangeArrowheads="1"/>
              </p:cNvSpPr>
              <p:nvPr/>
            </p:nvSpPr>
            <p:spPr bwMode="auto">
              <a:xfrm>
                <a:off x="232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21" name="Oval 473"/>
              <p:cNvSpPr>
                <a:spLocks noChangeAspect="1" noChangeArrowheads="1"/>
              </p:cNvSpPr>
              <p:nvPr/>
            </p:nvSpPr>
            <p:spPr bwMode="auto">
              <a:xfrm>
                <a:off x="184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22" name="Oval 474"/>
              <p:cNvSpPr>
                <a:spLocks noChangeAspect="1" noChangeArrowheads="1"/>
              </p:cNvSpPr>
              <p:nvPr/>
            </p:nvSpPr>
            <p:spPr bwMode="auto">
              <a:xfrm>
                <a:off x="2245" y="281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23" name="Oval 475"/>
              <p:cNvSpPr>
                <a:spLocks noChangeAspect="1" noChangeArrowheads="1"/>
              </p:cNvSpPr>
              <p:nvPr/>
            </p:nvSpPr>
            <p:spPr bwMode="auto">
              <a:xfrm>
                <a:off x="1975" y="281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524" name="Group 476"/>
            <p:cNvGrpSpPr>
              <a:grpSpLocks noChangeAspect="1"/>
            </p:cNvGrpSpPr>
            <p:nvPr/>
          </p:nvGrpSpPr>
          <p:grpSpPr bwMode="auto">
            <a:xfrm>
              <a:off x="2365" y="3706"/>
              <a:ext cx="851" cy="321"/>
              <a:chOff x="1597" y="1942"/>
              <a:chExt cx="851" cy="321"/>
            </a:xfrm>
          </p:grpSpPr>
          <p:sp>
            <p:nvSpPr>
              <p:cNvPr id="2525" name="Oval 477"/>
              <p:cNvSpPr>
                <a:spLocks noChangeAspect="1" noChangeArrowheads="1"/>
              </p:cNvSpPr>
              <p:nvPr/>
            </p:nvSpPr>
            <p:spPr bwMode="auto">
              <a:xfrm>
                <a:off x="1843" y="194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26" name="Oval 478"/>
              <p:cNvSpPr>
                <a:spLocks noChangeAspect="1" noChangeArrowheads="1"/>
              </p:cNvSpPr>
              <p:nvPr/>
            </p:nvSpPr>
            <p:spPr bwMode="auto">
              <a:xfrm>
                <a:off x="2041" y="198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27" name="Oval 479"/>
              <p:cNvSpPr>
                <a:spLocks noChangeAspect="1" noChangeArrowheads="1"/>
              </p:cNvSpPr>
              <p:nvPr/>
            </p:nvSpPr>
            <p:spPr bwMode="auto">
              <a:xfrm>
                <a:off x="1645" y="197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28" name="Oval 480"/>
              <p:cNvSpPr>
                <a:spLocks noChangeAspect="1" noChangeArrowheads="1"/>
              </p:cNvSpPr>
              <p:nvPr/>
            </p:nvSpPr>
            <p:spPr bwMode="auto">
              <a:xfrm>
                <a:off x="207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29" name="Oval 481"/>
              <p:cNvSpPr>
                <a:spLocks noChangeAspect="1" noChangeArrowheads="1"/>
              </p:cNvSpPr>
              <p:nvPr/>
            </p:nvSpPr>
            <p:spPr bwMode="auto">
              <a:xfrm>
                <a:off x="159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30" name="Oval 482"/>
              <p:cNvSpPr>
                <a:spLocks noChangeAspect="1" noChangeArrowheads="1"/>
              </p:cNvSpPr>
              <p:nvPr/>
            </p:nvSpPr>
            <p:spPr bwMode="auto">
              <a:xfrm>
                <a:off x="1993" y="210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31" name="Oval 483"/>
              <p:cNvSpPr>
                <a:spLocks noChangeAspect="1" noChangeArrowheads="1"/>
              </p:cNvSpPr>
              <p:nvPr/>
            </p:nvSpPr>
            <p:spPr bwMode="auto">
              <a:xfrm>
                <a:off x="1723" y="211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532" name="Group 484"/>
            <p:cNvGrpSpPr>
              <a:grpSpLocks noChangeAspect="1"/>
            </p:cNvGrpSpPr>
            <p:nvPr/>
          </p:nvGrpSpPr>
          <p:grpSpPr bwMode="auto">
            <a:xfrm>
              <a:off x="2365" y="3592"/>
              <a:ext cx="851" cy="321"/>
              <a:chOff x="1597" y="1942"/>
              <a:chExt cx="851" cy="321"/>
            </a:xfrm>
          </p:grpSpPr>
          <p:sp>
            <p:nvSpPr>
              <p:cNvPr id="2533" name="Oval 485"/>
              <p:cNvSpPr>
                <a:spLocks noChangeAspect="1" noChangeArrowheads="1"/>
              </p:cNvSpPr>
              <p:nvPr/>
            </p:nvSpPr>
            <p:spPr bwMode="auto">
              <a:xfrm>
                <a:off x="1843" y="194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34" name="Oval 486"/>
              <p:cNvSpPr>
                <a:spLocks noChangeAspect="1" noChangeArrowheads="1"/>
              </p:cNvSpPr>
              <p:nvPr/>
            </p:nvSpPr>
            <p:spPr bwMode="auto">
              <a:xfrm>
                <a:off x="2041" y="198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35" name="Oval 487"/>
              <p:cNvSpPr>
                <a:spLocks noChangeAspect="1" noChangeArrowheads="1"/>
              </p:cNvSpPr>
              <p:nvPr/>
            </p:nvSpPr>
            <p:spPr bwMode="auto">
              <a:xfrm>
                <a:off x="1645" y="197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36" name="Oval 488"/>
              <p:cNvSpPr>
                <a:spLocks noChangeAspect="1" noChangeArrowheads="1"/>
              </p:cNvSpPr>
              <p:nvPr/>
            </p:nvSpPr>
            <p:spPr bwMode="auto">
              <a:xfrm>
                <a:off x="207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37" name="Oval 489"/>
              <p:cNvSpPr>
                <a:spLocks noChangeAspect="1" noChangeArrowheads="1"/>
              </p:cNvSpPr>
              <p:nvPr/>
            </p:nvSpPr>
            <p:spPr bwMode="auto">
              <a:xfrm>
                <a:off x="159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38" name="Oval 490"/>
              <p:cNvSpPr>
                <a:spLocks noChangeAspect="1" noChangeArrowheads="1"/>
              </p:cNvSpPr>
              <p:nvPr/>
            </p:nvSpPr>
            <p:spPr bwMode="auto">
              <a:xfrm>
                <a:off x="1993" y="210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39" name="Oval 491"/>
              <p:cNvSpPr>
                <a:spLocks noChangeAspect="1" noChangeArrowheads="1"/>
              </p:cNvSpPr>
              <p:nvPr/>
            </p:nvSpPr>
            <p:spPr bwMode="auto">
              <a:xfrm>
                <a:off x="1723" y="211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540" name="Group 492"/>
            <p:cNvGrpSpPr>
              <a:grpSpLocks noChangeAspect="1"/>
            </p:cNvGrpSpPr>
            <p:nvPr/>
          </p:nvGrpSpPr>
          <p:grpSpPr bwMode="auto">
            <a:xfrm>
              <a:off x="2365" y="3460"/>
              <a:ext cx="851" cy="321"/>
              <a:chOff x="1849" y="2650"/>
              <a:chExt cx="851" cy="321"/>
            </a:xfrm>
          </p:grpSpPr>
          <p:sp>
            <p:nvSpPr>
              <p:cNvPr id="2541" name="Oval 493"/>
              <p:cNvSpPr>
                <a:spLocks noChangeAspect="1" noChangeArrowheads="1"/>
              </p:cNvSpPr>
              <p:nvPr/>
            </p:nvSpPr>
            <p:spPr bwMode="auto">
              <a:xfrm>
                <a:off x="2095" y="265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42" name="Oval 494"/>
              <p:cNvSpPr>
                <a:spLocks noChangeAspect="1" noChangeArrowheads="1"/>
              </p:cNvSpPr>
              <p:nvPr/>
            </p:nvSpPr>
            <p:spPr bwMode="auto">
              <a:xfrm>
                <a:off x="2293" y="269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43" name="Oval 495"/>
              <p:cNvSpPr>
                <a:spLocks noChangeAspect="1" noChangeArrowheads="1"/>
              </p:cNvSpPr>
              <p:nvPr/>
            </p:nvSpPr>
            <p:spPr bwMode="auto">
              <a:xfrm>
                <a:off x="1897" y="2686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44" name="Oval 496"/>
              <p:cNvSpPr>
                <a:spLocks noChangeAspect="1" noChangeArrowheads="1"/>
              </p:cNvSpPr>
              <p:nvPr/>
            </p:nvSpPr>
            <p:spPr bwMode="auto">
              <a:xfrm>
                <a:off x="232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45" name="Oval 497"/>
              <p:cNvSpPr>
                <a:spLocks noChangeAspect="1" noChangeArrowheads="1"/>
              </p:cNvSpPr>
              <p:nvPr/>
            </p:nvSpPr>
            <p:spPr bwMode="auto">
              <a:xfrm>
                <a:off x="184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46" name="Oval 498"/>
              <p:cNvSpPr>
                <a:spLocks noChangeAspect="1" noChangeArrowheads="1"/>
              </p:cNvSpPr>
              <p:nvPr/>
            </p:nvSpPr>
            <p:spPr bwMode="auto">
              <a:xfrm>
                <a:off x="2245" y="281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47" name="Oval 499"/>
              <p:cNvSpPr>
                <a:spLocks noChangeAspect="1" noChangeArrowheads="1"/>
              </p:cNvSpPr>
              <p:nvPr/>
            </p:nvSpPr>
            <p:spPr bwMode="auto">
              <a:xfrm>
                <a:off x="1975" y="281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548" name="Group 500"/>
            <p:cNvGrpSpPr>
              <a:grpSpLocks noChangeAspect="1"/>
            </p:cNvGrpSpPr>
            <p:nvPr/>
          </p:nvGrpSpPr>
          <p:grpSpPr bwMode="auto">
            <a:xfrm>
              <a:off x="2410" y="3408"/>
              <a:ext cx="516" cy="300"/>
              <a:chOff x="574" y="2622"/>
              <a:chExt cx="516" cy="300"/>
            </a:xfrm>
          </p:grpSpPr>
          <p:sp>
            <p:nvSpPr>
              <p:cNvPr id="2549" name="PubPieSlice"/>
              <p:cNvSpPr>
                <a:spLocks noChangeAspect="1" noEditPoints="1" noChangeArrowheads="1"/>
              </p:cNvSpPr>
              <p:nvPr/>
            </p:nvSpPr>
            <p:spPr bwMode="auto">
              <a:xfrm rot="11057327" flipH="1" flipV="1">
                <a:off x="574" y="2703"/>
                <a:ext cx="516" cy="206"/>
              </a:xfrm>
              <a:custGeom>
                <a:avLst/>
                <a:gdLst>
                  <a:gd name="G0" fmla="+- 0 0 0"/>
                  <a:gd name="G1" fmla="sin 10800 -6177163"/>
                  <a:gd name="G2" fmla="cos 10800 -6177163"/>
                  <a:gd name="G3" fmla="sin 10800 3393201"/>
                  <a:gd name="G4" fmla="cos 10800 3393201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9998 w 21600"/>
                  <a:gd name="T1" fmla="*/ 29 h 21600"/>
                  <a:gd name="T2" fmla="*/ 10800 w 21600"/>
                  <a:gd name="T3" fmla="*/ 10800 h 21600"/>
                  <a:gd name="T4" fmla="*/ 17482 w 21600"/>
                  <a:gd name="T5" fmla="*/ 19284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9998" y="29"/>
                    </a:moveTo>
                    <a:cubicBezTo>
                      <a:pt x="4360" y="449"/>
                      <a:pt x="-1" y="5146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3224" y="21600"/>
                      <a:pt x="15577" y="20784"/>
                      <a:pt x="17482" y="19284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50" name="Oval 502"/>
              <p:cNvSpPr>
                <a:spLocks noChangeAspect="1" noChangeArrowheads="1"/>
              </p:cNvSpPr>
              <p:nvPr/>
            </p:nvSpPr>
            <p:spPr bwMode="auto">
              <a:xfrm>
                <a:off x="618" y="2622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51" name="Oval 503"/>
              <p:cNvSpPr>
                <a:spLocks noChangeAspect="1" noChangeArrowheads="1"/>
              </p:cNvSpPr>
              <p:nvPr/>
            </p:nvSpPr>
            <p:spPr bwMode="auto">
              <a:xfrm>
                <a:off x="588" y="2766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52" name="Oval 504"/>
              <p:cNvSpPr>
                <a:spLocks noChangeAspect="1" noChangeArrowheads="1"/>
              </p:cNvSpPr>
              <p:nvPr/>
            </p:nvSpPr>
            <p:spPr bwMode="auto">
              <a:xfrm>
                <a:off x="750" y="2808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553" name="Group 505"/>
            <p:cNvGrpSpPr>
              <a:grpSpLocks noChangeAspect="1"/>
            </p:cNvGrpSpPr>
            <p:nvPr/>
          </p:nvGrpSpPr>
          <p:grpSpPr bwMode="auto">
            <a:xfrm>
              <a:off x="2664" y="3390"/>
              <a:ext cx="522" cy="306"/>
              <a:chOff x="870" y="2598"/>
              <a:chExt cx="522" cy="306"/>
            </a:xfrm>
          </p:grpSpPr>
          <p:sp>
            <p:nvSpPr>
              <p:cNvPr id="2554" name="PubPieSlice"/>
              <p:cNvSpPr>
                <a:spLocks noChangeAspect="1" noEditPoints="1" noChangeArrowheads="1"/>
              </p:cNvSpPr>
              <p:nvPr/>
            </p:nvSpPr>
            <p:spPr bwMode="auto">
              <a:xfrm rot="10800000">
                <a:off x="870" y="2640"/>
                <a:ext cx="516" cy="246"/>
              </a:xfrm>
              <a:custGeom>
                <a:avLst/>
                <a:gdLst>
                  <a:gd name="G0" fmla="+- 0 0 0"/>
                  <a:gd name="G1" fmla="sin 10800 -6177163"/>
                  <a:gd name="G2" fmla="cos 10800 -6177163"/>
                  <a:gd name="G3" fmla="sin 10800 3393201"/>
                  <a:gd name="G4" fmla="cos 10800 3393201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9998 w 21600"/>
                  <a:gd name="T1" fmla="*/ 29 h 21600"/>
                  <a:gd name="T2" fmla="*/ 10800 w 21600"/>
                  <a:gd name="T3" fmla="*/ 10800 h 21600"/>
                  <a:gd name="T4" fmla="*/ 17482 w 21600"/>
                  <a:gd name="T5" fmla="*/ 19284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9998" y="29"/>
                    </a:moveTo>
                    <a:cubicBezTo>
                      <a:pt x="4360" y="449"/>
                      <a:pt x="-1" y="5146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3224" y="21600"/>
                      <a:pt x="15577" y="20784"/>
                      <a:pt x="17482" y="19284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55" name="Oval 507"/>
              <p:cNvSpPr>
                <a:spLocks noChangeAspect="1" noChangeArrowheads="1"/>
              </p:cNvSpPr>
              <p:nvPr/>
            </p:nvSpPr>
            <p:spPr bwMode="auto">
              <a:xfrm>
                <a:off x="1194" y="2790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56" name="Oval 508"/>
              <p:cNvSpPr>
                <a:spLocks noChangeAspect="1" noChangeArrowheads="1"/>
              </p:cNvSpPr>
              <p:nvPr/>
            </p:nvSpPr>
            <p:spPr bwMode="auto">
              <a:xfrm>
                <a:off x="1272" y="2658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57" name="Oval 509"/>
              <p:cNvSpPr>
                <a:spLocks noChangeAspect="1" noChangeArrowheads="1"/>
              </p:cNvSpPr>
              <p:nvPr/>
            </p:nvSpPr>
            <p:spPr bwMode="auto">
              <a:xfrm>
                <a:off x="1068" y="2598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558" name="Group 510"/>
            <p:cNvGrpSpPr>
              <a:grpSpLocks noChangeAspect="1"/>
            </p:cNvGrpSpPr>
            <p:nvPr/>
          </p:nvGrpSpPr>
          <p:grpSpPr bwMode="auto">
            <a:xfrm rot="-2632580">
              <a:off x="2388" y="3234"/>
              <a:ext cx="606" cy="318"/>
              <a:chOff x="1812" y="2502"/>
              <a:chExt cx="606" cy="318"/>
            </a:xfrm>
          </p:grpSpPr>
          <p:sp>
            <p:nvSpPr>
              <p:cNvPr id="2559" name="Oval 511"/>
              <p:cNvSpPr>
                <a:spLocks noChangeAspect="1" noChangeArrowheads="1"/>
              </p:cNvSpPr>
              <p:nvPr/>
            </p:nvSpPr>
            <p:spPr bwMode="auto">
              <a:xfrm>
                <a:off x="1824" y="2574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60" name="Oval 512"/>
              <p:cNvSpPr>
                <a:spLocks noChangeAspect="1" noChangeArrowheads="1"/>
              </p:cNvSpPr>
              <p:nvPr/>
            </p:nvSpPr>
            <p:spPr bwMode="auto">
              <a:xfrm>
                <a:off x="1962" y="2520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61" name="Oval 513"/>
              <p:cNvSpPr>
                <a:spLocks noChangeAspect="1" noChangeArrowheads="1"/>
              </p:cNvSpPr>
              <p:nvPr/>
            </p:nvSpPr>
            <p:spPr bwMode="auto">
              <a:xfrm>
                <a:off x="2118" y="2502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62" name="Oval 514"/>
              <p:cNvSpPr>
                <a:spLocks noChangeAspect="1" noChangeArrowheads="1"/>
              </p:cNvSpPr>
              <p:nvPr/>
            </p:nvSpPr>
            <p:spPr bwMode="auto">
              <a:xfrm>
                <a:off x="2274" y="2544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63" name="Oval 515"/>
              <p:cNvSpPr>
                <a:spLocks noChangeAspect="1" noChangeArrowheads="1"/>
              </p:cNvSpPr>
              <p:nvPr/>
            </p:nvSpPr>
            <p:spPr bwMode="auto">
              <a:xfrm>
                <a:off x="1944" y="2706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64" name="Oval 516"/>
              <p:cNvSpPr>
                <a:spLocks noChangeAspect="1" noChangeArrowheads="1"/>
              </p:cNvSpPr>
              <p:nvPr/>
            </p:nvSpPr>
            <p:spPr bwMode="auto">
              <a:xfrm>
                <a:off x="1830" y="2676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65" name="Oval 517"/>
              <p:cNvSpPr>
                <a:spLocks noChangeAspect="1" noChangeArrowheads="1"/>
              </p:cNvSpPr>
              <p:nvPr/>
            </p:nvSpPr>
            <p:spPr bwMode="auto">
              <a:xfrm>
                <a:off x="2106" y="2706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66" name="Oval 518"/>
              <p:cNvSpPr>
                <a:spLocks noChangeAspect="1" noChangeArrowheads="1"/>
              </p:cNvSpPr>
              <p:nvPr/>
            </p:nvSpPr>
            <p:spPr bwMode="auto">
              <a:xfrm>
                <a:off x="2244" y="2658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67" name="Cloud"/>
              <p:cNvSpPr>
                <a:spLocks noChangeAspect="1" noEditPoints="1" noChangeArrowheads="1"/>
              </p:cNvSpPr>
              <p:nvPr/>
            </p:nvSpPr>
            <p:spPr bwMode="auto">
              <a:xfrm>
                <a:off x="1812" y="2541"/>
                <a:ext cx="594" cy="228"/>
              </a:xfrm>
              <a:custGeom>
                <a:avLst/>
                <a:gdLst>
                  <a:gd name="T0" fmla="*/ 67 w 21600"/>
                  <a:gd name="T1" fmla="*/ 10800 h 21600"/>
                  <a:gd name="T2" fmla="*/ 10800 w 21600"/>
                  <a:gd name="T3" fmla="*/ 21577 h 21600"/>
                  <a:gd name="T4" fmla="*/ 21582 w 21600"/>
                  <a:gd name="T5" fmla="*/ 10800 h 21600"/>
                  <a:gd name="T6" fmla="*/ 10800 w 21600"/>
                  <a:gd name="T7" fmla="*/ 1235 h 21600"/>
                  <a:gd name="T8" fmla="*/ 2977 w 21600"/>
                  <a:gd name="T9" fmla="*/ 3262 h 21600"/>
                  <a:gd name="T10" fmla="*/ 17087 w 21600"/>
                  <a:gd name="T11" fmla="*/ 173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 extrusionOk="0">
                    <a:moveTo>
                      <a:pt x="1949" y="7180"/>
                    </a:moveTo>
                    <a:cubicBezTo>
                      <a:pt x="841" y="7336"/>
                      <a:pt x="-1" y="8613"/>
                      <a:pt x="-1" y="10137"/>
                    </a:cubicBezTo>
                    <a:cubicBezTo>
                      <a:pt x="-1" y="11192"/>
                      <a:pt x="409" y="12169"/>
                      <a:pt x="1074" y="12702"/>
                    </a:cubicBezTo>
                    <a:lnTo>
                      <a:pt x="1063" y="12668"/>
                    </a:lnTo>
                    <a:cubicBezTo>
                      <a:pt x="685" y="13217"/>
                      <a:pt x="474" y="13940"/>
                      <a:pt x="474" y="14690"/>
                    </a:cubicBezTo>
                    <a:cubicBezTo>
                      <a:pt x="475" y="16325"/>
                      <a:pt x="1451" y="17650"/>
                      <a:pt x="2655" y="17650"/>
                    </a:cubicBezTo>
                    <a:cubicBezTo>
                      <a:pt x="2739" y="17650"/>
                      <a:pt x="2824" y="17643"/>
                      <a:pt x="2909" y="17629"/>
                    </a:cubicBezTo>
                    <a:lnTo>
                      <a:pt x="2897" y="17649"/>
                    </a:lnTo>
                    <a:cubicBezTo>
                      <a:pt x="3585" y="19288"/>
                      <a:pt x="4863" y="20299"/>
                      <a:pt x="6247" y="20299"/>
                    </a:cubicBezTo>
                    <a:cubicBezTo>
                      <a:pt x="6947" y="20299"/>
                      <a:pt x="7635" y="20039"/>
                      <a:pt x="8235" y="19546"/>
                    </a:cubicBezTo>
                    <a:lnTo>
                      <a:pt x="8229" y="19550"/>
                    </a:lnTo>
                    <a:cubicBezTo>
                      <a:pt x="8855" y="20829"/>
                      <a:pt x="9908" y="21596"/>
                      <a:pt x="11036" y="21596"/>
                    </a:cubicBezTo>
                    <a:cubicBezTo>
                      <a:pt x="12523" y="21596"/>
                      <a:pt x="13836" y="20267"/>
                      <a:pt x="14267" y="18324"/>
                    </a:cubicBezTo>
                    <a:lnTo>
                      <a:pt x="14270" y="18350"/>
                    </a:lnTo>
                    <a:cubicBezTo>
                      <a:pt x="14730" y="18740"/>
                      <a:pt x="15260" y="18946"/>
                      <a:pt x="15802" y="18946"/>
                    </a:cubicBezTo>
                    <a:cubicBezTo>
                      <a:pt x="17390" y="18946"/>
                      <a:pt x="18682" y="17205"/>
                      <a:pt x="18694" y="15045"/>
                    </a:cubicBezTo>
                    <a:lnTo>
                      <a:pt x="18689" y="15035"/>
                    </a:lnTo>
                    <a:cubicBezTo>
                      <a:pt x="20357" y="14710"/>
                      <a:pt x="21597" y="12765"/>
                      <a:pt x="21597" y="10472"/>
                    </a:cubicBezTo>
                    <a:cubicBezTo>
                      <a:pt x="21597" y="9456"/>
                      <a:pt x="21350" y="8469"/>
                      <a:pt x="20896" y="7663"/>
                    </a:cubicBezTo>
                    <a:lnTo>
                      <a:pt x="20889" y="7661"/>
                    </a:lnTo>
                    <a:cubicBezTo>
                      <a:pt x="21031" y="7208"/>
                      <a:pt x="21105" y="6721"/>
                      <a:pt x="21105" y="6228"/>
                    </a:cubicBezTo>
                    <a:cubicBezTo>
                      <a:pt x="21105" y="4588"/>
                      <a:pt x="20299" y="3150"/>
                      <a:pt x="19139" y="2719"/>
                    </a:cubicBezTo>
                    <a:lnTo>
                      <a:pt x="19148" y="2712"/>
                    </a:lnTo>
                    <a:cubicBezTo>
                      <a:pt x="18940" y="1142"/>
                      <a:pt x="17933" y="-1"/>
                      <a:pt x="16758" y="-1"/>
                    </a:cubicBezTo>
                    <a:cubicBezTo>
                      <a:pt x="16044" y="-1"/>
                      <a:pt x="15367" y="426"/>
                      <a:pt x="14905" y="1165"/>
                    </a:cubicBezTo>
                    <a:lnTo>
                      <a:pt x="14909" y="1170"/>
                    </a:lnTo>
                    <a:cubicBezTo>
                      <a:pt x="14497" y="432"/>
                      <a:pt x="13855" y="-1"/>
                      <a:pt x="13174" y="-1"/>
                    </a:cubicBezTo>
                    <a:cubicBezTo>
                      <a:pt x="12347" y="-1"/>
                      <a:pt x="11590" y="637"/>
                      <a:pt x="11221" y="1645"/>
                    </a:cubicBezTo>
                    <a:lnTo>
                      <a:pt x="11229" y="1694"/>
                    </a:lnTo>
                    <a:cubicBezTo>
                      <a:pt x="10730" y="1024"/>
                      <a:pt x="10058" y="649"/>
                      <a:pt x="9358" y="649"/>
                    </a:cubicBezTo>
                    <a:cubicBezTo>
                      <a:pt x="8372" y="649"/>
                      <a:pt x="7466" y="1391"/>
                      <a:pt x="7003" y="2578"/>
                    </a:cubicBezTo>
                    <a:lnTo>
                      <a:pt x="6995" y="2602"/>
                    </a:lnTo>
                    <a:cubicBezTo>
                      <a:pt x="6477" y="2189"/>
                      <a:pt x="5888" y="1971"/>
                      <a:pt x="5288" y="1971"/>
                    </a:cubicBezTo>
                    <a:cubicBezTo>
                      <a:pt x="3423" y="1972"/>
                      <a:pt x="1912" y="4029"/>
                      <a:pt x="1912" y="6567"/>
                    </a:cubicBezTo>
                    <a:cubicBezTo>
                      <a:pt x="1911" y="6774"/>
                      <a:pt x="1922" y="6981"/>
                      <a:pt x="1942" y="7186"/>
                    </a:cubicBezTo>
                    <a:close/>
                  </a:path>
                  <a:path w="21600" h="21600" fill="none" extrusionOk="0">
                    <a:moveTo>
                      <a:pt x="1074" y="12702"/>
                    </a:moveTo>
                    <a:cubicBezTo>
                      <a:pt x="1407" y="12969"/>
                      <a:pt x="1786" y="13109"/>
                      <a:pt x="2172" y="13109"/>
                    </a:cubicBezTo>
                    <a:cubicBezTo>
                      <a:pt x="2228" y="13109"/>
                      <a:pt x="2285" y="13107"/>
                      <a:pt x="2341" y="13101"/>
                    </a:cubicBezTo>
                  </a:path>
                  <a:path w="21600" h="21600" fill="none" extrusionOk="0">
                    <a:moveTo>
                      <a:pt x="2909" y="17629"/>
                    </a:moveTo>
                    <a:cubicBezTo>
                      <a:pt x="3099" y="17599"/>
                      <a:pt x="3285" y="17535"/>
                      <a:pt x="3463" y="17439"/>
                    </a:cubicBezTo>
                  </a:path>
                  <a:path w="21600" h="21600" fill="none" extrusionOk="0">
                    <a:moveTo>
                      <a:pt x="7895" y="18680"/>
                    </a:moveTo>
                    <a:cubicBezTo>
                      <a:pt x="7983" y="18985"/>
                      <a:pt x="8095" y="19277"/>
                      <a:pt x="8229" y="19550"/>
                    </a:cubicBezTo>
                  </a:path>
                  <a:path w="21600" h="21600" fill="none" extrusionOk="0">
                    <a:moveTo>
                      <a:pt x="14267" y="18324"/>
                    </a:moveTo>
                    <a:cubicBezTo>
                      <a:pt x="14336" y="18013"/>
                      <a:pt x="14380" y="17693"/>
                      <a:pt x="14400" y="17370"/>
                    </a:cubicBezTo>
                  </a:path>
                  <a:path w="21600" h="21600" fill="none" extrusionOk="0">
                    <a:moveTo>
                      <a:pt x="18694" y="15045"/>
                    </a:moveTo>
                    <a:cubicBezTo>
                      <a:pt x="18694" y="15034"/>
                      <a:pt x="18695" y="15024"/>
                      <a:pt x="18695" y="15013"/>
                    </a:cubicBezTo>
                    <a:cubicBezTo>
                      <a:pt x="18695" y="13508"/>
                      <a:pt x="18063" y="12136"/>
                      <a:pt x="17069" y="11477"/>
                    </a:cubicBezTo>
                  </a:path>
                  <a:path w="21600" h="21600" fill="none" extrusionOk="0">
                    <a:moveTo>
                      <a:pt x="20165" y="8999"/>
                    </a:moveTo>
                    <a:cubicBezTo>
                      <a:pt x="20479" y="8635"/>
                      <a:pt x="20726" y="8177"/>
                      <a:pt x="20889" y="7661"/>
                    </a:cubicBezTo>
                  </a:path>
                  <a:path w="21600" h="21600" fill="none" extrusionOk="0">
                    <a:moveTo>
                      <a:pt x="19186" y="3344"/>
                    </a:moveTo>
                    <a:cubicBezTo>
                      <a:pt x="19186" y="3328"/>
                      <a:pt x="19187" y="3313"/>
                      <a:pt x="19187" y="3297"/>
                    </a:cubicBezTo>
                    <a:cubicBezTo>
                      <a:pt x="19187" y="3101"/>
                      <a:pt x="19174" y="2905"/>
                      <a:pt x="19148" y="2712"/>
                    </a:cubicBezTo>
                  </a:path>
                  <a:path w="21600" h="21600" fill="none" extrusionOk="0">
                    <a:moveTo>
                      <a:pt x="14905" y="1165"/>
                    </a:moveTo>
                    <a:cubicBezTo>
                      <a:pt x="14754" y="1408"/>
                      <a:pt x="14629" y="1679"/>
                      <a:pt x="14535" y="1971"/>
                    </a:cubicBezTo>
                  </a:path>
                  <a:path w="21600" h="21600" fill="none" extrusionOk="0">
                    <a:moveTo>
                      <a:pt x="11221" y="1645"/>
                    </a:moveTo>
                    <a:cubicBezTo>
                      <a:pt x="11140" y="1866"/>
                      <a:pt x="11080" y="2099"/>
                      <a:pt x="11041" y="2340"/>
                    </a:cubicBezTo>
                  </a:path>
                  <a:path w="21600" h="21600" fill="none" extrusionOk="0">
                    <a:moveTo>
                      <a:pt x="7645" y="3276"/>
                    </a:moveTo>
                    <a:cubicBezTo>
                      <a:pt x="7449" y="3016"/>
                      <a:pt x="7231" y="2790"/>
                      <a:pt x="6995" y="2602"/>
                    </a:cubicBezTo>
                  </a:path>
                  <a:path w="21600" h="21600" fill="none" extrusionOk="0">
                    <a:moveTo>
                      <a:pt x="1942" y="7186"/>
                    </a:moveTo>
                    <a:cubicBezTo>
                      <a:pt x="1966" y="7426"/>
                      <a:pt x="2004" y="7663"/>
                      <a:pt x="2056" y="7895"/>
                    </a:cubicBezTo>
                  </a:path>
                </a:pathLst>
              </a:custGeom>
              <a:gradFill rotWithShape="1">
                <a:gsLst>
                  <a:gs pos="0">
                    <a:srgbClr val="FFBE7D">
                      <a:gamma/>
                      <a:shade val="46275"/>
                      <a:invGamma/>
                    </a:srgbClr>
                  </a:gs>
                  <a:gs pos="100000">
                    <a:srgbClr val="FFBE7D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2568" name="Freeform 520"/>
          <p:cNvSpPr>
            <a:spLocks/>
          </p:cNvSpPr>
          <p:nvPr/>
        </p:nvSpPr>
        <p:spPr bwMode="auto">
          <a:xfrm>
            <a:off x="2786063" y="2230438"/>
            <a:ext cx="128587" cy="412750"/>
          </a:xfrm>
          <a:custGeom>
            <a:avLst/>
            <a:gdLst>
              <a:gd name="T0" fmla="*/ 69 w 81"/>
              <a:gd name="T1" fmla="*/ 0 h 260"/>
              <a:gd name="T2" fmla="*/ 19 w 81"/>
              <a:gd name="T3" fmla="*/ 260 h 26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1" h="260">
                <a:moveTo>
                  <a:pt x="69" y="0"/>
                </a:moveTo>
                <a:cubicBezTo>
                  <a:pt x="0" y="63"/>
                  <a:pt x="81" y="200"/>
                  <a:pt x="19" y="260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569" name="AutoShape 521"/>
          <p:cNvSpPr>
            <a:spLocks noChangeAspect="1" noChangeArrowheads="1"/>
          </p:cNvSpPr>
          <p:nvPr/>
        </p:nvSpPr>
        <p:spPr bwMode="auto">
          <a:xfrm>
            <a:off x="2471738" y="1173163"/>
            <a:ext cx="311150" cy="1841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C3D91"/>
              </a:gs>
              <a:gs pos="6000">
                <a:srgbClr val="7005D4"/>
              </a:gs>
              <a:gs pos="15000">
                <a:srgbClr val="181CC7"/>
              </a:gs>
              <a:gs pos="30001">
                <a:srgbClr val="0A128C"/>
              </a:gs>
              <a:gs pos="50000">
                <a:srgbClr val="000000"/>
              </a:gs>
              <a:gs pos="70000">
                <a:srgbClr val="0A128C"/>
              </a:gs>
              <a:gs pos="85000">
                <a:srgbClr val="181CC7"/>
              </a:gs>
              <a:gs pos="94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6350">
            <a:solidFill>
              <a:srgbClr val="FFFFE5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CC"/>
                </a:solidFill>
              </a:rPr>
              <a:t>ATM</a:t>
            </a:r>
          </a:p>
        </p:txBody>
      </p:sp>
      <p:sp>
        <p:nvSpPr>
          <p:cNvPr id="2570" name="AutoShape 522"/>
          <p:cNvSpPr>
            <a:spLocks/>
          </p:cNvSpPr>
          <p:nvPr/>
        </p:nvSpPr>
        <p:spPr bwMode="auto">
          <a:xfrm rot="5400000">
            <a:off x="3964782" y="672306"/>
            <a:ext cx="84138" cy="866775"/>
          </a:xfrm>
          <a:prstGeom prst="rightBracket">
            <a:avLst>
              <a:gd name="adj" fmla="val 85849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571" name="Freeform 523"/>
          <p:cNvSpPr>
            <a:spLocks/>
          </p:cNvSpPr>
          <p:nvPr/>
        </p:nvSpPr>
        <p:spPr bwMode="auto">
          <a:xfrm>
            <a:off x="2617788" y="1333500"/>
            <a:ext cx="541337" cy="287338"/>
          </a:xfrm>
          <a:custGeom>
            <a:avLst/>
            <a:gdLst>
              <a:gd name="T0" fmla="*/ 0 w 341"/>
              <a:gd name="T1" fmla="*/ 31 h 181"/>
              <a:gd name="T2" fmla="*/ 341 w 341"/>
              <a:gd name="T3" fmla="*/ 105 h 18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41" h="181">
                <a:moveTo>
                  <a:pt x="0" y="31"/>
                </a:moveTo>
                <a:cubicBezTo>
                  <a:pt x="22" y="181"/>
                  <a:pt x="225" y="0"/>
                  <a:pt x="341" y="105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572" name="Freeform 524"/>
          <p:cNvSpPr>
            <a:spLocks/>
          </p:cNvSpPr>
          <p:nvPr/>
        </p:nvSpPr>
        <p:spPr bwMode="auto">
          <a:xfrm>
            <a:off x="3592513" y="1171575"/>
            <a:ext cx="368300" cy="227013"/>
          </a:xfrm>
          <a:custGeom>
            <a:avLst/>
            <a:gdLst>
              <a:gd name="T0" fmla="*/ 91 w 94"/>
              <a:gd name="T1" fmla="*/ 0 h 109"/>
              <a:gd name="T2" fmla="*/ 3 w 94"/>
              <a:gd name="T3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4" h="109">
                <a:moveTo>
                  <a:pt x="91" y="0"/>
                </a:moveTo>
                <a:cubicBezTo>
                  <a:pt x="94" y="34"/>
                  <a:pt x="0" y="41"/>
                  <a:pt x="3" y="109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656" name="Text Box 608"/>
          <p:cNvSpPr txBox="1">
            <a:spLocks noChangeArrowheads="1"/>
          </p:cNvSpPr>
          <p:nvPr/>
        </p:nvSpPr>
        <p:spPr bwMode="auto">
          <a:xfrm>
            <a:off x="2343150" y="546100"/>
            <a:ext cx="1746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99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/>
              <a:t>Phosphorylation and </a:t>
            </a:r>
          </a:p>
          <a:p>
            <a:r>
              <a:rPr lang="en-US" sz="1200" b="1"/>
              <a:t>stabilization</a:t>
            </a:r>
          </a:p>
        </p:txBody>
      </p:sp>
      <p:sp>
        <p:nvSpPr>
          <p:cNvPr id="2663" name="Text Box 615"/>
          <p:cNvSpPr txBox="1">
            <a:spLocks noChangeArrowheads="1"/>
          </p:cNvSpPr>
          <p:nvPr/>
        </p:nvSpPr>
        <p:spPr bwMode="auto">
          <a:xfrm>
            <a:off x="146050" y="71438"/>
            <a:ext cx="4356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99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/>
              <a:t>p53 Regulation – Major mechanisms and function</a:t>
            </a:r>
          </a:p>
        </p:txBody>
      </p:sp>
      <p:sp>
        <p:nvSpPr>
          <p:cNvPr id="2664" name="Oval 616"/>
          <p:cNvSpPr>
            <a:spLocks noChangeAspect="1" noChangeArrowheads="1"/>
          </p:cNvSpPr>
          <p:nvPr/>
        </p:nvSpPr>
        <p:spPr bwMode="auto">
          <a:xfrm>
            <a:off x="8045450" y="1030288"/>
            <a:ext cx="422275" cy="268287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chemeClr val="bg2"/>
              </a:gs>
            </a:gsLst>
            <a:lin ang="540000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25" tIns="45713" rIns="91425" bIns="45713" anchor="ctr"/>
          <a:lstStyle/>
          <a:p>
            <a:pPr algn="ctr"/>
            <a:r>
              <a:rPr lang="en-US" sz="900" b="1">
                <a:solidFill>
                  <a:srgbClr val="FFFF66"/>
                </a:solidFill>
              </a:rPr>
              <a:t>HIPK2</a:t>
            </a:r>
          </a:p>
        </p:txBody>
      </p:sp>
      <p:sp>
        <p:nvSpPr>
          <p:cNvPr id="2665" name="Oval 617"/>
          <p:cNvSpPr>
            <a:spLocks noChangeAspect="1" noChangeArrowheads="1"/>
          </p:cNvSpPr>
          <p:nvPr/>
        </p:nvSpPr>
        <p:spPr bwMode="auto">
          <a:xfrm flipH="1">
            <a:off x="8509000" y="1019175"/>
            <a:ext cx="430213" cy="238125"/>
          </a:xfrm>
          <a:prstGeom prst="ellipse">
            <a:avLst/>
          </a:prstGeom>
          <a:gradFill rotWithShape="1">
            <a:gsLst>
              <a:gs pos="0">
                <a:srgbClr val="FFD393"/>
              </a:gs>
              <a:gs pos="100000">
                <a:srgbClr val="008080"/>
              </a:gs>
            </a:gsLst>
            <a:lin ang="5400000" scaled="1"/>
          </a:gradFill>
          <a:ln w="6350">
            <a:solidFill>
              <a:srgbClr val="70745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25" tIns="45713" rIns="91425" bIns="45713" anchor="ctr"/>
          <a:lstStyle/>
          <a:p>
            <a:pPr algn="ctr"/>
            <a:r>
              <a:rPr lang="en-US" sz="1000" b="1"/>
              <a:t>p38</a:t>
            </a:r>
            <a:r>
              <a:rPr lang="el-GR" sz="1000" b="1">
                <a:latin typeface="Adobe Kaiti Std R" charset="0"/>
              </a:rPr>
              <a:t>α</a:t>
            </a:r>
            <a:endParaRPr lang="en-US" sz="600" b="1"/>
          </a:p>
        </p:txBody>
      </p:sp>
      <p:sp>
        <p:nvSpPr>
          <p:cNvPr id="2666" name="Oval 618"/>
          <p:cNvSpPr>
            <a:spLocks noChangeAspect="1" noChangeArrowheads="1"/>
          </p:cNvSpPr>
          <p:nvPr/>
        </p:nvSpPr>
        <p:spPr bwMode="auto">
          <a:xfrm>
            <a:off x="8053388" y="1347788"/>
            <a:ext cx="428625" cy="238125"/>
          </a:xfrm>
          <a:prstGeom prst="ellipse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99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009900"/>
                </a:solidFill>
                <a:sym typeface="Symbol" charset="0"/>
              </a:rPr>
              <a:t>Dyrk2</a:t>
            </a:r>
          </a:p>
        </p:txBody>
      </p:sp>
      <p:sp>
        <p:nvSpPr>
          <p:cNvPr id="2667" name="AutoShape 619"/>
          <p:cNvSpPr>
            <a:spLocks/>
          </p:cNvSpPr>
          <p:nvPr/>
        </p:nvSpPr>
        <p:spPr bwMode="auto">
          <a:xfrm rot="10800000">
            <a:off x="8024813" y="1020763"/>
            <a:ext cx="65087" cy="577850"/>
          </a:xfrm>
          <a:prstGeom prst="rightBracket">
            <a:avLst>
              <a:gd name="adj" fmla="val 73984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668" name="Oval 620"/>
          <p:cNvSpPr>
            <a:spLocks noChangeAspect="1" noChangeArrowheads="1"/>
          </p:cNvSpPr>
          <p:nvPr/>
        </p:nvSpPr>
        <p:spPr bwMode="auto">
          <a:xfrm flipH="1">
            <a:off x="8542338" y="1328738"/>
            <a:ext cx="419100" cy="257175"/>
          </a:xfrm>
          <a:prstGeom prst="ellipse">
            <a:avLst/>
          </a:prstGeom>
          <a:gradFill rotWithShape="1">
            <a:gsLst>
              <a:gs pos="0">
                <a:srgbClr val="DDDDDD">
                  <a:gamma/>
                  <a:shade val="46275"/>
                  <a:invGamma/>
                </a:srgbClr>
              </a:gs>
              <a:gs pos="50000">
                <a:srgbClr val="DDDDDD"/>
              </a:gs>
              <a:gs pos="100000">
                <a:srgbClr val="DDDDDD">
                  <a:gamma/>
                  <a:shade val="46275"/>
                  <a:invGamma/>
                </a:srgbClr>
              </a:gs>
            </a:gsLst>
            <a:lin ang="5400000" scaled="1"/>
          </a:gradFill>
          <a:ln w="12700">
            <a:solidFill>
              <a:srgbClr val="0099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25" tIns="45713" rIns="91425" bIns="45713" anchor="ctr"/>
          <a:lstStyle/>
          <a:p>
            <a:pPr algn="ctr"/>
            <a:r>
              <a:rPr lang="en-US" sz="800" b="1">
                <a:solidFill>
                  <a:srgbClr val="009900"/>
                </a:solidFill>
              </a:rPr>
              <a:t>PKC</a:t>
            </a:r>
            <a:r>
              <a:rPr lang="en-US" sz="800" b="1">
                <a:solidFill>
                  <a:srgbClr val="009900"/>
                </a:solidFill>
                <a:sym typeface="Symbol" charset="0"/>
              </a:rPr>
              <a:t></a:t>
            </a:r>
          </a:p>
        </p:txBody>
      </p:sp>
      <p:sp>
        <p:nvSpPr>
          <p:cNvPr id="2669" name="Freeform 621"/>
          <p:cNvSpPr>
            <a:spLocks/>
          </p:cNvSpPr>
          <p:nvPr/>
        </p:nvSpPr>
        <p:spPr bwMode="auto">
          <a:xfrm>
            <a:off x="7653338" y="1254125"/>
            <a:ext cx="312737" cy="184150"/>
          </a:xfrm>
          <a:custGeom>
            <a:avLst/>
            <a:gdLst>
              <a:gd name="T0" fmla="*/ 197 w 197"/>
              <a:gd name="T1" fmla="*/ 0 h 116"/>
              <a:gd name="T2" fmla="*/ 0 w 197"/>
              <a:gd name="T3" fmla="*/ 116 h 1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97" h="116">
                <a:moveTo>
                  <a:pt x="197" y="0"/>
                </a:moveTo>
                <a:cubicBezTo>
                  <a:pt x="62" y="0"/>
                  <a:pt x="84" y="38"/>
                  <a:pt x="0" y="116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670" name="Group 622"/>
          <p:cNvGrpSpPr>
            <a:grpSpLocks noChangeAspect="1"/>
          </p:cNvGrpSpPr>
          <p:nvPr/>
        </p:nvGrpSpPr>
        <p:grpSpPr bwMode="auto">
          <a:xfrm>
            <a:off x="7621588" y="2847975"/>
            <a:ext cx="722312" cy="338138"/>
            <a:chOff x="14921" y="14513"/>
            <a:chExt cx="360" cy="189"/>
          </a:xfrm>
        </p:grpSpPr>
        <p:grpSp>
          <p:nvGrpSpPr>
            <p:cNvPr id="2671" name="Group 623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672" name="Freeform 624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73" name="Oval 625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74" name="Oval 626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75" name="Oval 627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76" name="Oval 628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677" name="Text Box 629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678" name="Group 630"/>
          <p:cNvGrpSpPr>
            <a:grpSpLocks noChangeAspect="1"/>
          </p:cNvGrpSpPr>
          <p:nvPr/>
        </p:nvGrpSpPr>
        <p:grpSpPr bwMode="auto">
          <a:xfrm flipH="1">
            <a:off x="8216900" y="2851150"/>
            <a:ext cx="722313" cy="338138"/>
            <a:chOff x="14921" y="14513"/>
            <a:chExt cx="360" cy="189"/>
          </a:xfrm>
        </p:grpSpPr>
        <p:grpSp>
          <p:nvGrpSpPr>
            <p:cNvPr id="2679" name="Group 631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680" name="Freeform 632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81" name="Oval 633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82" name="Oval 634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83" name="Oval 635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84" name="Oval 636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685" name="Text Box 637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686" name="Group 638"/>
          <p:cNvGrpSpPr>
            <a:grpSpLocks/>
          </p:cNvGrpSpPr>
          <p:nvPr/>
        </p:nvGrpSpPr>
        <p:grpSpPr bwMode="auto">
          <a:xfrm>
            <a:off x="7610475" y="3143250"/>
            <a:ext cx="722313" cy="338138"/>
            <a:chOff x="1259" y="3039"/>
            <a:chExt cx="455" cy="213"/>
          </a:xfrm>
        </p:grpSpPr>
        <p:grpSp>
          <p:nvGrpSpPr>
            <p:cNvPr id="2687" name="Group 639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2688" name="Freeform 640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89" name="Oval 641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0" name="Oval 642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1" name="Oval 643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2" name="Oval 644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693" name="Text Box 645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694" name="Group 646"/>
          <p:cNvGrpSpPr>
            <a:grpSpLocks/>
          </p:cNvGrpSpPr>
          <p:nvPr/>
        </p:nvGrpSpPr>
        <p:grpSpPr bwMode="auto">
          <a:xfrm flipH="1">
            <a:off x="8226425" y="3141663"/>
            <a:ext cx="722313" cy="338137"/>
            <a:chOff x="1259" y="3039"/>
            <a:chExt cx="455" cy="213"/>
          </a:xfrm>
        </p:grpSpPr>
        <p:grpSp>
          <p:nvGrpSpPr>
            <p:cNvPr id="2695" name="Group 647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2696" name="Freeform 648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7" name="Oval 649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8" name="Oval 650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9" name="Oval 651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00" name="Oval 652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701" name="Text Box 653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2702" name="Oval 654"/>
          <p:cNvSpPr>
            <a:spLocks noChangeAspect="1" noChangeArrowheads="1"/>
          </p:cNvSpPr>
          <p:nvPr/>
        </p:nvSpPr>
        <p:spPr bwMode="auto">
          <a:xfrm>
            <a:off x="7821613" y="2781300"/>
            <a:ext cx="227012" cy="134938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 b="1">
                <a:solidFill>
                  <a:srgbClr val="FFFF00"/>
                </a:solidFill>
              </a:rPr>
              <a:t>S</a:t>
            </a:r>
            <a:r>
              <a:rPr lang="en-US" sz="600" b="1"/>
              <a:t>46</a:t>
            </a:r>
          </a:p>
        </p:txBody>
      </p:sp>
      <p:sp>
        <p:nvSpPr>
          <p:cNvPr id="2703" name="Oval 655"/>
          <p:cNvSpPr>
            <a:spLocks noChangeAspect="1" noChangeArrowheads="1"/>
          </p:cNvSpPr>
          <p:nvPr/>
        </p:nvSpPr>
        <p:spPr bwMode="auto">
          <a:xfrm>
            <a:off x="8408988" y="2781300"/>
            <a:ext cx="227012" cy="134938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 b="1">
                <a:solidFill>
                  <a:srgbClr val="FFFF00"/>
                </a:solidFill>
              </a:rPr>
              <a:t>S</a:t>
            </a:r>
            <a:r>
              <a:rPr lang="en-US" sz="600" b="1"/>
              <a:t>46</a:t>
            </a:r>
          </a:p>
        </p:txBody>
      </p:sp>
      <p:sp>
        <p:nvSpPr>
          <p:cNvPr id="2704" name="Oval 656"/>
          <p:cNvSpPr>
            <a:spLocks noChangeAspect="1" noChangeArrowheads="1"/>
          </p:cNvSpPr>
          <p:nvPr/>
        </p:nvSpPr>
        <p:spPr bwMode="auto">
          <a:xfrm>
            <a:off x="7915275" y="3417888"/>
            <a:ext cx="220663" cy="1317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 b="1">
                <a:solidFill>
                  <a:srgbClr val="FFFF00"/>
                </a:solidFill>
              </a:rPr>
              <a:t>S</a:t>
            </a:r>
            <a:r>
              <a:rPr lang="en-US" sz="600" b="1"/>
              <a:t>46</a:t>
            </a:r>
          </a:p>
        </p:txBody>
      </p:sp>
      <p:sp>
        <p:nvSpPr>
          <p:cNvPr id="2705" name="Oval 657"/>
          <p:cNvSpPr>
            <a:spLocks noChangeAspect="1" noChangeArrowheads="1"/>
          </p:cNvSpPr>
          <p:nvPr/>
        </p:nvSpPr>
        <p:spPr bwMode="auto">
          <a:xfrm>
            <a:off x="8497888" y="3402013"/>
            <a:ext cx="220662" cy="1317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 b="1">
                <a:solidFill>
                  <a:srgbClr val="FFFF00"/>
                </a:solidFill>
              </a:rPr>
              <a:t>S</a:t>
            </a:r>
            <a:r>
              <a:rPr lang="en-US" sz="600" b="1"/>
              <a:t>46</a:t>
            </a:r>
          </a:p>
        </p:txBody>
      </p:sp>
      <p:sp>
        <p:nvSpPr>
          <p:cNvPr id="2706" name="Freeform 658"/>
          <p:cNvSpPr>
            <a:spLocks/>
          </p:cNvSpPr>
          <p:nvPr/>
        </p:nvSpPr>
        <p:spPr bwMode="auto">
          <a:xfrm>
            <a:off x="7488238" y="1890713"/>
            <a:ext cx="303212" cy="898525"/>
          </a:xfrm>
          <a:custGeom>
            <a:avLst/>
            <a:gdLst>
              <a:gd name="T0" fmla="*/ 6 w 191"/>
              <a:gd name="T1" fmla="*/ 0 h 566"/>
              <a:gd name="T2" fmla="*/ 191 w 191"/>
              <a:gd name="T3" fmla="*/ 566 h 56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91" h="566">
                <a:moveTo>
                  <a:pt x="6" y="0"/>
                </a:moveTo>
                <a:cubicBezTo>
                  <a:pt x="0" y="263"/>
                  <a:pt x="12" y="316"/>
                  <a:pt x="191" y="566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707" name="AutoShape 659"/>
          <p:cNvSpPr>
            <a:spLocks noChangeAspect="1" noChangeArrowheads="1"/>
          </p:cNvSpPr>
          <p:nvPr/>
        </p:nvSpPr>
        <p:spPr bwMode="auto">
          <a:xfrm>
            <a:off x="6921500" y="2887663"/>
            <a:ext cx="641350" cy="606425"/>
          </a:xfrm>
          <a:prstGeom prst="roundRect">
            <a:avLst>
              <a:gd name="adj" fmla="val 16667"/>
            </a:avLst>
          </a:prstGeom>
          <a:solidFill>
            <a:schemeClr val="bg2">
              <a:lumMod val="75000"/>
            </a:schemeClr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r>
              <a:rPr lang="en-US" sz="1000" b="1"/>
              <a:t>Bax,</a:t>
            </a:r>
          </a:p>
          <a:p>
            <a:r>
              <a:rPr lang="en-US" sz="1000" b="1"/>
              <a:t>Puma,</a:t>
            </a:r>
          </a:p>
          <a:p>
            <a:r>
              <a:rPr lang="en-US" sz="1000" b="1"/>
              <a:t>p53AIP1</a:t>
            </a:r>
          </a:p>
        </p:txBody>
      </p:sp>
      <p:sp>
        <p:nvSpPr>
          <p:cNvPr id="2708" name="Text Box 660"/>
          <p:cNvSpPr txBox="1">
            <a:spLocks noChangeArrowheads="1"/>
          </p:cNvSpPr>
          <p:nvPr/>
        </p:nvSpPr>
        <p:spPr bwMode="auto">
          <a:xfrm>
            <a:off x="6851650" y="539750"/>
            <a:ext cx="1381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99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/>
              <a:t>Pro-apoptotic</a:t>
            </a:r>
          </a:p>
          <a:p>
            <a:r>
              <a:rPr lang="en-US" sz="1200" b="1"/>
              <a:t>phosphorylation</a:t>
            </a:r>
          </a:p>
        </p:txBody>
      </p:sp>
      <p:grpSp>
        <p:nvGrpSpPr>
          <p:cNvPr id="2709" name="Group 661"/>
          <p:cNvGrpSpPr>
            <a:grpSpLocks noChangeAspect="1"/>
          </p:cNvGrpSpPr>
          <p:nvPr/>
        </p:nvGrpSpPr>
        <p:grpSpPr bwMode="auto">
          <a:xfrm>
            <a:off x="6953250" y="1446213"/>
            <a:ext cx="1152525" cy="539750"/>
            <a:chOff x="14921" y="14513"/>
            <a:chExt cx="360" cy="189"/>
          </a:xfrm>
        </p:grpSpPr>
        <p:grpSp>
          <p:nvGrpSpPr>
            <p:cNvPr id="2710" name="Group 662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711" name="Freeform 663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12" name="Oval 664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13" name="Oval 665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14" name="Oval 666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15" name="Oval 667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716" name="Text Box 668"/>
            <p:cNvSpPr txBox="1">
              <a:spLocks noChangeAspect="1" noChangeArrowheads="1"/>
            </p:cNvSpPr>
            <p:nvPr/>
          </p:nvSpPr>
          <p:spPr bwMode="auto">
            <a:xfrm>
              <a:off x="15092" y="14583"/>
              <a:ext cx="95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2717" name="Oval 669"/>
          <p:cNvSpPr>
            <a:spLocks noChangeAspect="1" noChangeArrowheads="1"/>
          </p:cNvSpPr>
          <p:nvPr/>
        </p:nvSpPr>
        <p:spPr bwMode="auto">
          <a:xfrm>
            <a:off x="7370763" y="1400175"/>
            <a:ext cx="293687" cy="1746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S</a:t>
            </a:r>
            <a:r>
              <a:rPr lang="en-US" sz="800" b="1"/>
              <a:t>46</a:t>
            </a:r>
          </a:p>
        </p:txBody>
      </p:sp>
      <p:sp>
        <p:nvSpPr>
          <p:cNvPr id="2718" name="Text Box 670"/>
          <p:cNvSpPr txBox="1">
            <a:spLocks noChangeArrowheads="1"/>
          </p:cNvSpPr>
          <p:nvPr/>
        </p:nvSpPr>
        <p:spPr bwMode="auto">
          <a:xfrm>
            <a:off x="6889750" y="3713163"/>
            <a:ext cx="11763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99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/>
              <a:t>Pro-apoptotic</a:t>
            </a:r>
          </a:p>
          <a:p>
            <a:r>
              <a:rPr lang="en-US" sz="1200" b="1"/>
              <a:t>acetylation</a:t>
            </a:r>
          </a:p>
        </p:txBody>
      </p:sp>
      <p:grpSp>
        <p:nvGrpSpPr>
          <p:cNvPr id="2719" name="Group 671"/>
          <p:cNvGrpSpPr>
            <a:grpSpLocks noChangeAspect="1"/>
          </p:cNvGrpSpPr>
          <p:nvPr/>
        </p:nvGrpSpPr>
        <p:grpSpPr bwMode="auto">
          <a:xfrm>
            <a:off x="6913563" y="4735513"/>
            <a:ext cx="1152525" cy="539750"/>
            <a:chOff x="14921" y="14513"/>
            <a:chExt cx="360" cy="189"/>
          </a:xfrm>
        </p:grpSpPr>
        <p:grpSp>
          <p:nvGrpSpPr>
            <p:cNvPr id="2720" name="Group 672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721" name="Freeform 673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22" name="Oval 674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23" name="Oval 675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24" name="Oval 676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25" name="Oval 677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726" name="Text Box 678"/>
            <p:cNvSpPr txBox="1">
              <a:spLocks noChangeAspect="1" noChangeArrowheads="1"/>
            </p:cNvSpPr>
            <p:nvPr/>
          </p:nvSpPr>
          <p:spPr bwMode="auto">
            <a:xfrm>
              <a:off x="15092" y="14583"/>
              <a:ext cx="95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2727" name="AutoShape 679"/>
          <p:cNvSpPr>
            <a:spLocks noChangeAspect="1" noChangeArrowheads="1"/>
          </p:cNvSpPr>
          <p:nvPr/>
        </p:nvSpPr>
        <p:spPr bwMode="auto">
          <a:xfrm>
            <a:off x="8074025" y="4233863"/>
            <a:ext cx="363538" cy="233362"/>
          </a:xfrm>
          <a:prstGeom prst="roundRect">
            <a:avLst>
              <a:gd name="adj" fmla="val 16667"/>
            </a:avLst>
          </a:prstGeom>
          <a:solidFill>
            <a:srgbClr val="A4A78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FFFF00"/>
                </a:solidFill>
              </a:rPr>
              <a:t>MOF</a:t>
            </a:r>
          </a:p>
        </p:txBody>
      </p:sp>
      <p:sp>
        <p:nvSpPr>
          <p:cNvPr id="2728" name="AutoShape 680"/>
          <p:cNvSpPr>
            <a:spLocks noChangeAspect="1" noChangeArrowheads="1"/>
          </p:cNvSpPr>
          <p:nvPr/>
        </p:nvSpPr>
        <p:spPr bwMode="auto">
          <a:xfrm>
            <a:off x="8526463" y="4230688"/>
            <a:ext cx="365125" cy="231775"/>
          </a:xfrm>
          <a:prstGeom prst="roundRect">
            <a:avLst>
              <a:gd name="adj" fmla="val 16667"/>
            </a:avLst>
          </a:prstGeom>
          <a:solidFill>
            <a:srgbClr val="A390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FFFF00"/>
                </a:solidFill>
              </a:rPr>
              <a:t>Tip60</a:t>
            </a:r>
          </a:p>
        </p:txBody>
      </p:sp>
      <p:grpSp>
        <p:nvGrpSpPr>
          <p:cNvPr id="2729" name="Group 681"/>
          <p:cNvGrpSpPr>
            <a:grpSpLocks noChangeAspect="1"/>
          </p:cNvGrpSpPr>
          <p:nvPr/>
        </p:nvGrpSpPr>
        <p:grpSpPr bwMode="auto">
          <a:xfrm>
            <a:off x="7653338" y="6007100"/>
            <a:ext cx="722312" cy="338138"/>
            <a:chOff x="14921" y="14513"/>
            <a:chExt cx="360" cy="189"/>
          </a:xfrm>
        </p:grpSpPr>
        <p:grpSp>
          <p:nvGrpSpPr>
            <p:cNvPr id="2730" name="Group 682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731" name="Freeform 683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32" name="Oval 684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33" name="Oval 685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34" name="Oval 686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35" name="Oval 687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736" name="Text Box 688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737" name="Group 689"/>
          <p:cNvGrpSpPr>
            <a:grpSpLocks noChangeAspect="1"/>
          </p:cNvGrpSpPr>
          <p:nvPr/>
        </p:nvGrpSpPr>
        <p:grpSpPr bwMode="auto">
          <a:xfrm flipH="1">
            <a:off x="8248650" y="6010275"/>
            <a:ext cx="722313" cy="338138"/>
            <a:chOff x="14921" y="14513"/>
            <a:chExt cx="360" cy="189"/>
          </a:xfrm>
        </p:grpSpPr>
        <p:grpSp>
          <p:nvGrpSpPr>
            <p:cNvPr id="2738" name="Group 690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739" name="Freeform 691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40" name="Oval 692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41" name="Oval 693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42" name="Oval 694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43" name="Oval 695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744" name="Text Box 696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745" name="Group 697"/>
          <p:cNvGrpSpPr>
            <a:grpSpLocks/>
          </p:cNvGrpSpPr>
          <p:nvPr/>
        </p:nvGrpSpPr>
        <p:grpSpPr bwMode="auto">
          <a:xfrm>
            <a:off x="7642225" y="6302375"/>
            <a:ext cx="722313" cy="338138"/>
            <a:chOff x="1259" y="3039"/>
            <a:chExt cx="455" cy="213"/>
          </a:xfrm>
        </p:grpSpPr>
        <p:grpSp>
          <p:nvGrpSpPr>
            <p:cNvPr id="2746" name="Group 698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2747" name="Freeform 699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48" name="Oval 700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49" name="Oval 701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50" name="Oval 702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51" name="Oval 703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752" name="Text Box 704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753" name="Group 705"/>
          <p:cNvGrpSpPr>
            <a:grpSpLocks/>
          </p:cNvGrpSpPr>
          <p:nvPr/>
        </p:nvGrpSpPr>
        <p:grpSpPr bwMode="auto">
          <a:xfrm flipH="1">
            <a:off x="8258175" y="6300788"/>
            <a:ext cx="722313" cy="338137"/>
            <a:chOff x="1259" y="3039"/>
            <a:chExt cx="455" cy="213"/>
          </a:xfrm>
        </p:grpSpPr>
        <p:grpSp>
          <p:nvGrpSpPr>
            <p:cNvPr id="2754" name="Group 706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2755" name="Freeform 707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56" name="Oval 708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57" name="Oval 709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58" name="Oval 710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59" name="Oval 711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760" name="Text Box 712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2761" name="AutoShape 713"/>
          <p:cNvSpPr>
            <a:spLocks noChangeArrowheads="1"/>
          </p:cNvSpPr>
          <p:nvPr/>
        </p:nvSpPr>
        <p:spPr bwMode="auto">
          <a:xfrm>
            <a:off x="7667625" y="4841875"/>
            <a:ext cx="280988" cy="117475"/>
          </a:xfrm>
          <a:prstGeom prst="roundRect">
            <a:avLst>
              <a:gd name="adj" fmla="val 29884"/>
            </a:avLst>
          </a:prstGeom>
          <a:solidFill>
            <a:srgbClr val="FFFFFF"/>
          </a:solidFill>
          <a:ln w="9525">
            <a:solidFill>
              <a:srgbClr val="0099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/>
              <a:t>K</a:t>
            </a:r>
            <a:r>
              <a:rPr lang="en-US" sz="800" b="1">
                <a:solidFill>
                  <a:srgbClr val="009900"/>
                </a:solidFill>
              </a:rPr>
              <a:t>120</a:t>
            </a:r>
          </a:p>
        </p:txBody>
      </p:sp>
      <p:sp>
        <p:nvSpPr>
          <p:cNvPr id="2762" name="AutoShape 714"/>
          <p:cNvSpPr>
            <a:spLocks/>
          </p:cNvSpPr>
          <p:nvPr/>
        </p:nvSpPr>
        <p:spPr bwMode="auto">
          <a:xfrm rot="5400000">
            <a:off x="8428038" y="4016375"/>
            <a:ext cx="74612" cy="915988"/>
          </a:xfrm>
          <a:prstGeom prst="rightBracket">
            <a:avLst>
              <a:gd name="adj" fmla="val 102306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763" name="Freeform 715"/>
          <p:cNvSpPr>
            <a:spLocks/>
          </p:cNvSpPr>
          <p:nvPr/>
        </p:nvSpPr>
        <p:spPr bwMode="auto">
          <a:xfrm>
            <a:off x="8115300" y="4556125"/>
            <a:ext cx="412750" cy="338138"/>
          </a:xfrm>
          <a:custGeom>
            <a:avLst/>
            <a:gdLst>
              <a:gd name="T0" fmla="*/ 229 w 260"/>
              <a:gd name="T1" fmla="*/ 0 h 213"/>
              <a:gd name="T2" fmla="*/ 0 w 260"/>
              <a:gd name="T3" fmla="*/ 197 h 2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60" h="213">
                <a:moveTo>
                  <a:pt x="229" y="0"/>
                </a:moveTo>
                <a:cubicBezTo>
                  <a:pt x="260" y="100"/>
                  <a:pt x="128" y="213"/>
                  <a:pt x="0" y="197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764" name="Freeform 716"/>
          <p:cNvSpPr>
            <a:spLocks/>
          </p:cNvSpPr>
          <p:nvPr/>
        </p:nvSpPr>
        <p:spPr bwMode="auto">
          <a:xfrm>
            <a:off x="8085138" y="5227638"/>
            <a:ext cx="293687" cy="839787"/>
          </a:xfrm>
          <a:custGeom>
            <a:avLst/>
            <a:gdLst>
              <a:gd name="T0" fmla="*/ 0 w 185"/>
              <a:gd name="T1" fmla="*/ 0 h 529"/>
              <a:gd name="T2" fmla="*/ 175 w 185"/>
              <a:gd name="T3" fmla="*/ 529 h 5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529">
                <a:moveTo>
                  <a:pt x="0" y="0"/>
                </a:moveTo>
                <a:cubicBezTo>
                  <a:pt x="153" y="131"/>
                  <a:pt x="185" y="272"/>
                  <a:pt x="175" y="529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765" name="Group 717"/>
          <p:cNvGrpSpPr>
            <a:grpSpLocks/>
          </p:cNvGrpSpPr>
          <p:nvPr/>
        </p:nvGrpSpPr>
        <p:grpSpPr bwMode="auto">
          <a:xfrm>
            <a:off x="7896225" y="4752975"/>
            <a:ext cx="255588" cy="193675"/>
            <a:chOff x="4445" y="1766"/>
            <a:chExt cx="161" cy="122"/>
          </a:xfrm>
        </p:grpSpPr>
        <p:sp>
          <p:nvSpPr>
            <p:cNvPr id="2766" name="Freeform 718"/>
            <p:cNvSpPr>
              <a:spLocks noChangeAspect="1"/>
            </p:cNvSpPr>
            <p:nvPr/>
          </p:nvSpPr>
          <p:spPr bwMode="auto">
            <a:xfrm flipH="1" flipV="1">
              <a:off x="4445" y="1766"/>
              <a:ext cx="161" cy="122"/>
            </a:xfrm>
            <a:custGeom>
              <a:avLst/>
              <a:gdLst>
                <a:gd name="T0" fmla="*/ 522 w 965"/>
                <a:gd name="T1" fmla="*/ 303 h 930"/>
                <a:gd name="T2" fmla="*/ 77 w 965"/>
                <a:gd name="T3" fmla="*/ 411 h 930"/>
                <a:gd name="T4" fmla="*/ 196 w 965"/>
                <a:gd name="T5" fmla="*/ 856 h 930"/>
                <a:gd name="T6" fmla="*/ 615 w 965"/>
                <a:gd name="T7" fmla="*/ 713 h 930"/>
                <a:gd name="T8" fmla="*/ 631 w 965"/>
                <a:gd name="T9" fmla="*/ 395 h 930"/>
                <a:gd name="T10" fmla="*/ 711 w 965"/>
                <a:gd name="T11" fmla="*/ 121 h 930"/>
                <a:gd name="T12" fmla="*/ 951 w 965"/>
                <a:gd name="T13" fmla="*/ 5 h 930"/>
                <a:gd name="T14" fmla="*/ 624 w 965"/>
                <a:gd name="T15" fmla="*/ 91 h 930"/>
                <a:gd name="T16" fmla="*/ 522 w 965"/>
                <a:gd name="T17" fmla="*/ 303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5" h="930">
                  <a:moveTo>
                    <a:pt x="522" y="303"/>
                  </a:moveTo>
                  <a:cubicBezTo>
                    <a:pt x="468" y="360"/>
                    <a:pt x="154" y="277"/>
                    <a:pt x="77" y="411"/>
                  </a:cubicBezTo>
                  <a:cubicBezTo>
                    <a:pt x="0" y="545"/>
                    <a:pt x="56" y="782"/>
                    <a:pt x="196" y="856"/>
                  </a:cubicBezTo>
                  <a:cubicBezTo>
                    <a:pt x="336" y="930"/>
                    <a:pt x="560" y="805"/>
                    <a:pt x="615" y="713"/>
                  </a:cubicBezTo>
                  <a:cubicBezTo>
                    <a:pt x="670" y="621"/>
                    <a:pt x="615" y="494"/>
                    <a:pt x="631" y="395"/>
                  </a:cubicBezTo>
                  <a:cubicBezTo>
                    <a:pt x="647" y="296"/>
                    <a:pt x="658" y="186"/>
                    <a:pt x="711" y="121"/>
                  </a:cubicBezTo>
                  <a:cubicBezTo>
                    <a:pt x="764" y="56"/>
                    <a:pt x="965" y="10"/>
                    <a:pt x="951" y="5"/>
                  </a:cubicBezTo>
                  <a:cubicBezTo>
                    <a:pt x="937" y="0"/>
                    <a:pt x="695" y="41"/>
                    <a:pt x="624" y="91"/>
                  </a:cubicBezTo>
                  <a:cubicBezTo>
                    <a:pt x="553" y="141"/>
                    <a:pt x="576" y="246"/>
                    <a:pt x="522" y="303"/>
                  </a:cubicBezTo>
                  <a:close/>
                </a:path>
              </a:pathLst>
            </a:custGeom>
            <a:solidFill>
              <a:srgbClr val="A4A788"/>
            </a:solidFill>
            <a:ln w="6350" cap="flat" cmpd="sng">
              <a:solidFill>
                <a:srgbClr val="C5FF8B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2767" name="Group 719"/>
            <p:cNvGrpSpPr>
              <a:grpSpLocks noChangeAspect="1"/>
            </p:cNvGrpSpPr>
            <p:nvPr/>
          </p:nvGrpSpPr>
          <p:grpSpPr bwMode="auto">
            <a:xfrm flipH="1">
              <a:off x="4512" y="1794"/>
              <a:ext cx="32" cy="34"/>
              <a:chOff x="263" y="1301"/>
              <a:chExt cx="540" cy="690"/>
            </a:xfrm>
          </p:grpSpPr>
          <p:sp>
            <p:nvSpPr>
              <p:cNvPr id="2768" name="Freeform 720"/>
              <p:cNvSpPr>
                <a:spLocks noChangeAspect="1"/>
              </p:cNvSpPr>
              <p:nvPr/>
            </p:nvSpPr>
            <p:spPr bwMode="auto">
              <a:xfrm>
                <a:off x="263" y="1301"/>
                <a:ext cx="540" cy="690"/>
              </a:xfrm>
              <a:custGeom>
                <a:avLst/>
                <a:gdLst>
                  <a:gd name="T0" fmla="*/ 0 w 540"/>
                  <a:gd name="T1" fmla="*/ 690 h 690"/>
                  <a:gd name="T2" fmla="*/ 264 w 540"/>
                  <a:gd name="T3" fmla="*/ 0 h 690"/>
                  <a:gd name="T4" fmla="*/ 540 w 540"/>
                  <a:gd name="T5" fmla="*/ 678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0" h="690">
                    <a:moveTo>
                      <a:pt x="0" y="690"/>
                    </a:moveTo>
                    <a:lnTo>
                      <a:pt x="264" y="0"/>
                    </a:lnTo>
                    <a:lnTo>
                      <a:pt x="540" y="678"/>
                    </a:lnTo>
                  </a:path>
                </a:pathLst>
              </a:custGeom>
              <a:noFill/>
              <a:ln w="9525" cmpd="sng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769" name="Line 721"/>
              <p:cNvSpPr>
                <a:spLocks noChangeAspect="1" noChangeShapeType="1"/>
              </p:cNvSpPr>
              <p:nvPr/>
            </p:nvSpPr>
            <p:spPr bwMode="auto">
              <a:xfrm>
                <a:off x="359" y="1727"/>
                <a:ext cx="336" cy="0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2770" name="Freeform 722"/>
            <p:cNvSpPr>
              <a:spLocks noChangeAspect="1"/>
            </p:cNvSpPr>
            <p:nvPr/>
          </p:nvSpPr>
          <p:spPr bwMode="auto">
            <a:xfrm>
              <a:off x="4552" y="1803"/>
              <a:ext cx="24" cy="25"/>
            </a:xfrm>
            <a:custGeom>
              <a:avLst/>
              <a:gdLst>
                <a:gd name="T0" fmla="*/ 372 w 372"/>
                <a:gd name="T1" fmla="*/ 316 h 487"/>
                <a:gd name="T2" fmla="*/ 337 w 372"/>
                <a:gd name="T3" fmla="*/ 414 h 487"/>
                <a:gd name="T4" fmla="*/ 252 w 372"/>
                <a:gd name="T5" fmla="*/ 473 h 487"/>
                <a:gd name="T6" fmla="*/ 147 w 372"/>
                <a:gd name="T7" fmla="*/ 477 h 487"/>
                <a:gd name="T8" fmla="*/ 52 w 372"/>
                <a:gd name="T9" fmla="*/ 412 h 487"/>
                <a:gd name="T10" fmla="*/ 6 w 372"/>
                <a:gd name="T11" fmla="*/ 294 h 487"/>
                <a:gd name="T12" fmla="*/ 15 w 372"/>
                <a:gd name="T13" fmla="*/ 138 h 487"/>
                <a:gd name="T14" fmla="*/ 92 w 372"/>
                <a:gd name="T15" fmla="*/ 34 h 487"/>
                <a:gd name="T16" fmla="*/ 206 w 372"/>
                <a:gd name="T17" fmla="*/ 2 h 487"/>
                <a:gd name="T18" fmla="*/ 316 w 372"/>
                <a:gd name="T19" fmla="*/ 48 h 487"/>
                <a:gd name="T20" fmla="*/ 362 w 372"/>
                <a:gd name="T21" fmla="*/ 134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2" h="487">
                  <a:moveTo>
                    <a:pt x="372" y="316"/>
                  </a:moveTo>
                  <a:cubicBezTo>
                    <a:pt x="365" y="332"/>
                    <a:pt x="357" y="388"/>
                    <a:pt x="337" y="414"/>
                  </a:cubicBezTo>
                  <a:cubicBezTo>
                    <a:pt x="317" y="440"/>
                    <a:pt x="284" y="463"/>
                    <a:pt x="252" y="473"/>
                  </a:cubicBezTo>
                  <a:cubicBezTo>
                    <a:pt x="220" y="483"/>
                    <a:pt x="180" y="487"/>
                    <a:pt x="147" y="477"/>
                  </a:cubicBezTo>
                  <a:cubicBezTo>
                    <a:pt x="114" y="467"/>
                    <a:pt x="75" y="443"/>
                    <a:pt x="52" y="412"/>
                  </a:cubicBezTo>
                  <a:cubicBezTo>
                    <a:pt x="29" y="381"/>
                    <a:pt x="12" y="340"/>
                    <a:pt x="6" y="294"/>
                  </a:cubicBezTo>
                  <a:cubicBezTo>
                    <a:pt x="0" y="248"/>
                    <a:pt x="1" y="181"/>
                    <a:pt x="15" y="138"/>
                  </a:cubicBezTo>
                  <a:cubicBezTo>
                    <a:pt x="29" y="95"/>
                    <a:pt x="60" y="57"/>
                    <a:pt x="92" y="34"/>
                  </a:cubicBezTo>
                  <a:cubicBezTo>
                    <a:pt x="124" y="11"/>
                    <a:pt x="169" y="0"/>
                    <a:pt x="206" y="2"/>
                  </a:cubicBezTo>
                  <a:cubicBezTo>
                    <a:pt x="243" y="4"/>
                    <a:pt x="290" y="26"/>
                    <a:pt x="316" y="48"/>
                  </a:cubicBezTo>
                  <a:cubicBezTo>
                    <a:pt x="342" y="70"/>
                    <a:pt x="353" y="116"/>
                    <a:pt x="362" y="134"/>
                  </a:cubicBezTo>
                </a:path>
              </a:pathLst>
            </a:custGeom>
            <a:noFill/>
            <a:ln w="9525" cmpd="sng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771" name="Group 723"/>
          <p:cNvGrpSpPr>
            <a:grpSpLocks/>
          </p:cNvGrpSpPr>
          <p:nvPr/>
        </p:nvGrpSpPr>
        <p:grpSpPr bwMode="auto">
          <a:xfrm>
            <a:off x="8005763" y="6535738"/>
            <a:ext cx="255587" cy="193675"/>
            <a:chOff x="743" y="3834"/>
            <a:chExt cx="161" cy="122"/>
          </a:xfrm>
        </p:grpSpPr>
        <p:sp>
          <p:nvSpPr>
            <p:cNvPr id="2772" name="Freeform 724"/>
            <p:cNvSpPr>
              <a:spLocks noChangeAspect="1"/>
            </p:cNvSpPr>
            <p:nvPr/>
          </p:nvSpPr>
          <p:spPr bwMode="auto">
            <a:xfrm flipH="1">
              <a:off x="743" y="3834"/>
              <a:ext cx="161" cy="122"/>
            </a:xfrm>
            <a:custGeom>
              <a:avLst/>
              <a:gdLst>
                <a:gd name="T0" fmla="*/ 522 w 965"/>
                <a:gd name="T1" fmla="*/ 303 h 930"/>
                <a:gd name="T2" fmla="*/ 77 w 965"/>
                <a:gd name="T3" fmla="*/ 411 h 930"/>
                <a:gd name="T4" fmla="*/ 196 w 965"/>
                <a:gd name="T5" fmla="*/ 856 h 930"/>
                <a:gd name="T6" fmla="*/ 615 w 965"/>
                <a:gd name="T7" fmla="*/ 713 h 930"/>
                <a:gd name="T8" fmla="*/ 631 w 965"/>
                <a:gd name="T9" fmla="*/ 395 h 930"/>
                <a:gd name="T10" fmla="*/ 711 w 965"/>
                <a:gd name="T11" fmla="*/ 121 h 930"/>
                <a:gd name="T12" fmla="*/ 951 w 965"/>
                <a:gd name="T13" fmla="*/ 5 h 930"/>
                <a:gd name="T14" fmla="*/ 624 w 965"/>
                <a:gd name="T15" fmla="*/ 91 h 930"/>
                <a:gd name="T16" fmla="*/ 522 w 965"/>
                <a:gd name="T17" fmla="*/ 303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5" h="930">
                  <a:moveTo>
                    <a:pt x="522" y="303"/>
                  </a:moveTo>
                  <a:cubicBezTo>
                    <a:pt x="468" y="360"/>
                    <a:pt x="154" y="277"/>
                    <a:pt x="77" y="411"/>
                  </a:cubicBezTo>
                  <a:cubicBezTo>
                    <a:pt x="0" y="545"/>
                    <a:pt x="56" y="782"/>
                    <a:pt x="196" y="856"/>
                  </a:cubicBezTo>
                  <a:cubicBezTo>
                    <a:pt x="336" y="930"/>
                    <a:pt x="560" y="805"/>
                    <a:pt x="615" y="713"/>
                  </a:cubicBezTo>
                  <a:cubicBezTo>
                    <a:pt x="670" y="621"/>
                    <a:pt x="615" y="494"/>
                    <a:pt x="631" y="395"/>
                  </a:cubicBezTo>
                  <a:cubicBezTo>
                    <a:pt x="647" y="296"/>
                    <a:pt x="658" y="186"/>
                    <a:pt x="711" y="121"/>
                  </a:cubicBezTo>
                  <a:cubicBezTo>
                    <a:pt x="764" y="56"/>
                    <a:pt x="965" y="10"/>
                    <a:pt x="951" y="5"/>
                  </a:cubicBezTo>
                  <a:cubicBezTo>
                    <a:pt x="937" y="0"/>
                    <a:pt x="695" y="41"/>
                    <a:pt x="624" y="91"/>
                  </a:cubicBezTo>
                  <a:cubicBezTo>
                    <a:pt x="553" y="141"/>
                    <a:pt x="576" y="246"/>
                    <a:pt x="522" y="303"/>
                  </a:cubicBezTo>
                  <a:close/>
                </a:path>
              </a:pathLst>
            </a:custGeom>
            <a:solidFill>
              <a:srgbClr val="A4A788"/>
            </a:solidFill>
            <a:ln w="6350" cap="flat" cmpd="sng">
              <a:solidFill>
                <a:srgbClr val="C5FF8B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2773" name="Group 725"/>
            <p:cNvGrpSpPr>
              <a:grpSpLocks/>
            </p:cNvGrpSpPr>
            <p:nvPr/>
          </p:nvGrpSpPr>
          <p:grpSpPr bwMode="auto">
            <a:xfrm flipV="1">
              <a:off x="810" y="3894"/>
              <a:ext cx="64" cy="34"/>
              <a:chOff x="810" y="3894"/>
              <a:chExt cx="64" cy="34"/>
            </a:xfrm>
          </p:grpSpPr>
          <p:grpSp>
            <p:nvGrpSpPr>
              <p:cNvPr id="2774" name="Group 726"/>
              <p:cNvGrpSpPr>
                <a:grpSpLocks noChangeAspect="1"/>
              </p:cNvGrpSpPr>
              <p:nvPr/>
            </p:nvGrpSpPr>
            <p:grpSpPr bwMode="auto">
              <a:xfrm flipH="1" flipV="1">
                <a:off x="810" y="3894"/>
                <a:ext cx="32" cy="34"/>
                <a:chOff x="263" y="1301"/>
                <a:chExt cx="540" cy="690"/>
              </a:xfrm>
            </p:grpSpPr>
            <p:sp>
              <p:nvSpPr>
                <p:cNvPr id="2775" name="Freeform 727"/>
                <p:cNvSpPr>
                  <a:spLocks noChangeAspect="1"/>
                </p:cNvSpPr>
                <p:nvPr/>
              </p:nvSpPr>
              <p:spPr bwMode="auto">
                <a:xfrm>
                  <a:off x="263" y="1301"/>
                  <a:ext cx="540" cy="690"/>
                </a:xfrm>
                <a:custGeom>
                  <a:avLst/>
                  <a:gdLst>
                    <a:gd name="T0" fmla="*/ 0 w 540"/>
                    <a:gd name="T1" fmla="*/ 690 h 690"/>
                    <a:gd name="T2" fmla="*/ 264 w 540"/>
                    <a:gd name="T3" fmla="*/ 0 h 690"/>
                    <a:gd name="T4" fmla="*/ 540 w 540"/>
                    <a:gd name="T5" fmla="*/ 678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0" h="690">
                      <a:moveTo>
                        <a:pt x="0" y="690"/>
                      </a:moveTo>
                      <a:lnTo>
                        <a:pt x="264" y="0"/>
                      </a:lnTo>
                      <a:lnTo>
                        <a:pt x="540" y="678"/>
                      </a:lnTo>
                    </a:path>
                  </a:pathLst>
                </a:custGeom>
                <a:noFill/>
                <a:ln w="9525" cmpd="sng">
                  <a:solidFill>
                    <a:srgbClr val="A5002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776" name="Line 728"/>
                <p:cNvSpPr>
                  <a:spLocks noChangeAspect="1" noChangeShapeType="1"/>
                </p:cNvSpPr>
                <p:nvPr/>
              </p:nvSpPr>
              <p:spPr bwMode="auto">
                <a:xfrm>
                  <a:off x="359" y="1727"/>
                  <a:ext cx="336" cy="0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2777" name="Freeform 729"/>
              <p:cNvSpPr>
                <a:spLocks noChangeAspect="1"/>
              </p:cNvSpPr>
              <p:nvPr/>
            </p:nvSpPr>
            <p:spPr bwMode="auto">
              <a:xfrm flipV="1">
                <a:off x="850" y="3894"/>
                <a:ext cx="24" cy="25"/>
              </a:xfrm>
              <a:custGeom>
                <a:avLst/>
                <a:gdLst>
                  <a:gd name="T0" fmla="*/ 372 w 372"/>
                  <a:gd name="T1" fmla="*/ 316 h 487"/>
                  <a:gd name="T2" fmla="*/ 337 w 372"/>
                  <a:gd name="T3" fmla="*/ 414 h 487"/>
                  <a:gd name="T4" fmla="*/ 252 w 372"/>
                  <a:gd name="T5" fmla="*/ 473 h 487"/>
                  <a:gd name="T6" fmla="*/ 147 w 372"/>
                  <a:gd name="T7" fmla="*/ 477 h 487"/>
                  <a:gd name="T8" fmla="*/ 52 w 372"/>
                  <a:gd name="T9" fmla="*/ 412 h 487"/>
                  <a:gd name="T10" fmla="*/ 6 w 372"/>
                  <a:gd name="T11" fmla="*/ 294 h 487"/>
                  <a:gd name="T12" fmla="*/ 15 w 372"/>
                  <a:gd name="T13" fmla="*/ 138 h 487"/>
                  <a:gd name="T14" fmla="*/ 92 w 372"/>
                  <a:gd name="T15" fmla="*/ 34 h 487"/>
                  <a:gd name="T16" fmla="*/ 206 w 372"/>
                  <a:gd name="T17" fmla="*/ 2 h 487"/>
                  <a:gd name="T18" fmla="*/ 316 w 372"/>
                  <a:gd name="T19" fmla="*/ 48 h 487"/>
                  <a:gd name="T20" fmla="*/ 362 w 372"/>
                  <a:gd name="T21" fmla="*/ 13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2" h="487">
                    <a:moveTo>
                      <a:pt x="372" y="316"/>
                    </a:moveTo>
                    <a:cubicBezTo>
                      <a:pt x="365" y="332"/>
                      <a:pt x="357" y="388"/>
                      <a:pt x="337" y="414"/>
                    </a:cubicBezTo>
                    <a:cubicBezTo>
                      <a:pt x="317" y="440"/>
                      <a:pt x="284" y="463"/>
                      <a:pt x="252" y="473"/>
                    </a:cubicBezTo>
                    <a:cubicBezTo>
                      <a:pt x="220" y="483"/>
                      <a:pt x="180" y="487"/>
                      <a:pt x="147" y="477"/>
                    </a:cubicBezTo>
                    <a:cubicBezTo>
                      <a:pt x="114" y="467"/>
                      <a:pt x="75" y="443"/>
                      <a:pt x="52" y="412"/>
                    </a:cubicBezTo>
                    <a:cubicBezTo>
                      <a:pt x="29" y="381"/>
                      <a:pt x="12" y="340"/>
                      <a:pt x="6" y="294"/>
                    </a:cubicBezTo>
                    <a:cubicBezTo>
                      <a:pt x="0" y="248"/>
                      <a:pt x="1" y="181"/>
                      <a:pt x="15" y="138"/>
                    </a:cubicBezTo>
                    <a:cubicBezTo>
                      <a:pt x="29" y="95"/>
                      <a:pt x="60" y="57"/>
                      <a:pt x="92" y="34"/>
                    </a:cubicBezTo>
                    <a:cubicBezTo>
                      <a:pt x="124" y="11"/>
                      <a:pt x="169" y="0"/>
                      <a:pt x="206" y="2"/>
                    </a:cubicBezTo>
                    <a:cubicBezTo>
                      <a:pt x="243" y="4"/>
                      <a:pt x="290" y="26"/>
                      <a:pt x="316" y="48"/>
                    </a:cubicBezTo>
                    <a:cubicBezTo>
                      <a:pt x="342" y="70"/>
                      <a:pt x="353" y="116"/>
                      <a:pt x="362" y="134"/>
                    </a:cubicBezTo>
                  </a:path>
                </a:pathLst>
              </a:custGeom>
              <a:noFill/>
              <a:ln w="9525" cmpd="sng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grpSp>
        <p:nvGrpSpPr>
          <p:cNvPr id="2778" name="Group 730"/>
          <p:cNvGrpSpPr>
            <a:grpSpLocks/>
          </p:cNvGrpSpPr>
          <p:nvPr/>
        </p:nvGrpSpPr>
        <p:grpSpPr bwMode="auto">
          <a:xfrm>
            <a:off x="8332788" y="6535738"/>
            <a:ext cx="255587" cy="193675"/>
            <a:chOff x="592" y="3944"/>
            <a:chExt cx="161" cy="122"/>
          </a:xfrm>
        </p:grpSpPr>
        <p:sp>
          <p:nvSpPr>
            <p:cNvPr id="2779" name="Freeform 731"/>
            <p:cNvSpPr>
              <a:spLocks noChangeAspect="1"/>
            </p:cNvSpPr>
            <p:nvPr/>
          </p:nvSpPr>
          <p:spPr bwMode="auto">
            <a:xfrm>
              <a:off x="592" y="3944"/>
              <a:ext cx="161" cy="122"/>
            </a:xfrm>
            <a:custGeom>
              <a:avLst/>
              <a:gdLst>
                <a:gd name="T0" fmla="*/ 522 w 965"/>
                <a:gd name="T1" fmla="*/ 303 h 930"/>
                <a:gd name="T2" fmla="*/ 77 w 965"/>
                <a:gd name="T3" fmla="*/ 411 h 930"/>
                <a:gd name="T4" fmla="*/ 196 w 965"/>
                <a:gd name="T5" fmla="*/ 856 h 930"/>
                <a:gd name="T6" fmla="*/ 615 w 965"/>
                <a:gd name="T7" fmla="*/ 713 h 930"/>
                <a:gd name="T8" fmla="*/ 631 w 965"/>
                <a:gd name="T9" fmla="*/ 395 h 930"/>
                <a:gd name="T10" fmla="*/ 711 w 965"/>
                <a:gd name="T11" fmla="*/ 121 h 930"/>
                <a:gd name="T12" fmla="*/ 951 w 965"/>
                <a:gd name="T13" fmla="*/ 5 h 930"/>
                <a:gd name="T14" fmla="*/ 624 w 965"/>
                <a:gd name="T15" fmla="*/ 91 h 930"/>
                <a:gd name="T16" fmla="*/ 522 w 965"/>
                <a:gd name="T17" fmla="*/ 303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5" h="930">
                  <a:moveTo>
                    <a:pt x="522" y="303"/>
                  </a:moveTo>
                  <a:cubicBezTo>
                    <a:pt x="468" y="360"/>
                    <a:pt x="154" y="277"/>
                    <a:pt x="77" y="411"/>
                  </a:cubicBezTo>
                  <a:cubicBezTo>
                    <a:pt x="0" y="545"/>
                    <a:pt x="56" y="782"/>
                    <a:pt x="196" y="856"/>
                  </a:cubicBezTo>
                  <a:cubicBezTo>
                    <a:pt x="336" y="930"/>
                    <a:pt x="560" y="805"/>
                    <a:pt x="615" y="713"/>
                  </a:cubicBezTo>
                  <a:cubicBezTo>
                    <a:pt x="670" y="621"/>
                    <a:pt x="615" y="494"/>
                    <a:pt x="631" y="395"/>
                  </a:cubicBezTo>
                  <a:cubicBezTo>
                    <a:pt x="647" y="296"/>
                    <a:pt x="658" y="186"/>
                    <a:pt x="711" y="121"/>
                  </a:cubicBezTo>
                  <a:cubicBezTo>
                    <a:pt x="764" y="56"/>
                    <a:pt x="965" y="10"/>
                    <a:pt x="951" y="5"/>
                  </a:cubicBezTo>
                  <a:cubicBezTo>
                    <a:pt x="937" y="0"/>
                    <a:pt x="695" y="41"/>
                    <a:pt x="624" y="91"/>
                  </a:cubicBezTo>
                  <a:cubicBezTo>
                    <a:pt x="553" y="141"/>
                    <a:pt x="576" y="246"/>
                    <a:pt x="522" y="303"/>
                  </a:cubicBezTo>
                  <a:close/>
                </a:path>
              </a:pathLst>
            </a:custGeom>
            <a:solidFill>
              <a:srgbClr val="A4A788"/>
            </a:solidFill>
            <a:ln w="6350" cap="flat" cmpd="sng">
              <a:solidFill>
                <a:srgbClr val="C5FF8B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2780" name="Group 732"/>
            <p:cNvGrpSpPr>
              <a:grpSpLocks/>
            </p:cNvGrpSpPr>
            <p:nvPr/>
          </p:nvGrpSpPr>
          <p:grpSpPr bwMode="auto">
            <a:xfrm flipV="1">
              <a:off x="616" y="4007"/>
              <a:ext cx="64" cy="34"/>
              <a:chOff x="810" y="3894"/>
              <a:chExt cx="64" cy="34"/>
            </a:xfrm>
          </p:grpSpPr>
          <p:grpSp>
            <p:nvGrpSpPr>
              <p:cNvPr id="2781" name="Group 733"/>
              <p:cNvGrpSpPr>
                <a:grpSpLocks noChangeAspect="1"/>
              </p:cNvGrpSpPr>
              <p:nvPr/>
            </p:nvGrpSpPr>
            <p:grpSpPr bwMode="auto">
              <a:xfrm flipH="1" flipV="1">
                <a:off x="810" y="3894"/>
                <a:ext cx="32" cy="34"/>
                <a:chOff x="263" y="1301"/>
                <a:chExt cx="540" cy="690"/>
              </a:xfrm>
            </p:grpSpPr>
            <p:sp>
              <p:nvSpPr>
                <p:cNvPr id="2782" name="Freeform 734"/>
                <p:cNvSpPr>
                  <a:spLocks noChangeAspect="1"/>
                </p:cNvSpPr>
                <p:nvPr/>
              </p:nvSpPr>
              <p:spPr bwMode="auto">
                <a:xfrm>
                  <a:off x="263" y="1301"/>
                  <a:ext cx="540" cy="690"/>
                </a:xfrm>
                <a:custGeom>
                  <a:avLst/>
                  <a:gdLst>
                    <a:gd name="T0" fmla="*/ 0 w 540"/>
                    <a:gd name="T1" fmla="*/ 690 h 690"/>
                    <a:gd name="T2" fmla="*/ 264 w 540"/>
                    <a:gd name="T3" fmla="*/ 0 h 690"/>
                    <a:gd name="T4" fmla="*/ 540 w 540"/>
                    <a:gd name="T5" fmla="*/ 678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0" h="690">
                      <a:moveTo>
                        <a:pt x="0" y="690"/>
                      </a:moveTo>
                      <a:lnTo>
                        <a:pt x="264" y="0"/>
                      </a:lnTo>
                      <a:lnTo>
                        <a:pt x="540" y="678"/>
                      </a:lnTo>
                    </a:path>
                  </a:pathLst>
                </a:custGeom>
                <a:noFill/>
                <a:ln w="9525" cmpd="sng">
                  <a:solidFill>
                    <a:srgbClr val="A5002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783" name="Line 735"/>
                <p:cNvSpPr>
                  <a:spLocks noChangeAspect="1" noChangeShapeType="1"/>
                </p:cNvSpPr>
                <p:nvPr/>
              </p:nvSpPr>
              <p:spPr bwMode="auto">
                <a:xfrm>
                  <a:off x="359" y="1727"/>
                  <a:ext cx="336" cy="0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2784" name="Freeform 736"/>
              <p:cNvSpPr>
                <a:spLocks noChangeAspect="1"/>
              </p:cNvSpPr>
              <p:nvPr/>
            </p:nvSpPr>
            <p:spPr bwMode="auto">
              <a:xfrm flipV="1">
                <a:off x="850" y="3894"/>
                <a:ext cx="24" cy="25"/>
              </a:xfrm>
              <a:custGeom>
                <a:avLst/>
                <a:gdLst>
                  <a:gd name="T0" fmla="*/ 372 w 372"/>
                  <a:gd name="T1" fmla="*/ 316 h 487"/>
                  <a:gd name="T2" fmla="*/ 337 w 372"/>
                  <a:gd name="T3" fmla="*/ 414 h 487"/>
                  <a:gd name="T4" fmla="*/ 252 w 372"/>
                  <a:gd name="T5" fmla="*/ 473 h 487"/>
                  <a:gd name="T6" fmla="*/ 147 w 372"/>
                  <a:gd name="T7" fmla="*/ 477 h 487"/>
                  <a:gd name="T8" fmla="*/ 52 w 372"/>
                  <a:gd name="T9" fmla="*/ 412 h 487"/>
                  <a:gd name="T10" fmla="*/ 6 w 372"/>
                  <a:gd name="T11" fmla="*/ 294 h 487"/>
                  <a:gd name="T12" fmla="*/ 15 w 372"/>
                  <a:gd name="T13" fmla="*/ 138 h 487"/>
                  <a:gd name="T14" fmla="*/ 92 w 372"/>
                  <a:gd name="T15" fmla="*/ 34 h 487"/>
                  <a:gd name="T16" fmla="*/ 206 w 372"/>
                  <a:gd name="T17" fmla="*/ 2 h 487"/>
                  <a:gd name="T18" fmla="*/ 316 w 372"/>
                  <a:gd name="T19" fmla="*/ 48 h 487"/>
                  <a:gd name="T20" fmla="*/ 362 w 372"/>
                  <a:gd name="T21" fmla="*/ 13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2" h="487">
                    <a:moveTo>
                      <a:pt x="372" y="316"/>
                    </a:moveTo>
                    <a:cubicBezTo>
                      <a:pt x="365" y="332"/>
                      <a:pt x="357" y="388"/>
                      <a:pt x="337" y="414"/>
                    </a:cubicBezTo>
                    <a:cubicBezTo>
                      <a:pt x="317" y="440"/>
                      <a:pt x="284" y="463"/>
                      <a:pt x="252" y="473"/>
                    </a:cubicBezTo>
                    <a:cubicBezTo>
                      <a:pt x="220" y="483"/>
                      <a:pt x="180" y="487"/>
                      <a:pt x="147" y="477"/>
                    </a:cubicBezTo>
                    <a:cubicBezTo>
                      <a:pt x="114" y="467"/>
                      <a:pt x="75" y="443"/>
                      <a:pt x="52" y="412"/>
                    </a:cubicBezTo>
                    <a:cubicBezTo>
                      <a:pt x="29" y="381"/>
                      <a:pt x="12" y="340"/>
                      <a:pt x="6" y="294"/>
                    </a:cubicBezTo>
                    <a:cubicBezTo>
                      <a:pt x="0" y="248"/>
                      <a:pt x="1" y="181"/>
                      <a:pt x="15" y="138"/>
                    </a:cubicBezTo>
                    <a:cubicBezTo>
                      <a:pt x="29" y="95"/>
                      <a:pt x="60" y="57"/>
                      <a:pt x="92" y="34"/>
                    </a:cubicBezTo>
                    <a:cubicBezTo>
                      <a:pt x="124" y="11"/>
                      <a:pt x="169" y="0"/>
                      <a:pt x="206" y="2"/>
                    </a:cubicBezTo>
                    <a:cubicBezTo>
                      <a:pt x="243" y="4"/>
                      <a:pt x="290" y="26"/>
                      <a:pt x="316" y="48"/>
                    </a:cubicBezTo>
                    <a:cubicBezTo>
                      <a:pt x="342" y="70"/>
                      <a:pt x="353" y="116"/>
                      <a:pt x="362" y="134"/>
                    </a:cubicBezTo>
                  </a:path>
                </a:pathLst>
              </a:custGeom>
              <a:noFill/>
              <a:ln w="9525" cmpd="sng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2785" name="AutoShape 737"/>
          <p:cNvSpPr>
            <a:spLocks noChangeAspect="1" noChangeArrowheads="1"/>
          </p:cNvSpPr>
          <p:nvPr/>
        </p:nvSpPr>
        <p:spPr bwMode="auto">
          <a:xfrm>
            <a:off x="6923088" y="6038850"/>
            <a:ext cx="641350" cy="606425"/>
          </a:xfrm>
          <a:prstGeom prst="roundRect">
            <a:avLst>
              <a:gd name="adj" fmla="val 16667"/>
            </a:avLst>
          </a:prstGeom>
          <a:solidFill>
            <a:schemeClr val="bg2">
              <a:lumMod val="75000"/>
            </a:schemeClr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r>
              <a:rPr lang="en-US" sz="1000" b="1"/>
              <a:t>Bax,</a:t>
            </a:r>
          </a:p>
          <a:p>
            <a:r>
              <a:rPr lang="en-US" sz="1000" b="1"/>
              <a:t>Puma</a:t>
            </a:r>
          </a:p>
        </p:txBody>
      </p:sp>
      <p:grpSp>
        <p:nvGrpSpPr>
          <p:cNvPr id="2786" name="Group 738"/>
          <p:cNvGrpSpPr>
            <a:grpSpLocks/>
          </p:cNvGrpSpPr>
          <p:nvPr/>
        </p:nvGrpSpPr>
        <p:grpSpPr bwMode="auto">
          <a:xfrm>
            <a:off x="8051800" y="5891213"/>
            <a:ext cx="255588" cy="193675"/>
            <a:chOff x="4445" y="1766"/>
            <a:chExt cx="161" cy="122"/>
          </a:xfrm>
        </p:grpSpPr>
        <p:sp>
          <p:nvSpPr>
            <p:cNvPr id="2787" name="Freeform 739"/>
            <p:cNvSpPr>
              <a:spLocks noChangeAspect="1"/>
            </p:cNvSpPr>
            <p:nvPr/>
          </p:nvSpPr>
          <p:spPr bwMode="auto">
            <a:xfrm flipH="1" flipV="1">
              <a:off x="4445" y="1766"/>
              <a:ext cx="161" cy="122"/>
            </a:xfrm>
            <a:custGeom>
              <a:avLst/>
              <a:gdLst>
                <a:gd name="T0" fmla="*/ 522 w 965"/>
                <a:gd name="T1" fmla="*/ 303 h 930"/>
                <a:gd name="T2" fmla="*/ 77 w 965"/>
                <a:gd name="T3" fmla="*/ 411 h 930"/>
                <a:gd name="T4" fmla="*/ 196 w 965"/>
                <a:gd name="T5" fmla="*/ 856 h 930"/>
                <a:gd name="T6" fmla="*/ 615 w 965"/>
                <a:gd name="T7" fmla="*/ 713 h 930"/>
                <a:gd name="T8" fmla="*/ 631 w 965"/>
                <a:gd name="T9" fmla="*/ 395 h 930"/>
                <a:gd name="T10" fmla="*/ 711 w 965"/>
                <a:gd name="T11" fmla="*/ 121 h 930"/>
                <a:gd name="T12" fmla="*/ 951 w 965"/>
                <a:gd name="T13" fmla="*/ 5 h 930"/>
                <a:gd name="T14" fmla="*/ 624 w 965"/>
                <a:gd name="T15" fmla="*/ 91 h 930"/>
                <a:gd name="T16" fmla="*/ 522 w 965"/>
                <a:gd name="T17" fmla="*/ 303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5" h="930">
                  <a:moveTo>
                    <a:pt x="522" y="303"/>
                  </a:moveTo>
                  <a:cubicBezTo>
                    <a:pt x="468" y="360"/>
                    <a:pt x="154" y="277"/>
                    <a:pt x="77" y="411"/>
                  </a:cubicBezTo>
                  <a:cubicBezTo>
                    <a:pt x="0" y="545"/>
                    <a:pt x="56" y="782"/>
                    <a:pt x="196" y="856"/>
                  </a:cubicBezTo>
                  <a:cubicBezTo>
                    <a:pt x="336" y="930"/>
                    <a:pt x="560" y="805"/>
                    <a:pt x="615" y="713"/>
                  </a:cubicBezTo>
                  <a:cubicBezTo>
                    <a:pt x="670" y="621"/>
                    <a:pt x="615" y="494"/>
                    <a:pt x="631" y="395"/>
                  </a:cubicBezTo>
                  <a:cubicBezTo>
                    <a:pt x="647" y="296"/>
                    <a:pt x="658" y="186"/>
                    <a:pt x="711" y="121"/>
                  </a:cubicBezTo>
                  <a:cubicBezTo>
                    <a:pt x="764" y="56"/>
                    <a:pt x="965" y="10"/>
                    <a:pt x="951" y="5"/>
                  </a:cubicBezTo>
                  <a:cubicBezTo>
                    <a:pt x="937" y="0"/>
                    <a:pt x="695" y="41"/>
                    <a:pt x="624" y="91"/>
                  </a:cubicBezTo>
                  <a:cubicBezTo>
                    <a:pt x="553" y="141"/>
                    <a:pt x="576" y="246"/>
                    <a:pt x="522" y="303"/>
                  </a:cubicBezTo>
                  <a:close/>
                </a:path>
              </a:pathLst>
            </a:custGeom>
            <a:solidFill>
              <a:srgbClr val="A4A788"/>
            </a:solidFill>
            <a:ln w="6350" cap="flat" cmpd="sng">
              <a:solidFill>
                <a:srgbClr val="C5FF8B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2788" name="Group 740"/>
            <p:cNvGrpSpPr>
              <a:grpSpLocks noChangeAspect="1"/>
            </p:cNvGrpSpPr>
            <p:nvPr/>
          </p:nvGrpSpPr>
          <p:grpSpPr bwMode="auto">
            <a:xfrm flipH="1">
              <a:off x="4512" y="1794"/>
              <a:ext cx="32" cy="34"/>
              <a:chOff x="263" y="1301"/>
              <a:chExt cx="540" cy="690"/>
            </a:xfrm>
          </p:grpSpPr>
          <p:sp>
            <p:nvSpPr>
              <p:cNvPr id="2789" name="Freeform 741"/>
              <p:cNvSpPr>
                <a:spLocks noChangeAspect="1"/>
              </p:cNvSpPr>
              <p:nvPr/>
            </p:nvSpPr>
            <p:spPr bwMode="auto">
              <a:xfrm>
                <a:off x="263" y="1301"/>
                <a:ext cx="540" cy="690"/>
              </a:xfrm>
              <a:custGeom>
                <a:avLst/>
                <a:gdLst>
                  <a:gd name="T0" fmla="*/ 0 w 540"/>
                  <a:gd name="T1" fmla="*/ 690 h 690"/>
                  <a:gd name="T2" fmla="*/ 264 w 540"/>
                  <a:gd name="T3" fmla="*/ 0 h 690"/>
                  <a:gd name="T4" fmla="*/ 540 w 540"/>
                  <a:gd name="T5" fmla="*/ 678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0" h="690">
                    <a:moveTo>
                      <a:pt x="0" y="690"/>
                    </a:moveTo>
                    <a:lnTo>
                      <a:pt x="264" y="0"/>
                    </a:lnTo>
                    <a:lnTo>
                      <a:pt x="540" y="678"/>
                    </a:lnTo>
                  </a:path>
                </a:pathLst>
              </a:custGeom>
              <a:noFill/>
              <a:ln w="9525" cmpd="sng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790" name="Line 742"/>
              <p:cNvSpPr>
                <a:spLocks noChangeAspect="1" noChangeShapeType="1"/>
              </p:cNvSpPr>
              <p:nvPr/>
            </p:nvSpPr>
            <p:spPr bwMode="auto">
              <a:xfrm>
                <a:off x="359" y="1727"/>
                <a:ext cx="336" cy="0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2791" name="Freeform 743"/>
            <p:cNvSpPr>
              <a:spLocks noChangeAspect="1"/>
            </p:cNvSpPr>
            <p:nvPr/>
          </p:nvSpPr>
          <p:spPr bwMode="auto">
            <a:xfrm>
              <a:off x="4552" y="1803"/>
              <a:ext cx="24" cy="25"/>
            </a:xfrm>
            <a:custGeom>
              <a:avLst/>
              <a:gdLst>
                <a:gd name="T0" fmla="*/ 372 w 372"/>
                <a:gd name="T1" fmla="*/ 316 h 487"/>
                <a:gd name="T2" fmla="*/ 337 w 372"/>
                <a:gd name="T3" fmla="*/ 414 h 487"/>
                <a:gd name="T4" fmla="*/ 252 w 372"/>
                <a:gd name="T5" fmla="*/ 473 h 487"/>
                <a:gd name="T6" fmla="*/ 147 w 372"/>
                <a:gd name="T7" fmla="*/ 477 h 487"/>
                <a:gd name="T8" fmla="*/ 52 w 372"/>
                <a:gd name="T9" fmla="*/ 412 h 487"/>
                <a:gd name="T10" fmla="*/ 6 w 372"/>
                <a:gd name="T11" fmla="*/ 294 h 487"/>
                <a:gd name="T12" fmla="*/ 15 w 372"/>
                <a:gd name="T13" fmla="*/ 138 h 487"/>
                <a:gd name="T14" fmla="*/ 92 w 372"/>
                <a:gd name="T15" fmla="*/ 34 h 487"/>
                <a:gd name="T16" fmla="*/ 206 w 372"/>
                <a:gd name="T17" fmla="*/ 2 h 487"/>
                <a:gd name="T18" fmla="*/ 316 w 372"/>
                <a:gd name="T19" fmla="*/ 48 h 487"/>
                <a:gd name="T20" fmla="*/ 362 w 372"/>
                <a:gd name="T21" fmla="*/ 134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2" h="487">
                  <a:moveTo>
                    <a:pt x="372" y="316"/>
                  </a:moveTo>
                  <a:cubicBezTo>
                    <a:pt x="365" y="332"/>
                    <a:pt x="357" y="388"/>
                    <a:pt x="337" y="414"/>
                  </a:cubicBezTo>
                  <a:cubicBezTo>
                    <a:pt x="317" y="440"/>
                    <a:pt x="284" y="463"/>
                    <a:pt x="252" y="473"/>
                  </a:cubicBezTo>
                  <a:cubicBezTo>
                    <a:pt x="220" y="483"/>
                    <a:pt x="180" y="487"/>
                    <a:pt x="147" y="477"/>
                  </a:cubicBezTo>
                  <a:cubicBezTo>
                    <a:pt x="114" y="467"/>
                    <a:pt x="75" y="443"/>
                    <a:pt x="52" y="412"/>
                  </a:cubicBezTo>
                  <a:cubicBezTo>
                    <a:pt x="29" y="381"/>
                    <a:pt x="12" y="340"/>
                    <a:pt x="6" y="294"/>
                  </a:cubicBezTo>
                  <a:cubicBezTo>
                    <a:pt x="0" y="248"/>
                    <a:pt x="1" y="181"/>
                    <a:pt x="15" y="138"/>
                  </a:cubicBezTo>
                  <a:cubicBezTo>
                    <a:pt x="29" y="95"/>
                    <a:pt x="60" y="57"/>
                    <a:pt x="92" y="34"/>
                  </a:cubicBezTo>
                  <a:cubicBezTo>
                    <a:pt x="124" y="11"/>
                    <a:pt x="169" y="0"/>
                    <a:pt x="206" y="2"/>
                  </a:cubicBezTo>
                  <a:cubicBezTo>
                    <a:pt x="243" y="4"/>
                    <a:pt x="290" y="26"/>
                    <a:pt x="316" y="48"/>
                  </a:cubicBezTo>
                  <a:cubicBezTo>
                    <a:pt x="342" y="70"/>
                    <a:pt x="353" y="116"/>
                    <a:pt x="362" y="134"/>
                  </a:cubicBezTo>
                </a:path>
              </a:pathLst>
            </a:custGeom>
            <a:noFill/>
            <a:ln w="9525" cmpd="sng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792" name="Group 744"/>
          <p:cNvGrpSpPr>
            <a:grpSpLocks/>
          </p:cNvGrpSpPr>
          <p:nvPr/>
        </p:nvGrpSpPr>
        <p:grpSpPr bwMode="auto">
          <a:xfrm>
            <a:off x="8475663" y="5881688"/>
            <a:ext cx="255587" cy="193675"/>
            <a:chOff x="4445" y="1766"/>
            <a:chExt cx="161" cy="122"/>
          </a:xfrm>
        </p:grpSpPr>
        <p:sp>
          <p:nvSpPr>
            <p:cNvPr id="2793" name="Freeform 745"/>
            <p:cNvSpPr>
              <a:spLocks noChangeAspect="1"/>
            </p:cNvSpPr>
            <p:nvPr/>
          </p:nvSpPr>
          <p:spPr bwMode="auto">
            <a:xfrm flipH="1" flipV="1">
              <a:off x="4445" y="1766"/>
              <a:ext cx="161" cy="122"/>
            </a:xfrm>
            <a:custGeom>
              <a:avLst/>
              <a:gdLst>
                <a:gd name="T0" fmla="*/ 522 w 965"/>
                <a:gd name="T1" fmla="*/ 303 h 930"/>
                <a:gd name="T2" fmla="*/ 77 w 965"/>
                <a:gd name="T3" fmla="*/ 411 h 930"/>
                <a:gd name="T4" fmla="*/ 196 w 965"/>
                <a:gd name="T5" fmla="*/ 856 h 930"/>
                <a:gd name="T6" fmla="*/ 615 w 965"/>
                <a:gd name="T7" fmla="*/ 713 h 930"/>
                <a:gd name="T8" fmla="*/ 631 w 965"/>
                <a:gd name="T9" fmla="*/ 395 h 930"/>
                <a:gd name="T10" fmla="*/ 711 w 965"/>
                <a:gd name="T11" fmla="*/ 121 h 930"/>
                <a:gd name="T12" fmla="*/ 951 w 965"/>
                <a:gd name="T13" fmla="*/ 5 h 930"/>
                <a:gd name="T14" fmla="*/ 624 w 965"/>
                <a:gd name="T15" fmla="*/ 91 h 930"/>
                <a:gd name="T16" fmla="*/ 522 w 965"/>
                <a:gd name="T17" fmla="*/ 303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5" h="930">
                  <a:moveTo>
                    <a:pt x="522" y="303"/>
                  </a:moveTo>
                  <a:cubicBezTo>
                    <a:pt x="468" y="360"/>
                    <a:pt x="154" y="277"/>
                    <a:pt x="77" y="411"/>
                  </a:cubicBezTo>
                  <a:cubicBezTo>
                    <a:pt x="0" y="545"/>
                    <a:pt x="56" y="782"/>
                    <a:pt x="196" y="856"/>
                  </a:cubicBezTo>
                  <a:cubicBezTo>
                    <a:pt x="336" y="930"/>
                    <a:pt x="560" y="805"/>
                    <a:pt x="615" y="713"/>
                  </a:cubicBezTo>
                  <a:cubicBezTo>
                    <a:pt x="670" y="621"/>
                    <a:pt x="615" y="494"/>
                    <a:pt x="631" y="395"/>
                  </a:cubicBezTo>
                  <a:cubicBezTo>
                    <a:pt x="647" y="296"/>
                    <a:pt x="658" y="186"/>
                    <a:pt x="711" y="121"/>
                  </a:cubicBezTo>
                  <a:cubicBezTo>
                    <a:pt x="764" y="56"/>
                    <a:pt x="965" y="10"/>
                    <a:pt x="951" y="5"/>
                  </a:cubicBezTo>
                  <a:cubicBezTo>
                    <a:pt x="937" y="0"/>
                    <a:pt x="695" y="41"/>
                    <a:pt x="624" y="91"/>
                  </a:cubicBezTo>
                  <a:cubicBezTo>
                    <a:pt x="553" y="141"/>
                    <a:pt x="576" y="246"/>
                    <a:pt x="522" y="303"/>
                  </a:cubicBezTo>
                  <a:close/>
                </a:path>
              </a:pathLst>
            </a:custGeom>
            <a:solidFill>
              <a:srgbClr val="A4A788"/>
            </a:solidFill>
            <a:ln w="6350" cap="flat" cmpd="sng">
              <a:solidFill>
                <a:srgbClr val="C5FF8B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2794" name="Group 746"/>
            <p:cNvGrpSpPr>
              <a:grpSpLocks noChangeAspect="1"/>
            </p:cNvGrpSpPr>
            <p:nvPr/>
          </p:nvGrpSpPr>
          <p:grpSpPr bwMode="auto">
            <a:xfrm flipH="1">
              <a:off x="4512" y="1794"/>
              <a:ext cx="32" cy="34"/>
              <a:chOff x="263" y="1301"/>
              <a:chExt cx="540" cy="690"/>
            </a:xfrm>
          </p:grpSpPr>
          <p:sp>
            <p:nvSpPr>
              <p:cNvPr id="2795" name="Freeform 747"/>
              <p:cNvSpPr>
                <a:spLocks noChangeAspect="1"/>
              </p:cNvSpPr>
              <p:nvPr/>
            </p:nvSpPr>
            <p:spPr bwMode="auto">
              <a:xfrm>
                <a:off x="263" y="1301"/>
                <a:ext cx="540" cy="690"/>
              </a:xfrm>
              <a:custGeom>
                <a:avLst/>
                <a:gdLst>
                  <a:gd name="T0" fmla="*/ 0 w 540"/>
                  <a:gd name="T1" fmla="*/ 690 h 690"/>
                  <a:gd name="T2" fmla="*/ 264 w 540"/>
                  <a:gd name="T3" fmla="*/ 0 h 690"/>
                  <a:gd name="T4" fmla="*/ 540 w 540"/>
                  <a:gd name="T5" fmla="*/ 678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0" h="690">
                    <a:moveTo>
                      <a:pt x="0" y="690"/>
                    </a:moveTo>
                    <a:lnTo>
                      <a:pt x="264" y="0"/>
                    </a:lnTo>
                    <a:lnTo>
                      <a:pt x="540" y="678"/>
                    </a:lnTo>
                  </a:path>
                </a:pathLst>
              </a:custGeom>
              <a:noFill/>
              <a:ln w="9525" cmpd="sng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796" name="Line 748"/>
              <p:cNvSpPr>
                <a:spLocks noChangeAspect="1" noChangeShapeType="1"/>
              </p:cNvSpPr>
              <p:nvPr/>
            </p:nvSpPr>
            <p:spPr bwMode="auto">
              <a:xfrm>
                <a:off x="359" y="1727"/>
                <a:ext cx="336" cy="0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2797" name="Freeform 749"/>
            <p:cNvSpPr>
              <a:spLocks noChangeAspect="1"/>
            </p:cNvSpPr>
            <p:nvPr/>
          </p:nvSpPr>
          <p:spPr bwMode="auto">
            <a:xfrm>
              <a:off x="4552" y="1803"/>
              <a:ext cx="24" cy="25"/>
            </a:xfrm>
            <a:custGeom>
              <a:avLst/>
              <a:gdLst>
                <a:gd name="T0" fmla="*/ 372 w 372"/>
                <a:gd name="T1" fmla="*/ 316 h 487"/>
                <a:gd name="T2" fmla="*/ 337 w 372"/>
                <a:gd name="T3" fmla="*/ 414 h 487"/>
                <a:gd name="T4" fmla="*/ 252 w 372"/>
                <a:gd name="T5" fmla="*/ 473 h 487"/>
                <a:gd name="T6" fmla="*/ 147 w 372"/>
                <a:gd name="T7" fmla="*/ 477 h 487"/>
                <a:gd name="T8" fmla="*/ 52 w 372"/>
                <a:gd name="T9" fmla="*/ 412 h 487"/>
                <a:gd name="T10" fmla="*/ 6 w 372"/>
                <a:gd name="T11" fmla="*/ 294 h 487"/>
                <a:gd name="T12" fmla="*/ 15 w 372"/>
                <a:gd name="T13" fmla="*/ 138 h 487"/>
                <a:gd name="T14" fmla="*/ 92 w 372"/>
                <a:gd name="T15" fmla="*/ 34 h 487"/>
                <a:gd name="T16" fmla="*/ 206 w 372"/>
                <a:gd name="T17" fmla="*/ 2 h 487"/>
                <a:gd name="T18" fmla="*/ 316 w 372"/>
                <a:gd name="T19" fmla="*/ 48 h 487"/>
                <a:gd name="T20" fmla="*/ 362 w 372"/>
                <a:gd name="T21" fmla="*/ 134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2" h="487">
                  <a:moveTo>
                    <a:pt x="372" y="316"/>
                  </a:moveTo>
                  <a:cubicBezTo>
                    <a:pt x="365" y="332"/>
                    <a:pt x="357" y="388"/>
                    <a:pt x="337" y="414"/>
                  </a:cubicBezTo>
                  <a:cubicBezTo>
                    <a:pt x="317" y="440"/>
                    <a:pt x="284" y="463"/>
                    <a:pt x="252" y="473"/>
                  </a:cubicBezTo>
                  <a:cubicBezTo>
                    <a:pt x="220" y="483"/>
                    <a:pt x="180" y="487"/>
                    <a:pt x="147" y="477"/>
                  </a:cubicBezTo>
                  <a:cubicBezTo>
                    <a:pt x="114" y="467"/>
                    <a:pt x="75" y="443"/>
                    <a:pt x="52" y="412"/>
                  </a:cubicBezTo>
                  <a:cubicBezTo>
                    <a:pt x="29" y="381"/>
                    <a:pt x="12" y="340"/>
                    <a:pt x="6" y="294"/>
                  </a:cubicBezTo>
                  <a:cubicBezTo>
                    <a:pt x="0" y="248"/>
                    <a:pt x="1" y="181"/>
                    <a:pt x="15" y="138"/>
                  </a:cubicBezTo>
                  <a:cubicBezTo>
                    <a:pt x="29" y="95"/>
                    <a:pt x="60" y="57"/>
                    <a:pt x="92" y="34"/>
                  </a:cubicBezTo>
                  <a:cubicBezTo>
                    <a:pt x="124" y="11"/>
                    <a:pt x="169" y="0"/>
                    <a:pt x="206" y="2"/>
                  </a:cubicBezTo>
                  <a:cubicBezTo>
                    <a:pt x="243" y="4"/>
                    <a:pt x="290" y="26"/>
                    <a:pt x="316" y="48"/>
                  </a:cubicBezTo>
                  <a:cubicBezTo>
                    <a:pt x="342" y="70"/>
                    <a:pt x="353" y="116"/>
                    <a:pt x="362" y="134"/>
                  </a:cubicBezTo>
                </a:path>
              </a:pathLst>
            </a:custGeom>
            <a:noFill/>
            <a:ln w="9525" cmpd="sng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2798" name="AutoShape 750"/>
          <p:cNvSpPr>
            <a:spLocks noChangeArrowheads="1"/>
          </p:cNvSpPr>
          <p:nvPr/>
        </p:nvSpPr>
        <p:spPr bwMode="auto">
          <a:xfrm>
            <a:off x="119063" y="3679825"/>
            <a:ext cx="2166937" cy="3108325"/>
          </a:xfrm>
          <a:prstGeom prst="roundRect">
            <a:avLst>
              <a:gd name="adj" fmla="val 5731"/>
            </a:avLst>
          </a:prstGeom>
          <a:solidFill>
            <a:schemeClr val="bg1"/>
          </a:solidFill>
          <a:ln w="12700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799" name="Group 751"/>
          <p:cNvGrpSpPr>
            <a:grpSpLocks noChangeAspect="1"/>
          </p:cNvGrpSpPr>
          <p:nvPr/>
        </p:nvGrpSpPr>
        <p:grpSpPr bwMode="auto">
          <a:xfrm>
            <a:off x="1092200" y="4271963"/>
            <a:ext cx="1152525" cy="539750"/>
            <a:chOff x="14921" y="14513"/>
            <a:chExt cx="360" cy="189"/>
          </a:xfrm>
        </p:grpSpPr>
        <p:grpSp>
          <p:nvGrpSpPr>
            <p:cNvPr id="2800" name="Group 752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801" name="Freeform 753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02" name="Oval 754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03" name="Oval 755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04" name="Oval 756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05" name="Oval 757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806" name="Text Box 758"/>
            <p:cNvSpPr txBox="1">
              <a:spLocks noChangeAspect="1" noChangeArrowheads="1"/>
            </p:cNvSpPr>
            <p:nvPr/>
          </p:nvSpPr>
          <p:spPr bwMode="auto">
            <a:xfrm>
              <a:off x="15092" y="14583"/>
              <a:ext cx="95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807" name="Group 759"/>
          <p:cNvGrpSpPr>
            <a:grpSpLocks noChangeAspect="1"/>
          </p:cNvGrpSpPr>
          <p:nvPr/>
        </p:nvGrpSpPr>
        <p:grpSpPr bwMode="auto">
          <a:xfrm>
            <a:off x="163513" y="4953000"/>
            <a:ext cx="1152525" cy="539750"/>
            <a:chOff x="14921" y="14513"/>
            <a:chExt cx="360" cy="189"/>
          </a:xfrm>
        </p:grpSpPr>
        <p:grpSp>
          <p:nvGrpSpPr>
            <p:cNvPr id="2808" name="Group 760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809" name="Freeform 761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10" name="Oval 762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11" name="Oval 763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12" name="Oval 764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13" name="Oval 765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814" name="Text Box 766"/>
            <p:cNvSpPr txBox="1">
              <a:spLocks noChangeAspect="1" noChangeArrowheads="1"/>
            </p:cNvSpPr>
            <p:nvPr/>
          </p:nvSpPr>
          <p:spPr bwMode="auto">
            <a:xfrm>
              <a:off x="15092" y="14583"/>
              <a:ext cx="95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2815" name="Oval 767"/>
          <p:cNvSpPr>
            <a:spLocks noChangeAspect="1" noChangeArrowheads="1"/>
          </p:cNvSpPr>
          <p:nvPr/>
        </p:nvSpPr>
        <p:spPr bwMode="auto">
          <a:xfrm flipH="1">
            <a:off x="247650" y="4762500"/>
            <a:ext cx="631825" cy="338138"/>
          </a:xfrm>
          <a:prstGeom prst="ellipse">
            <a:avLst/>
          </a:prstGeom>
          <a:gradFill rotWithShape="1"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25" tIns="45713" rIns="91425" bIns="45713" anchor="ctr"/>
          <a:lstStyle/>
          <a:p>
            <a:pPr algn="ctr"/>
            <a:r>
              <a:rPr lang="en-US" sz="1200" b="1">
                <a:solidFill>
                  <a:srgbClr val="FFFF00"/>
                </a:solidFill>
              </a:rPr>
              <a:t>E4F1</a:t>
            </a:r>
          </a:p>
        </p:txBody>
      </p:sp>
      <p:sp>
        <p:nvSpPr>
          <p:cNvPr id="2816" name="Freeform 768"/>
          <p:cNvSpPr>
            <a:spLocks/>
          </p:cNvSpPr>
          <p:nvPr/>
        </p:nvSpPr>
        <p:spPr bwMode="auto">
          <a:xfrm>
            <a:off x="1169988" y="4740275"/>
            <a:ext cx="482600" cy="368300"/>
          </a:xfrm>
          <a:custGeom>
            <a:avLst/>
            <a:gdLst>
              <a:gd name="T0" fmla="*/ 304 w 304"/>
              <a:gd name="T1" fmla="*/ 0 h 232"/>
              <a:gd name="T2" fmla="*/ 0 w 304"/>
              <a:gd name="T3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04" h="232">
                <a:moveTo>
                  <a:pt x="304" y="0"/>
                </a:moveTo>
                <a:cubicBezTo>
                  <a:pt x="269" y="141"/>
                  <a:pt x="156" y="204"/>
                  <a:pt x="0" y="232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817" name="Freeform 769"/>
          <p:cNvSpPr>
            <a:spLocks/>
          </p:cNvSpPr>
          <p:nvPr/>
        </p:nvSpPr>
        <p:spPr bwMode="auto">
          <a:xfrm>
            <a:off x="1247775" y="5526088"/>
            <a:ext cx="401638" cy="546100"/>
          </a:xfrm>
          <a:custGeom>
            <a:avLst/>
            <a:gdLst>
              <a:gd name="T0" fmla="*/ 0 w 253"/>
              <a:gd name="T1" fmla="*/ 0 h 344"/>
              <a:gd name="T2" fmla="*/ 238 w 253"/>
              <a:gd name="T3" fmla="*/ 344 h 34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53" h="344">
                <a:moveTo>
                  <a:pt x="0" y="0"/>
                </a:moveTo>
                <a:cubicBezTo>
                  <a:pt x="0" y="156"/>
                  <a:pt x="253" y="175"/>
                  <a:pt x="238" y="344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818" name="Text Box 770"/>
          <p:cNvSpPr txBox="1">
            <a:spLocks noChangeArrowheads="1"/>
          </p:cNvSpPr>
          <p:nvPr/>
        </p:nvSpPr>
        <p:spPr bwMode="auto">
          <a:xfrm>
            <a:off x="147638" y="3746500"/>
            <a:ext cx="1663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99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/>
              <a:t>Cell cycle arresting </a:t>
            </a:r>
          </a:p>
          <a:p>
            <a:r>
              <a:rPr lang="en-US" sz="1200" b="1"/>
              <a:t>mono-ubiquitination</a:t>
            </a:r>
          </a:p>
        </p:txBody>
      </p:sp>
      <p:sp>
        <p:nvSpPr>
          <p:cNvPr id="2819" name="Freeform 771"/>
          <p:cNvSpPr>
            <a:spLocks/>
          </p:cNvSpPr>
          <p:nvPr/>
        </p:nvSpPr>
        <p:spPr bwMode="auto">
          <a:xfrm>
            <a:off x="449263" y="5114925"/>
            <a:ext cx="244475" cy="425450"/>
          </a:xfrm>
          <a:custGeom>
            <a:avLst/>
            <a:gdLst>
              <a:gd name="T0" fmla="*/ 3 w 100"/>
              <a:gd name="T1" fmla="*/ 0 h 284"/>
              <a:gd name="T2" fmla="*/ 100 w 100"/>
              <a:gd name="T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0" h="284">
                <a:moveTo>
                  <a:pt x="3" y="0"/>
                </a:moveTo>
                <a:cubicBezTo>
                  <a:pt x="0" y="125"/>
                  <a:pt x="6" y="194"/>
                  <a:pt x="100" y="284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820" name="AutoShape 772"/>
          <p:cNvSpPr>
            <a:spLocks noChangeArrowheads="1"/>
          </p:cNvSpPr>
          <p:nvPr/>
        </p:nvSpPr>
        <p:spPr bwMode="auto">
          <a:xfrm>
            <a:off x="823913" y="5400675"/>
            <a:ext cx="280987" cy="117475"/>
          </a:xfrm>
          <a:prstGeom prst="roundRect">
            <a:avLst>
              <a:gd name="adj" fmla="val 29884"/>
            </a:avLst>
          </a:prstGeom>
          <a:solidFill>
            <a:srgbClr val="FFFFFF"/>
          </a:solidFill>
          <a:ln w="9525">
            <a:solidFill>
              <a:srgbClr val="0099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/>
              <a:t>K</a:t>
            </a:r>
            <a:r>
              <a:rPr lang="en-US" sz="800" b="1">
                <a:solidFill>
                  <a:srgbClr val="009900"/>
                </a:solidFill>
              </a:rPr>
              <a:t>320</a:t>
            </a:r>
          </a:p>
        </p:txBody>
      </p:sp>
      <p:sp>
        <p:nvSpPr>
          <p:cNvPr id="2821" name="AutoShape 773"/>
          <p:cNvSpPr>
            <a:spLocks noChangeAspect="1" noChangeArrowheads="1"/>
          </p:cNvSpPr>
          <p:nvPr/>
        </p:nvSpPr>
        <p:spPr bwMode="auto">
          <a:xfrm flipH="1">
            <a:off x="749300" y="5476875"/>
            <a:ext cx="133350" cy="122238"/>
          </a:xfrm>
          <a:prstGeom prst="hexagon">
            <a:avLst>
              <a:gd name="adj" fmla="val 27273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600" b="1">
                <a:solidFill>
                  <a:srgbClr val="6C0000"/>
                </a:solidFill>
              </a:rPr>
              <a:t>U </a:t>
            </a:r>
          </a:p>
        </p:txBody>
      </p:sp>
      <p:grpSp>
        <p:nvGrpSpPr>
          <p:cNvPr id="2822" name="Group 774"/>
          <p:cNvGrpSpPr>
            <a:grpSpLocks/>
          </p:cNvGrpSpPr>
          <p:nvPr/>
        </p:nvGrpSpPr>
        <p:grpSpPr bwMode="auto">
          <a:xfrm>
            <a:off x="144463" y="6307138"/>
            <a:ext cx="2068512" cy="192087"/>
            <a:chOff x="110" y="2454"/>
            <a:chExt cx="1303" cy="121"/>
          </a:xfrm>
        </p:grpSpPr>
        <p:sp>
          <p:nvSpPr>
            <p:cNvPr id="2823" name="Freeform 775"/>
            <p:cNvSpPr>
              <a:spLocks noChangeAspect="1"/>
            </p:cNvSpPr>
            <p:nvPr/>
          </p:nvSpPr>
          <p:spPr bwMode="auto">
            <a:xfrm>
              <a:off x="3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824" name="Freeform 776"/>
            <p:cNvSpPr>
              <a:spLocks noChangeAspect="1"/>
            </p:cNvSpPr>
            <p:nvPr/>
          </p:nvSpPr>
          <p:spPr bwMode="auto">
            <a:xfrm>
              <a:off x="287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825" name="Freeform 777"/>
            <p:cNvSpPr>
              <a:spLocks noChangeAspect="1"/>
            </p:cNvSpPr>
            <p:nvPr/>
          </p:nvSpPr>
          <p:spPr bwMode="auto">
            <a:xfrm>
              <a:off x="607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826" name="Freeform 778"/>
            <p:cNvSpPr>
              <a:spLocks noChangeAspect="1"/>
            </p:cNvSpPr>
            <p:nvPr/>
          </p:nvSpPr>
          <p:spPr bwMode="auto">
            <a:xfrm>
              <a:off x="535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827" name="Freeform 779"/>
            <p:cNvSpPr>
              <a:spLocks noChangeAspect="1"/>
            </p:cNvSpPr>
            <p:nvPr/>
          </p:nvSpPr>
          <p:spPr bwMode="auto">
            <a:xfrm>
              <a:off x="856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828" name="Freeform 780"/>
            <p:cNvSpPr>
              <a:spLocks noChangeAspect="1"/>
            </p:cNvSpPr>
            <p:nvPr/>
          </p:nvSpPr>
          <p:spPr bwMode="auto">
            <a:xfrm>
              <a:off x="785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829" name="Freeform 781"/>
            <p:cNvSpPr>
              <a:spLocks noChangeAspect="1"/>
            </p:cNvSpPr>
            <p:nvPr/>
          </p:nvSpPr>
          <p:spPr bwMode="auto">
            <a:xfrm>
              <a:off x="1106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830" name="Freeform 782"/>
            <p:cNvSpPr>
              <a:spLocks noChangeAspect="1"/>
            </p:cNvSpPr>
            <p:nvPr/>
          </p:nvSpPr>
          <p:spPr bwMode="auto">
            <a:xfrm>
              <a:off x="1032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831" name="Freeform 783"/>
            <p:cNvSpPr>
              <a:spLocks noChangeAspect="1"/>
            </p:cNvSpPr>
            <p:nvPr/>
          </p:nvSpPr>
          <p:spPr bwMode="auto">
            <a:xfrm>
              <a:off x="1283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832" name="Freeform 784"/>
            <p:cNvSpPr>
              <a:spLocks noChangeAspect="1"/>
            </p:cNvSpPr>
            <p:nvPr/>
          </p:nvSpPr>
          <p:spPr bwMode="auto">
            <a:xfrm>
              <a:off x="110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2833" name="Group 785"/>
            <p:cNvGrpSpPr>
              <a:grpSpLocks noChangeAspect="1"/>
            </p:cNvGrpSpPr>
            <p:nvPr/>
          </p:nvGrpSpPr>
          <p:grpSpPr bwMode="auto">
            <a:xfrm>
              <a:off x="232" y="2455"/>
              <a:ext cx="11" cy="79"/>
              <a:chOff x="1015" y="2428"/>
              <a:chExt cx="46" cy="372"/>
            </a:xfrm>
          </p:grpSpPr>
          <p:sp>
            <p:nvSpPr>
              <p:cNvPr id="2834" name="AutoShape 786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35" name="AutoShape 787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36" name="Group 788"/>
            <p:cNvGrpSpPr>
              <a:grpSpLocks noChangeAspect="1"/>
            </p:cNvGrpSpPr>
            <p:nvPr/>
          </p:nvGrpSpPr>
          <p:grpSpPr bwMode="auto">
            <a:xfrm>
              <a:off x="385" y="2469"/>
              <a:ext cx="8" cy="95"/>
              <a:chOff x="1790" y="2461"/>
              <a:chExt cx="40" cy="447"/>
            </a:xfrm>
          </p:grpSpPr>
          <p:sp>
            <p:nvSpPr>
              <p:cNvPr id="2837" name="AutoShape 789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38" name="AutoShape 790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39" name="Group 791"/>
            <p:cNvGrpSpPr>
              <a:grpSpLocks noChangeAspect="1"/>
            </p:cNvGrpSpPr>
            <p:nvPr/>
          </p:nvGrpSpPr>
          <p:grpSpPr bwMode="auto">
            <a:xfrm>
              <a:off x="261" y="2466"/>
              <a:ext cx="8" cy="98"/>
              <a:chOff x="1151" y="2490"/>
              <a:chExt cx="40" cy="455"/>
            </a:xfrm>
          </p:grpSpPr>
          <p:sp>
            <p:nvSpPr>
              <p:cNvPr id="2840" name="AutoShape 792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41" name="AutoShape 793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42" name="Group 794"/>
            <p:cNvGrpSpPr>
              <a:grpSpLocks noChangeAspect="1"/>
            </p:cNvGrpSpPr>
            <p:nvPr/>
          </p:nvGrpSpPr>
          <p:grpSpPr bwMode="auto">
            <a:xfrm>
              <a:off x="411" y="2458"/>
              <a:ext cx="8" cy="68"/>
              <a:chOff x="1914" y="2425"/>
              <a:chExt cx="40" cy="326"/>
            </a:xfrm>
          </p:grpSpPr>
          <p:sp>
            <p:nvSpPr>
              <p:cNvPr id="2843" name="AutoShape 795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44" name="AutoShape 796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45" name="Group 797"/>
            <p:cNvGrpSpPr>
              <a:grpSpLocks noChangeAspect="1"/>
            </p:cNvGrpSpPr>
            <p:nvPr/>
          </p:nvGrpSpPr>
          <p:grpSpPr bwMode="auto">
            <a:xfrm>
              <a:off x="288" y="2500"/>
              <a:ext cx="8" cy="71"/>
              <a:chOff x="1284" y="2652"/>
              <a:chExt cx="40" cy="337"/>
            </a:xfrm>
          </p:grpSpPr>
          <p:sp>
            <p:nvSpPr>
              <p:cNvPr id="2846" name="AutoShape 798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47" name="AutoShape 799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48" name="Group 800"/>
            <p:cNvGrpSpPr>
              <a:grpSpLocks noChangeAspect="1"/>
            </p:cNvGrpSpPr>
            <p:nvPr/>
          </p:nvGrpSpPr>
          <p:grpSpPr bwMode="auto">
            <a:xfrm>
              <a:off x="355" y="2500"/>
              <a:ext cx="9" cy="75"/>
              <a:chOff x="1658" y="2628"/>
              <a:chExt cx="40" cy="355"/>
            </a:xfrm>
          </p:grpSpPr>
          <p:sp>
            <p:nvSpPr>
              <p:cNvPr id="2849" name="AutoShape 801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50" name="AutoShape 802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51" name="Group 803"/>
            <p:cNvGrpSpPr>
              <a:grpSpLocks noChangeAspect="1"/>
            </p:cNvGrpSpPr>
            <p:nvPr/>
          </p:nvGrpSpPr>
          <p:grpSpPr bwMode="auto">
            <a:xfrm>
              <a:off x="328" y="2538"/>
              <a:ext cx="9" cy="26"/>
              <a:chOff x="1516" y="2835"/>
              <a:chExt cx="42" cy="123"/>
            </a:xfrm>
          </p:grpSpPr>
          <p:sp>
            <p:nvSpPr>
              <p:cNvPr id="2852" name="AutoShape 804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53" name="AutoShape 805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54" name="Group 806"/>
            <p:cNvGrpSpPr>
              <a:grpSpLocks noChangeAspect="1"/>
            </p:cNvGrpSpPr>
            <p:nvPr/>
          </p:nvGrpSpPr>
          <p:grpSpPr bwMode="auto">
            <a:xfrm>
              <a:off x="499" y="2461"/>
              <a:ext cx="9" cy="94"/>
              <a:chOff x="2195" y="2463"/>
              <a:chExt cx="40" cy="442"/>
            </a:xfrm>
          </p:grpSpPr>
          <p:sp>
            <p:nvSpPr>
              <p:cNvPr id="2855" name="AutoShape 807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56" name="AutoShape 808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57" name="Group 809"/>
            <p:cNvGrpSpPr>
              <a:grpSpLocks noChangeAspect="1"/>
            </p:cNvGrpSpPr>
            <p:nvPr/>
          </p:nvGrpSpPr>
          <p:grpSpPr bwMode="auto">
            <a:xfrm>
              <a:off x="529" y="2491"/>
              <a:ext cx="9" cy="82"/>
              <a:chOff x="2329" y="2599"/>
              <a:chExt cx="43" cy="386"/>
            </a:xfrm>
          </p:grpSpPr>
          <p:sp>
            <p:nvSpPr>
              <p:cNvPr id="2858" name="AutoShape 81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59" name="AutoShape 81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60" name="Group 812"/>
            <p:cNvGrpSpPr>
              <a:grpSpLocks noChangeAspect="1"/>
            </p:cNvGrpSpPr>
            <p:nvPr/>
          </p:nvGrpSpPr>
          <p:grpSpPr bwMode="auto">
            <a:xfrm>
              <a:off x="434" y="2462"/>
              <a:ext cx="9" cy="34"/>
              <a:chOff x="2478" y="2807"/>
              <a:chExt cx="43" cy="178"/>
            </a:xfrm>
          </p:grpSpPr>
          <p:sp>
            <p:nvSpPr>
              <p:cNvPr id="2861" name="AutoShape 813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62" name="AutoShape 814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63" name="Group 815"/>
            <p:cNvGrpSpPr>
              <a:grpSpLocks noChangeAspect="1"/>
            </p:cNvGrpSpPr>
            <p:nvPr/>
          </p:nvGrpSpPr>
          <p:grpSpPr bwMode="auto">
            <a:xfrm>
              <a:off x="471" y="2458"/>
              <a:ext cx="8" cy="57"/>
              <a:chOff x="2065" y="2441"/>
              <a:chExt cx="40" cy="272"/>
            </a:xfrm>
          </p:grpSpPr>
          <p:sp>
            <p:nvSpPr>
              <p:cNvPr id="2864" name="AutoShape 816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65" name="AutoShape 817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66" name="Group 818"/>
            <p:cNvGrpSpPr>
              <a:grpSpLocks noChangeAspect="1"/>
            </p:cNvGrpSpPr>
            <p:nvPr/>
          </p:nvGrpSpPr>
          <p:grpSpPr bwMode="auto">
            <a:xfrm>
              <a:off x="557" y="2533"/>
              <a:ext cx="9" cy="34"/>
              <a:chOff x="2478" y="2807"/>
              <a:chExt cx="43" cy="178"/>
            </a:xfrm>
          </p:grpSpPr>
          <p:sp>
            <p:nvSpPr>
              <p:cNvPr id="2867" name="AutoShape 819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68" name="AutoShape 820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69" name="Group 821"/>
            <p:cNvGrpSpPr>
              <a:grpSpLocks noChangeAspect="1"/>
            </p:cNvGrpSpPr>
            <p:nvPr/>
          </p:nvGrpSpPr>
          <p:grpSpPr bwMode="auto">
            <a:xfrm>
              <a:off x="673" y="2458"/>
              <a:ext cx="10" cy="47"/>
              <a:chOff x="3094" y="2443"/>
              <a:chExt cx="40" cy="183"/>
            </a:xfrm>
          </p:grpSpPr>
          <p:sp>
            <p:nvSpPr>
              <p:cNvPr id="2870" name="AutoShape 822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71" name="AutoShape 823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72" name="Group 824"/>
            <p:cNvGrpSpPr>
              <a:grpSpLocks noChangeAspect="1"/>
            </p:cNvGrpSpPr>
            <p:nvPr/>
          </p:nvGrpSpPr>
          <p:grpSpPr bwMode="auto">
            <a:xfrm>
              <a:off x="647" y="2458"/>
              <a:ext cx="11" cy="87"/>
              <a:chOff x="2978" y="2432"/>
              <a:chExt cx="46" cy="375"/>
            </a:xfrm>
          </p:grpSpPr>
          <p:sp>
            <p:nvSpPr>
              <p:cNvPr id="2873" name="AutoShape 825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74" name="AutoShape 826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75" name="Group 827"/>
            <p:cNvGrpSpPr>
              <a:grpSpLocks noChangeAspect="1"/>
            </p:cNvGrpSpPr>
            <p:nvPr/>
          </p:nvGrpSpPr>
          <p:grpSpPr bwMode="auto">
            <a:xfrm>
              <a:off x="619" y="2477"/>
              <a:ext cx="9" cy="93"/>
              <a:chOff x="2832" y="2516"/>
              <a:chExt cx="43" cy="436"/>
            </a:xfrm>
          </p:grpSpPr>
          <p:sp>
            <p:nvSpPr>
              <p:cNvPr id="2876" name="AutoShape 828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77" name="AutoShape 829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78" name="Group 830"/>
            <p:cNvGrpSpPr>
              <a:grpSpLocks noChangeAspect="1"/>
            </p:cNvGrpSpPr>
            <p:nvPr/>
          </p:nvGrpSpPr>
          <p:grpSpPr bwMode="auto">
            <a:xfrm>
              <a:off x="589" y="2523"/>
              <a:ext cx="8" cy="46"/>
              <a:chOff x="2668" y="2761"/>
              <a:chExt cx="40" cy="217"/>
            </a:xfrm>
          </p:grpSpPr>
          <p:sp>
            <p:nvSpPr>
              <p:cNvPr id="2879" name="AutoShape 831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80" name="AutoShape 832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81" name="Group 833"/>
            <p:cNvGrpSpPr>
              <a:grpSpLocks noChangeAspect="1"/>
            </p:cNvGrpSpPr>
            <p:nvPr/>
          </p:nvGrpSpPr>
          <p:grpSpPr bwMode="auto">
            <a:xfrm flipV="1">
              <a:off x="770" y="2479"/>
              <a:ext cx="8" cy="93"/>
              <a:chOff x="3217" y="3037"/>
              <a:chExt cx="46" cy="372"/>
            </a:xfrm>
          </p:grpSpPr>
          <p:sp>
            <p:nvSpPr>
              <p:cNvPr id="2882" name="AutoShape 834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83" name="AutoShape 835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84" name="Group 836"/>
            <p:cNvGrpSpPr>
              <a:grpSpLocks noChangeAspect="1"/>
            </p:cNvGrpSpPr>
            <p:nvPr/>
          </p:nvGrpSpPr>
          <p:grpSpPr bwMode="auto">
            <a:xfrm>
              <a:off x="739" y="2455"/>
              <a:ext cx="10" cy="93"/>
              <a:chOff x="3353" y="3099"/>
              <a:chExt cx="40" cy="455"/>
            </a:xfrm>
          </p:grpSpPr>
          <p:sp>
            <p:nvSpPr>
              <p:cNvPr id="2885" name="AutoShape 837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86" name="AutoShape 838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87" name="Group 839"/>
            <p:cNvGrpSpPr>
              <a:grpSpLocks noChangeAspect="1"/>
            </p:cNvGrpSpPr>
            <p:nvPr/>
          </p:nvGrpSpPr>
          <p:grpSpPr bwMode="auto">
            <a:xfrm>
              <a:off x="714" y="2457"/>
              <a:ext cx="10" cy="55"/>
              <a:chOff x="3486" y="3261"/>
              <a:chExt cx="40" cy="337"/>
            </a:xfrm>
          </p:grpSpPr>
          <p:sp>
            <p:nvSpPr>
              <p:cNvPr id="2888" name="AutoShape 840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89" name="AutoShape 841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90" name="Group 842"/>
            <p:cNvGrpSpPr>
              <a:grpSpLocks noChangeAspect="1"/>
            </p:cNvGrpSpPr>
            <p:nvPr/>
          </p:nvGrpSpPr>
          <p:grpSpPr bwMode="auto">
            <a:xfrm>
              <a:off x="891" y="2460"/>
              <a:ext cx="8" cy="95"/>
              <a:chOff x="2195" y="2463"/>
              <a:chExt cx="40" cy="442"/>
            </a:xfrm>
          </p:grpSpPr>
          <p:sp>
            <p:nvSpPr>
              <p:cNvPr id="2891" name="AutoShape 843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92" name="AutoShape 844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93" name="Group 845"/>
            <p:cNvGrpSpPr>
              <a:grpSpLocks noChangeAspect="1"/>
            </p:cNvGrpSpPr>
            <p:nvPr/>
          </p:nvGrpSpPr>
          <p:grpSpPr bwMode="auto">
            <a:xfrm>
              <a:off x="860" y="2491"/>
              <a:ext cx="9" cy="82"/>
              <a:chOff x="2329" y="2599"/>
              <a:chExt cx="43" cy="386"/>
            </a:xfrm>
          </p:grpSpPr>
          <p:sp>
            <p:nvSpPr>
              <p:cNvPr id="2894" name="AutoShape 846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95" name="AutoShape 847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96" name="Group 848"/>
            <p:cNvGrpSpPr>
              <a:grpSpLocks noChangeAspect="1"/>
            </p:cNvGrpSpPr>
            <p:nvPr/>
          </p:nvGrpSpPr>
          <p:grpSpPr bwMode="auto">
            <a:xfrm>
              <a:off x="796" y="2514"/>
              <a:ext cx="8" cy="56"/>
              <a:chOff x="2065" y="2441"/>
              <a:chExt cx="40" cy="272"/>
            </a:xfrm>
          </p:grpSpPr>
          <p:sp>
            <p:nvSpPr>
              <p:cNvPr id="2897" name="AutoShape 849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98" name="AutoShape 850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99" name="Group 851"/>
            <p:cNvGrpSpPr>
              <a:grpSpLocks noChangeAspect="1"/>
            </p:cNvGrpSpPr>
            <p:nvPr/>
          </p:nvGrpSpPr>
          <p:grpSpPr bwMode="auto">
            <a:xfrm flipV="1">
              <a:off x="831" y="2528"/>
              <a:ext cx="10" cy="39"/>
              <a:chOff x="2815" y="1923"/>
              <a:chExt cx="40" cy="217"/>
            </a:xfrm>
          </p:grpSpPr>
          <p:sp>
            <p:nvSpPr>
              <p:cNvPr id="2900" name="AutoShape 852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01" name="AutoShape 853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02" name="Group 854"/>
            <p:cNvGrpSpPr>
              <a:grpSpLocks noChangeAspect="1"/>
            </p:cNvGrpSpPr>
            <p:nvPr/>
          </p:nvGrpSpPr>
          <p:grpSpPr bwMode="auto">
            <a:xfrm>
              <a:off x="918" y="2457"/>
              <a:ext cx="10" cy="58"/>
              <a:chOff x="2329" y="2599"/>
              <a:chExt cx="43" cy="386"/>
            </a:xfrm>
          </p:grpSpPr>
          <p:sp>
            <p:nvSpPr>
              <p:cNvPr id="2903" name="AutoShape 855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04" name="AutoShape 856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05" name="Group 857"/>
            <p:cNvGrpSpPr>
              <a:grpSpLocks noChangeAspect="1"/>
            </p:cNvGrpSpPr>
            <p:nvPr/>
          </p:nvGrpSpPr>
          <p:grpSpPr bwMode="auto">
            <a:xfrm>
              <a:off x="953" y="2463"/>
              <a:ext cx="9" cy="34"/>
              <a:chOff x="2478" y="2807"/>
              <a:chExt cx="43" cy="178"/>
            </a:xfrm>
          </p:grpSpPr>
          <p:sp>
            <p:nvSpPr>
              <p:cNvPr id="2906" name="AutoShape 858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07" name="AutoShape 859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08" name="Group 860"/>
            <p:cNvGrpSpPr>
              <a:grpSpLocks noChangeAspect="1"/>
            </p:cNvGrpSpPr>
            <p:nvPr/>
          </p:nvGrpSpPr>
          <p:grpSpPr bwMode="auto">
            <a:xfrm>
              <a:off x="1009" y="2471"/>
              <a:ext cx="9" cy="94"/>
              <a:chOff x="2195" y="2463"/>
              <a:chExt cx="40" cy="442"/>
            </a:xfrm>
          </p:grpSpPr>
          <p:sp>
            <p:nvSpPr>
              <p:cNvPr id="2909" name="AutoShape 861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10" name="AutoShape 862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11" name="Group 863"/>
            <p:cNvGrpSpPr>
              <a:grpSpLocks noChangeAspect="1"/>
            </p:cNvGrpSpPr>
            <p:nvPr/>
          </p:nvGrpSpPr>
          <p:grpSpPr bwMode="auto">
            <a:xfrm>
              <a:off x="1038" y="2505"/>
              <a:ext cx="9" cy="67"/>
              <a:chOff x="2329" y="2599"/>
              <a:chExt cx="43" cy="386"/>
            </a:xfrm>
          </p:grpSpPr>
          <p:sp>
            <p:nvSpPr>
              <p:cNvPr id="2912" name="AutoShape 864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13" name="AutoShape 865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14" name="Group 866"/>
            <p:cNvGrpSpPr>
              <a:grpSpLocks noChangeAspect="1"/>
            </p:cNvGrpSpPr>
            <p:nvPr/>
          </p:nvGrpSpPr>
          <p:grpSpPr bwMode="auto">
            <a:xfrm>
              <a:off x="980" y="2456"/>
              <a:ext cx="9" cy="71"/>
              <a:chOff x="2065" y="2441"/>
              <a:chExt cx="40" cy="272"/>
            </a:xfrm>
          </p:grpSpPr>
          <p:sp>
            <p:nvSpPr>
              <p:cNvPr id="2915" name="AutoShape 867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16" name="AutoShape 868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17" name="Group 869"/>
            <p:cNvGrpSpPr>
              <a:grpSpLocks noChangeAspect="1"/>
            </p:cNvGrpSpPr>
            <p:nvPr/>
          </p:nvGrpSpPr>
          <p:grpSpPr bwMode="auto">
            <a:xfrm>
              <a:off x="1229" y="2455"/>
              <a:ext cx="10" cy="79"/>
              <a:chOff x="1015" y="2428"/>
              <a:chExt cx="46" cy="372"/>
            </a:xfrm>
          </p:grpSpPr>
          <p:sp>
            <p:nvSpPr>
              <p:cNvPr id="2918" name="AutoShape 870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19" name="AutoShape 871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20" name="Group 872"/>
            <p:cNvGrpSpPr>
              <a:grpSpLocks noChangeAspect="1"/>
            </p:cNvGrpSpPr>
            <p:nvPr/>
          </p:nvGrpSpPr>
          <p:grpSpPr bwMode="auto">
            <a:xfrm>
              <a:off x="1257" y="2466"/>
              <a:ext cx="8" cy="98"/>
              <a:chOff x="1151" y="2490"/>
              <a:chExt cx="40" cy="455"/>
            </a:xfrm>
          </p:grpSpPr>
          <p:sp>
            <p:nvSpPr>
              <p:cNvPr id="2921" name="AutoShape 873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22" name="AutoShape 874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23" name="Group 875"/>
            <p:cNvGrpSpPr>
              <a:grpSpLocks noChangeAspect="1"/>
            </p:cNvGrpSpPr>
            <p:nvPr/>
          </p:nvGrpSpPr>
          <p:grpSpPr bwMode="auto">
            <a:xfrm>
              <a:off x="1285" y="2500"/>
              <a:ext cx="7" cy="71"/>
              <a:chOff x="1284" y="2652"/>
              <a:chExt cx="40" cy="337"/>
            </a:xfrm>
          </p:grpSpPr>
          <p:sp>
            <p:nvSpPr>
              <p:cNvPr id="2924" name="AutoShape 876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25" name="AutoShape 877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26" name="Group 878"/>
            <p:cNvGrpSpPr>
              <a:grpSpLocks noChangeAspect="1"/>
            </p:cNvGrpSpPr>
            <p:nvPr/>
          </p:nvGrpSpPr>
          <p:grpSpPr bwMode="auto">
            <a:xfrm>
              <a:off x="1324" y="2538"/>
              <a:ext cx="9" cy="26"/>
              <a:chOff x="1516" y="2835"/>
              <a:chExt cx="42" cy="123"/>
            </a:xfrm>
          </p:grpSpPr>
          <p:sp>
            <p:nvSpPr>
              <p:cNvPr id="2927" name="AutoShape 879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28" name="AutoShape 880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29" name="Group 881"/>
            <p:cNvGrpSpPr>
              <a:grpSpLocks noChangeAspect="1"/>
            </p:cNvGrpSpPr>
            <p:nvPr/>
          </p:nvGrpSpPr>
          <p:grpSpPr bwMode="auto">
            <a:xfrm>
              <a:off x="1133" y="2465"/>
              <a:ext cx="9" cy="95"/>
              <a:chOff x="1790" y="2461"/>
              <a:chExt cx="40" cy="447"/>
            </a:xfrm>
          </p:grpSpPr>
          <p:sp>
            <p:nvSpPr>
              <p:cNvPr id="2930" name="AutoShape 882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31" name="AutoShape 883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32" name="Group 884"/>
            <p:cNvGrpSpPr>
              <a:grpSpLocks noChangeAspect="1"/>
            </p:cNvGrpSpPr>
            <p:nvPr/>
          </p:nvGrpSpPr>
          <p:grpSpPr bwMode="auto">
            <a:xfrm>
              <a:off x="1161" y="2458"/>
              <a:ext cx="8" cy="68"/>
              <a:chOff x="1914" y="2425"/>
              <a:chExt cx="40" cy="326"/>
            </a:xfrm>
          </p:grpSpPr>
          <p:sp>
            <p:nvSpPr>
              <p:cNvPr id="2933" name="AutoShape 885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34" name="AutoShape 886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35" name="Group 887"/>
            <p:cNvGrpSpPr>
              <a:grpSpLocks noChangeAspect="1"/>
            </p:cNvGrpSpPr>
            <p:nvPr/>
          </p:nvGrpSpPr>
          <p:grpSpPr bwMode="auto">
            <a:xfrm>
              <a:off x="1102" y="2498"/>
              <a:ext cx="9" cy="75"/>
              <a:chOff x="1658" y="2628"/>
              <a:chExt cx="40" cy="355"/>
            </a:xfrm>
          </p:grpSpPr>
          <p:sp>
            <p:nvSpPr>
              <p:cNvPr id="2936" name="AutoShape 888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37" name="AutoShape 889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38" name="Group 890"/>
            <p:cNvGrpSpPr>
              <a:grpSpLocks noChangeAspect="1"/>
            </p:cNvGrpSpPr>
            <p:nvPr/>
          </p:nvGrpSpPr>
          <p:grpSpPr bwMode="auto">
            <a:xfrm>
              <a:off x="1075" y="2537"/>
              <a:ext cx="8" cy="26"/>
              <a:chOff x="1516" y="2835"/>
              <a:chExt cx="42" cy="123"/>
            </a:xfrm>
          </p:grpSpPr>
          <p:sp>
            <p:nvSpPr>
              <p:cNvPr id="2939" name="AutoShape 891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40" name="AutoShape 892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41" name="Group 893"/>
            <p:cNvGrpSpPr>
              <a:grpSpLocks noChangeAspect="1"/>
            </p:cNvGrpSpPr>
            <p:nvPr/>
          </p:nvGrpSpPr>
          <p:grpSpPr bwMode="auto">
            <a:xfrm flipV="1">
              <a:off x="1182" y="2460"/>
              <a:ext cx="9" cy="34"/>
              <a:chOff x="2478" y="2807"/>
              <a:chExt cx="43" cy="178"/>
            </a:xfrm>
          </p:grpSpPr>
          <p:sp>
            <p:nvSpPr>
              <p:cNvPr id="2942" name="AutoShape 894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43" name="AutoShape 895"/>
              <p:cNvSpPr>
                <a:spLocks noChangeAspect="1" noChangeArrowheads="1"/>
              </p:cNvSpPr>
              <p:nvPr/>
            </p:nvSpPr>
            <p:spPr bwMode="auto">
              <a:xfrm flipV="1"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944" name="Freeform 896"/>
            <p:cNvSpPr>
              <a:spLocks noChangeAspect="1"/>
            </p:cNvSpPr>
            <p:nvPr/>
          </p:nvSpPr>
          <p:spPr bwMode="auto">
            <a:xfrm flipH="1">
              <a:off x="1231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45" name="Freeform 897"/>
            <p:cNvSpPr>
              <a:spLocks noChangeAspect="1"/>
            </p:cNvSpPr>
            <p:nvPr/>
          </p:nvSpPr>
          <p:spPr bwMode="auto">
            <a:xfrm flipH="1">
              <a:off x="11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46" name="Freeform 898"/>
            <p:cNvSpPr>
              <a:spLocks noChangeAspect="1"/>
            </p:cNvSpPr>
            <p:nvPr/>
          </p:nvSpPr>
          <p:spPr bwMode="auto">
            <a:xfrm flipH="1">
              <a:off x="980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47" name="Freeform 899"/>
            <p:cNvSpPr>
              <a:spLocks noChangeAspect="1"/>
            </p:cNvSpPr>
            <p:nvPr/>
          </p:nvSpPr>
          <p:spPr bwMode="auto">
            <a:xfrm flipH="1">
              <a:off x="908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48" name="Freeform 900"/>
            <p:cNvSpPr>
              <a:spLocks noChangeAspect="1"/>
            </p:cNvSpPr>
            <p:nvPr/>
          </p:nvSpPr>
          <p:spPr bwMode="auto">
            <a:xfrm flipH="1">
              <a:off x="732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49" name="Freeform 901"/>
            <p:cNvSpPr>
              <a:spLocks noChangeAspect="1"/>
            </p:cNvSpPr>
            <p:nvPr/>
          </p:nvSpPr>
          <p:spPr bwMode="auto">
            <a:xfrm flipH="1">
              <a:off x="659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50" name="Freeform 902"/>
            <p:cNvSpPr>
              <a:spLocks noChangeAspect="1"/>
            </p:cNvSpPr>
            <p:nvPr/>
          </p:nvSpPr>
          <p:spPr bwMode="auto">
            <a:xfrm flipH="1">
              <a:off x="483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51" name="Freeform 903"/>
            <p:cNvSpPr>
              <a:spLocks noChangeAspect="1"/>
            </p:cNvSpPr>
            <p:nvPr/>
          </p:nvSpPr>
          <p:spPr bwMode="auto">
            <a:xfrm flipH="1">
              <a:off x="411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52" name="Freeform 904"/>
            <p:cNvSpPr>
              <a:spLocks noChangeAspect="1"/>
            </p:cNvSpPr>
            <p:nvPr/>
          </p:nvSpPr>
          <p:spPr bwMode="auto">
            <a:xfrm flipH="1">
              <a:off x="234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53" name="Freeform 905"/>
            <p:cNvSpPr>
              <a:spLocks noChangeAspect="1"/>
            </p:cNvSpPr>
            <p:nvPr/>
          </p:nvSpPr>
          <p:spPr bwMode="auto">
            <a:xfrm flipH="1">
              <a:off x="163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954" name="Group 906"/>
          <p:cNvGrpSpPr>
            <a:grpSpLocks noChangeAspect="1"/>
          </p:cNvGrpSpPr>
          <p:nvPr/>
        </p:nvGrpSpPr>
        <p:grpSpPr bwMode="auto">
          <a:xfrm>
            <a:off x="950913" y="6075363"/>
            <a:ext cx="722312" cy="338137"/>
            <a:chOff x="14921" y="14513"/>
            <a:chExt cx="360" cy="189"/>
          </a:xfrm>
        </p:grpSpPr>
        <p:grpSp>
          <p:nvGrpSpPr>
            <p:cNvPr id="2955" name="Group 907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956" name="Freeform 908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57" name="Oval 909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58" name="Oval 910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59" name="Oval 911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60" name="Oval 912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961" name="Text Box 913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962" name="Group 914"/>
          <p:cNvGrpSpPr>
            <a:grpSpLocks noChangeAspect="1"/>
          </p:cNvGrpSpPr>
          <p:nvPr/>
        </p:nvGrpSpPr>
        <p:grpSpPr bwMode="auto">
          <a:xfrm flipH="1">
            <a:off x="1484313" y="6078538"/>
            <a:ext cx="722312" cy="338137"/>
            <a:chOff x="14921" y="14513"/>
            <a:chExt cx="360" cy="189"/>
          </a:xfrm>
        </p:grpSpPr>
        <p:grpSp>
          <p:nvGrpSpPr>
            <p:cNvPr id="2963" name="Group 915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2964" name="Freeform 916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65" name="Oval 917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66" name="Oval 918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67" name="Oval 919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68" name="Oval 920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969" name="Text Box 921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970" name="Group 922"/>
          <p:cNvGrpSpPr>
            <a:grpSpLocks/>
          </p:cNvGrpSpPr>
          <p:nvPr/>
        </p:nvGrpSpPr>
        <p:grpSpPr bwMode="auto">
          <a:xfrm>
            <a:off x="933450" y="6370638"/>
            <a:ext cx="722313" cy="338137"/>
            <a:chOff x="1259" y="3039"/>
            <a:chExt cx="455" cy="213"/>
          </a:xfrm>
        </p:grpSpPr>
        <p:grpSp>
          <p:nvGrpSpPr>
            <p:cNvPr id="2971" name="Group 923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2972" name="Freeform 924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73" name="Oval 925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74" name="Oval 926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75" name="Oval 927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76" name="Oval 928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977" name="Text Box 929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978" name="Group 930"/>
          <p:cNvGrpSpPr>
            <a:grpSpLocks/>
          </p:cNvGrpSpPr>
          <p:nvPr/>
        </p:nvGrpSpPr>
        <p:grpSpPr bwMode="auto">
          <a:xfrm flipH="1">
            <a:off x="1493838" y="6369050"/>
            <a:ext cx="722312" cy="338138"/>
            <a:chOff x="1259" y="3039"/>
            <a:chExt cx="455" cy="213"/>
          </a:xfrm>
        </p:grpSpPr>
        <p:grpSp>
          <p:nvGrpSpPr>
            <p:cNvPr id="2979" name="Group 931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2980" name="Freeform 932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81" name="Oval 933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82" name="Oval 934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83" name="Oval 935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84" name="Oval 936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985" name="Text Box 937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2986" name="AutoShape 938"/>
          <p:cNvSpPr>
            <a:spLocks noChangeAspect="1" noChangeArrowheads="1"/>
          </p:cNvSpPr>
          <p:nvPr/>
        </p:nvSpPr>
        <p:spPr bwMode="auto">
          <a:xfrm flipH="1">
            <a:off x="1252538" y="6346825"/>
            <a:ext cx="133350" cy="122238"/>
          </a:xfrm>
          <a:prstGeom prst="hexagon">
            <a:avLst>
              <a:gd name="adj" fmla="val 27273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6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987" name="AutoShape 939"/>
          <p:cNvSpPr>
            <a:spLocks noChangeAspect="1" noChangeArrowheads="1"/>
          </p:cNvSpPr>
          <p:nvPr/>
        </p:nvSpPr>
        <p:spPr bwMode="auto">
          <a:xfrm flipH="1">
            <a:off x="1728788" y="6316663"/>
            <a:ext cx="133350" cy="122237"/>
          </a:xfrm>
          <a:prstGeom prst="hexagon">
            <a:avLst>
              <a:gd name="adj" fmla="val 27273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6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988" name="AutoShape 940"/>
          <p:cNvSpPr>
            <a:spLocks noChangeAspect="1" noChangeArrowheads="1"/>
          </p:cNvSpPr>
          <p:nvPr/>
        </p:nvSpPr>
        <p:spPr bwMode="auto">
          <a:xfrm>
            <a:off x="225425" y="6091238"/>
            <a:ext cx="687388" cy="606425"/>
          </a:xfrm>
          <a:prstGeom prst="roundRect">
            <a:avLst>
              <a:gd name="adj" fmla="val 16667"/>
            </a:avLst>
          </a:prstGeom>
          <a:solidFill>
            <a:schemeClr val="bg2">
              <a:lumMod val="75000"/>
            </a:schemeClr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r>
              <a:rPr lang="en-US" sz="1000" b="1"/>
              <a:t>Gadd45,</a:t>
            </a:r>
          </a:p>
          <a:p>
            <a:r>
              <a:rPr lang="en-US" sz="1000" b="1"/>
              <a:t>P21,</a:t>
            </a:r>
          </a:p>
          <a:p>
            <a:r>
              <a:rPr lang="en-US" sz="1000" b="1"/>
              <a:t>CyclinG1</a:t>
            </a:r>
          </a:p>
        </p:txBody>
      </p:sp>
      <p:sp>
        <p:nvSpPr>
          <p:cNvPr id="2989" name="AutoShape 941"/>
          <p:cNvSpPr>
            <a:spLocks noChangeArrowheads="1"/>
          </p:cNvSpPr>
          <p:nvPr/>
        </p:nvSpPr>
        <p:spPr bwMode="auto">
          <a:xfrm>
            <a:off x="4614863" y="3681413"/>
            <a:ext cx="2166937" cy="3108325"/>
          </a:xfrm>
          <a:prstGeom prst="roundRect">
            <a:avLst>
              <a:gd name="adj" fmla="val 5731"/>
            </a:avLst>
          </a:prstGeom>
          <a:solidFill>
            <a:schemeClr val="bg1"/>
          </a:solidFill>
          <a:ln w="12700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990" name="Group 942"/>
          <p:cNvGrpSpPr>
            <a:grpSpLocks/>
          </p:cNvGrpSpPr>
          <p:nvPr/>
        </p:nvGrpSpPr>
        <p:grpSpPr bwMode="auto">
          <a:xfrm>
            <a:off x="4660900" y="6281738"/>
            <a:ext cx="2068513" cy="192087"/>
            <a:chOff x="110" y="2454"/>
            <a:chExt cx="1303" cy="121"/>
          </a:xfrm>
        </p:grpSpPr>
        <p:sp>
          <p:nvSpPr>
            <p:cNvPr id="2991" name="Freeform 943"/>
            <p:cNvSpPr>
              <a:spLocks noChangeAspect="1"/>
            </p:cNvSpPr>
            <p:nvPr/>
          </p:nvSpPr>
          <p:spPr bwMode="auto">
            <a:xfrm>
              <a:off x="3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92" name="Freeform 944"/>
            <p:cNvSpPr>
              <a:spLocks noChangeAspect="1"/>
            </p:cNvSpPr>
            <p:nvPr/>
          </p:nvSpPr>
          <p:spPr bwMode="auto">
            <a:xfrm>
              <a:off x="287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93" name="Freeform 945"/>
            <p:cNvSpPr>
              <a:spLocks noChangeAspect="1"/>
            </p:cNvSpPr>
            <p:nvPr/>
          </p:nvSpPr>
          <p:spPr bwMode="auto">
            <a:xfrm>
              <a:off x="607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94" name="Freeform 946"/>
            <p:cNvSpPr>
              <a:spLocks noChangeAspect="1"/>
            </p:cNvSpPr>
            <p:nvPr/>
          </p:nvSpPr>
          <p:spPr bwMode="auto">
            <a:xfrm>
              <a:off x="535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95" name="Freeform 947"/>
            <p:cNvSpPr>
              <a:spLocks noChangeAspect="1"/>
            </p:cNvSpPr>
            <p:nvPr/>
          </p:nvSpPr>
          <p:spPr bwMode="auto">
            <a:xfrm>
              <a:off x="856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96" name="Freeform 948"/>
            <p:cNvSpPr>
              <a:spLocks noChangeAspect="1"/>
            </p:cNvSpPr>
            <p:nvPr/>
          </p:nvSpPr>
          <p:spPr bwMode="auto">
            <a:xfrm>
              <a:off x="785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97" name="Freeform 949"/>
            <p:cNvSpPr>
              <a:spLocks noChangeAspect="1"/>
            </p:cNvSpPr>
            <p:nvPr/>
          </p:nvSpPr>
          <p:spPr bwMode="auto">
            <a:xfrm>
              <a:off x="1106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98" name="Freeform 950"/>
            <p:cNvSpPr>
              <a:spLocks noChangeAspect="1"/>
            </p:cNvSpPr>
            <p:nvPr/>
          </p:nvSpPr>
          <p:spPr bwMode="auto">
            <a:xfrm>
              <a:off x="1032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999" name="Freeform 951"/>
            <p:cNvSpPr>
              <a:spLocks noChangeAspect="1"/>
            </p:cNvSpPr>
            <p:nvPr/>
          </p:nvSpPr>
          <p:spPr bwMode="auto">
            <a:xfrm>
              <a:off x="1283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000" name="Freeform 952"/>
            <p:cNvSpPr>
              <a:spLocks noChangeAspect="1"/>
            </p:cNvSpPr>
            <p:nvPr/>
          </p:nvSpPr>
          <p:spPr bwMode="auto">
            <a:xfrm>
              <a:off x="110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3001" name="Group 953"/>
            <p:cNvGrpSpPr>
              <a:grpSpLocks noChangeAspect="1"/>
            </p:cNvGrpSpPr>
            <p:nvPr/>
          </p:nvGrpSpPr>
          <p:grpSpPr bwMode="auto">
            <a:xfrm>
              <a:off x="232" y="2455"/>
              <a:ext cx="11" cy="79"/>
              <a:chOff x="1015" y="2428"/>
              <a:chExt cx="46" cy="372"/>
            </a:xfrm>
          </p:grpSpPr>
          <p:sp>
            <p:nvSpPr>
              <p:cNvPr id="3002" name="AutoShape 954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03" name="AutoShape 955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04" name="Group 956"/>
            <p:cNvGrpSpPr>
              <a:grpSpLocks noChangeAspect="1"/>
            </p:cNvGrpSpPr>
            <p:nvPr/>
          </p:nvGrpSpPr>
          <p:grpSpPr bwMode="auto">
            <a:xfrm>
              <a:off x="385" y="2469"/>
              <a:ext cx="8" cy="95"/>
              <a:chOff x="1790" y="2461"/>
              <a:chExt cx="40" cy="447"/>
            </a:xfrm>
          </p:grpSpPr>
          <p:sp>
            <p:nvSpPr>
              <p:cNvPr id="3005" name="AutoShape 957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06" name="AutoShape 958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07" name="Group 959"/>
            <p:cNvGrpSpPr>
              <a:grpSpLocks noChangeAspect="1"/>
            </p:cNvGrpSpPr>
            <p:nvPr/>
          </p:nvGrpSpPr>
          <p:grpSpPr bwMode="auto">
            <a:xfrm>
              <a:off x="261" y="2466"/>
              <a:ext cx="8" cy="98"/>
              <a:chOff x="1151" y="2490"/>
              <a:chExt cx="40" cy="455"/>
            </a:xfrm>
          </p:grpSpPr>
          <p:sp>
            <p:nvSpPr>
              <p:cNvPr id="3008" name="AutoShape 960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09" name="AutoShape 961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10" name="Group 962"/>
            <p:cNvGrpSpPr>
              <a:grpSpLocks noChangeAspect="1"/>
            </p:cNvGrpSpPr>
            <p:nvPr/>
          </p:nvGrpSpPr>
          <p:grpSpPr bwMode="auto">
            <a:xfrm>
              <a:off x="411" y="2458"/>
              <a:ext cx="8" cy="68"/>
              <a:chOff x="1914" y="2425"/>
              <a:chExt cx="40" cy="326"/>
            </a:xfrm>
          </p:grpSpPr>
          <p:sp>
            <p:nvSpPr>
              <p:cNvPr id="3011" name="AutoShape 963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12" name="AutoShape 964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13" name="Group 965"/>
            <p:cNvGrpSpPr>
              <a:grpSpLocks noChangeAspect="1"/>
            </p:cNvGrpSpPr>
            <p:nvPr/>
          </p:nvGrpSpPr>
          <p:grpSpPr bwMode="auto">
            <a:xfrm>
              <a:off x="288" y="2500"/>
              <a:ext cx="8" cy="71"/>
              <a:chOff x="1284" y="2652"/>
              <a:chExt cx="40" cy="337"/>
            </a:xfrm>
          </p:grpSpPr>
          <p:sp>
            <p:nvSpPr>
              <p:cNvPr id="3014" name="AutoShape 966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15" name="AutoShape 967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16" name="Group 968"/>
            <p:cNvGrpSpPr>
              <a:grpSpLocks noChangeAspect="1"/>
            </p:cNvGrpSpPr>
            <p:nvPr/>
          </p:nvGrpSpPr>
          <p:grpSpPr bwMode="auto">
            <a:xfrm>
              <a:off x="355" y="2500"/>
              <a:ext cx="9" cy="75"/>
              <a:chOff x="1658" y="2628"/>
              <a:chExt cx="40" cy="355"/>
            </a:xfrm>
          </p:grpSpPr>
          <p:sp>
            <p:nvSpPr>
              <p:cNvPr id="3017" name="AutoShape 969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18" name="AutoShape 970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19" name="Group 971"/>
            <p:cNvGrpSpPr>
              <a:grpSpLocks noChangeAspect="1"/>
            </p:cNvGrpSpPr>
            <p:nvPr/>
          </p:nvGrpSpPr>
          <p:grpSpPr bwMode="auto">
            <a:xfrm>
              <a:off x="328" y="2538"/>
              <a:ext cx="9" cy="26"/>
              <a:chOff x="1516" y="2835"/>
              <a:chExt cx="42" cy="123"/>
            </a:xfrm>
          </p:grpSpPr>
          <p:sp>
            <p:nvSpPr>
              <p:cNvPr id="3020" name="AutoShape 972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21" name="AutoShape 973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22" name="Group 974"/>
            <p:cNvGrpSpPr>
              <a:grpSpLocks noChangeAspect="1"/>
            </p:cNvGrpSpPr>
            <p:nvPr/>
          </p:nvGrpSpPr>
          <p:grpSpPr bwMode="auto">
            <a:xfrm>
              <a:off x="499" y="2461"/>
              <a:ext cx="9" cy="94"/>
              <a:chOff x="2195" y="2463"/>
              <a:chExt cx="40" cy="442"/>
            </a:xfrm>
          </p:grpSpPr>
          <p:sp>
            <p:nvSpPr>
              <p:cNvPr id="3023" name="AutoShape 975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24" name="AutoShape 976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25" name="Group 977"/>
            <p:cNvGrpSpPr>
              <a:grpSpLocks noChangeAspect="1"/>
            </p:cNvGrpSpPr>
            <p:nvPr/>
          </p:nvGrpSpPr>
          <p:grpSpPr bwMode="auto">
            <a:xfrm>
              <a:off x="529" y="2491"/>
              <a:ext cx="9" cy="82"/>
              <a:chOff x="2329" y="2599"/>
              <a:chExt cx="43" cy="386"/>
            </a:xfrm>
          </p:grpSpPr>
          <p:sp>
            <p:nvSpPr>
              <p:cNvPr id="3026" name="AutoShape 978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27" name="AutoShape 979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28" name="Group 980"/>
            <p:cNvGrpSpPr>
              <a:grpSpLocks noChangeAspect="1"/>
            </p:cNvGrpSpPr>
            <p:nvPr/>
          </p:nvGrpSpPr>
          <p:grpSpPr bwMode="auto">
            <a:xfrm>
              <a:off x="434" y="2462"/>
              <a:ext cx="9" cy="34"/>
              <a:chOff x="2478" y="2807"/>
              <a:chExt cx="43" cy="178"/>
            </a:xfrm>
          </p:grpSpPr>
          <p:sp>
            <p:nvSpPr>
              <p:cNvPr id="3029" name="AutoShape 981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30" name="AutoShape 982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31" name="Group 983"/>
            <p:cNvGrpSpPr>
              <a:grpSpLocks noChangeAspect="1"/>
            </p:cNvGrpSpPr>
            <p:nvPr/>
          </p:nvGrpSpPr>
          <p:grpSpPr bwMode="auto">
            <a:xfrm>
              <a:off x="471" y="2458"/>
              <a:ext cx="8" cy="57"/>
              <a:chOff x="2065" y="2441"/>
              <a:chExt cx="40" cy="272"/>
            </a:xfrm>
          </p:grpSpPr>
          <p:sp>
            <p:nvSpPr>
              <p:cNvPr id="3032" name="AutoShape 984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33" name="AutoShape 985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34" name="Group 986"/>
            <p:cNvGrpSpPr>
              <a:grpSpLocks noChangeAspect="1"/>
            </p:cNvGrpSpPr>
            <p:nvPr/>
          </p:nvGrpSpPr>
          <p:grpSpPr bwMode="auto">
            <a:xfrm>
              <a:off x="557" y="2533"/>
              <a:ext cx="9" cy="34"/>
              <a:chOff x="2478" y="2807"/>
              <a:chExt cx="43" cy="178"/>
            </a:xfrm>
          </p:grpSpPr>
          <p:sp>
            <p:nvSpPr>
              <p:cNvPr id="3035" name="AutoShape 987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36" name="AutoShape 988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37" name="Group 989"/>
            <p:cNvGrpSpPr>
              <a:grpSpLocks noChangeAspect="1"/>
            </p:cNvGrpSpPr>
            <p:nvPr/>
          </p:nvGrpSpPr>
          <p:grpSpPr bwMode="auto">
            <a:xfrm>
              <a:off x="673" y="2458"/>
              <a:ext cx="10" cy="47"/>
              <a:chOff x="3094" y="2443"/>
              <a:chExt cx="40" cy="183"/>
            </a:xfrm>
          </p:grpSpPr>
          <p:sp>
            <p:nvSpPr>
              <p:cNvPr id="3038" name="AutoShape 990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39" name="AutoShape 991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40" name="Group 992"/>
            <p:cNvGrpSpPr>
              <a:grpSpLocks noChangeAspect="1"/>
            </p:cNvGrpSpPr>
            <p:nvPr/>
          </p:nvGrpSpPr>
          <p:grpSpPr bwMode="auto">
            <a:xfrm>
              <a:off x="647" y="2458"/>
              <a:ext cx="11" cy="87"/>
              <a:chOff x="2978" y="2432"/>
              <a:chExt cx="46" cy="375"/>
            </a:xfrm>
          </p:grpSpPr>
          <p:sp>
            <p:nvSpPr>
              <p:cNvPr id="3041" name="AutoShape 993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42" name="AutoShape 994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43" name="Group 995"/>
            <p:cNvGrpSpPr>
              <a:grpSpLocks noChangeAspect="1"/>
            </p:cNvGrpSpPr>
            <p:nvPr/>
          </p:nvGrpSpPr>
          <p:grpSpPr bwMode="auto">
            <a:xfrm>
              <a:off x="619" y="2477"/>
              <a:ext cx="9" cy="93"/>
              <a:chOff x="2832" y="2516"/>
              <a:chExt cx="43" cy="436"/>
            </a:xfrm>
          </p:grpSpPr>
          <p:sp>
            <p:nvSpPr>
              <p:cNvPr id="3044" name="AutoShape 996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45" name="AutoShape 997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46" name="Group 998"/>
            <p:cNvGrpSpPr>
              <a:grpSpLocks noChangeAspect="1"/>
            </p:cNvGrpSpPr>
            <p:nvPr/>
          </p:nvGrpSpPr>
          <p:grpSpPr bwMode="auto">
            <a:xfrm>
              <a:off x="589" y="2523"/>
              <a:ext cx="8" cy="46"/>
              <a:chOff x="2668" y="2761"/>
              <a:chExt cx="40" cy="217"/>
            </a:xfrm>
          </p:grpSpPr>
          <p:sp>
            <p:nvSpPr>
              <p:cNvPr id="3047" name="AutoShape 999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48" name="AutoShape 1000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49" name="Group 1001"/>
            <p:cNvGrpSpPr>
              <a:grpSpLocks noChangeAspect="1"/>
            </p:cNvGrpSpPr>
            <p:nvPr/>
          </p:nvGrpSpPr>
          <p:grpSpPr bwMode="auto">
            <a:xfrm flipV="1">
              <a:off x="770" y="2479"/>
              <a:ext cx="8" cy="93"/>
              <a:chOff x="3217" y="3037"/>
              <a:chExt cx="46" cy="372"/>
            </a:xfrm>
          </p:grpSpPr>
          <p:sp>
            <p:nvSpPr>
              <p:cNvPr id="3050" name="AutoShape 1002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51" name="AutoShape 1003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52" name="Group 1004"/>
            <p:cNvGrpSpPr>
              <a:grpSpLocks noChangeAspect="1"/>
            </p:cNvGrpSpPr>
            <p:nvPr/>
          </p:nvGrpSpPr>
          <p:grpSpPr bwMode="auto">
            <a:xfrm>
              <a:off x="739" y="2455"/>
              <a:ext cx="10" cy="93"/>
              <a:chOff x="3353" y="3099"/>
              <a:chExt cx="40" cy="455"/>
            </a:xfrm>
          </p:grpSpPr>
          <p:sp>
            <p:nvSpPr>
              <p:cNvPr id="3053" name="AutoShape 1005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54" name="AutoShape 1006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55" name="Group 1007"/>
            <p:cNvGrpSpPr>
              <a:grpSpLocks noChangeAspect="1"/>
            </p:cNvGrpSpPr>
            <p:nvPr/>
          </p:nvGrpSpPr>
          <p:grpSpPr bwMode="auto">
            <a:xfrm>
              <a:off x="714" y="2457"/>
              <a:ext cx="10" cy="55"/>
              <a:chOff x="3486" y="3261"/>
              <a:chExt cx="40" cy="337"/>
            </a:xfrm>
          </p:grpSpPr>
          <p:sp>
            <p:nvSpPr>
              <p:cNvPr id="3056" name="AutoShape 1008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57" name="AutoShape 1009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58" name="Group 1010"/>
            <p:cNvGrpSpPr>
              <a:grpSpLocks noChangeAspect="1"/>
            </p:cNvGrpSpPr>
            <p:nvPr/>
          </p:nvGrpSpPr>
          <p:grpSpPr bwMode="auto">
            <a:xfrm>
              <a:off x="891" y="2460"/>
              <a:ext cx="8" cy="95"/>
              <a:chOff x="2195" y="2463"/>
              <a:chExt cx="40" cy="442"/>
            </a:xfrm>
          </p:grpSpPr>
          <p:sp>
            <p:nvSpPr>
              <p:cNvPr id="3059" name="AutoShape 1011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60" name="AutoShape 1012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61" name="Group 1013"/>
            <p:cNvGrpSpPr>
              <a:grpSpLocks noChangeAspect="1"/>
            </p:cNvGrpSpPr>
            <p:nvPr/>
          </p:nvGrpSpPr>
          <p:grpSpPr bwMode="auto">
            <a:xfrm>
              <a:off x="860" y="2491"/>
              <a:ext cx="9" cy="82"/>
              <a:chOff x="2329" y="2599"/>
              <a:chExt cx="43" cy="386"/>
            </a:xfrm>
          </p:grpSpPr>
          <p:sp>
            <p:nvSpPr>
              <p:cNvPr id="3062" name="AutoShape 1014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63" name="AutoShape 1015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64" name="Group 1016"/>
            <p:cNvGrpSpPr>
              <a:grpSpLocks noChangeAspect="1"/>
            </p:cNvGrpSpPr>
            <p:nvPr/>
          </p:nvGrpSpPr>
          <p:grpSpPr bwMode="auto">
            <a:xfrm>
              <a:off x="796" y="2514"/>
              <a:ext cx="8" cy="56"/>
              <a:chOff x="2065" y="2441"/>
              <a:chExt cx="40" cy="272"/>
            </a:xfrm>
          </p:grpSpPr>
          <p:sp>
            <p:nvSpPr>
              <p:cNvPr id="3065" name="AutoShape 1017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66" name="AutoShape 1018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67" name="Group 1019"/>
            <p:cNvGrpSpPr>
              <a:grpSpLocks noChangeAspect="1"/>
            </p:cNvGrpSpPr>
            <p:nvPr/>
          </p:nvGrpSpPr>
          <p:grpSpPr bwMode="auto">
            <a:xfrm flipV="1">
              <a:off x="831" y="2528"/>
              <a:ext cx="10" cy="39"/>
              <a:chOff x="2815" y="1923"/>
              <a:chExt cx="40" cy="217"/>
            </a:xfrm>
          </p:grpSpPr>
          <p:sp>
            <p:nvSpPr>
              <p:cNvPr id="3068" name="AutoShape 1020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69" name="AutoShape 1021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70" name="Group 1022"/>
            <p:cNvGrpSpPr>
              <a:grpSpLocks noChangeAspect="1"/>
            </p:cNvGrpSpPr>
            <p:nvPr/>
          </p:nvGrpSpPr>
          <p:grpSpPr bwMode="auto">
            <a:xfrm>
              <a:off x="918" y="2457"/>
              <a:ext cx="10" cy="58"/>
              <a:chOff x="2329" y="2599"/>
              <a:chExt cx="43" cy="386"/>
            </a:xfrm>
          </p:grpSpPr>
          <p:sp>
            <p:nvSpPr>
              <p:cNvPr id="3071" name="AutoShape 1023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72" name="AutoShape 1024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73" name="Group 1025"/>
            <p:cNvGrpSpPr>
              <a:grpSpLocks noChangeAspect="1"/>
            </p:cNvGrpSpPr>
            <p:nvPr/>
          </p:nvGrpSpPr>
          <p:grpSpPr bwMode="auto">
            <a:xfrm>
              <a:off x="953" y="2463"/>
              <a:ext cx="9" cy="34"/>
              <a:chOff x="2478" y="2807"/>
              <a:chExt cx="43" cy="178"/>
            </a:xfrm>
          </p:grpSpPr>
          <p:sp>
            <p:nvSpPr>
              <p:cNvPr id="3074" name="AutoShape 1026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75" name="AutoShape 1027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76" name="Group 1028"/>
            <p:cNvGrpSpPr>
              <a:grpSpLocks noChangeAspect="1"/>
            </p:cNvGrpSpPr>
            <p:nvPr/>
          </p:nvGrpSpPr>
          <p:grpSpPr bwMode="auto">
            <a:xfrm>
              <a:off x="1009" y="2471"/>
              <a:ext cx="9" cy="94"/>
              <a:chOff x="2195" y="2463"/>
              <a:chExt cx="40" cy="442"/>
            </a:xfrm>
          </p:grpSpPr>
          <p:sp>
            <p:nvSpPr>
              <p:cNvPr id="3077" name="AutoShape 1029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78" name="AutoShape 1030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79" name="Group 1031"/>
            <p:cNvGrpSpPr>
              <a:grpSpLocks noChangeAspect="1"/>
            </p:cNvGrpSpPr>
            <p:nvPr/>
          </p:nvGrpSpPr>
          <p:grpSpPr bwMode="auto">
            <a:xfrm>
              <a:off x="1038" y="2505"/>
              <a:ext cx="9" cy="67"/>
              <a:chOff x="2329" y="2599"/>
              <a:chExt cx="43" cy="386"/>
            </a:xfrm>
          </p:grpSpPr>
          <p:sp>
            <p:nvSpPr>
              <p:cNvPr id="3080" name="AutoShape 1032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81" name="AutoShape 1033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82" name="Group 1034"/>
            <p:cNvGrpSpPr>
              <a:grpSpLocks noChangeAspect="1"/>
            </p:cNvGrpSpPr>
            <p:nvPr/>
          </p:nvGrpSpPr>
          <p:grpSpPr bwMode="auto">
            <a:xfrm>
              <a:off x="980" y="2456"/>
              <a:ext cx="9" cy="71"/>
              <a:chOff x="2065" y="2441"/>
              <a:chExt cx="40" cy="272"/>
            </a:xfrm>
          </p:grpSpPr>
          <p:sp>
            <p:nvSpPr>
              <p:cNvPr id="3083" name="AutoShape 1035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84" name="AutoShape 1036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85" name="Group 1037"/>
            <p:cNvGrpSpPr>
              <a:grpSpLocks noChangeAspect="1"/>
            </p:cNvGrpSpPr>
            <p:nvPr/>
          </p:nvGrpSpPr>
          <p:grpSpPr bwMode="auto">
            <a:xfrm>
              <a:off x="1229" y="2455"/>
              <a:ext cx="10" cy="79"/>
              <a:chOff x="1015" y="2428"/>
              <a:chExt cx="46" cy="372"/>
            </a:xfrm>
          </p:grpSpPr>
          <p:sp>
            <p:nvSpPr>
              <p:cNvPr id="3086" name="AutoShape 1038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87" name="AutoShape 1039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88" name="Group 1040"/>
            <p:cNvGrpSpPr>
              <a:grpSpLocks noChangeAspect="1"/>
            </p:cNvGrpSpPr>
            <p:nvPr/>
          </p:nvGrpSpPr>
          <p:grpSpPr bwMode="auto">
            <a:xfrm>
              <a:off x="1257" y="2466"/>
              <a:ext cx="8" cy="98"/>
              <a:chOff x="1151" y="2490"/>
              <a:chExt cx="40" cy="455"/>
            </a:xfrm>
          </p:grpSpPr>
          <p:sp>
            <p:nvSpPr>
              <p:cNvPr id="3089" name="AutoShape 1041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90" name="AutoShape 1042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91" name="Group 1043"/>
            <p:cNvGrpSpPr>
              <a:grpSpLocks noChangeAspect="1"/>
            </p:cNvGrpSpPr>
            <p:nvPr/>
          </p:nvGrpSpPr>
          <p:grpSpPr bwMode="auto">
            <a:xfrm>
              <a:off x="1285" y="2500"/>
              <a:ext cx="7" cy="71"/>
              <a:chOff x="1284" y="2652"/>
              <a:chExt cx="40" cy="337"/>
            </a:xfrm>
          </p:grpSpPr>
          <p:sp>
            <p:nvSpPr>
              <p:cNvPr id="3092" name="AutoShape 1044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93" name="AutoShape 1045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94" name="Group 1046"/>
            <p:cNvGrpSpPr>
              <a:grpSpLocks noChangeAspect="1"/>
            </p:cNvGrpSpPr>
            <p:nvPr/>
          </p:nvGrpSpPr>
          <p:grpSpPr bwMode="auto">
            <a:xfrm>
              <a:off x="1324" y="2538"/>
              <a:ext cx="9" cy="26"/>
              <a:chOff x="1516" y="2835"/>
              <a:chExt cx="42" cy="123"/>
            </a:xfrm>
          </p:grpSpPr>
          <p:sp>
            <p:nvSpPr>
              <p:cNvPr id="3095" name="AutoShape 1047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96" name="AutoShape 1048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97" name="Group 1049"/>
            <p:cNvGrpSpPr>
              <a:grpSpLocks noChangeAspect="1"/>
            </p:cNvGrpSpPr>
            <p:nvPr/>
          </p:nvGrpSpPr>
          <p:grpSpPr bwMode="auto">
            <a:xfrm>
              <a:off x="1133" y="2465"/>
              <a:ext cx="9" cy="95"/>
              <a:chOff x="1790" y="2461"/>
              <a:chExt cx="40" cy="447"/>
            </a:xfrm>
          </p:grpSpPr>
          <p:sp>
            <p:nvSpPr>
              <p:cNvPr id="3098" name="AutoShape 1050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99" name="AutoShape 1051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100" name="Group 1052"/>
            <p:cNvGrpSpPr>
              <a:grpSpLocks noChangeAspect="1"/>
            </p:cNvGrpSpPr>
            <p:nvPr/>
          </p:nvGrpSpPr>
          <p:grpSpPr bwMode="auto">
            <a:xfrm>
              <a:off x="1161" y="2458"/>
              <a:ext cx="8" cy="68"/>
              <a:chOff x="1914" y="2425"/>
              <a:chExt cx="40" cy="326"/>
            </a:xfrm>
          </p:grpSpPr>
          <p:sp>
            <p:nvSpPr>
              <p:cNvPr id="3101" name="AutoShape 1053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02" name="AutoShape 1054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103" name="Group 1055"/>
            <p:cNvGrpSpPr>
              <a:grpSpLocks noChangeAspect="1"/>
            </p:cNvGrpSpPr>
            <p:nvPr/>
          </p:nvGrpSpPr>
          <p:grpSpPr bwMode="auto">
            <a:xfrm>
              <a:off x="1102" y="2498"/>
              <a:ext cx="9" cy="75"/>
              <a:chOff x="1658" y="2628"/>
              <a:chExt cx="40" cy="355"/>
            </a:xfrm>
          </p:grpSpPr>
          <p:sp>
            <p:nvSpPr>
              <p:cNvPr id="3104" name="AutoShape 1056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05" name="AutoShape 1057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106" name="Group 1058"/>
            <p:cNvGrpSpPr>
              <a:grpSpLocks noChangeAspect="1"/>
            </p:cNvGrpSpPr>
            <p:nvPr/>
          </p:nvGrpSpPr>
          <p:grpSpPr bwMode="auto">
            <a:xfrm>
              <a:off x="1075" y="2537"/>
              <a:ext cx="8" cy="26"/>
              <a:chOff x="1516" y="2835"/>
              <a:chExt cx="42" cy="123"/>
            </a:xfrm>
          </p:grpSpPr>
          <p:sp>
            <p:nvSpPr>
              <p:cNvPr id="3107" name="AutoShape 1059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08" name="AutoShape 1060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109" name="Group 1061"/>
            <p:cNvGrpSpPr>
              <a:grpSpLocks noChangeAspect="1"/>
            </p:cNvGrpSpPr>
            <p:nvPr/>
          </p:nvGrpSpPr>
          <p:grpSpPr bwMode="auto">
            <a:xfrm flipV="1">
              <a:off x="1182" y="2460"/>
              <a:ext cx="9" cy="34"/>
              <a:chOff x="2478" y="2807"/>
              <a:chExt cx="43" cy="178"/>
            </a:xfrm>
          </p:grpSpPr>
          <p:sp>
            <p:nvSpPr>
              <p:cNvPr id="3110" name="AutoShape 1062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11" name="AutoShape 1063"/>
              <p:cNvSpPr>
                <a:spLocks noChangeAspect="1" noChangeArrowheads="1"/>
              </p:cNvSpPr>
              <p:nvPr/>
            </p:nvSpPr>
            <p:spPr bwMode="auto">
              <a:xfrm flipV="1"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112" name="Freeform 1064"/>
            <p:cNvSpPr>
              <a:spLocks noChangeAspect="1"/>
            </p:cNvSpPr>
            <p:nvPr/>
          </p:nvSpPr>
          <p:spPr bwMode="auto">
            <a:xfrm flipH="1">
              <a:off x="1231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113" name="Freeform 1065"/>
            <p:cNvSpPr>
              <a:spLocks noChangeAspect="1"/>
            </p:cNvSpPr>
            <p:nvPr/>
          </p:nvSpPr>
          <p:spPr bwMode="auto">
            <a:xfrm flipH="1">
              <a:off x="11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114" name="Freeform 1066"/>
            <p:cNvSpPr>
              <a:spLocks noChangeAspect="1"/>
            </p:cNvSpPr>
            <p:nvPr/>
          </p:nvSpPr>
          <p:spPr bwMode="auto">
            <a:xfrm flipH="1">
              <a:off x="980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115" name="Freeform 1067"/>
            <p:cNvSpPr>
              <a:spLocks noChangeAspect="1"/>
            </p:cNvSpPr>
            <p:nvPr/>
          </p:nvSpPr>
          <p:spPr bwMode="auto">
            <a:xfrm flipH="1">
              <a:off x="908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116" name="Freeform 1068"/>
            <p:cNvSpPr>
              <a:spLocks noChangeAspect="1"/>
            </p:cNvSpPr>
            <p:nvPr/>
          </p:nvSpPr>
          <p:spPr bwMode="auto">
            <a:xfrm flipH="1">
              <a:off x="732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117" name="Freeform 1069"/>
            <p:cNvSpPr>
              <a:spLocks noChangeAspect="1"/>
            </p:cNvSpPr>
            <p:nvPr/>
          </p:nvSpPr>
          <p:spPr bwMode="auto">
            <a:xfrm flipH="1">
              <a:off x="659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118" name="Freeform 1070"/>
            <p:cNvSpPr>
              <a:spLocks noChangeAspect="1"/>
            </p:cNvSpPr>
            <p:nvPr/>
          </p:nvSpPr>
          <p:spPr bwMode="auto">
            <a:xfrm flipH="1">
              <a:off x="483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119" name="Freeform 1071"/>
            <p:cNvSpPr>
              <a:spLocks noChangeAspect="1"/>
            </p:cNvSpPr>
            <p:nvPr/>
          </p:nvSpPr>
          <p:spPr bwMode="auto">
            <a:xfrm flipH="1">
              <a:off x="411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120" name="Freeform 1072"/>
            <p:cNvSpPr>
              <a:spLocks noChangeAspect="1"/>
            </p:cNvSpPr>
            <p:nvPr/>
          </p:nvSpPr>
          <p:spPr bwMode="auto">
            <a:xfrm flipH="1">
              <a:off x="234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121" name="Freeform 1073"/>
            <p:cNvSpPr>
              <a:spLocks noChangeAspect="1"/>
            </p:cNvSpPr>
            <p:nvPr/>
          </p:nvSpPr>
          <p:spPr bwMode="auto">
            <a:xfrm flipH="1">
              <a:off x="163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3122" name="Group 1074"/>
          <p:cNvGrpSpPr>
            <a:grpSpLocks noChangeAspect="1"/>
          </p:cNvGrpSpPr>
          <p:nvPr/>
        </p:nvGrpSpPr>
        <p:grpSpPr bwMode="auto">
          <a:xfrm>
            <a:off x="5378450" y="6022975"/>
            <a:ext cx="722313" cy="338138"/>
            <a:chOff x="14921" y="14513"/>
            <a:chExt cx="360" cy="189"/>
          </a:xfrm>
        </p:grpSpPr>
        <p:grpSp>
          <p:nvGrpSpPr>
            <p:cNvPr id="3123" name="Group 1075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3124" name="Freeform 1076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25" name="Oval 1077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26" name="Oval 1078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27" name="Oval 1079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28" name="Oval 1080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129" name="Text Box 1081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3130" name="Group 1082"/>
          <p:cNvGrpSpPr>
            <a:grpSpLocks noChangeAspect="1"/>
          </p:cNvGrpSpPr>
          <p:nvPr/>
        </p:nvGrpSpPr>
        <p:grpSpPr bwMode="auto">
          <a:xfrm flipH="1">
            <a:off x="5973763" y="6026150"/>
            <a:ext cx="722312" cy="338138"/>
            <a:chOff x="14921" y="14513"/>
            <a:chExt cx="360" cy="189"/>
          </a:xfrm>
        </p:grpSpPr>
        <p:grpSp>
          <p:nvGrpSpPr>
            <p:cNvPr id="3131" name="Group 1083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3132" name="Freeform 1084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33" name="Oval 1085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34" name="Oval 1086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35" name="Oval 1087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36" name="Oval 1088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137" name="Text Box 1089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3138" name="Group 1090"/>
          <p:cNvGrpSpPr>
            <a:grpSpLocks/>
          </p:cNvGrpSpPr>
          <p:nvPr/>
        </p:nvGrpSpPr>
        <p:grpSpPr bwMode="auto">
          <a:xfrm>
            <a:off x="5367338" y="6318250"/>
            <a:ext cx="722312" cy="338138"/>
            <a:chOff x="1259" y="3039"/>
            <a:chExt cx="455" cy="213"/>
          </a:xfrm>
        </p:grpSpPr>
        <p:grpSp>
          <p:nvGrpSpPr>
            <p:cNvPr id="3139" name="Group 1091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3140" name="Freeform 1092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41" name="Oval 1093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42" name="Oval 1094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43" name="Oval 1095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44" name="Oval 1096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145" name="Text Box 1097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3146" name="Group 1098"/>
          <p:cNvGrpSpPr>
            <a:grpSpLocks/>
          </p:cNvGrpSpPr>
          <p:nvPr/>
        </p:nvGrpSpPr>
        <p:grpSpPr bwMode="auto">
          <a:xfrm flipH="1">
            <a:off x="5983288" y="6316663"/>
            <a:ext cx="722312" cy="338137"/>
            <a:chOff x="1259" y="3039"/>
            <a:chExt cx="455" cy="213"/>
          </a:xfrm>
        </p:grpSpPr>
        <p:grpSp>
          <p:nvGrpSpPr>
            <p:cNvPr id="3147" name="Group 1099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3148" name="Freeform 1100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49" name="Oval 1101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50" name="Oval 1102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51" name="Oval 1103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52" name="Oval 1104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153" name="Text Box 1105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3154" name="Freeform 1106"/>
          <p:cNvSpPr>
            <a:spLocks/>
          </p:cNvSpPr>
          <p:nvPr/>
        </p:nvSpPr>
        <p:spPr bwMode="auto">
          <a:xfrm>
            <a:off x="5245100" y="5065713"/>
            <a:ext cx="303213" cy="898525"/>
          </a:xfrm>
          <a:custGeom>
            <a:avLst/>
            <a:gdLst>
              <a:gd name="T0" fmla="*/ 6 w 191"/>
              <a:gd name="T1" fmla="*/ 0 h 566"/>
              <a:gd name="T2" fmla="*/ 191 w 191"/>
              <a:gd name="T3" fmla="*/ 566 h 56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91" h="566">
                <a:moveTo>
                  <a:pt x="6" y="0"/>
                </a:moveTo>
                <a:cubicBezTo>
                  <a:pt x="0" y="263"/>
                  <a:pt x="12" y="316"/>
                  <a:pt x="191" y="566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3155" name="AutoShape 1107"/>
          <p:cNvSpPr>
            <a:spLocks noChangeAspect="1" noChangeArrowheads="1"/>
          </p:cNvSpPr>
          <p:nvPr/>
        </p:nvSpPr>
        <p:spPr bwMode="auto">
          <a:xfrm>
            <a:off x="4678363" y="6065838"/>
            <a:ext cx="641350" cy="606425"/>
          </a:xfrm>
          <a:prstGeom prst="roundRect">
            <a:avLst>
              <a:gd name="adj" fmla="val 16667"/>
            </a:avLst>
          </a:prstGeom>
          <a:solidFill>
            <a:schemeClr val="bg2">
              <a:lumMod val="75000"/>
            </a:schemeClr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r>
              <a:rPr lang="en-US" sz="1000" b="1"/>
              <a:t>Bax,</a:t>
            </a:r>
          </a:p>
          <a:p>
            <a:r>
              <a:rPr lang="en-US" sz="1000" b="1"/>
              <a:t>Pig3</a:t>
            </a:r>
          </a:p>
          <a:p>
            <a:r>
              <a:rPr lang="en-US" sz="1000" b="1"/>
              <a:t>Apaf1</a:t>
            </a:r>
          </a:p>
        </p:txBody>
      </p:sp>
      <p:sp>
        <p:nvSpPr>
          <p:cNvPr id="3156" name="Text Box 1108"/>
          <p:cNvSpPr txBox="1">
            <a:spLocks noChangeArrowheads="1"/>
          </p:cNvSpPr>
          <p:nvPr/>
        </p:nvSpPr>
        <p:spPr bwMode="auto">
          <a:xfrm>
            <a:off x="4608513" y="3746500"/>
            <a:ext cx="1736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99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/>
              <a:t>Pro-apoptotic protein</a:t>
            </a:r>
          </a:p>
          <a:p>
            <a:r>
              <a:rPr lang="en-US" sz="1200" b="1"/>
              <a:t>complex formation</a:t>
            </a:r>
          </a:p>
        </p:txBody>
      </p:sp>
      <p:grpSp>
        <p:nvGrpSpPr>
          <p:cNvPr id="3157" name="Group 1109"/>
          <p:cNvGrpSpPr>
            <a:grpSpLocks noChangeAspect="1"/>
          </p:cNvGrpSpPr>
          <p:nvPr/>
        </p:nvGrpSpPr>
        <p:grpSpPr bwMode="auto">
          <a:xfrm>
            <a:off x="4710113" y="4621213"/>
            <a:ext cx="1152525" cy="539750"/>
            <a:chOff x="14921" y="14513"/>
            <a:chExt cx="360" cy="189"/>
          </a:xfrm>
        </p:grpSpPr>
        <p:grpSp>
          <p:nvGrpSpPr>
            <p:cNvPr id="3158" name="Group 1110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3159" name="Freeform 1111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60" name="Oval 1112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61" name="Oval 1113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62" name="Oval 1114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63" name="Oval 1115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164" name="Text Box 1116"/>
            <p:cNvSpPr txBox="1">
              <a:spLocks noChangeAspect="1" noChangeArrowheads="1"/>
            </p:cNvSpPr>
            <p:nvPr/>
          </p:nvSpPr>
          <p:spPr bwMode="auto">
            <a:xfrm>
              <a:off x="15092" y="14583"/>
              <a:ext cx="95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3165" name="AutoShape 1117"/>
          <p:cNvSpPr>
            <a:spLocks noChangeAspect="1" noChangeArrowheads="1"/>
          </p:cNvSpPr>
          <p:nvPr/>
        </p:nvSpPr>
        <p:spPr bwMode="auto">
          <a:xfrm>
            <a:off x="4970463" y="4535488"/>
            <a:ext cx="455612" cy="292100"/>
          </a:xfrm>
          <a:prstGeom prst="roundRect">
            <a:avLst>
              <a:gd name="adj" fmla="val 40713"/>
            </a:avLst>
          </a:prstGeom>
          <a:gradFill rotWithShape="1">
            <a:gsLst>
              <a:gs pos="0">
                <a:srgbClr val="9900CC"/>
              </a:gs>
              <a:gs pos="100000">
                <a:srgbClr val="D24F3B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E1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FFE1FF"/>
                </a:solidFill>
              </a:rPr>
              <a:t>ASPP1</a:t>
            </a:r>
          </a:p>
        </p:txBody>
      </p:sp>
      <p:sp>
        <p:nvSpPr>
          <p:cNvPr id="3166" name="AutoShape 1118"/>
          <p:cNvSpPr>
            <a:spLocks noChangeAspect="1" noChangeArrowheads="1"/>
          </p:cNvSpPr>
          <p:nvPr/>
        </p:nvSpPr>
        <p:spPr bwMode="auto">
          <a:xfrm>
            <a:off x="6218238" y="4137025"/>
            <a:ext cx="455612" cy="292100"/>
          </a:xfrm>
          <a:prstGeom prst="roundRect">
            <a:avLst>
              <a:gd name="adj" fmla="val 40713"/>
            </a:avLst>
          </a:prstGeom>
          <a:gradFill rotWithShape="1">
            <a:gsLst>
              <a:gs pos="0">
                <a:srgbClr val="9900CC"/>
              </a:gs>
              <a:gs pos="100000">
                <a:srgbClr val="D24F3B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E1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FFE1FF"/>
                </a:solidFill>
              </a:rPr>
              <a:t>ASPP1</a:t>
            </a:r>
          </a:p>
        </p:txBody>
      </p:sp>
      <p:sp>
        <p:nvSpPr>
          <p:cNvPr id="3167" name="Freeform 1119"/>
          <p:cNvSpPr>
            <a:spLocks/>
          </p:cNvSpPr>
          <p:nvPr/>
        </p:nvSpPr>
        <p:spPr bwMode="auto">
          <a:xfrm>
            <a:off x="5486400" y="4467225"/>
            <a:ext cx="879475" cy="169863"/>
          </a:xfrm>
          <a:custGeom>
            <a:avLst/>
            <a:gdLst>
              <a:gd name="T0" fmla="*/ 554 w 554"/>
              <a:gd name="T1" fmla="*/ 0 h 107"/>
              <a:gd name="T2" fmla="*/ 0 w 554"/>
              <a:gd name="T3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54" h="107">
                <a:moveTo>
                  <a:pt x="554" y="0"/>
                </a:moveTo>
                <a:cubicBezTo>
                  <a:pt x="554" y="97"/>
                  <a:pt x="247" y="78"/>
                  <a:pt x="0" y="107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3168" name="AutoShape 1120"/>
          <p:cNvSpPr>
            <a:spLocks noChangeAspect="1" noChangeArrowheads="1"/>
          </p:cNvSpPr>
          <p:nvPr/>
        </p:nvSpPr>
        <p:spPr bwMode="auto">
          <a:xfrm>
            <a:off x="5638800" y="6253163"/>
            <a:ext cx="307975" cy="166687"/>
          </a:xfrm>
          <a:prstGeom prst="roundRect">
            <a:avLst>
              <a:gd name="adj" fmla="val 40713"/>
            </a:avLst>
          </a:prstGeom>
          <a:gradFill rotWithShape="1">
            <a:gsLst>
              <a:gs pos="0">
                <a:srgbClr val="9900CC"/>
              </a:gs>
              <a:gs pos="100000">
                <a:srgbClr val="D24F3B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E1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E1FF"/>
                </a:solidFill>
              </a:rPr>
              <a:t>ASPP</a:t>
            </a:r>
          </a:p>
        </p:txBody>
      </p:sp>
      <p:sp>
        <p:nvSpPr>
          <p:cNvPr id="3169" name="AutoShape 1121"/>
          <p:cNvSpPr>
            <a:spLocks noChangeAspect="1" noChangeArrowheads="1"/>
          </p:cNvSpPr>
          <p:nvPr/>
        </p:nvSpPr>
        <p:spPr bwMode="auto">
          <a:xfrm>
            <a:off x="6113463" y="6265863"/>
            <a:ext cx="307975" cy="171450"/>
          </a:xfrm>
          <a:prstGeom prst="roundRect">
            <a:avLst>
              <a:gd name="adj" fmla="val 40713"/>
            </a:avLst>
          </a:prstGeom>
          <a:gradFill rotWithShape="1">
            <a:gsLst>
              <a:gs pos="0">
                <a:srgbClr val="9900CC"/>
              </a:gs>
              <a:gs pos="100000">
                <a:srgbClr val="D24F3B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E1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E1FF"/>
                </a:solidFill>
              </a:rPr>
              <a:t>ASPP</a:t>
            </a:r>
          </a:p>
        </p:txBody>
      </p:sp>
      <p:grpSp>
        <p:nvGrpSpPr>
          <p:cNvPr id="3170" name="Group 1122"/>
          <p:cNvGrpSpPr>
            <a:grpSpLocks/>
          </p:cNvGrpSpPr>
          <p:nvPr/>
        </p:nvGrpSpPr>
        <p:grpSpPr bwMode="auto">
          <a:xfrm flipH="1">
            <a:off x="781050" y="6251575"/>
            <a:ext cx="395288" cy="303213"/>
            <a:chOff x="2952" y="3592"/>
            <a:chExt cx="249" cy="191"/>
          </a:xfrm>
        </p:grpSpPr>
        <p:sp>
          <p:nvSpPr>
            <p:cNvPr id="3171" name="Freeform 1123"/>
            <p:cNvSpPr>
              <a:spLocks/>
            </p:cNvSpPr>
            <p:nvPr/>
          </p:nvSpPr>
          <p:spPr bwMode="auto">
            <a:xfrm>
              <a:off x="2978" y="3675"/>
              <a:ext cx="223" cy="108"/>
            </a:xfrm>
            <a:custGeom>
              <a:avLst/>
              <a:gdLst>
                <a:gd name="T0" fmla="*/ 0 w 223"/>
                <a:gd name="T1" fmla="*/ 108 h 108"/>
                <a:gd name="T2" fmla="*/ 0 w 223"/>
                <a:gd name="T3" fmla="*/ 0 h 108"/>
                <a:gd name="T4" fmla="*/ 223 w 223"/>
                <a:gd name="T5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3" h="108">
                  <a:moveTo>
                    <a:pt x="0" y="108"/>
                  </a:moveTo>
                  <a:lnTo>
                    <a:pt x="0" y="0"/>
                  </a:lnTo>
                  <a:lnTo>
                    <a:pt x="223" y="1"/>
                  </a:lnTo>
                </a:path>
              </a:pathLst>
            </a:custGeom>
            <a:noFill/>
            <a:ln w="28575" cap="flat" cmpd="sng">
              <a:solidFill>
                <a:srgbClr val="0099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3172" name="Group 1124"/>
            <p:cNvGrpSpPr>
              <a:grpSpLocks/>
            </p:cNvGrpSpPr>
            <p:nvPr/>
          </p:nvGrpSpPr>
          <p:grpSpPr bwMode="auto">
            <a:xfrm>
              <a:off x="2952" y="3592"/>
              <a:ext cx="162" cy="150"/>
              <a:chOff x="4554" y="3024"/>
              <a:chExt cx="162" cy="150"/>
            </a:xfrm>
          </p:grpSpPr>
          <p:sp>
            <p:nvSpPr>
              <p:cNvPr id="3173" name="Oval 1125"/>
              <p:cNvSpPr>
                <a:spLocks noChangeArrowheads="1"/>
              </p:cNvSpPr>
              <p:nvPr/>
            </p:nvSpPr>
            <p:spPr bwMode="auto">
              <a:xfrm>
                <a:off x="4554" y="3024"/>
                <a:ext cx="162" cy="15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4" name="Line 1126"/>
              <p:cNvSpPr>
                <a:spLocks noChangeShapeType="1"/>
              </p:cNvSpPr>
              <p:nvPr/>
            </p:nvSpPr>
            <p:spPr bwMode="auto">
              <a:xfrm>
                <a:off x="4635" y="3051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s-ES"/>
              </a:p>
            </p:txBody>
          </p:sp>
          <p:sp>
            <p:nvSpPr>
              <p:cNvPr id="3175" name="Line 1127"/>
              <p:cNvSpPr>
                <a:spLocks noChangeShapeType="1"/>
              </p:cNvSpPr>
              <p:nvPr/>
            </p:nvSpPr>
            <p:spPr bwMode="auto">
              <a:xfrm rot="-5400000">
                <a:off x="4635" y="3051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s-ES"/>
              </a:p>
            </p:txBody>
          </p:sp>
        </p:grpSp>
      </p:grpSp>
      <p:grpSp>
        <p:nvGrpSpPr>
          <p:cNvPr id="3176" name="Group 1128"/>
          <p:cNvGrpSpPr>
            <a:grpSpLocks/>
          </p:cNvGrpSpPr>
          <p:nvPr/>
        </p:nvGrpSpPr>
        <p:grpSpPr bwMode="auto">
          <a:xfrm flipH="1">
            <a:off x="5175250" y="6202363"/>
            <a:ext cx="395288" cy="303212"/>
            <a:chOff x="2952" y="3592"/>
            <a:chExt cx="249" cy="191"/>
          </a:xfrm>
        </p:grpSpPr>
        <p:sp>
          <p:nvSpPr>
            <p:cNvPr id="3177" name="Freeform 1129"/>
            <p:cNvSpPr>
              <a:spLocks/>
            </p:cNvSpPr>
            <p:nvPr/>
          </p:nvSpPr>
          <p:spPr bwMode="auto">
            <a:xfrm>
              <a:off x="2978" y="3675"/>
              <a:ext cx="223" cy="108"/>
            </a:xfrm>
            <a:custGeom>
              <a:avLst/>
              <a:gdLst>
                <a:gd name="T0" fmla="*/ 0 w 223"/>
                <a:gd name="T1" fmla="*/ 108 h 108"/>
                <a:gd name="T2" fmla="*/ 0 w 223"/>
                <a:gd name="T3" fmla="*/ 0 h 108"/>
                <a:gd name="T4" fmla="*/ 223 w 223"/>
                <a:gd name="T5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3" h="108">
                  <a:moveTo>
                    <a:pt x="0" y="108"/>
                  </a:moveTo>
                  <a:lnTo>
                    <a:pt x="0" y="0"/>
                  </a:lnTo>
                  <a:lnTo>
                    <a:pt x="223" y="1"/>
                  </a:lnTo>
                </a:path>
              </a:pathLst>
            </a:custGeom>
            <a:noFill/>
            <a:ln w="28575" cap="flat" cmpd="sng">
              <a:solidFill>
                <a:srgbClr val="0099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3178" name="Group 1130"/>
            <p:cNvGrpSpPr>
              <a:grpSpLocks/>
            </p:cNvGrpSpPr>
            <p:nvPr/>
          </p:nvGrpSpPr>
          <p:grpSpPr bwMode="auto">
            <a:xfrm>
              <a:off x="2952" y="3592"/>
              <a:ext cx="162" cy="150"/>
              <a:chOff x="4554" y="3024"/>
              <a:chExt cx="162" cy="150"/>
            </a:xfrm>
          </p:grpSpPr>
          <p:sp>
            <p:nvSpPr>
              <p:cNvPr id="3179" name="Oval 1131"/>
              <p:cNvSpPr>
                <a:spLocks noChangeArrowheads="1"/>
              </p:cNvSpPr>
              <p:nvPr/>
            </p:nvSpPr>
            <p:spPr bwMode="auto">
              <a:xfrm>
                <a:off x="4554" y="3024"/>
                <a:ext cx="162" cy="15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" name="Line 1132"/>
              <p:cNvSpPr>
                <a:spLocks noChangeShapeType="1"/>
              </p:cNvSpPr>
              <p:nvPr/>
            </p:nvSpPr>
            <p:spPr bwMode="auto">
              <a:xfrm>
                <a:off x="4635" y="3051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s-ES"/>
              </a:p>
            </p:txBody>
          </p:sp>
          <p:sp>
            <p:nvSpPr>
              <p:cNvPr id="3181" name="Line 1133"/>
              <p:cNvSpPr>
                <a:spLocks noChangeShapeType="1"/>
              </p:cNvSpPr>
              <p:nvPr/>
            </p:nvSpPr>
            <p:spPr bwMode="auto">
              <a:xfrm rot="-5400000">
                <a:off x="4635" y="3051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s-ES"/>
              </a:p>
            </p:txBody>
          </p:sp>
        </p:grpSp>
      </p:grpSp>
      <p:grpSp>
        <p:nvGrpSpPr>
          <p:cNvPr id="3182" name="Group 1134"/>
          <p:cNvGrpSpPr>
            <a:grpSpLocks/>
          </p:cNvGrpSpPr>
          <p:nvPr/>
        </p:nvGrpSpPr>
        <p:grpSpPr bwMode="auto">
          <a:xfrm flipH="1">
            <a:off x="7434263" y="2998788"/>
            <a:ext cx="395287" cy="303212"/>
            <a:chOff x="2952" y="3592"/>
            <a:chExt cx="249" cy="191"/>
          </a:xfrm>
        </p:grpSpPr>
        <p:sp>
          <p:nvSpPr>
            <p:cNvPr id="3183" name="Freeform 1135"/>
            <p:cNvSpPr>
              <a:spLocks/>
            </p:cNvSpPr>
            <p:nvPr/>
          </p:nvSpPr>
          <p:spPr bwMode="auto">
            <a:xfrm>
              <a:off x="2978" y="3675"/>
              <a:ext cx="223" cy="108"/>
            </a:xfrm>
            <a:custGeom>
              <a:avLst/>
              <a:gdLst>
                <a:gd name="T0" fmla="*/ 0 w 223"/>
                <a:gd name="T1" fmla="*/ 108 h 108"/>
                <a:gd name="T2" fmla="*/ 0 w 223"/>
                <a:gd name="T3" fmla="*/ 0 h 108"/>
                <a:gd name="T4" fmla="*/ 223 w 223"/>
                <a:gd name="T5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3" h="108">
                  <a:moveTo>
                    <a:pt x="0" y="108"/>
                  </a:moveTo>
                  <a:lnTo>
                    <a:pt x="0" y="0"/>
                  </a:lnTo>
                  <a:lnTo>
                    <a:pt x="223" y="1"/>
                  </a:lnTo>
                </a:path>
              </a:pathLst>
            </a:custGeom>
            <a:noFill/>
            <a:ln w="28575" cap="flat" cmpd="sng">
              <a:solidFill>
                <a:srgbClr val="0099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3184" name="Group 1136"/>
            <p:cNvGrpSpPr>
              <a:grpSpLocks/>
            </p:cNvGrpSpPr>
            <p:nvPr/>
          </p:nvGrpSpPr>
          <p:grpSpPr bwMode="auto">
            <a:xfrm>
              <a:off x="2952" y="3592"/>
              <a:ext cx="162" cy="150"/>
              <a:chOff x="4554" y="3024"/>
              <a:chExt cx="162" cy="150"/>
            </a:xfrm>
          </p:grpSpPr>
          <p:sp>
            <p:nvSpPr>
              <p:cNvPr id="3185" name="Oval 1137"/>
              <p:cNvSpPr>
                <a:spLocks noChangeArrowheads="1"/>
              </p:cNvSpPr>
              <p:nvPr/>
            </p:nvSpPr>
            <p:spPr bwMode="auto">
              <a:xfrm>
                <a:off x="4554" y="3024"/>
                <a:ext cx="162" cy="15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" name="Line 1138"/>
              <p:cNvSpPr>
                <a:spLocks noChangeShapeType="1"/>
              </p:cNvSpPr>
              <p:nvPr/>
            </p:nvSpPr>
            <p:spPr bwMode="auto">
              <a:xfrm>
                <a:off x="4635" y="3051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s-ES"/>
              </a:p>
            </p:txBody>
          </p:sp>
          <p:sp>
            <p:nvSpPr>
              <p:cNvPr id="3187" name="Line 1139"/>
              <p:cNvSpPr>
                <a:spLocks noChangeShapeType="1"/>
              </p:cNvSpPr>
              <p:nvPr/>
            </p:nvSpPr>
            <p:spPr bwMode="auto">
              <a:xfrm rot="-5400000">
                <a:off x="4635" y="3051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s-ES"/>
              </a:p>
            </p:txBody>
          </p:sp>
        </p:grpSp>
      </p:grpSp>
      <p:grpSp>
        <p:nvGrpSpPr>
          <p:cNvPr id="3188" name="Group 1140"/>
          <p:cNvGrpSpPr>
            <a:grpSpLocks/>
          </p:cNvGrpSpPr>
          <p:nvPr/>
        </p:nvGrpSpPr>
        <p:grpSpPr bwMode="auto">
          <a:xfrm flipH="1">
            <a:off x="7435850" y="6188075"/>
            <a:ext cx="395288" cy="303213"/>
            <a:chOff x="2952" y="3592"/>
            <a:chExt cx="249" cy="191"/>
          </a:xfrm>
        </p:grpSpPr>
        <p:sp>
          <p:nvSpPr>
            <p:cNvPr id="3189" name="Freeform 1141"/>
            <p:cNvSpPr>
              <a:spLocks/>
            </p:cNvSpPr>
            <p:nvPr/>
          </p:nvSpPr>
          <p:spPr bwMode="auto">
            <a:xfrm>
              <a:off x="2978" y="3675"/>
              <a:ext cx="223" cy="108"/>
            </a:xfrm>
            <a:custGeom>
              <a:avLst/>
              <a:gdLst>
                <a:gd name="T0" fmla="*/ 0 w 223"/>
                <a:gd name="T1" fmla="*/ 108 h 108"/>
                <a:gd name="T2" fmla="*/ 0 w 223"/>
                <a:gd name="T3" fmla="*/ 0 h 108"/>
                <a:gd name="T4" fmla="*/ 223 w 223"/>
                <a:gd name="T5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3" h="108">
                  <a:moveTo>
                    <a:pt x="0" y="108"/>
                  </a:moveTo>
                  <a:lnTo>
                    <a:pt x="0" y="0"/>
                  </a:lnTo>
                  <a:lnTo>
                    <a:pt x="223" y="1"/>
                  </a:lnTo>
                </a:path>
              </a:pathLst>
            </a:custGeom>
            <a:noFill/>
            <a:ln w="28575" cap="flat" cmpd="sng">
              <a:solidFill>
                <a:srgbClr val="0099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3190" name="Group 1142"/>
            <p:cNvGrpSpPr>
              <a:grpSpLocks/>
            </p:cNvGrpSpPr>
            <p:nvPr/>
          </p:nvGrpSpPr>
          <p:grpSpPr bwMode="auto">
            <a:xfrm>
              <a:off x="2952" y="3592"/>
              <a:ext cx="162" cy="150"/>
              <a:chOff x="4554" y="3024"/>
              <a:chExt cx="162" cy="150"/>
            </a:xfrm>
          </p:grpSpPr>
          <p:sp>
            <p:nvSpPr>
              <p:cNvPr id="3191" name="Oval 1143"/>
              <p:cNvSpPr>
                <a:spLocks noChangeArrowheads="1"/>
              </p:cNvSpPr>
              <p:nvPr/>
            </p:nvSpPr>
            <p:spPr bwMode="auto">
              <a:xfrm>
                <a:off x="4554" y="3024"/>
                <a:ext cx="162" cy="15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92" name="Line 1144"/>
              <p:cNvSpPr>
                <a:spLocks noChangeShapeType="1"/>
              </p:cNvSpPr>
              <p:nvPr/>
            </p:nvSpPr>
            <p:spPr bwMode="auto">
              <a:xfrm>
                <a:off x="4635" y="3051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s-ES"/>
              </a:p>
            </p:txBody>
          </p:sp>
          <p:sp>
            <p:nvSpPr>
              <p:cNvPr id="3193" name="Line 1145"/>
              <p:cNvSpPr>
                <a:spLocks noChangeShapeType="1"/>
              </p:cNvSpPr>
              <p:nvPr/>
            </p:nvSpPr>
            <p:spPr bwMode="auto">
              <a:xfrm rot="-5400000">
                <a:off x="4635" y="3051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s-ES"/>
              </a:p>
            </p:txBody>
          </p:sp>
        </p:grpSp>
      </p:grpSp>
      <p:sp>
        <p:nvSpPr>
          <p:cNvPr id="3194" name="AutoShape 1146"/>
          <p:cNvSpPr>
            <a:spLocks noChangeAspect="1" noChangeArrowheads="1"/>
          </p:cNvSpPr>
          <p:nvPr/>
        </p:nvSpPr>
        <p:spPr bwMode="auto">
          <a:xfrm>
            <a:off x="8496300" y="2125663"/>
            <a:ext cx="455613" cy="292100"/>
          </a:xfrm>
          <a:prstGeom prst="roundRect">
            <a:avLst>
              <a:gd name="adj" fmla="val 40713"/>
            </a:avLst>
          </a:prstGeom>
          <a:gradFill rotWithShape="1">
            <a:gsLst>
              <a:gs pos="0">
                <a:srgbClr val="FF3300"/>
              </a:gs>
              <a:gs pos="100000">
                <a:srgbClr val="AB3A2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E1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FFC9FF"/>
                </a:solidFill>
              </a:rPr>
              <a:t>iASPP</a:t>
            </a:r>
          </a:p>
        </p:txBody>
      </p:sp>
      <p:sp>
        <p:nvSpPr>
          <p:cNvPr id="3195" name="Freeform 1147"/>
          <p:cNvSpPr>
            <a:spLocks/>
          </p:cNvSpPr>
          <p:nvPr/>
        </p:nvSpPr>
        <p:spPr bwMode="auto">
          <a:xfrm>
            <a:off x="7985125" y="2159000"/>
            <a:ext cx="506413" cy="361950"/>
          </a:xfrm>
          <a:custGeom>
            <a:avLst/>
            <a:gdLst>
              <a:gd name="T0" fmla="*/ 0 w 288"/>
              <a:gd name="T1" fmla="*/ 0 h 222"/>
              <a:gd name="T2" fmla="*/ 288 w 288"/>
              <a:gd name="T3" fmla="*/ 153 h 22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88" h="222">
                <a:moveTo>
                  <a:pt x="0" y="0"/>
                </a:moveTo>
                <a:cubicBezTo>
                  <a:pt x="25" y="188"/>
                  <a:pt x="166" y="222"/>
                  <a:pt x="288" y="153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3196" name="AutoShape 1148"/>
          <p:cNvSpPr>
            <a:spLocks noChangeAspect="1" noChangeArrowheads="1"/>
          </p:cNvSpPr>
          <p:nvPr/>
        </p:nvSpPr>
        <p:spPr bwMode="auto">
          <a:xfrm>
            <a:off x="7612063" y="1838325"/>
            <a:ext cx="455612" cy="292100"/>
          </a:xfrm>
          <a:prstGeom prst="roundRect">
            <a:avLst>
              <a:gd name="adj" fmla="val 40713"/>
            </a:avLst>
          </a:prstGeom>
          <a:gradFill rotWithShape="1">
            <a:gsLst>
              <a:gs pos="0">
                <a:srgbClr val="FF3300"/>
              </a:gs>
              <a:gs pos="100000">
                <a:srgbClr val="AB3A2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E1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FFC9FF"/>
                </a:solidFill>
              </a:rPr>
              <a:t>iASPP</a:t>
            </a:r>
          </a:p>
        </p:txBody>
      </p:sp>
      <p:sp>
        <p:nvSpPr>
          <p:cNvPr id="3197" name="Oval 1149"/>
          <p:cNvSpPr>
            <a:spLocks noChangeArrowheads="1"/>
          </p:cNvSpPr>
          <p:nvPr/>
        </p:nvSpPr>
        <p:spPr bwMode="auto">
          <a:xfrm flipH="1">
            <a:off x="4156075" y="2801938"/>
            <a:ext cx="177800" cy="12541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 b="1">
                <a:solidFill>
                  <a:srgbClr val="FFFF00"/>
                </a:solidFill>
              </a:rPr>
              <a:t>T</a:t>
            </a:r>
            <a:r>
              <a:rPr lang="en-US" sz="600" b="1"/>
              <a:t>18</a:t>
            </a:r>
          </a:p>
        </p:txBody>
      </p:sp>
      <p:sp>
        <p:nvSpPr>
          <p:cNvPr id="3198" name="Oval 1150"/>
          <p:cNvSpPr>
            <a:spLocks noChangeArrowheads="1"/>
          </p:cNvSpPr>
          <p:nvPr/>
        </p:nvSpPr>
        <p:spPr bwMode="auto">
          <a:xfrm flipH="1">
            <a:off x="4000500" y="2849563"/>
            <a:ext cx="177800" cy="12541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 b="1">
                <a:solidFill>
                  <a:srgbClr val="FFFF00"/>
                </a:solidFill>
              </a:rPr>
              <a:t>S</a:t>
            </a:r>
            <a:r>
              <a:rPr lang="en-US" sz="600" b="1"/>
              <a:t>15</a:t>
            </a:r>
          </a:p>
        </p:txBody>
      </p:sp>
      <p:sp>
        <p:nvSpPr>
          <p:cNvPr id="3199" name="Oval 1151"/>
          <p:cNvSpPr>
            <a:spLocks noChangeArrowheads="1"/>
          </p:cNvSpPr>
          <p:nvPr/>
        </p:nvSpPr>
        <p:spPr bwMode="auto">
          <a:xfrm flipH="1">
            <a:off x="4321175" y="2816225"/>
            <a:ext cx="177800" cy="12541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 b="1">
                <a:solidFill>
                  <a:srgbClr val="FFFF00"/>
                </a:solidFill>
              </a:rPr>
              <a:t>S</a:t>
            </a:r>
            <a:r>
              <a:rPr lang="en-US" sz="600" b="1"/>
              <a:t>20</a:t>
            </a:r>
          </a:p>
        </p:txBody>
      </p:sp>
      <p:sp>
        <p:nvSpPr>
          <p:cNvPr id="3200" name="AutoShape 1152"/>
          <p:cNvSpPr>
            <a:spLocks noChangeArrowheads="1"/>
          </p:cNvSpPr>
          <p:nvPr/>
        </p:nvSpPr>
        <p:spPr bwMode="auto">
          <a:xfrm>
            <a:off x="8655050" y="2859088"/>
            <a:ext cx="280988" cy="117475"/>
          </a:xfrm>
          <a:prstGeom prst="roundRect">
            <a:avLst>
              <a:gd name="adj" fmla="val 29884"/>
            </a:avLst>
          </a:prstGeom>
          <a:solidFill>
            <a:srgbClr val="FFFFFF"/>
          </a:solidFill>
          <a:ln w="9525">
            <a:solidFill>
              <a:srgbClr val="0099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/>
              <a:t>K</a:t>
            </a:r>
            <a:r>
              <a:rPr lang="en-US" sz="800" b="1">
                <a:solidFill>
                  <a:srgbClr val="009900"/>
                </a:solidFill>
              </a:rPr>
              <a:t>382</a:t>
            </a:r>
          </a:p>
        </p:txBody>
      </p:sp>
      <p:grpSp>
        <p:nvGrpSpPr>
          <p:cNvPr id="3201" name="Group 1153"/>
          <p:cNvGrpSpPr>
            <a:grpSpLocks/>
          </p:cNvGrpSpPr>
          <p:nvPr/>
        </p:nvGrpSpPr>
        <p:grpSpPr bwMode="auto">
          <a:xfrm>
            <a:off x="8764588" y="2674938"/>
            <a:ext cx="255587" cy="193675"/>
            <a:chOff x="4445" y="1766"/>
            <a:chExt cx="161" cy="122"/>
          </a:xfrm>
        </p:grpSpPr>
        <p:sp>
          <p:nvSpPr>
            <p:cNvPr id="3202" name="Freeform 1154"/>
            <p:cNvSpPr>
              <a:spLocks noChangeAspect="1"/>
            </p:cNvSpPr>
            <p:nvPr/>
          </p:nvSpPr>
          <p:spPr bwMode="auto">
            <a:xfrm flipH="1" flipV="1">
              <a:off x="4445" y="1766"/>
              <a:ext cx="161" cy="122"/>
            </a:xfrm>
            <a:custGeom>
              <a:avLst/>
              <a:gdLst>
                <a:gd name="T0" fmla="*/ 522 w 965"/>
                <a:gd name="T1" fmla="*/ 303 h 930"/>
                <a:gd name="T2" fmla="*/ 77 w 965"/>
                <a:gd name="T3" fmla="*/ 411 h 930"/>
                <a:gd name="T4" fmla="*/ 196 w 965"/>
                <a:gd name="T5" fmla="*/ 856 h 930"/>
                <a:gd name="T6" fmla="*/ 615 w 965"/>
                <a:gd name="T7" fmla="*/ 713 h 930"/>
                <a:gd name="T8" fmla="*/ 631 w 965"/>
                <a:gd name="T9" fmla="*/ 395 h 930"/>
                <a:gd name="T10" fmla="*/ 711 w 965"/>
                <a:gd name="T11" fmla="*/ 121 h 930"/>
                <a:gd name="T12" fmla="*/ 951 w 965"/>
                <a:gd name="T13" fmla="*/ 5 h 930"/>
                <a:gd name="T14" fmla="*/ 624 w 965"/>
                <a:gd name="T15" fmla="*/ 91 h 930"/>
                <a:gd name="T16" fmla="*/ 522 w 965"/>
                <a:gd name="T17" fmla="*/ 303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5" h="930">
                  <a:moveTo>
                    <a:pt x="522" y="303"/>
                  </a:moveTo>
                  <a:cubicBezTo>
                    <a:pt x="468" y="360"/>
                    <a:pt x="154" y="277"/>
                    <a:pt x="77" y="411"/>
                  </a:cubicBezTo>
                  <a:cubicBezTo>
                    <a:pt x="0" y="545"/>
                    <a:pt x="56" y="782"/>
                    <a:pt x="196" y="856"/>
                  </a:cubicBezTo>
                  <a:cubicBezTo>
                    <a:pt x="336" y="930"/>
                    <a:pt x="560" y="805"/>
                    <a:pt x="615" y="713"/>
                  </a:cubicBezTo>
                  <a:cubicBezTo>
                    <a:pt x="670" y="621"/>
                    <a:pt x="615" y="494"/>
                    <a:pt x="631" y="395"/>
                  </a:cubicBezTo>
                  <a:cubicBezTo>
                    <a:pt x="647" y="296"/>
                    <a:pt x="658" y="186"/>
                    <a:pt x="711" y="121"/>
                  </a:cubicBezTo>
                  <a:cubicBezTo>
                    <a:pt x="764" y="56"/>
                    <a:pt x="965" y="10"/>
                    <a:pt x="951" y="5"/>
                  </a:cubicBezTo>
                  <a:cubicBezTo>
                    <a:pt x="937" y="0"/>
                    <a:pt x="695" y="41"/>
                    <a:pt x="624" y="91"/>
                  </a:cubicBezTo>
                  <a:cubicBezTo>
                    <a:pt x="553" y="141"/>
                    <a:pt x="576" y="246"/>
                    <a:pt x="522" y="303"/>
                  </a:cubicBezTo>
                  <a:close/>
                </a:path>
              </a:pathLst>
            </a:custGeom>
            <a:solidFill>
              <a:srgbClr val="A4A788"/>
            </a:solidFill>
            <a:ln w="6350" cap="flat" cmpd="sng">
              <a:solidFill>
                <a:srgbClr val="C5FF8B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3203" name="Group 1155"/>
            <p:cNvGrpSpPr>
              <a:grpSpLocks noChangeAspect="1"/>
            </p:cNvGrpSpPr>
            <p:nvPr/>
          </p:nvGrpSpPr>
          <p:grpSpPr bwMode="auto">
            <a:xfrm flipH="1">
              <a:off x="4512" y="1794"/>
              <a:ext cx="32" cy="34"/>
              <a:chOff x="263" y="1301"/>
              <a:chExt cx="540" cy="690"/>
            </a:xfrm>
          </p:grpSpPr>
          <p:sp>
            <p:nvSpPr>
              <p:cNvPr id="3204" name="Freeform 1156"/>
              <p:cNvSpPr>
                <a:spLocks noChangeAspect="1"/>
              </p:cNvSpPr>
              <p:nvPr/>
            </p:nvSpPr>
            <p:spPr bwMode="auto">
              <a:xfrm>
                <a:off x="263" y="1301"/>
                <a:ext cx="540" cy="690"/>
              </a:xfrm>
              <a:custGeom>
                <a:avLst/>
                <a:gdLst>
                  <a:gd name="T0" fmla="*/ 0 w 540"/>
                  <a:gd name="T1" fmla="*/ 690 h 690"/>
                  <a:gd name="T2" fmla="*/ 264 w 540"/>
                  <a:gd name="T3" fmla="*/ 0 h 690"/>
                  <a:gd name="T4" fmla="*/ 540 w 540"/>
                  <a:gd name="T5" fmla="*/ 678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0" h="690">
                    <a:moveTo>
                      <a:pt x="0" y="690"/>
                    </a:moveTo>
                    <a:lnTo>
                      <a:pt x="264" y="0"/>
                    </a:lnTo>
                    <a:lnTo>
                      <a:pt x="540" y="678"/>
                    </a:lnTo>
                  </a:path>
                </a:pathLst>
              </a:custGeom>
              <a:noFill/>
              <a:ln w="9525" cmpd="sng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05" name="Line 1157"/>
              <p:cNvSpPr>
                <a:spLocks noChangeAspect="1" noChangeShapeType="1"/>
              </p:cNvSpPr>
              <p:nvPr/>
            </p:nvSpPr>
            <p:spPr bwMode="auto">
              <a:xfrm>
                <a:off x="359" y="1727"/>
                <a:ext cx="336" cy="0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3206" name="Freeform 1158"/>
            <p:cNvSpPr>
              <a:spLocks noChangeAspect="1"/>
            </p:cNvSpPr>
            <p:nvPr/>
          </p:nvSpPr>
          <p:spPr bwMode="auto">
            <a:xfrm>
              <a:off x="4552" y="1803"/>
              <a:ext cx="24" cy="25"/>
            </a:xfrm>
            <a:custGeom>
              <a:avLst/>
              <a:gdLst>
                <a:gd name="T0" fmla="*/ 372 w 372"/>
                <a:gd name="T1" fmla="*/ 316 h 487"/>
                <a:gd name="T2" fmla="*/ 337 w 372"/>
                <a:gd name="T3" fmla="*/ 414 h 487"/>
                <a:gd name="T4" fmla="*/ 252 w 372"/>
                <a:gd name="T5" fmla="*/ 473 h 487"/>
                <a:gd name="T6" fmla="*/ 147 w 372"/>
                <a:gd name="T7" fmla="*/ 477 h 487"/>
                <a:gd name="T8" fmla="*/ 52 w 372"/>
                <a:gd name="T9" fmla="*/ 412 h 487"/>
                <a:gd name="T10" fmla="*/ 6 w 372"/>
                <a:gd name="T11" fmla="*/ 294 h 487"/>
                <a:gd name="T12" fmla="*/ 15 w 372"/>
                <a:gd name="T13" fmla="*/ 138 h 487"/>
                <a:gd name="T14" fmla="*/ 92 w 372"/>
                <a:gd name="T15" fmla="*/ 34 h 487"/>
                <a:gd name="T16" fmla="*/ 206 w 372"/>
                <a:gd name="T17" fmla="*/ 2 h 487"/>
                <a:gd name="T18" fmla="*/ 316 w 372"/>
                <a:gd name="T19" fmla="*/ 48 h 487"/>
                <a:gd name="T20" fmla="*/ 362 w 372"/>
                <a:gd name="T21" fmla="*/ 134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2" h="487">
                  <a:moveTo>
                    <a:pt x="372" y="316"/>
                  </a:moveTo>
                  <a:cubicBezTo>
                    <a:pt x="365" y="332"/>
                    <a:pt x="357" y="388"/>
                    <a:pt x="337" y="414"/>
                  </a:cubicBezTo>
                  <a:cubicBezTo>
                    <a:pt x="317" y="440"/>
                    <a:pt x="284" y="463"/>
                    <a:pt x="252" y="473"/>
                  </a:cubicBezTo>
                  <a:cubicBezTo>
                    <a:pt x="220" y="483"/>
                    <a:pt x="180" y="487"/>
                    <a:pt x="147" y="477"/>
                  </a:cubicBezTo>
                  <a:cubicBezTo>
                    <a:pt x="114" y="467"/>
                    <a:pt x="75" y="443"/>
                    <a:pt x="52" y="412"/>
                  </a:cubicBezTo>
                  <a:cubicBezTo>
                    <a:pt x="29" y="381"/>
                    <a:pt x="12" y="340"/>
                    <a:pt x="6" y="294"/>
                  </a:cubicBezTo>
                  <a:cubicBezTo>
                    <a:pt x="0" y="248"/>
                    <a:pt x="1" y="181"/>
                    <a:pt x="15" y="138"/>
                  </a:cubicBezTo>
                  <a:cubicBezTo>
                    <a:pt x="29" y="95"/>
                    <a:pt x="60" y="57"/>
                    <a:pt x="92" y="34"/>
                  </a:cubicBezTo>
                  <a:cubicBezTo>
                    <a:pt x="124" y="11"/>
                    <a:pt x="169" y="0"/>
                    <a:pt x="206" y="2"/>
                  </a:cubicBezTo>
                  <a:cubicBezTo>
                    <a:pt x="243" y="4"/>
                    <a:pt x="290" y="26"/>
                    <a:pt x="316" y="48"/>
                  </a:cubicBezTo>
                  <a:cubicBezTo>
                    <a:pt x="342" y="70"/>
                    <a:pt x="353" y="116"/>
                    <a:pt x="362" y="134"/>
                  </a:cubicBezTo>
                </a:path>
              </a:pathLst>
            </a:custGeom>
            <a:noFill/>
            <a:ln w="9525" cmpd="sng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3207" name="Freeform 1159"/>
          <p:cNvSpPr>
            <a:spLocks/>
          </p:cNvSpPr>
          <p:nvPr/>
        </p:nvSpPr>
        <p:spPr bwMode="auto">
          <a:xfrm>
            <a:off x="8585200" y="2516188"/>
            <a:ext cx="307975" cy="179387"/>
          </a:xfrm>
          <a:custGeom>
            <a:avLst/>
            <a:gdLst>
              <a:gd name="T0" fmla="*/ 0 w 194"/>
              <a:gd name="T1" fmla="*/ 113 h 113"/>
              <a:gd name="T2" fmla="*/ 194 w 194"/>
              <a:gd name="T3" fmla="*/ 94 h 1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94" h="113">
                <a:moveTo>
                  <a:pt x="0" y="113"/>
                </a:moveTo>
                <a:cubicBezTo>
                  <a:pt x="54" y="16"/>
                  <a:pt x="104" y="0"/>
                  <a:pt x="194" y="94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3208" name="Group 1160"/>
          <p:cNvGrpSpPr>
            <a:grpSpLocks/>
          </p:cNvGrpSpPr>
          <p:nvPr/>
        </p:nvGrpSpPr>
        <p:grpSpPr bwMode="auto">
          <a:xfrm>
            <a:off x="188913" y="3106738"/>
            <a:ext cx="2068512" cy="192087"/>
            <a:chOff x="110" y="2454"/>
            <a:chExt cx="1303" cy="121"/>
          </a:xfrm>
        </p:grpSpPr>
        <p:sp>
          <p:nvSpPr>
            <p:cNvPr id="3209" name="Freeform 1161"/>
            <p:cNvSpPr>
              <a:spLocks noChangeAspect="1"/>
            </p:cNvSpPr>
            <p:nvPr/>
          </p:nvSpPr>
          <p:spPr bwMode="auto">
            <a:xfrm>
              <a:off x="3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210" name="Freeform 1162"/>
            <p:cNvSpPr>
              <a:spLocks noChangeAspect="1"/>
            </p:cNvSpPr>
            <p:nvPr/>
          </p:nvSpPr>
          <p:spPr bwMode="auto">
            <a:xfrm>
              <a:off x="287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211" name="Freeform 1163"/>
            <p:cNvSpPr>
              <a:spLocks noChangeAspect="1"/>
            </p:cNvSpPr>
            <p:nvPr/>
          </p:nvSpPr>
          <p:spPr bwMode="auto">
            <a:xfrm>
              <a:off x="607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212" name="Freeform 1164"/>
            <p:cNvSpPr>
              <a:spLocks noChangeAspect="1"/>
            </p:cNvSpPr>
            <p:nvPr/>
          </p:nvSpPr>
          <p:spPr bwMode="auto">
            <a:xfrm>
              <a:off x="535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213" name="Freeform 1165"/>
            <p:cNvSpPr>
              <a:spLocks noChangeAspect="1"/>
            </p:cNvSpPr>
            <p:nvPr/>
          </p:nvSpPr>
          <p:spPr bwMode="auto">
            <a:xfrm>
              <a:off x="856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214" name="Freeform 1166"/>
            <p:cNvSpPr>
              <a:spLocks noChangeAspect="1"/>
            </p:cNvSpPr>
            <p:nvPr/>
          </p:nvSpPr>
          <p:spPr bwMode="auto">
            <a:xfrm>
              <a:off x="785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215" name="Freeform 1167"/>
            <p:cNvSpPr>
              <a:spLocks noChangeAspect="1"/>
            </p:cNvSpPr>
            <p:nvPr/>
          </p:nvSpPr>
          <p:spPr bwMode="auto">
            <a:xfrm>
              <a:off x="1106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216" name="Freeform 1168"/>
            <p:cNvSpPr>
              <a:spLocks noChangeAspect="1"/>
            </p:cNvSpPr>
            <p:nvPr/>
          </p:nvSpPr>
          <p:spPr bwMode="auto">
            <a:xfrm>
              <a:off x="1032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217" name="Freeform 1169"/>
            <p:cNvSpPr>
              <a:spLocks noChangeAspect="1"/>
            </p:cNvSpPr>
            <p:nvPr/>
          </p:nvSpPr>
          <p:spPr bwMode="auto">
            <a:xfrm>
              <a:off x="1283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218" name="Freeform 1170"/>
            <p:cNvSpPr>
              <a:spLocks noChangeAspect="1"/>
            </p:cNvSpPr>
            <p:nvPr/>
          </p:nvSpPr>
          <p:spPr bwMode="auto">
            <a:xfrm>
              <a:off x="110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3219" name="Group 1171"/>
            <p:cNvGrpSpPr>
              <a:grpSpLocks noChangeAspect="1"/>
            </p:cNvGrpSpPr>
            <p:nvPr/>
          </p:nvGrpSpPr>
          <p:grpSpPr bwMode="auto">
            <a:xfrm>
              <a:off x="232" y="2455"/>
              <a:ext cx="11" cy="79"/>
              <a:chOff x="1015" y="2428"/>
              <a:chExt cx="46" cy="372"/>
            </a:xfrm>
          </p:grpSpPr>
          <p:sp>
            <p:nvSpPr>
              <p:cNvPr id="3220" name="AutoShape 1172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21" name="AutoShape 1173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22" name="Group 1174"/>
            <p:cNvGrpSpPr>
              <a:grpSpLocks noChangeAspect="1"/>
            </p:cNvGrpSpPr>
            <p:nvPr/>
          </p:nvGrpSpPr>
          <p:grpSpPr bwMode="auto">
            <a:xfrm>
              <a:off x="385" y="2469"/>
              <a:ext cx="8" cy="95"/>
              <a:chOff x="1790" y="2461"/>
              <a:chExt cx="40" cy="447"/>
            </a:xfrm>
          </p:grpSpPr>
          <p:sp>
            <p:nvSpPr>
              <p:cNvPr id="3223" name="AutoShape 1175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24" name="AutoShape 1176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25" name="Group 1177"/>
            <p:cNvGrpSpPr>
              <a:grpSpLocks noChangeAspect="1"/>
            </p:cNvGrpSpPr>
            <p:nvPr/>
          </p:nvGrpSpPr>
          <p:grpSpPr bwMode="auto">
            <a:xfrm>
              <a:off x="261" y="2466"/>
              <a:ext cx="8" cy="98"/>
              <a:chOff x="1151" y="2490"/>
              <a:chExt cx="40" cy="455"/>
            </a:xfrm>
          </p:grpSpPr>
          <p:sp>
            <p:nvSpPr>
              <p:cNvPr id="3226" name="AutoShape 1178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27" name="AutoShape 1179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28" name="Group 1180"/>
            <p:cNvGrpSpPr>
              <a:grpSpLocks noChangeAspect="1"/>
            </p:cNvGrpSpPr>
            <p:nvPr/>
          </p:nvGrpSpPr>
          <p:grpSpPr bwMode="auto">
            <a:xfrm>
              <a:off x="411" y="2458"/>
              <a:ext cx="8" cy="68"/>
              <a:chOff x="1914" y="2425"/>
              <a:chExt cx="40" cy="326"/>
            </a:xfrm>
          </p:grpSpPr>
          <p:sp>
            <p:nvSpPr>
              <p:cNvPr id="3229" name="AutoShape 1181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30" name="AutoShape 1182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31" name="Group 1183"/>
            <p:cNvGrpSpPr>
              <a:grpSpLocks noChangeAspect="1"/>
            </p:cNvGrpSpPr>
            <p:nvPr/>
          </p:nvGrpSpPr>
          <p:grpSpPr bwMode="auto">
            <a:xfrm>
              <a:off x="288" y="2500"/>
              <a:ext cx="8" cy="71"/>
              <a:chOff x="1284" y="2652"/>
              <a:chExt cx="40" cy="337"/>
            </a:xfrm>
          </p:grpSpPr>
          <p:sp>
            <p:nvSpPr>
              <p:cNvPr id="3232" name="AutoShape 1184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33" name="AutoShape 1185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34" name="Group 1186"/>
            <p:cNvGrpSpPr>
              <a:grpSpLocks noChangeAspect="1"/>
            </p:cNvGrpSpPr>
            <p:nvPr/>
          </p:nvGrpSpPr>
          <p:grpSpPr bwMode="auto">
            <a:xfrm>
              <a:off x="355" y="2500"/>
              <a:ext cx="9" cy="75"/>
              <a:chOff x="1658" y="2628"/>
              <a:chExt cx="40" cy="355"/>
            </a:xfrm>
          </p:grpSpPr>
          <p:sp>
            <p:nvSpPr>
              <p:cNvPr id="3235" name="AutoShape 1187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36" name="AutoShape 1188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37" name="Group 1189"/>
            <p:cNvGrpSpPr>
              <a:grpSpLocks noChangeAspect="1"/>
            </p:cNvGrpSpPr>
            <p:nvPr/>
          </p:nvGrpSpPr>
          <p:grpSpPr bwMode="auto">
            <a:xfrm>
              <a:off x="328" y="2538"/>
              <a:ext cx="9" cy="26"/>
              <a:chOff x="1516" y="2835"/>
              <a:chExt cx="42" cy="123"/>
            </a:xfrm>
          </p:grpSpPr>
          <p:sp>
            <p:nvSpPr>
              <p:cNvPr id="3238" name="AutoShape 1190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39" name="AutoShape 1191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40" name="Group 1192"/>
            <p:cNvGrpSpPr>
              <a:grpSpLocks noChangeAspect="1"/>
            </p:cNvGrpSpPr>
            <p:nvPr/>
          </p:nvGrpSpPr>
          <p:grpSpPr bwMode="auto">
            <a:xfrm>
              <a:off x="499" y="2461"/>
              <a:ext cx="9" cy="94"/>
              <a:chOff x="2195" y="2463"/>
              <a:chExt cx="40" cy="442"/>
            </a:xfrm>
          </p:grpSpPr>
          <p:sp>
            <p:nvSpPr>
              <p:cNvPr id="3241" name="AutoShape 1193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42" name="AutoShape 1194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43" name="Group 1195"/>
            <p:cNvGrpSpPr>
              <a:grpSpLocks noChangeAspect="1"/>
            </p:cNvGrpSpPr>
            <p:nvPr/>
          </p:nvGrpSpPr>
          <p:grpSpPr bwMode="auto">
            <a:xfrm>
              <a:off x="529" y="2491"/>
              <a:ext cx="9" cy="82"/>
              <a:chOff x="2329" y="2599"/>
              <a:chExt cx="43" cy="386"/>
            </a:xfrm>
          </p:grpSpPr>
          <p:sp>
            <p:nvSpPr>
              <p:cNvPr id="3244" name="AutoShape 1196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45" name="AutoShape 1197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46" name="Group 1198"/>
            <p:cNvGrpSpPr>
              <a:grpSpLocks noChangeAspect="1"/>
            </p:cNvGrpSpPr>
            <p:nvPr/>
          </p:nvGrpSpPr>
          <p:grpSpPr bwMode="auto">
            <a:xfrm>
              <a:off x="434" y="2462"/>
              <a:ext cx="9" cy="34"/>
              <a:chOff x="2478" y="2807"/>
              <a:chExt cx="43" cy="178"/>
            </a:xfrm>
          </p:grpSpPr>
          <p:sp>
            <p:nvSpPr>
              <p:cNvPr id="3247" name="AutoShape 1199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48" name="AutoShape 1200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49" name="Group 1201"/>
            <p:cNvGrpSpPr>
              <a:grpSpLocks noChangeAspect="1"/>
            </p:cNvGrpSpPr>
            <p:nvPr/>
          </p:nvGrpSpPr>
          <p:grpSpPr bwMode="auto">
            <a:xfrm>
              <a:off x="471" y="2458"/>
              <a:ext cx="8" cy="57"/>
              <a:chOff x="2065" y="2441"/>
              <a:chExt cx="40" cy="272"/>
            </a:xfrm>
          </p:grpSpPr>
          <p:sp>
            <p:nvSpPr>
              <p:cNvPr id="3250" name="AutoShape 1202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51" name="AutoShape 1203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52" name="Group 1204"/>
            <p:cNvGrpSpPr>
              <a:grpSpLocks noChangeAspect="1"/>
            </p:cNvGrpSpPr>
            <p:nvPr/>
          </p:nvGrpSpPr>
          <p:grpSpPr bwMode="auto">
            <a:xfrm>
              <a:off x="557" y="2533"/>
              <a:ext cx="9" cy="34"/>
              <a:chOff x="2478" y="2807"/>
              <a:chExt cx="43" cy="178"/>
            </a:xfrm>
          </p:grpSpPr>
          <p:sp>
            <p:nvSpPr>
              <p:cNvPr id="3253" name="AutoShape 1205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54" name="AutoShape 1206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55" name="Group 1207"/>
            <p:cNvGrpSpPr>
              <a:grpSpLocks noChangeAspect="1"/>
            </p:cNvGrpSpPr>
            <p:nvPr/>
          </p:nvGrpSpPr>
          <p:grpSpPr bwMode="auto">
            <a:xfrm>
              <a:off x="673" y="2458"/>
              <a:ext cx="10" cy="47"/>
              <a:chOff x="3094" y="2443"/>
              <a:chExt cx="40" cy="183"/>
            </a:xfrm>
          </p:grpSpPr>
          <p:sp>
            <p:nvSpPr>
              <p:cNvPr id="3256" name="AutoShape 1208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57" name="AutoShape 1209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58" name="Group 1210"/>
            <p:cNvGrpSpPr>
              <a:grpSpLocks noChangeAspect="1"/>
            </p:cNvGrpSpPr>
            <p:nvPr/>
          </p:nvGrpSpPr>
          <p:grpSpPr bwMode="auto">
            <a:xfrm>
              <a:off x="647" y="2458"/>
              <a:ext cx="11" cy="87"/>
              <a:chOff x="2978" y="2432"/>
              <a:chExt cx="46" cy="375"/>
            </a:xfrm>
          </p:grpSpPr>
          <p:sp>
            <p:nvSpPr>
              <p:cNvPr id="3259" name="AutoShape 1211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60" name="AutoShape 1212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61" name="Group 1213"/>
            <p:cNvGrpSpPr>
              <a:grpSpLocks noChangeAspect="1"/>
            </p:cNvGrpSpPr>
            <p:nvPr/>
          </p:nvGrpSpPr>
          <p:grpSpPr bwMode="auto">
            <a:xfrm>
              <a:off x="619" y="2477"/>
              <a:ext cx="9" cy="93"/>
              <a:chOff x="2832" y="2516"/>
              <a:chExt cx="43" cy="436"/>
            </a:xfrm>
          </p:grpSpPr>
          <p:sp>
            <p:nvSpPr>
              <p:cNvPr id="3262" name="AutoShape 1214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63" name="AutoShape 1215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64" name="Group 1216"/>
            <p:cNvGrpSpPr>
              <a:grpSpLocks noChangeAspect="1"/>
            </p:cNvGrpSpPr>
            <p:nvPr/>
          </p:nvGrpSpPr>
          <p:grpSpPr bwMode="auto">
            <a:xfrm>
              <a:off x="589" y="2523"/>
              <a:ext cx="8" cy="46"/>
              <a:chOff x="2668" y="2761"/>
              <a:chExt cx="40" cy="217"/>
            </a:xfrm>
          </p:grpSpPr>
          <p:sp>
            <p:nvSpPr>
              <p:cNvPr id="3265" name="AutoShape 1217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66" name="AutoShape 1218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67" name="Group 1219"/>
            <p:cNvGrpSpPr>
              <a:grpSpLocks noChangeAspect="1"/>
            </p:cNvGrpSpPr>
            <p:nvPr/>
          </p:nvGrpSpPr>
          <p:grpSpPr bwMode="auto">
            <a:xfrm flipV="1">
              <a:off x="770" y="2479"/>
              <a:ext cx="8" cy="93"/>
              <a:chOff x="3217" y="3037"/>
              <a:chExt cx="46" cy="372"/>
            </a:xfrm>
          </p:grpSpPr>
          <p:sp>
            <p:nvSpPr>
              <p:cNvPr id="3268" name="AutoShape 1220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69" name="AutoShape 1221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70" name="Group 1222"/>
            <p:cNvGrpSpPr>
              <a:grpSpLocks noChangeAspect="1"/>
            </p:cNvGrpSpPr>
            <p:nvPr/>
          </p:nvGrpSpPr>
          <p:grpSpPr bwMode="auto">
            <a:xfrm>
              <a:off x="739" y="2455"/>
              <a:ext cx="10" cy="93"/>
              <a:chOff x="3353" y="3099"/>
              <a:chExt cx="40" cy="455"/>
            </a:xfrm>
          </p:grpSpPr>
          <p:sp>
            <p:nvSpPr>
              <p:cNvPr id="3271" name="AutoShape 1223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2" name="AutoShape 1224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73" name="Group 1225"/>
            <p:cNvGrpSpPr>
              <a:grpSpLocks noChangeAspect="1"/>
            </p:cNvGrpSpPr>
            <p:nvPr/>
          </p:nvGrpSpPr>
          <p:grpSpPr bwMode="auto">
            <a:xfrm>
              <a:off x="714" y="2457"/>
              <a:ext cx="10" cy="55"/>
              <a:chOff x="3486" y="3261"/>
              <a:chExt cx="40" cy="337"/>
            </a:xfrm>
          </p:grpSpPr>
          <p:sp>
            <p:nvSpPr>
              <p:cNvPr id="3274" name="AutoShape 1226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5" name="AutoShape 1227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76" name="Group 1228"/>
            <p:cNvGrpSpPr>
              <a:grpSpLocks noChangeAspect="1"/>
            </p:cNvGrpSpPr>
            <p:nvPr/>
          </p:nvGrpSpPr>
          <p:grpSpPr bwMode="auto">
            <a:xfrm>
              <a:off x="891" y="2460"/>
              <a:ext cx="8" cy="95"/>
              <a:chOff x="2195" y="2463"/>
              <a:chExt cx="40" cy="442"/>
            </a:xfrm>
          </p:grpSpPr>
          <p:sp>
            <p:nvSpPr>
              <p:cNvPr id="3277" name="AutoShape 1229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8" name="AutoShape 1230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79" name="Group 1231"/>
            <p:cNvGrpSpPr>
              <a:grpSpLocks noChangeAspect="1"/>
            </p:cNvGrpSpPr>
            <p:nvPr/>
          </p:nvGrpSpPr>
          <p:grpSpPr bwMode="auto">
            <a:xfrm>
              <a:off x="860" y="2491"/>
              <a:ext cx="9" cy="82"/>
              <a:chOff x="2329" y="2599"/>
              <a:chExt cx="43" cy="386"/>
            </a:xfrm>
          </p:grpSpPr>
          <p:sp>
            <p:nvSpPr>
              <p:cNvPr id="3280" name="AutoShape 1232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" name="AutoShape 1233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82" name="Group 1234"/>
            <p:cNvGrpSpPr>
              <a:grpSpLocks noChangeAspect="1"/>
            </p:cNvGrpSpPr>
            <p:nvPr/>
          </p:nvGrpSpPr>
          <p:grpSpPr bwMode="auto">
            <a:xfrm>
              <a:off x="796" y="2514"/>
              <a:ext cx="8" cy="56"/>
              <a:chOff x="2065" y="2441"/>
              <a:chExt cx="40" cy="272"/>
            </a:xfrm>
          </p:grpSpPr>
          <p:sp>
            <p:nvSpPr>
              <p:cNvPr id="3283" name="AutoShape 1235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" name="AutoShape 1236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85" name="Group 1237"/>
            <p:cNvGrpSpPr>
              <a:grpSpLocks noChangeAspect="1"/>
            </p:cNvGrpSpPr>
            <p:nvPr/>
          </p:nvGrpSpPr>
          <p:grpSpPr bwMode="auto">
            <a:xfrm flipV="1">
              <a:off x="831" y="2528"/>
              <a:ext cx="10" cy="39"/>
              <a:chOff x="2815" y="1923"/>
              <a:chExt cx="40" cy="217"/>
            </a:xfrm>
          </p:grpSpPr>
          <p:sp>
            <p:nvSpPr>
              <p:cNvPr id="3286" name="AutoShape 1238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" name="AutoShape 1239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88" name="Group 1240"/>
            <p:cNvGrpSpPr>
              <a:grpSpLocks noChangeAspect="1"/>
            </p:cNvGrpSpPr>
            <p:nvPr/>
          </p:nvGrpSpPr>
          <p:grpSpPr bwMode="auto">
            <a:xfrm>
              <a:off x="918" y="2457"/>
              <a:ext cx="10" cy="58"/>
              <a:chOff x="2329" y="2599"/>
              <a:chExt cx="43" cy="386"/>
            </a:xfrm>
          </p:grpSpPr>
          <p:sp>
            <p:nvSpPr>
              <p:cNvPr id="3289" name="AutoShape 1241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" name="AutoShape 1242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91" name="Group 1243"/>
            <p:cNvGrpSpPr>
              <a:grpSpLocks noChangeAspect="1"/>
            </p:cNvGrpSpPr>
            <p:nvPr/>
          </p:nvGrpSpPr>
          <p:grpSpPr bwMode="auto">
            <a:xfrm>
              <a:off x="953" y="2463"/>
              <a:ext cx="9" cy="34"/>
              <a:chOff x="2478" y="2807"/>
              <a:chExt cx="43" cy="178"/>
            </a:xfrm>
          </p:grpSpPr>
          <p:sp>
            <p:nvSpPr>
              <p:cNvPr id="3292" name="AutoShape 1244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3" name="AutoShape 1245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94" name="Group 1246"/>
            <p:cNvGrpSpPr>
              <a:grpSpLocks noChangeAspect="1"/>
            </p:cNvGrpSpPr>
            <p:nvPr/>
          </p:nvGrpSpPr>
          <p:grpSpPr bwMode="auto">
            <a:xfrm>
              <a:off x="1009" y="2471"/>
              <a:ext cx="9" cy="94"/>
              <a:chOff x="2195" y="2463"/>
              <a:chExt cx="40" cy="442"/>
            </a:xfrm>
          </p:grpSpPr>
          <p:sp>
            <p:nvSpPr>
              <p:cNvPr id="3295" name="AutoShape 1247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6" name="AutoShape 1248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297" name="Group 1249"/>
            <p:cNvGrpSpPr>
              <a:grpSpLocks noChangeAspect="1"/>
            </p:cNvGrpSpPr>
            <p:nvPr/>
          </p:nvGrpSpPr>
          <p:grpSpPr bwMode="auto">
            <a:xfrm>
              <a:off x="1038" y="2505"/>
              <a:ext cx="9" cy="67"/>
              <a:chOff x="2329" y="2599"/>
              <a:chExt cx="43" cy="386"/>
            </a:xfrm>
          </p:grpSpPr>
          <p:sp>
            <p:nvSpPr>
              <p:cNvPr id="3298" name="AutoShape 125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9" name="AutoShape 125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300" name="Group 1252"/>
            <p:cNvGrpSpPr>
              <a:grpSpLocks noChangeAspect="1"/>
            </p:cNvGrpSpPr>
            <p:nvPr/>
          </p:nvGrpSpPr>
          <p:grpSpPr bwMode="auto">
            <a:xfrm>
              <a:off x="980" y="2456"/>
              <a:ext cx="9" cy="71"/>
              <a:chOff x="2065" y="2441"/>
              <a:chExt cx="40" cy="272"/>
            </a:xfrm>
          </p:grpSpPr>
          <p:sp>
            <p:nvSpPr>
              <p:cNvPr id="3301" name="AutoShape 1253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02" name="AutoShape 1254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303" name="Group 1255"/>
            <p:cNvGrpSpPr>
              <a:grpSpLocks noChangeAspect="1"/>
            </p:cNvGrpSpPr>
            <p:nvPr/>
          </p:nvGrpSpPr>
          <p:grpSpPr bwMode="auto">
            <a:xfrm>
              <a:off x="1229" y="2455"/>
              <a:ext cx="10" cy="79"/>
              <a:chOff x="1015" y="2428"/>
              <a:chExt cx="46" cy="372"/>
            </a:xfrm>
          </p:grpSpPr>
          <p:sp>
            <p:nvSpPr>
              <p:cNvPr id="3304" name="AutoShape 1256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05" name="AutoShape 1257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306" name="Group 1258"/>
            <p:cNvGrpSpPr>
              <a:grpSpLocks noChangeAspect="1"/>
            </p:cNvGrpSpPr>
            <p:nvPr/>
          </p:nvGrpSpPr>
          <p:grpSpPr bwMode="auto">
            <a:xfrm>
              <a:off x="1257" y="2466"/>
              <a:ext cx="8" cy="98"/>
              <a:chOff x="1151" y="2490"/>
              <a:chExt cx="40" cy="455"/>
            </a:xfrm>
          </p:grpSpPr>
          <p:sp>
            <p:nvSpPr>
              <p:cNvPr id="3307" name="AutoShape 1259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08" name="AutoShape 1260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309" name="Group 1261"/>
            <p:cNvGrpSpPr>
              <a:grpSpLocks noChangeAspect="1"/>
            </p:cNvGrpSpPr>
            <p:nvPr/>
          </p:nvGrpSpPr>
          <p:grpSpPr bwMode="auto">
            <a:xfrm>
              <a:off x="1285" y="2500"/>
              <a:ext cx="7" cy="71"/>
              <a:chOff x="1284" y="2652"/>
              <a:chExt cx="40" cy="337"/>
            </a:xfrm>
          </p:grpSpPr>
          <p:sp>
            <p:nvSpPr>
              <p:cNvPr id="3310" name="AutoShape 1262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11" name="AutoShape 1263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312" name="Group 1264"/>
            <p:cNvGrpSpPr>
              <a:grpSpLocks noChangeAspect="1"/>
            </p:cNvGrpSpPr>
            <p:nvPr/>
          </p:nvGrpSpPr>
          <p:grpSpPr bwMode="auto">
            <a:xfrm>
              <a:off x="1324" y="2538"/>
              <a:ext cx="9" cy="26"/>
              <a:chOff x="1516" y="2835"/>
              <a:chExt cx="42" cy="123"/>
            </a:xfrm>
          </p:grpSpPr>
          <p:sp>
            <p:nvSpPr>
              <p:cNvPr id="3313" name="AutoShape 1265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14" name="AutoShape 1266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315" name="Group 1267"/>
            <p:cNvGrpSpPr>
              <a:grpSpLocks noChangeAspect="1"/>
            </p:cNvGrpSpPr>
            <p:nvPr/>
          </p:nvGrpSpPr>
          <p:grpSpPr bwMode="auto">
            <a:xfrm>
              <a:off x="1133" y="2465"/>
              <a:ext cx="9" cy="95"/>
              <a:chOff x="1790" y="2461"/>
              <a:chExt cx="40" cy="447"/>
            </a:xfrm>
          </p:grpSpPr>
          <p:sp>
            <p:nvSpPr>
              <p:cNvPr id="3316" name="AutoShape 1268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17" name="AutoShape 1269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318" name="Group 1270"/>
            <p:cNvGrpSpPr>
              <a:grpSpLocks noChangeAspect="1"/>
            </p:cNvGrpSpPr>
            <p:nvPr/>
          </p:nvGrpSpPr>
          <p:grpSpPr bwMode="auto">
            <a:xfrm>
              <a:off x="1161" y="2458"/>
              <a:ext cx="8" cy="68"/>
              <a:chOff x="1914" y="2425"/>
              <a:chExt cx="40" cy="326"/>
            </a:xfrm>
          </p:grpSpPr>
          <p:sp>
            <p:nvSpPr>
              <p:cNvPr id="3319" name="AutoShape 1271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20" name="AutoShape 1272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321" name="Group 1273"/>
            <p:cNvGrpSpPr>
              <a:grpSpLocks noChangeAspect="1"/>
            </p:cNvGrpSpPr>
            <p:nvPr/>
          </p:nvGrpSpPr>
          <p:grpSpPr bwMode="auto">
            <a:xfrm>
              <a:off x="1102" y="2498"/>
              <a:ext cx="9" cy="75"/>
              <a:chOff x="1658" y="2628"/>
              <a:chExt cx="40" cy="355"/>
            </a:xfrm>
          </p:grpSpPr>
          <p:sp>
            <p:nvSpPr>
              <p:cNvPr id="3322" name="AutoShape 1274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23" name="AutoShape 1275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324" name="Group 1276"/>
            <p:cNvGrpSpPr>
              <a:grpSpLocks noChangeAspect="1"/>
            </p:cNvGrpSpPr>
            <p:nvPr/>
          </p:nvGrpSpPr>
          <p:grpSpPr bwMode="auto">
            <a:xfrm>
              <a:off x="1075" y="2537"/>
              <a:ext cx="8" cy="26"/>
              <a:chOff x="1516" y="2835"/>
              <a:chExt cx="42" cy="123"/>
            </a:xfrm>
          </p:grpSpPr>
          <p:sp>
            <p:nvSpPr>
              <p:cNvPr id="3325" name="AutoShape 1277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26" name="AutoShape 1278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327" name="Group 1279"/>
            <p:cNvGrpSpPr>
              <a:grpSpLocks noChangeAspect="1"/>
            </p:cNvGrpSpPr>
            <p:nvPr/>
          </p:nvGrpSpPr>
          <p:grpSpPr bwMode="auto">
            <a:xfrm flipV="1">
              <a:off x="1182" y="2460"/>
              <a:ext cx="9" cy="34"/>
              <a:chOff x="2478" y="2807"/>
              <a:chExt cx="43" cy="178"/>
            </a:xfrm>
          </p:grpSpPr>
          <p:sp>
            <p:nvSpPr>
              <p:cNvPr id="3328" name="AutoShape 1280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29" name="AutoShape 1281"/>
              <p:cNvSpPr>
                <a:spLocks noChangeAspect="1" noChangeArrowheads="1"/>
              </p:cNvSpPr>
              <p:nvPr/>
            </p:nvSpPr>
            <p:spPr bwMode="auto">
              <a:xfrm flipV="1"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330" name="Freeform 1282"/>
            <p:cNvSpPr>
              <a:spLocks noChangeAspect="1"/>
            </p:cNvSpPr>
            <p:nvPr/>
          </p:nvSpPr>
          <p:spPr bwMode="auto">
            <a:xfrm flipH="1">
              <a:off x="1231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31" name="Freeform 1283"/>
            <p:cNvSpPr>
              <a:spLocks noChangeAspect="1"/>
            </p:cNvSpPr>
            <p:nvPr/>
          </p:nvSpPr>
          <p:spPr bwMode="auto">
            <a:xfrm flipH="1">
              <a:off x="11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32" name="Freeform 1284"/>
            <p:cNvSpPr>
              <a:spLocks noChangeAspect="1"/>
            </p:cNvSpPr>
            <p:nvPr/>
          </p:nvSpPr>
          <p:spPr bwMode="auto">
            <a:xfrm flipH="1">
              <a:off x="980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33" name="Freeform 1285"/>
            <p:cNvSpPr>
              <a:spLocks noChangeAspect="1"/>
            </p:cNvSpPr>
            <p:nvPr/>
          </p:nvSpPr>
          <p:spPr bwMode="auto">
            <a:xfrm flipH="1">
              <a:off x="908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34" name="Freeform 1286"/>
            <p:cNvSpPr>
              <a:spLocks noChangeAspect="1"/>
            </p:cNvSpPr>
            <p:nvPr/>
          </p:nvSpPr>
          <p:spPr bwMode="auto">
            <a:xfrm flipH="1">
              <a:off x="732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35" name="Freeform 1287"/>
            <p:cNvSpPr>
              <a:spLocks noChangeAspect="1"/>
            </p:cNvSpPr>
            <p:nvPr/>
          </p:nvSpPr>
          <p:spPr bwMode="auto">
            <a:xfrm flipH="1">
              <a:off x="659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36" name="Freeform 1288"/>
            <p:cNvSpPr>
              <a:spLocks noChangeAspect="1"/>
            </p:cNvSpPr>
            <p:nvPr/>
          </p:nvSpPr>
          <p:spPr bwMode="auto">
            <a:xfrm flipH="1">
              <a:off x="483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37" name="Freeform 1289"/>
            <p:cNvSpPr>
              <a:spLocks noChangeAspect="1"/>
            </p:cNvSpPr>
            <p:nvPr/>
          </p:nvSpPr>
          <p:spPr bwMode="auto">
            <a:xfrm flipH="1">
              <a:off x="411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38" name="Freeform 1290"/>
            <p:cNvSpPr>
              <a:spLocks noChangeAspect="1"/>
            </p:cNvSpPr>
            <p:nvPr/>
          </p:nvSpPr>
          <p:spPr bwMode="auto">
            <a:xfrm flipH="1">
              <a:off x="234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39" name="Freeform 1291"/>
            <p:cNvSpPr>
              <a:spLocks noChangeAspect="1"/>
            </p:cNvSpPr>
            <p:nvPr/>
          </p:nvSpPr>
          <p:spPr bwMode="auto">
            <a:xfrm flipH="1">
              <a:off x="163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3340" name="Group 1292"/>
          <p:cNvGrpSpPr>
            <a:grpSpLocks noChangeAspect="1"/>
          </p:cNvGrpSpPr>
          <p:nvPr/>
        </p:nvGrpSpPr>
        <p:grpSpPr bwMode="auto">
          <a:xfrm>
            <a:off x="1117600" y="1568450"/>
            <a:ext cx="1152525" cy="539750"/>
            <a:chOff x="14921" y="14513"/>
            <a:chExt cx="360" cy="189"/>
          </a:xfrm>
        </p:grpSpPr>
        <p:grpSp>
          <p:nvGrpSpPr>
            <p:cNvPr id="3341" name="Group 1293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3342" name="Freeform 1294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43" name="Oval 1295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44" name="Oval 1296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45" name="Oval 1297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46" name="Oval 1298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347" name="Text Box 1299"/>
            <p:cNvSpPr txBox="1">
              <a:spLocks noChangeAspect="1" noChangeArrowheads="1"/>
            </p:cNvSpPr>
            <p:nvPr/>
          </p:nvSpPr>
          <p:spPr bwMode="auto">
            <a:xfrm>
              <a:off x="15092" y="14583"/>
              <a:ext cx="95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3348" name="Oval 1300"/>
          <p:cNvSpPr>
            <a:spLocks noChangeArrowheads="1"/>
          </p:cNvSpPr>
          <p:nvPr/>
        </p:nvSpPr>
        <p:spPr bwMode="auto">
          <a:xfrm flipH="1">
            <a:off x="1335088" y="1474788"/>
            <a:ext cx="277812" cy="165100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S</a:t>
            </a:r>
            <a:r>
              <a:rPr lang="en-US" sz="800" b="1"/>
              <a:t>33</a:t>
            </a:r>
          </a:p>
        </p:txBody>
      </p:sp>
      <p:sp>
        <p:nvSpPr>
          <p:cNvPr id="3349" name="Freeform 1301"/>
          <p:cNvSpPr>
            <a:spLocks/>
          </p:cNvSpPr>
          <p:nvPr/>
        </p:nvSpPr>
        <p:spPr bwMode="auto">
          <a:xfrm>
            <a:off x="1852613" y="2109788"/>
            <a:ext cx="160337" cy="600075"/>
          </a:xfrm>
          <a:custGeom>
            <a:avLst/>
            <a:gdLst>
              <a:gd name="T0" fmla="*/ 19 w 101"/>
              <a:gd name="T1" fmla="*/ 0 h 428"/>
              <a:gd name="T2" fmla="*/ 0 w 101"/>
              <a:gd name="T3" fmla="*/ 428 h 42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1" h="428">
                <a:moveTo>
                  <a:pt x="19" y="0"/>
                </a:moveTo>
                <a:cubicBezTo>
                  <a:pt x="54" y="136"/>
                  <a:pt x="101" y="215"/>
                  <a:pt x="0" y="428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3350" name="Group 1302"/>
          <p:cNvGrpSpPr>
            <a:grpSpLocks noChangeAspect="1"/>
          </p:cNvGrpSpPr>
          <p:nvPr/>
        </p:nvGrpSpPr>
        <p:grpSpPr bwMode="auto">
          <a:xfrm>
            <a:off x="995363" y="2874963"/>
            <a:ext cx="722312" cy="338137"/>
            <a:chOff x="14921" y="14513"/>
            <a:chExt cx="360" cy="189"/>
          </a:xfrm>
        </p:grpSpPr>
        <p:grpSp>
          <p:nvGrpSpPr>
            <p:cNvPr id="3351" name="Group 1303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3352" name="Freeform 1304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53" name="Oval 1305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54" name="Oval 1306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55" name="Oval 1307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56" name="Oval 1308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357" name="Text Box 1309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3358" name="Group 1310"/>
          <p:cNvGrpSpPr>
            <a:grpSpLocks noChangeAspect="1"/>
          </p:cNvGrpSpPr>
          <p:nvPr/>
        </p:nvGrpSpPr>
        <p:grpSpPr bwMode="auto">
          <a:xfrm flipH="1">
            <a:off x="1528763" y="2878138"/>
            <a:ext cx="722312" cy="338137"/>
            <a:chOff x="14921" y="14513"/>
            <a:chExt cx="360" cy="189"/>
          </a:xfrm>
        </p:grpSpPr>
        <p:grpSp>
          <p:nvGrpSpPr>
            <p:cNvPr id="3359" name="Group 1311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3360" name="Freeform 1312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61" name="Oval 1313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62" name="Oval 1314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63" name="Oval 1315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64" name="Oval 1316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365" name="Text Box 1317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3366" name="Group 1318"/>
          <p:cNvGrpSpPr>
            <a:grpSpLocks/>
          </p:cNvGrpSpPr>
          <p:nvPr/>
        </p:nvGrpSpPr>
        <p:grpSpPr bwMode="auto">
          <a:xfrm>
            <a:off x="977900" y="3170238"/>
            <a:ext cx="722313" cy="338137"/>
            <a:chOff x="1259" y="3039"/>
            <a:chExt cx="455" cy="213"/>
          </a:xfrm>
        </p:grpSpPr>
        <p:grpSp>
          <p:nvGrpSpPr>
            <p:cNvPr id="3367" name="Group 1319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3368" name="Freeform 1320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69" name="Oval 1321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70" name="Oval 1322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71" name="Oval 1323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72" name="Oval 1324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373" name="Text Box 1325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3374" name="Group 1326"/>
          <p:cNvGrpSpPr>
            <a:grpSpLocks/>
          </p:cNvGrpSpPr>
          <p:nvPr/>
        </p:nvGrpSpPr>
        <p:grpSpPr bwMode="auto">
          <a:xfrm flipH="1">
            <a:off x="1538288" y="3168650"/>
            <a:ext cx="722312" cy="338138"/>
            <a:chOff x="1259" y="3039"/>
            <a:chExt cx="455" cy="213"/>
          </a:xfrm>
        </p:grpSpPr>
        <p:grpSp>
          <p:nvGrpSpPr>
            <p:cNvPr id="3375" name="Group 1327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3376" name="Freeform 1328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77" name="Oval 1329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78" name="Oval 1330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79" name="Oval 1331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380" name="Oval 1332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381" name="Text Box 1333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3382" name="Freeform 1334"/>
          <p:cNvSpPr>
            <a:spLocks/>
          </p:cNvSpPr>
          <p:nvPr/>
        </p:nvSpPr>
        <p:spPr bwMode="auto">
          <a:xfrm>
            <a:off x="790575" y="1338263"/>
            <a:ext cx="541338" cy="287337"/>
          </a:xfrm>
          <a:custGeom>
            <a:avLst/>
            <a:gdLst>
              <a:gd name="T0" fmla="*/ 0 w 341"/>
              <a:gd name="T1" fmla="*/ 31 h 181"/>
              <a:gd name="T2" fmla="*/ 341 w 341"/>
              <a:gd name="T3" fmla="*/ 105 h 18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41" h="181">
                <a:moveTo>
                  <a:pt x="0" y="31"/>
                </a:moveTo>
                <a:cubicBezTo>
                  <a:pt x="22" y="181"/>
                  <a:pt x="225" y="0"/>
                  <a:pt x="341" y="105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3383" name="Text Box 1335"/>
          <p:cNvSpPr txBox="1">
            <a:spLocks noChangeArrowheads="1"/>
          </p:cNvSpPr>
          <p:nvPr/>
        </p:nvSpPr>
        <p:spPr bwMode="auto">
          <a:xfrm>
            <a:off x="103188" y="546100"/>
            <a:ext cx="21002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99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/>
              <a:t>Constitutive modifications</a:t>
            </a:r>
          </a:p>
          <a:p>
            <a:r>
              <a:rPr lang="en-US" sz="1200" b="1"/>
              <a:t>Resting cells</a:t>
            </a:r>
          </a:p>
        </p:txBody>
      </p:sp>
      <p:sp>
        <p:nvSpPr>
          <p:cNvPr id="3384" name="Oval 1336"/>
          <p:cNvSpPr>
            <a:spLocks noChangeArrowheads="1"/>
          </p:cNvSpPr>
          <p:nvPr/>
        </p:nvSpPr>
        <p:spPr bwMode="auto">
          <a:xfrm flipH="1">
            <a:off x="1760538" y="2849563"/>
            <a:ext cx="177800" cy="12541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" b="1">
                <a:solidFill>
                  <a:srgbClr val="FFFF00"/>
                </a:solidFill>
              </a:rPr>
              <a:t>S</a:t>
            </a:r>
            <a:r>
              <a:rPr lang="en-US" sz="600" b="1"/>
              <a:t>33</a:t>
            </a:r>
          </a:p>
        </p:txBody>
      </p:sp>
      <p:sp>
        <p:nvSpPr>
          <p:cNvPr id="3385" name="Oval 1337"/>
          <p:cNvSpPr>
            <a:spLocks noChangeAspect="1" noChangeArrowheads="1"/>
          </p:cNvSpPr>
          <p:nvPr/>
        </p:nvSpPr>
        <p:spPr bwMode="auto">
          <a:xfrm flipH="1">
            <a:off x="547688" y="1084263"/>
            <a:ext cx="447675" cy="265112"/>
          </a:xfrm>
          <a:prstGeom prst="ellipse">
            <a:avLst/>
          </a:prstGeom>
          <a:gradFill rotWithShape="1">
            <a:gsLst>
              <a:gs pos="0">
                <a:srgbClr val="FFFFD6">
                  <a:gamma/>
                  <a:shade val="46275"/>
                  <a:invGamma/>
                </a:srgbClr>
              </a:gs>
              <a:gs pos="50000">
                <a:srgbClr val="FFFFD6"/>
              </a:gs>
              <a:gs pos="100000">
                <a:srgbClr val="FFFFD6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655555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25" tIns="45713" rIns="91425" bIns="45713" anchor="ctr"/>
          <a:lstStyle/>
          <a:p>
            <a:pPr algn="ctr"/>
            <a:r>
              <a:rPr lang="en-US" sz="800" b="1">
                <a:solidFill>
                  <a:srgbClr val="655555"/>
                </a:solidFill>
                <a:sym typeface="Symbol" charset="0"/>
              </a:rPr>
              <a:t>GSK-3</a:t>
            </a:r>
          </a:p>
        </p:txBody>
      </p:sp>
      <p:sp>
        <p:nvSpPr>
          <p:cNvPr id="3386" name="Oval 1338"/>
          <p:cNvSpPr>
            <a:spLocks noChangeArrowheads="1"/>
          </p:cNvSpPr>
          <p:nvPr/>
        </p:nvSpPr>
        <p:spPr bwMode="auto">
          <a:xfrm flipH="1">
            <a:off x="1439863" y="1644650"/>
            <a:ext cx="277812" cy="165100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T</a:t>
            </a:r>
            <a:r>
              <a:rPr lang="en-US" sz="800" b="1"/>
              <a:t>55</a:t>
            </a:r>
          </a:p>
        </p:txBody>
      </p:sp>
      <p:sp>
        <p:nvSpPr>
          <p:cNvPr id="3387" name="AutoShape 1339"/>
          <p:cNvSpPr>
            <a:spLocks noChangeAspect="1" noChangeArrowheads="1"/>
          </p:cNvSpPr>
          <p:nvPr/>
        </p:nvSpPr>
        <p:spPr bwMode="auto">
          <a:xfrm flipH="1">
            <a:off x="4016375" y="1195388"/>
            <a:ext cx="460375" cy="2111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8C3D91"/>
              </a:gs>
              <a:gs pos="6000">
                <a:srgbClr val="7005D4"/>
              </a:gs>
              <a:gs pos="15000">
                <a:srgbClr val="181CC7"/>
              </a:gs>
              <a:gs pos="30001">
                <a:srgbClr val="0A128C"/>
              </a:gs>
              <a:gs pos="50000">
                <a:srgbClr val="000000"/>
              </a:gs>
              <a:gs pos="70000">
                <a:srgbClr val="0A128C"/>
              </a:gs>
              <a:gs pos="85000">
                <a:srgbClr val="181CC7"/>
              </a:gs>
              <a:gs pos="94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635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FFFF00"/>
                </a:solidFill>
              </a:rPr>
              <a:t>ChK1</a:t>
            </a:r>
          </a:p>
        </p:txBody>
      </p:sp>
      <p:sp>
        <p:nvSpPr>
          <p:cNvPr id="3388" name="AutoShape 1340"/>
          <p:cNvSpPr>
            <a:spLocks noChangeArrowheads="1"/>
          </p:cNvSpPr>
          <p:nvPr/>
        </p:nvSpPr>
        <p:spPr bwMode="auto">
          <a:xfrm>
            <a:off x="2363788" y="3676650"/>
            <a:ext cx="2166937" cy="3108325"/>
          </a:xfrm>
          <a:prstGeom prst="roundRect">
            <a:avLst>
              <a:gd name="adj" fmla="val 5731"/>
            </a:avLst>
          </a:prstGeom>
          <a:solidFill>
            <a:schemeClr val="bg1"/>
          </a:solidFill>
          <a:ln w="12700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s-ES"/>
          </a:p>
        </p:txBody>
      </p:sp>
      <p:grpSp>
        <p:nvGrpSpPr>
          <p:cNvPr id="3389" name="Group 1341"/>
          <p:cNvGrpSpPr>
            <a:grpSpLocks/>
          </p:cNvGrpSpPr>
          <p:nvPr/>
        </p:nvGrpSpPr>
        <p:grpSpPr bwMode="auto">
          <a:xfrm>
            <a:off x="2386013" y="6276975"/>
            <a:ext cx="2068512" cy="192088"/>
            <a:chOff x="110" y="2454"/>
            <a:chExt cx="1303" cy="121"/>
          </a:xfrm>
        </p:grpSpPr>
        <p:sp>
          <p:nvSpPr>
            <p:cNvPr id="3390" name="Freeform 1342"/>
            <p:cNvSpPr>
              <a:spLocks noChangeAspect="1"/>
            </p:cNvSpPr>
            <p:nvPr/>
          </p:nvSpPr>
          <p:spPr bwMode="auto">
            <a:xfrm>
              <a:off x="3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91" name="Freeform 1343"/>
            <p:cNvSpPr>
              <a:spLocks noChangeAspect="1"/>
            </p:cNvSpPr>
            <p:nvPr/>
          </p:nvSpPr>
          <p:spPr bwMode="auto">
            <a:xfrm>
              <a:off x="287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92" name="Freeform 1344"/>
            <p:cNvSpPr>
              <a:spLocks noChangeAspect="1"/>
            </p:cNvSpPr>
            <p:nvPr/>
          </p:nvSpPr>
          <p:spPr bwMode="auto">
            <a:xfrm>
              <a:off x="607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93" name="Freeform 1345"/>
            <p:cNvSpPr>
              <a:spLocks noChangeAspect="1"/>
            </p:cNvSpPr>
            <p:nvPr/>
          </p:nvSpPr>
          <p:spPr bwMode="auto">
            <a:xfrm>
              <a:off x="535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94" name="Freeform 1346"/>
            <p:cNvSpPr>
              <a:spLocks noChangeAspect="1"/>
            </p:cNvSpPr>
            <p:nvPr/>
          </p:nvSpPr>
          <p:spPr bwMode="auto">
            <a:xfrm>
              <a:off x="856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95" name="Freeform 1347"/>
            <p:cNvSpPr>
              <a:spLocks noChangeAspect="1"/>
            </p:cNvSpPr>
            <p:nvPr/>
          </p:nvSpPr>
          <p:spPr bwMode="auto">
            <a:xfrm>
              <a:off x="785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96" name="Freeform 1348"/>
            <p:cNvSpPr>
              <a:spLocks noChangeAspect="1"/>
            </p:cNvSpPr>
            <p:nvPr/>
          </p:nvSpPr>
          <p:spPr bwMode="auto">
            <a:xfrm>
              <a:off x="1106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97" name="Freeform 1349"/>
            <p:cNvSpPr>
              <a:spLocks noChangeAspect="1"/>
            </p:cNvSpPr>
            <p:nvPr/>
          </p:nvSpPr>
          <p:spPr bwMode="auto">
            <a:xfrm>
              <a:off x="1032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98" name="Freeform 1350"/>
            <p:cNvSpPr>
              <a:spLocks noChangeAspect="1"/>
            </p:cNvSpPr>
            <p:nvPr/>
          </p:nvSpPr>
          <p:spPr bwMode="auto">
            <a:xfrm>
              <a:off x="1283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399" name="Freeform 1351"/>
            <p:cNvSpPr>
              <a:spLocks noChangeAspect="1"/>
            </p:cNvSpPr>
            <p:nvPr/>
          </p:nvSpPr>
          <p:spPr bwMode="auto">
            <a:xfrm>
              <a:off x="110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3400" name="Group 1352"/>
            <p:cNvGrpSpPr>
              <a:grpSpLocks noChangeAspect="1"/>
            </p:cNvGrpSpPr>
            <p:nvPr/>
          </p:nvGrpSpPr>
          <p:grpSpPr bwMode="auto">
            <a:xfrm>
              <a:off x="232" y="2455"/>
              <a:ext cx="11" cy="79"/>
              <a:chOff x="1015" y="2428"/>
              <a:chExt cx="46" cy="372"/>
            </a:xfrm>
          </p:grpSpPr>
          <p:sp>
            <p:nvSpPr>
              <p:cNvPr id="3401" name="AutoShape 1353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02" name="AutoShape 1354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03" name="Group 1355"/>
            <p:cNvGrpSpPr>
              <a:grpSpLocks noChangeAspect="1"/>
            </p:cNvGrpSpPr>
            <p:nvPr/>
          </p:nvGrpSpPr>
          <p:grpSpPr bwMode="auto">
            <a:xfrm>
              <a:off x="385" y="2469"/>
              <a:ext cx="8" cy="95"/>
              <a:chOff x="1790" y="2461"/>
              <a:chExt cx="40" cy="447"/>
            </a:xfrm>
          </p:grpSpPr>
          <p:sp>
            <p:nvSpPr>
              <p:cNvPr id="3404" name="AutoShape 1356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05" name="AutoShape 1357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06" name="Group 1358"/>
            <p:cNvGrpSpPr>
              <a:grpSpLocks noChangeAspect="1"/>
            </p:cNvGrpSpPr>
            <p:nvPr/>
          </p:nvGrpSpPr>
          <p:grpSpPr bwMode="auto">
            <a:xfrm>
              <a:off x="261" y="2466"/>
              <a:ext cx="8" cy="98"/>
              <a:chOff x="1151" y="2490"/>
              <a:chExt cx="40" cy="455"/>
            </a:xfrm>
          </p:grpSpPr>
          <p:sp>
            <p:nvSpPr>
              <p:cNvPr id="3407" name="AutoShape 1359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08" name="AutoShape 1360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09" name="Group 1361"/>
            <p:cNvGrpSpPr>
              <a:grpSpLocks noChangeAspect="1"/>
            </p:cNvGrpSpPr>
            <p:nvPr/>
          </p:nvGrpSpPr>
          <p:grpSpPr bwMode="auto">
            <a:xfrm>
              <a:off x="411" y="2458"/>
              <a:ext cx="8" cy="68"/>
              <a:chOff x="1914" y="2425"/>
              <a:chExt cx="40" cy="326"/>
            </a:xfrm>
          </p:grpSpPr>
          <p:sp>
            <p:nvSpPr>
              <p:cNvPr id="3410" name="AutoShape 1362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11" name="AutoShape 1363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12" name="Group 1364"/>
            <p:cNvGrpSpPr>
              <a:grpSpLocks noChangeAspect="1"/>
            </p:cNvGrpSpPr>
            <p:nvPr/>
          </p:nvGrpSpPr>
          <p:grpSpPr bwMode="auto">
            <a:xfrm>
              <a:off x="288" y="2500"/>
              <a:ext cx="8" cy="71"/>
              <a:chOff x="1284" y="2652"/>
              <a:chExt cx="40" cy="337"/>
            </a:xfrm>
          </p:grpSpPr>
          <p:sp>
            <p:nvSpPr>
              <p:cNvPr id="3413" name="AutoShape 1365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14" name="AutoShape 1366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15" name="Group 1367"/>
            <p:cNvGrpSpPr>
              <a:grpSpLocks noChangeAspect="1"/>
            </p:cNvGrpSpPr>
            <p:nvPr/>
          </p:nvGrpSpPr>
          <p:grpSpPr bwMode="auto">
            <a:xfrm>
              <a:off x="355" y="2500"/>
              <a:ext cx="9" cy="75"/>
              <a:chOff x="1658" y="2628"/>
              <a:chExt cx="40" cy="355"/>
            </a:xfrm>
          </p:grpSpPr>
          <p:sp>
            <p:nvSpPr>
              <p:cNvPr id="3416" name="AutoShape 1368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17" name="AutoShape 1369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18" name="Group 1370"/>
            <p:cNvGrpSpPr>
              <a:grpSpLocks noChangeAspect="1"/>
            </p:cNvGrpSpPr>
            <p:nvPr/>
          </p:nvGrpSpPr>
          <p:grpSpPr bwMode="auto">
            <a:xfrm>
              <a:off x="328" y="2538"/>
              <a:ext cx="9" cy="26"/>
              <a:chOff x="1516" y="2835"/>
              <a:chExt cx="42" cy="123"/>
            </a:xfrm>
          </p:grpSpPr>
          <p:sp>
            <p:nvSpPr>
              <p:cNvPr id="3419" name="AutoShape 1371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20" name="AutoShape 1372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21" name="Group 1373"/>
            <p:cNvGrpSpPr>
              <a:grpSpLocks noChangeAspect="1"/>
            </p:cNvGrpSpPr>
            <p:nvPr/>
          </p:nvGrpSpPr>
          <p:grpSpPr bwMode="auto">
            <a:xfrm>
              <a:off x="499" y="2461"/>
              <a:ext cx="9" cy="94"/>
              <a:chOff x="2195" y="2463"/>
              <a:chExt cx="40" cy="442"/>
            </a:xfrm>
          </p:grpSpPr>
          <p:sp>
            <p:nvSpPr>
              <p:cNvPr id="3422" name="AutoShape 1374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23" name="AutoShape 1375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24" name="Group 1376"/>
            <p:cNvGrpSpPr>
              <a:grpSpLocks noChangeAspect="1"/>
            </p:cNvGrpSpPr>
            <p:nvPr/>
          </p:nvGrpSpPr>
          <p:grpSpPr bwMode="auto">
            <a:xfrm>
              <a:off x="529" y="2491"/>
              <a:ext cx="9" cy="82"/>
              <a:chOff x="2329" y="2599"/>
              <a:chExt cx="43" cy="386"/>
            </a:xfrm>
          </p:grpSpPr>
          <p:sp>
            <p:nvSpPr>
              <p:cNvPr id="3425" name="AutoShape 1377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26" name="AutoShape 1378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27" name="Group 1379"/>
            <p:cNvGrpSpPr>
              <a:grpSpLocks noChangeAspect="1"/>
            </p:cNvGrpSpPr>
            <p:nvPr/>
          </p:nvGrpSpPr>
          <p:grpSpPr bwMode="auto">
            <a:xfrm>
              <a:off x="434" y="2462"/>
              <a:ext cx="9" cy="34"/>
              <a:chOff x="2478" y="2807"/>
              <a:chExt cx="43" cy="178"/>
            </a:xfrm>
          </p:grpSpPr>
          <p:sp>
            <p:nvSpPr>
              <p:cNvPr id="3428" name="AutoShape 1380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29" name="AutoShape 1381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30" name="Group 1382"/>
            <p:cNvGrpSpPr>
              <a:grpSpLocks noChangeAspect="1"/>
            </p:cNvGrpSpPr>
            <p:nvPr/>
          </p:nvGrpSpPr>
          <p:grpSpPr bwMode="auto">
            <a:xfrm>
              <a:off x="471" y="2458"/>
              <a:ext cx="8" cy="57"/>
              <a:chOff x="2065" y="2441"/>
              <a:chExt cx="40" cy="272"/>
            </a:xfrm>
          </p:grpSpPr>
          <p:sp>
            <p:nvSpPr>
              <p:cNvPr id="3431" name="AutoShape 1383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32" name="AutoShape 1384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33" name="Group 1385"/>
            <p:cNvGrpSpPr>
              <a:grpSpLocks noChangeAspect="1"/>
            </p:cNvGrpSpPr>
            <p:nvPr/>
          </p:nvGrpSpPr>
          <p:grpSpPr bwMode="auto">
            <a:xfrm>
              <a:off x="557" y="2533"/>
              <a:ext cx="9" cy="34"/>
              <a:chOff x="2478" y="2807"/>
              <a:chExt cx="43" cy="178"/>
            </a:xfrm>
          </p:grpSpPr>
          <p:sp>
            <p:nvSpPr>
              <p:cNvPr id="3434" name="AutoShape 1386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35" name="AutoShape 1387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36" name="Group 1388"/>
            <p:cNvGrpSpPr>
              <a:grpSpLocks noChangeAspect="1"/>
            </p:cNvGrpSpPr>
            <p:nvPr/>
          </p:nvGrpSpPr>
          <p:grpSpPr bwMode="auto">
            <a:xfrm>
              <a:off x="673" y="2458"/>
              <a:ext cx="10" cy="47"/>
              <a:chOff x="3094" y="2443"/>
              <a:chExt cx="40" cy="183"/>
            </a:xfrm>
          </p:grpSpPr>
          <p:sp>
            <p:nvSpPr>
              <p:cNvPr id="3437" name="AutoShape 1389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38" name="AutoShape 1390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39" name="Group 1391"/>
            <p:cNvGrpSpPr>
              <a:grpSpLocks noChangeAspect="1"/>
            </p:cNvGrpSpPr>
            <p:nvPr/>
          </p:nvGrpSpPr>
          <p:grpSpPr bwMode="auto">
            <a:xfrm>
              <a:off x="647" y="2458"/>
              <a:ext cx="11" cy="87"/>
              <a:chOff x="2978" y="2432"/>
              <a:chExt cx="46" cy="375"/>
            </a:xfrm>
          </p:grpSpPr>
          <p:sp>
            <p:nvSpPr>
              <p:cNvPr id="3440" name="AutoShape 1392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41" name="AutoShape 1393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42" name="Group 1394"/>
            <p:cNvGrpSpPr>
              <a:grpSpLocks noChangeAspect="1"/>
            </p:cNvGrpSpPr>
            <p:nvPr/>
          </p:nvGrpSpPr>
          <p:grpSpPr bwMode="auto">
            <a:xfrm>
              <a:off x="619" y="2477"/>
              <a:ext cx="9" cy="93"/>
              <a:chOff x="2832" y="2516"/>
              <a:chExt cx="43" cy="436"/>
            </a:xfrm>
          </p:grpSpPr>
          <p:sp>
            <p:nvSpPr>
              <p:cNvPr id="3443" name="AutoShape 1395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44" name="AutoShape 1396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45" name="Group 1397"/>
            <p:cNvGrpSpPr>
              <a:grpSpLocks noChangeAspect="1"/>
            </p:cNvGrpSpPr>
            <p:nvPr/>
          </p:nvGrpSpPr>
          <p:grpSpPr bwMode="auto">
            <a:xfrm>
              <a:off x="589" y="2523"/>
              <a:ext cx="8" cy="46"/>
              <a:chOff x="2668" y="2761"/>
              <a:chExt cx="40" cy="217"/>
            </a:xfrm>
          </p:grpSpPr>
          <p:sp>
            <p:nvSpPr>
              <p:cNvPr id="3446" name="AutoShape 1398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47" name="AutoShape 1399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48" name="Group 1400"/>
            <p:cNvGrpSpPr>
              <a:grpSpLocks noChangeAspect="1"/>
            </p:cNvGrpSpPr>
            <p:nvPr/>
          </p:nvGrpSpPr>
          <p:grpSpPr bwMode="auto">
            <a:xfrm flipV="1">
              <a:off x="770" y="2479"/>
              <a:ext cx="8" cy="93"/>
              <a:chOff x="3217" y="3037"/>
              <a:chExt cx="46" cy="372"/>
            </a:xfrm>
          </p:grpSpPr>
          <p:sp>
            <p:nvSpPr>
              <p:cNvPr id="3449" name="AutoShape 1401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50" name="AutoShape 1402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51" name="Group 1403"/>
            <p:cNvGrpSpPr>
              <a:grpSpLocks noChangeAspect="1"/>
            </p:cNvGrpSpPr>
            <p:nvPr/>
          </p:nvGrpSpPr>
          <p:grpSpPr bwMode="auto">
            <a:xfrm>
              <a:off x="739" y="2455"/>
              <a:ext cx="10" cy="93"/>
              <a:chOff x="3353" y="3099"/>
              <a:chExt cx="40" cy="455"/>
            </a:xfrm>
          </p:grpSpPr>
          <p:sp>
            <p:nvSpPr>
              <p:cNvPr id="3452" name="AutoShape 1404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53" name="AutoShape 1405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54" name="Group 1406"/>
            <p:cNvGrpSpPr>
              <a:grpSpLocks noChangeAspect="1"/>
            </p:cNvGrpSpPr>
            <p:nvPr/>
          </p:nvGrpSpPr>
          <p:grpSpPr bwMode="auto">
            <a:xfrm>
              <a:off x="714" y="2457"/>
              <a:ext cx="10" cy="55"/>
              <a:chOff x="3486" y="3261"/>
              <a:chExt cx="40" cy="337"/>
            </a:xfrm>
          </p:grpSpPr>
          <p:sp>
            <p:nvSpPr>
              <p:cNvPr id="3455" name="AutoShape 1407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56" name="AutoShape 1408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57" name="Group 1409"/>
            <p:cNvGrpSpPr>
              <a:grpSpLocks noChangeAspect="1"/>
            </p:cNvGrpSpPr>
            <p:nvPr/>
          </p:nvGrpSpPr>
          <p:grpSpPr bwMode="auto">
            <a:xfrm>
              <a:off x="891" y="2460"/>
              <a:ext cx="8" cy="95"/>
              <a:chOff x="2195" y="2463"/>
              <a:chExt cx="40" cy="442"/>
            </a:xfrm>
          </p:grpSpPr>
          <p:sp>
            <p:nvSpPr>
              <p:cNvPr id="3458" name="AutoShape 1410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59" name="AutoShape 1411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60" name="Group 1412"/>
            <p:cNvGrpSpPr>
              <a:grpSpLocks noChangeAspect="1"/>
            </p:cNvGrpSpPr>
            <p:nvPr/>
          </p:nvGrpSpPr>
          <p:grpSpPr bwMode="auto">
            <a:xfrm>
              <a:off x="860" y="2491"/>
              <a:ext cx="9" cy="82"/>
              <a:chOff x="2329" y="2599"/>
              <a:chExt cx="43" cy="386"/>
            </a:xfrm>
          </p:grpSpPr>
          <p:sp>
            <p:nvSpPr>
              <p:cNvPr id="3461" name="AutoShape 1413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62" name="AutoShape 1414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63" name="Group 1415"/>
            <p:cNvGrpSpPr>
              <a:grpSpLocks noChangeAspect="1"/>
            </p:cNvGrpSpPr>
            <p:nvPr/>
          </p:nvGrpSpPr>
          <p:grpSpPr bwMode="auto">
            <a:xfrm>
              <a:off x="796" y="2514"/>
              <a:ext cx="8" cy="56"/>
              <a:chOff x="2065" y="2441"/>
              <a:chExt cx="40" cy="272"/>
            </a:xfrm>
          </p:grpSpPr>
          <p:sp>
            <p:nvSpPr>
              <p:cNvPr id="3464" name="AutoShape 1416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65" name="AutoShape 1417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66" name="Group 1418"/>
            <p:cNvGrpSpPr>
              <a:grpSpLocks noChangeAspect="1"/>
            </p:cNvGrpSpPr>
            <p:nvPr/>
          </p:nvGrpSpPr>
          <p:grpSpPr bwMode="auto">
            <a:xfrm flipV="1">
              <a:off x="831" y="2528"/>
              <a:ext cx="10" cy="39"/>
              <a:chOff x="2815" y="1923"/>
              <a:chExt cx="40" cy="217"/>
            </a:xfrm>
          </p:grpSpPr>
          <p:sp>
            <p:nvSpPr>
              <p:cNvPr id="3467" name="AutoShape 1419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68" name="AutoShape 1420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69" name="Group 1421"/>
            <p:cNvGrpSpPr>
              <a:grpSpLocks noChangeAspect="1"/>
            </p:cNvGrpSpPr>
            <p:nvPr/>
          </p:nvGrpSpPr>
          <p:grpSpPr bwMode="auto">
            <a:xfrm>
              <a:off x="918" y="2457"/>
              <a:ext cx="10" cy="58"/>
              <a:chOff x="2329" y="2599"/>
              <a:chExt cx="43" cy="386"/>
            </a:xfrm>
          </p:grpSpPr>
          <p:sp>
            <p:nvSpPr>
              <p:cNvPr id="3470" name="AutoShape 1422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71" name="AutoShape 1423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72" name="Group 1424"/>
            <p:cNvGrpSpPr>
              <a:grpSpLocks noChangeAspect="1"/>
            </p:cNvGrpSpPr>
            <p:nvPr/>
          </p:nvGrpSpPr>
          <p:grpSpPr bwMode="auto">
            <a:xfrm>
              <a:off x="953" y="2463"/>
              <a:ext cx="9" cy="34"/>
              <a:chOff x="2478" y="2807"/>
              <a:chExt cx="43" cy="178"/>
            </a:xfrm>
          </p:grpSpPr>
          <p:sp>
            <p:nvSpPr>
              <p:cNvPr id="3473" name="AutoShape 1425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74" name="AutoShape 1426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75" name="Group 1427"/>
            <p:cNvGrpSpPr>
              <a:grpSpLocks noChangeAspect="1"/>
            </p:cNvGrpSpPr>
            <p:nvPr/>
          </p:nvGrpSpPr>
          <p:grpSpPr bwMode="auto">
            <a:xfrm>
              <a:off x="1009" y="2471"/>
              <a:ext cx="9" cy="94"/>
              <a:chOff x="2195" y="2463"/>
              <a:chExt cx="40" cy="442"/>
            </a:xfrm>
          </p:grpSpPr>
          <p:sp>
            <p:nvSpPr>
              <p:cNvPr id="3476" name="AutoShape 1428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77" name="AutoShape 1429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78" name="Group 1430"/>
            <p:cNvGrpSpPr>
              <a:grpSpLocks noChangeAspect="1"/>
            </p:cNvGrpSpPr>
            <p:nvPr/>
          </p:nvGrpSpPr>
          <p:grpSpPr bwMode="auto">
            <a:xfrm>
              <a:off x="1038" y="2505"/>
              <a:ext cx="9" cy="67"/>
              <a:chOff x="2329" y="2599"/>
              <a:chExt cx="43" cy="386"/>
            </a:xfrm>
          </p:grpSpPr>
          <p:sp>
            <p:nvSpPr>
              <p:cNvPr id="3479" name="AutoShape 1431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80" name="AutoShape 1432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81" name="Group 1433"/>
            <p:cNvGrpSpPr>
              <a:grpSpLocks noChangeAspect="1"/>
            </p:cNvGrpSpPr>
            <p:nvPr/>
          </p:nvGrpSpPr>
          <p:grpSpPr bwMode="auto">
            <a:xfrm>
              <a:off x="980" y="2456"/>
              <a:ext cx="9" cy="71"/>
              <a:chOff x="2065" y="2441"/>
              <a:chExt cx="40" cy="272"/>
            </a:xfrm>
          </p:grpSpPr>
          <p:sp>
            <p:nvSpPr>
              <p:cNvPr id="3482" name="AutoShape 1434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83" name="AutoShape 1435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84" name="Group 1436"/>
            <p:cNvGrpSpPr>
              <a:grpSpLocks noChangeAspect="1"/>
            </p:cNvGrpSpPr>
            <p:nvPr/>
          </p:nvGrpSpPr>
          <p:grpSpPr bwMode="auto">
            <a:xfrm>
              <a:off x="1229" y="2455"/>
              <a:ext cx="10" cy="79"/>
              <a:chOff x="1015" y="2428"/>
              <a:chExt cx="46" cy="372"/>
            </a:xfrm>
          </p:grpSpPr>
          <p:sp>
            <p:nvSpPr>
              <p:cNvPr id="3485" name="AutoShape 1437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86" name="AutoShape 1438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87" name="Group 1439"/>
            <p:cNvGrpSpPr>
              <a:grpSpLocks noChangeAspect="1"/>
            </p:cNvGrpSpPr>
            <p:nvPr/>
          </p:nvGrpSpPr>
          <p:grpSpPr bwMode="auto">
            <a:xfrm>
              <a:off x="1257" y="2466"/>
              <a:ext cx="8" cy="98"/>
              <a:chOff x="1151" y="2490"/>
              <a:chExt cx="40" cy="455"/>
            </a:xfrm>
          </p:grpSpPr>
          <p:sp>
            <p:nvSpPr>
              <p:cNvPr id="3488" name="AutoShape 1440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89" name="AutoShape 1441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90" name="Group 1442"/>
            <p:cNvGrpSpPr>
              <a:grpSpLocks noChangeAspect="1"/>
            </p:cNvGrpSpPr>
            <p:nvPr/>
          </p:nvGrpSpPr>
          <p:grpSpPr bwMode="auto">
            <a:xfrm>
              <a:off x="1285" y="2500"/>
              <a:ext cx="7" cy="71"/>
              <a:chOff x="1284" y="2652"/>
              <a:chExt cx="40" cy="337"/>
            </a:xfrm>
          </p:grpSpPr>
          <p:sp>
            <p:nvSpPr>
              <p:cNvPr id="3491" name="AutoShape 1443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92" name="AutoShape 1444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93" name="Group 1445"/>
            <p:cNvGrpSpPr>
              <a:grpSpLocks noChangeAspect="1"/>
            </p:cNvGrpSpPr>
            <p:nvPr/>
          </p:nvGrpSpPr>
          <p:grpSpPr bwMode="auto">
            <a:xfrm>
              <a:off x="1324" y="2538"/>
              <a:ext cx="9" cy="26"/>
              <a:chOff x="1516" y="2835"/>
              <a:chExt cx="42" cy="123"/>
            </a:xfrm>
          </p:grpSpPr>
          <p:sp>
            <p:nvSpPr>
              <p:cNvPr id="3494" name="AutoShape 1446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95" name="AutoShape 1447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96" name="Group 1448"/>
            <p:cNvGrpSpPr>
              <a:grpSpLocks noChangeAspect="1"/>
            </p:cNvGrpSpPr>
            <p:nvPr/>
          </p:nvGrpSpPr>
          <p:grpSpPr bwMode="auto">
            <a:xfrm>
              <a:off x="1133" y="2465"/>
              <a:ext cx="9" cy="95"/>
              <a:chOff x="1790" y="2461"/>
              <a:chExt cx="40" cy="447"/>
            </a:xfrm>
          </p:grpSpPr>
          <p:sp>
            <p:nvSpPr>
              <p:cNvPr id="3497" name="AutoShape 1449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498" name="AutoShape 1450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99" name="Group 1451"/>
            <p:cNvGrpSpPr>
              <a:grpSpLocks noChangeAspect="1"/>
            </p:cNvGrpSpPr>
            <p:nvPr/>
          </p:nvGrpSpPr>
          <p:grpSpPr bwMode="auto">
            <a:xfrm>
              <a:off x="1161" y="2458"/>
              <a:ext cx="8" cy="68"/>
              <a:chOff x="1914" y="2425"/>
              <a:chExt cx="40" cy="326"/>
            </a:xfrm>
          </p:grpSpPr>
          <p:sp>
            <p:nvSpPr>
              <p:cNvPr id="3500" name="AutoShape 1452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01" name="AutoShape 1453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502" name="Group 1454"/>
            <p:cNvGrpSpPr>
              <a:grpSpLocks noChangeAspect="1"/>
            </p:cNvGrpSpPr>
            <p:nvPr/>
          </p:nvGrpSpPr>
          <p:grpSpPr bwMode="auto">
            <a:xfrm>
              <a:off x="1102" y="2498"/>
              <a:ext cx="9" cy="75"/>
              <a:chOff x="1658" y="2628"/>
              <a:chExt cx="40" cy="355"/>
            </a:xfrm>
          </p:grpSpPr>
          <p:sp>
            <p:nvSpPr>
              <p:cNvPr id="3503" name="AutoShape 1455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04" name="AutoShape 1456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505" name="Group 1457"/>
            <p:cNvGrpSpPr>
              <a:grpSpLocks noChangeAspect="1"/>
            </p:cNvGrpSpPr>
            <p:nvPr/>
          </p:nvGrpSpPr>
          <p:grpSpPr bwMode="auto">
            <a:xfrm>
              <a:off x="1075" y="2537"/>
              <a:ext cx="8" cy="26"/>
              <a:chOff x="1516" y="2835"/>
              <a:chExt cx="42" cy="123"/>
            </a:xfrm>
          </p:grpSpPr>
          <p:sp>
            <p:nvSpPr>
              <p:cNvPr id="3506" name="AutoShape 1458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07" name="AutoShape 1459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508" name="Group 1460"/>
            <p:cNvGrpSpPr>
              <a:grpSpLocks noChangeAspect="1"/>
            </p:cNvGrpSpPr>
            <p:nvPr/>
          </p:nvGrpSpPr>
          <p:grpSpPr bwMode="auto">
            <a:xfrm flipV="1">
              <a:off x="1182" y="2460"/>
              <a:ext cx="9" cy="34"/>
              <a:chOff x="2478" y="2807"/>
              <a:chExt cx="43" cy="178"/>
            </a:xfrm>
          </p:grpSpPr>
          <p:sp>
            <p:nvSpPr>
              <p:cNvPr id="3509" name="AutoShape 1461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10" name="AutoShape 1462"/>
              <p:cNvSpPr>
                <a:spLocks noChangeAspect="1" noChangeArrowheads="1"/>
              </p:cNvSpPr>
              <p:nvPr/>
            </p:nvSpPr>
            <p:spPr bwMode="auto">
              <a:xfrm flipV="1"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511" name="Freeform 1463"/>
            <p:cNvSpPr>
              <a:spLocks noChangeAspect="1"/>
            </p:cNvSpPr>
            <p:nvPr/>
          </p:nvSpPr>
          <p:spPr bwMode="auto">
            <a:xfrm flipH="1">
              <a:off x="1231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512" name="Freeform 1464"/>
            <p:cNvSpPr>
              <a:spLocks noChangeAspect="1"/>
            </p:cNvSpPr>
            <p:nvPr/>
          </p:nvSpPr>
          <p:spPr bwMode="auto">
            <a:xfrm flipH="1">
              <a:off x="1159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513" name="Freeform 1465"/>
            <p:cNvSpPr>
              <a:spLocks noChangeAspect="1"/>
            </p:cNvSpPr>
            <p:nvPr/>
          </p:nvSpPr>
          <p:spPr bwMode="auto">
            <a:xfrm flipH="1">
              <a:off x="980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514" name="Freeform 1466"/>
            <p:cNvSpPr>
              <a:spLocks noChangeAspect="1"/>
            </p:cNvSpPr>
            <p:nvPr/>
          </p:nvSpPr>
          <p:spPr bwMode="auto">
            <a:xfrm flipH="1">
              <a:off x="908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515" name="Freeform 1467"/>
            <p:cNvSpPr>
              <a:spLocks noChangeAspect="1"/>
            </p:cNvSpPr>
            <p:nvPr/>
          </p:nvSpPr>
          <p:spPr bwMode="auto">
            <a:xfrm flipH="1">
              <a:off x="732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516" name="Freeform 1468"/>
            <p:cNvSpPr>
              <a:spLocks noChangeAspect="1"/>
            </p:cNvSpPr>
            <p:nvPr/>
          </p:nvSpPr>
          <p:spPr bwMode="auto">
            <a:xfrm flipH="1">
              <a:off x="659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517" name="Freeform 1469"/>
            <p:cNvSpPr>
              <a:spLocks noChangeAspect="1"/>
            </p:cNvSpPr>
            <p:nvPr/>
          </p:nvSpPr>
          <p:spPr bwMode="auto">
            <a:xfrm flipH="1">
              <a:off x="483" y="2454"/>
              <a:ext cx="131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518" name="Freeform 1470"/>
            <p:cNvSpPr>
              <a:spLocks noChangeAspect="1"/>
            </p:cNvSpPr>
            <p:nvPr/>
          </p:nvSpPr>
          <p:spPr bwMode="auto">
            <a:xfrm flipH="1">
              <a:off x="411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519" name="Freeform 1471"/>
            <p:cNvSpPr>
              <a:spLocks noChangeAspect="1"/>
            </p:cNvSpPr>
            <p:nvPr/>
          </p:nvSpPr>
          <p:spPr bwMode="auto">
            <a:xfrm flipH="1">
              <a:off x="234" y="2454"/>
              <a:ext cx="130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520" name="Freeform 1472"/>
            <p:cNvSpPr>
              <a:spLocks noChangeAspect="1"/>
            </p:cNvSpPr>
            <p:nvPr/>
          </p:nvSpPr>
          <p:spPr bwMode="auto">
            <a:xfrm flipH="1">
              <a:off x="163" y="2454"/>
              <a:ext cx="129" cy="121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3521" name="Group 1473"/>
          <p:cNvGrpSpPr>
            <a:grpSpLocks noChangeAspect="1"/>
          </p:cNvGrpSpPr>
          <p:nvPr/>
        </p:nvGrpSpPr>
        <p:grpSpPr bwMode="auto">
          <a:xfrm>
            <a:off x="3160713" y="6018213"/>
            <a:ext cx="722312" cy="338137"/>
            <a:chOff x="14921" y="14513"/>
            <a:chExt cx="360" cy="189"/>
          </a:xfrm>
        </p:grpSpPr>
        <p:grpSp>
          <p:nvGrpSpPr>
            <p:cNvPr id="3522" name="Group 1474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3523" name="Freeform 1475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24" name="Oval 1476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25" name="Oval 1477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26" name="Oval 1478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27" name="Oval 1479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528" name="Text Box 1480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3529" name="Group 1481"/>
          <p:cNvGrpSpPr>
            <a:grpSpLocks noChangeAspect="1"/>
          </p:cNvGrpSpPr>
          <p:nvPr/>
        </p:nvGrpSpPr>
        <p:grpSpPr bwMode="auto">
          <a:xfrm flipH="1">
            <a:off x="3756025" y="6021388"/>
            <a:ext cx="722313" cy="338137"/>
            <a:chOff x="14921" y="14513"/>
            <a:chExt cx="360" cy="189"/>
          </a:xfrm>
        </p:grpSpPr>
        <p:grpSp>
          <p:nvGrpSpPr>
            <p:cNvPr id="3530" name="Group 1482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3531" name="Freeform 1483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32" name="Oval 1484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33" name="Oval 1485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34" name="Oval 1486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35" name="Oval 1487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536" name="Text Box 1488"/>
            <p:cNvSpPr txBox="1">
              <a:spLocks noChangeAspect="1" noChangeArrowheads="1"/>
            </p:cNvSpPr>
            <p:nvPr/>
          </p:nvSpPr>
          <p:spPr bwMode="auto">
            <a:xfrm>
              <a:off x="15095" y="14583"/>
              <a:ext cx="88" cy="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3537" name="Group 1489"/>
          <p:cNvGrpSpPr>
            <a:grpSpLocks/>
          </p:cNvGrpSpPr>
          <p:nvPr/>
        </p:nvGrpSpPr>
        <p:grpSpPr bwMode="auto">
          <a:xfrm>
            <a:off x="3149600" y="6313488"/>
            <a:ext cx="722313" cy="338137"/>
            <a:chOff x="1259" y="3039"/>
            <a:chExt cx="455" cy="213"/>
          </a:xfrm>
        </p:grpSpPr>
        <p:grpSp>
          <p:nvGrpSpPr>
            <p:cNvPr id="3538" name="Group 1490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3539" name="Freeform 1491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40" name="Oval 1492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41" name="Oval 1493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42" name="Oval 1494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43" name="Oval 1495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544" name="Text Box 1496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3545" name="Group 1497"/>
          <p:cNvGrpSpPr>
            <a:grpSpLocks/>
          </p:cNvGrpSpPr>
          <p:nvPr/>
        </p:nvGrpSpPr>
        <p:grpSpPr bwMode="auto">
          <a:xfrm flipH="1">
            <a:off x="3765550" y="6311900"/>
            <a:ext cx="722313" cy="338138"/>
            <a:chOff x="1259" y="3039"/>
            <a:chExt cx="455" cy="213"/>
          </a:xfrm>
        </p:grpSpPr>
        <p:grpSp>
          <p:nvGrpSpPr>
            <p:cNvPr id="3546" name="Group 1498"/>
            <p:cNvGrpSpPr>
              <a:grpSpLocks noChangeAspect="1"/>
            </p:cNvGrpSpPr>
            <p:nvPr/>
          </p:nvGrpSpPr>
          <p:grpSpPr bwMode="auto">
            <a:xfrm flipH="1" flipV="1">
              <a:off x="1259" y="3039"/>
              <a:ext cx="455" cy="213"/>
              <a:chOff x="3436" y="733"/>
              <a:chExt cx="1644" cy="861"/>
            </a:xfrm>
          </p:grpSpPr>
          <p:sp>
            <p:nvSpPr>
              <p:cNvPr id="3547" name="Freeform 1499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48" name="Oval 1500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49" name="Oval 1501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50" name="Oval 1502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51" name="Oval 1503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552" name="Text Box 1504"/>
            <p:cNvSpPr txBox="1">
              <a:spLocks noChangeAspect="1" noChangeArrowheads="1"/>
            </p:cNvSpPr>
            <p:nvPr/>
          </p:nvSpPr>
          <p:spPr bwMode="auto">
            <a:xfrm>
              <a:off x="1479" y="3096"/>
              <a:ext cx="111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3553" name="Freeform 1505"/>
          <p:cNvSpPr>
            <a:spLocks/>
          </p:cNvSpPr>
          <p:nvPr/>
        </p:nvSpPr>
        <p:spPr bwMode="auto">
          <a:xfrm>
            <a:off x="2994025" y="5060950"/>
            <a:ext cx="303213" cy="898525"/>
          </a:xfrm>
          <a:custGeom>
            <a:avLst/>
            <a:gdLst>
              <a:gd name="T0" fmla="*/ 6 w 191"/>
              <a:gd name="T1" fmla="*/ 0 h 566"/>
              <a:gd name="T2" fmla="*/ 191 w 191"/>
              <a:gd name="T3" fmla="*/ 566 h 56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91" h="566">
                <a:moveTo>
                  <a:pt x="6" y="0"/>
                </a:moveTo>
                <a:cubicBezTo>
                  <a:pt x="0" y="263"/>
                  <a:pt x="12" y="316"/>
                  <a:pt x="191" y="566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3554" name="AutoShape 1506"/>
          <p:cNvSpPr>
            <a:spLocks noChangeAspect="1" noChangeArrowheads="1"/>
          </p:cNvSpPr>
          <p:nvPr/>
        </p:nvSpPr>
        <p:spPr bwMode="auto">
          <a:xfrm>
            <a:off x="2373313" y="5768975"/>
            <a:ext cx="765175" cy="903288"/>
          </a:xfrm>
          <a:prstGeom prst="roundRect">
            <a:avLst>
              <a:gd name="adj" fmla="val 16667"/>
            </a:avLst>
          </a:prstGeom>
          <a:solidFill>
            <a:schemeClr val="bg2">
              <a:lumMod val="75000"/>
            </a:schemeClr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r>
              <a:rPr lang="en-US" sz="1000" b="1" dirty="0"/>
              <a:t>p21,</a:t>
            </a:r>
          </a:p>
          <a:p>
            <a:r>
              <a:rPr lang="en-US" sz="1000" b="1" dirty="0"/>
              <a:t>13-3-3</a:t>
            </a:r>
            <a:r>
              <a:rPr lang="el-GR" sz="1000" b="1" dirty="0"/>
              <a:t>σ</a:t>
            </a:r>
            <a:endParaRPr lang="en-US" sz="1000" b="1" dirty="0"/>
          </a:p>
          <a:p>
            <a:r>
              <a:rPr lang="en-US" sz="1000" b="1" dirty="0"/>
              <a:t>Gadd45</a:t>
            </a:r>
          </a:p>
          <a:p>
            <a:endParaRPr lang="en-US" sz="1000" b="1" dirty="0"/>
          </a:p>
          <a:p>
            <a:r>
              <a:rPr lang="en-US" sz="1000" b="1" dirty="0" err="1">
                <a:solidFill>
                  <a:srgbClr val="FF3300"/>
                </a:solidFill>
              </a:rPr>
              <a:t>Bax</a:t>
            </a:r>
            <a:r>
              <a:rPr lang="en-US" sz="1000" b="1" dirty="0">
                <a:solidFill>
                  <a:srgbClr val="FF3300"/>
                </a:solidFill>
              </a:rPr>
              <a:t>,</a:t>
            </a:r>
          </a:p>
          <a:p>
            <a:r>
              <a:rPr lang="en-US" sz="1000" b="1" dirty="0" err="1">
                <a:solidFill>
                  <a:srgbClr val="FF3300"/>
                </a:solidFill>
              </a:rPr>
              <a:t>Noxa</a:t>
            </a:r>
            <a:endParaRPr lang="el-GR" sz="1000" b="1" dirty="0">
              <a:solidFill>
                <a:srgbClr val="FF3300"/>
              </a:solidFill>
            </a:endParaRPr>
          </a:p>
        </p:txBody>
      </p:sp>
      <p:sp>
        <p:nvSpPr>
          <p:cNvPr id="3555" name="Text Box 1507"/>
          <p:cNvSpPr txBox="1">
            <a:spLocks noChangeArrowheads="1"/>
          </p:cNvSpPr>
          <p:nvPr/>
        </p:nvSpPr>
        <p:spPr bwMode="auto">
          <a:xfrm>
            <a:off x="2357438" y="3746500"/>
            <a:ext cx="2139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99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/>
              <a:t>Cell cycle arresting protein</a:t>
            </a:r>
          </a:p>
          <a:p>
            <a:r>
              <a:rPr lang="en-US" sz="1200" b="1"/>
              <a:t>complex formation</a:t>
            </a:r>
          </a:p>
        </p:txBody>
      </p:sp>
      <p:grpSp>
        <p:nvGrpSpPr>
          <p:cNvPr id="3556" name="Group 1508"/>
          <p:cNvGrpSpPr>
            <a:grpSpLocks noChangeAspect="1"/>
          </p:cNvGrpSpPr>
          <p:nvPr/>
        </p:nvGrpSpPr>
        <p:grpSpPr bwMode="auto">
          <a:xfrm>
            <a:off x="2459038" y="4616450"/>
            <a:ext cx="1152525" cy="539750"/>
            <a:chOff x="14921" y="14513"/>
            <a:chExt cx="360" cy="189"/>
          </a:xfrm>
        </p:grpSpPr>
        <p:grpSp>
          <p:nvGrpSpPr>
            <p:cNvPr id="3557" name="Group 1509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3558" name="Freeform 1510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59" name="Oval 1511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60" name="Oval 1512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61" name="Oval 1513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62" name="Oval 1514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563" name="Text Box 1515"/>
            <p:cNvSpPr txBox="1">
              <a:spLocks noChangeAspect="1" noChangeArrowheads="1"/>
            </p:cNvSpPr>
            <p:nvPr/>
          </p:nvSpPr>
          <p:spPr bwMode="auto">
            <a:xfrm>
              <a:off x="15092" y="14583"/>
              <a:ext cx="95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3564" name="Freeform 1516"/>
          <p:cNvSpPr>
            <a:spLocks/>
          </p:cNvSpPr>
          <p:nvPr/>
        </p:nvSpPr>
        <p:spPr bwMode="auto">
          <a:xfrm>
            <a:off x="3711575" y="4437063"/>
            <a:ext cx="377825" cy="706437"/>
          </a:xfrm>
          <a:custGeom>
            <a:avLst/>
            <a:gdLst>
              <a:gd name="T0" fmla="*/ 238 w 238"/>
              <a:gd name="T1" fmla="*/ 0 h 445"/>
              <a:gd name="T2" fmla="*/ 0 w 238"/>
              <a:gd name="T3" fmla="*/ 445 h 4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38" h="445">
                <a:moveTo>
                  <a:pt x="238" y="0"/>
                </a:moveTo>
                <a:cubicBezTo>
                  <a:pt x="238" y="97"/>
                  <a:pt x="160" y="423"/>
                  <a:pt x="0" y="445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3565" name="AutoShape 1517"/>
          <p:cNvSpPr>
            <a:spLocks noChangeArrowheads="1"/>
          </p:cNvSpPr>
          <p:nvPr/>
        </p:nvSpPr>
        <p:spPr bwMode="auto">
          <a:xfrm>
            <a:off x="3070225" y="5046663"/>
            <a:ext cx="520700" cy="255587"/>
          </a:xfrm>
          <a:prstGeom prst="roundRect">
            <a:avLst>
              <a:gd name="adj" fmla="val 21324"/>
            </a:avLst>
          </a:prstGeom>
          <a:solidFill>
            <a:srgbClr val="E8CAC0"/>
          </a:solidFill>
          <a:ln w="9525">
            <a:solidFill>
              <a:srgbClr val="8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808000"/>
                </a:solidFill>
              </a:rPr>
              <a:t>BRN-3A</a:t>
            </a:r>
          </a:p>
        </p:txBody>
      </p:sp>
      <p:grpSp>
        <p:nvGrpSpPr>
          <p:cNvPr id="3566" name="Group 1518"/>
          <p:cNvGrpSpPr>
            <a:grpSpLocks/>
          </p:cNvGrpSpPr>
          <p:nvPr/>
        </p:nvGrpSpPr>
        <p:grpSpPr bwMode="auto">
          <a:xfrm flipH="1">
            <a:off x="2978150" y="5934075"/>
            <a:ext cx="395288" cy="303213"/>
            <a:chOff x="2952" y="3592"/>
            <a:chExt cx="249" cy="191"/>
          </a:xfrm>
        </p:grpSpPr>
        <p:sp>
          <p:nvSpPr>
            <p:cNvPr id="3567" name="Freeform 1519"/>
            <p:cNvSpPr>
              <a:spLocks/>
            </p:cNvSpPr>
            <p:nvPr/>
          </p:nvSpPr>
          <p:spPr bwMode="auto">
            <a:xfrm>
              <a:off x="2978" y="3675"/>
              <a:ext cx="223" cy="108"/>
            </a:xfrm>
            <a:custGeom>
              <a:avLst/>
              <a:gdLst>
                <a:gd name="T0" fmla="*/ 0 w 223"/>
                <a:gd name="T1" fmla="*/ 108 h 108"/>
                <a:gd name="T2" fmla="*/ 0 w 223"/>
                <a:gd name="T3" fmla="*/ 0 h 108"/>
                <a:gd name="T4" fmla="*/ 223 w 223"/>
                <a:gd name="T5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3" h="108">
                  <a:moveTo>
                    <a:pt x="0" y="108"/>
                  </a:moveTo>
                  <a:lnTo>
                    <a:pt x="0" y="0"/>
                  </a:lnTo>
                  <a:lnTo>
                    <a:pt x="223" y="1"/>
                  </a:lnTo>
                </a:path>
              </a:pathLst>
            </a:custGeom>
            <a:noFill/>
            <a:ln w="28575" cap="flat" cmpd="sng">
              <a:solidFill>
                <a:srgbClr val="0099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3568" name="Group 1520"/>
            <p:cNvGrpSpPr>
              <a:grpSpLocks/>
            </p:cNvGrpSpPr>
            <p:nvPr/>
          </p:nvGrpSpPr>
          <p:grpSpPr bwMode="auto">
            <a:xfrm>
              <a:off x="2952" y="3592"/>
              <a:ext cx="162" cy="150"/>
              <a:chOff x="4554" y="3024"/>
              <a:chExt cx="162" cy="150"/>
            </a:xfrm>
          </p:grpSpPr>
          <p:sp>
            <p:nvSpPr>
              <p:cNvPr id="3569" name="Oval 1521"/>
              <p:cNvSpPr>
                <a:spLocks noChangeArrowheads="1"/>
              </p:cNvSpPr>
              <p:nvPr/>
            </p:nvSpPr>
            <p:spPr bwMode="auto">
              <a:xfrm>
                <a:off x="4554" y="3024"/>
                <a:ext cx="162" cy="15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570" name="Line 1522"/>
              <p:cNvSpPr>
                <a:spLocks noChangeShapeType="1"/>
              </p:cNvSpPr>
              <p:nvPr/>
            </p:nvSpPr>
            <p:spPr bwMode="auto">
              <a:xfrm>
                <a:off x="4635" y="3051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s-ES"/>
              </a:p>
            </p:txBody>
          </p:sp>
          <p:sp>
            <p:nvSpPr>
              <p:cNvPr id="3571" name="Line 1523"/>
              <p:cNvSpPr>
                <a:spLocks noChangeShapeType="1"/>
              </p:cNvSpPr>
              <p:nvPr/>
            </p:nvSpPr>
            <p:spPr bwMode="auto">
              <a:xfrm rot="-5400000">
                <a:off x="4635" y="3051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s-ES"/>
              </a:p>
            </p:txBody>
          </p:sp>
        </p:grpSp>
      </p:grpSp>
      <p:sp>
        <p:nvSpPr>
          <p:cNvPr id="3572" name="AutoShape 1524"/>
          <p:cNvSpPr>
            <a:spLocks noChangeArrowheads="1"/>
          </p:cNvSpPr>
          <p:nvPr/>
        </p:nvSpPr>
        <p:spPr bwMode="auto">
          <a:xfrm>
            <a:off x="3411538" y="6265863"/>
            <a:ext cx="404812" cy="155575"/>
          </a:xfrm>
          <a:prstGeom prst="roundRect">
            <a:avLst>
              <a:gd name="adj" fmla="val 21324"/>
            </a:avLst>
          </a:prstGeom>
          <a:solidFill>
            <a:srgbClr val="E8CAC0"/>
          </a:solidFill>
          <a:ln w="9525">
            <a:solidFill>
              <a:srgbClr val="8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808000"/>
                </a:solidFill>
              </a:rPr>
              <a:t>BRN-3A</a:t>
            </a:r>
          </a:p>
        </p:txBody>
      </p:sp>
      <p:sp>
        <p:nvSpPr>
          <p:cNvPr id="3573" name="AutoShape 1525"/>
          <p:cNvSpPr>
            <a:spLocks noChangeArrowheads="1"/>
          </p:cNvSpPr>
          <p:nvPr/>
        </p:nvSpPr>
        <p:spPr bwMode="auto">
          <a:xfrm>
            <a:off x="3857625" y="6270625"/>
            <a:ext cx="404813" cy="155575"/>
          </a:xfrm>
          <a:prstGeom prst="roundRect">
            <a:avLst>
              <a:gd name="adj" fmla="val 21324"/>
            </a:avLst>
          </a:prstGeom>
          <a:solidFill>
            <a:srgbClr val="E8CAC0"/>
          </a:solidFill>
          <a:ln w="9525">
            <a:solidFill>
              <a:srgbClr val="8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808000"/>
                </a:solidFill>
              </a:rPr>
              <a:t>BRN-3A</a:t>
            </a:r>
          </a:p>
        </p:txBody>
      </p:sp>
      <p:grpSp>
        <p:nvGrpSpPr>
          <p:cNvPr id="3574" name="Group 1526"/>
          <p:cNvGrpSpPr>
            <a:grpSpLocks/>
          </p:cNvGrpSpPr>
          <p:nvPr/>
        </p:nvGrpSpPr>
        <p:grpSpPr bwMode="auto">
          <a:xfrm>
            <a:off x="3006725" y="6356350"/>
            <a:ext cx="395288" cy="303213"/>
            <a:chOff x="4294" y="1804"/>
            <a:chExt cx="249" cy="191"/>
          </a:xfrm>
        </p:grpSpPr>
        <p:sp>
          <p:nvSpPr>
            <p:cNvPr id="3575" name="Freeform 1527"/>
            <p:cNvSpPr>
              <a:spLocks/>
            </p:cNvSpPr>
            <p:nvPr/>
          </p:nvSpPr>
          <p:spPr bwMode="auto">
            <a:xfrm flipH="1">
              <a:off x="4294" y="1887"/>
              <a:ext cx="223" cy="108"/>
            </a:xfrm>
            <a:custGeom>
              <a:avLst/>
              <a:gdLst>
                <a:gd name="T0" fmla="*/ 0 w 223"/>
                <a:gd name="T1" fmla="*/ 108 h 108"/>
                <a:gd name="T2" fmla="*/ 0 w 223"/>
                <a:gd name="T3" fmla="*/ 0 h 108"/>
                <a:gd name="T4" fmla="*/ 223 w 223"/>
                <a:gd name="T5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3" h="108">
                  <a:moveTo>
                    <a:pt x="0" y="108"/>
                  </a:moveTo>
                  <a:lnTo>
                    <a:pt x="0" y="0"/>
                  </a:lnTo>
                  <a:lnTo>
                    <a:pt x="223" y="1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576" name="Oval 1528"/>
            <p:cNvSpPr>
              <a:spLocks noChangeArrowheads="1"/>
            </p:cNvSpPr>
            <p:nvPr/>
          </p:nvSpPr>
          <p:spPr bwMode="auto">
            <a:xfrm flipH="1">
              <a:off x="4381" y="1804"/>
              <a:ext cx="162" cy="1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577" name="Line 1529"/>
            <p:cNvSpPr>
              <a:spLocks noChangeShapeType="1"/>
            </p:cNvSpPr>
            <p:nvPr/>
          </p:nvSpPr>
          <p:spPr bwMode="auto">
            <a:xfrm rot="5400000" flipH="1">
              <a:off x="4462" y="1831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"/>
            </a:p>
          </p:txBody>
        </p:sp>
      </p:grpSp>
      <p:sp>
        <p:nvSpPr>
          <p:cNvPr id="3578" name="AutoShape 1530"/>
          <p:cNvSpPr>
            <a:spLocks noChangeArrowheads="1"/>
          </p:cNvSpPr>
          <p:nvPr/>
        </p:nvSpPr>
        <p:spPr bwMode="auto">
          <a:xfrm>
            <a:off x="3806825" y="4146550"/>
            <a:ext cx="520700" cy="255588"/>
          </a:xfrm>
          <a:prstGeom prst="roundRect">
            <a:avLst>
              <a:gd name="adj" fmla="val 21324"/>
            </a:avLst>
          </a:prstGeom>
          <a:solidFill>
            <a:srgbClr val="E8CAC0"/>
          </a:solidFill>
          <a:ln w="9525">
            <a:solidFill>
              <a:srgbClr val="8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808000"/>
                </a:solidFill>
              </a:rPr>
              <a:t>BRN-3A</a:t>
            </a:r>
          </a:p>
        </p:txBody>
      </p:sp>
      <p:sp>
        <p:nvSpPr>
          <p:cNvPr id="3579" name="AutoShape 1531"/>
          <p:cNvSpPr>
            <a:spLocks noChangeAspect="1" noChangeArrowheads="1"/>
          </p:cNvSpPr>
          <p:nvPr/>
        </p:nvSpPr>
        <p:spPr bwMode="auto">
          <a:xfrm>
            <a:off x="222250" y="1946275"/>
            <a:ext cx="671513" cy="750888"/>
          </a:xfrm>
          <a:prstGeom prst="roundRect">
            <a:avLst>
              <a:gd name="adj" fmla="val 40977"/>
            </a:avLst>
          </a:prstGeom>
          <a:solidFill>
            <a:srgbClr val="C9CBB9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 b="1">
                <a:solidFill>
                  <a:srgbClr val="FFABAB"/>
                </a:solidFill>
              </a:rPr>
              <a:t>CAK</a:t>
            </a:r>
          </a:p>
          <a:p>
            <a:pPr algn="ctr"/>
            <a:endParaRPr lang="en-US" sz="1200" b="1">
              <a:solidFill>
                <a:srgbClr val="800000"/>
              </a:solidFill>
            </a:endParaRPr>
          </a:p>
          <a:p>
            <a:pPr algn="ctr"/>
            <a:endParaRPr lang="en-US" sz="1200" b="1">
              <a:solidFill>
                <a:srgbClr val="800000"/>
              </a:solidFill>
            </a:endParaRPr>
          </a:p>
          <a:p>
            <a:pPr algn="ctr"/>
            <a:endParaRPr lang="en-US" sz="1200" b="1">
              <a:solidFill>
                <a:srgbClr val="800000"/>
              </a:solidFill>
            </a:endParaRPr>
          </a:p>
        </p:txBody>
      </p:sp>
      <p:sp>
        <p:nvSpPr>
          <p:cNvPr id="3580" name="AutoShape 1532"/>
          <p:cNvSpPr>
            <a:spLocks noChangeArrowheads="1"/>
          </p:cNvSpPr>
          <p:nvPr/>
        </p:nvSpPr>
        <p:spPr bwMode="auto">
          <a:xfrm>
            <a:off x="287338" y="2187575"/>
            <a:ext cx="565150" cy="2317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rgbClr val="FFDEA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/>
              <a:t>Cyclin H</a:t>
            </a:r>
          </a:p>
        </p:txBody>
      </p:sp>
      <p:sp>
        <p:nvSpPr>
          <p:cNvPr id="3581" name="Oval 1533"/>
          <p:cNvSpPr>
            <a:spLocks noChangeAspect="1" noChangeArrowheads="1"/>
          </p:cNvSpPr>
          <p:nvPr/>
        </p:nvSpPr>
        <p:spPr bwMode="auto">
          <a:xfrm>
            <a:off x="301625" y="2339975"/>
            <a:ext cx="517525" cy="295275"/>
          </a:xfrm>
          <a:prstGeom prst="ellipse">
            <a:avLst/>
          </a:prstGeom>
          <a:gradFill rotWithShape="1">
            <a:gsLst>
              <a:gs pos="0">
                <a:srgbClr val="F9F3F3">
                  <a:gamma/>
                  <a:shade val="46275"/>
                  <a:invGamma/>
                </a:srgbClr>
              </a:gs>
              <a:gs pos="50000">
                <a:srgbClr val="F9F3F3"/>
              </a:gs>
              <a:gs pos="100000">
                <a:srgbClr val="F9F3F3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CC49E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FF6600"/>
                </a:solidFill>
              </a:rPr>
              <a:t>CDK7</a:t>
            </a:r>
          </a:p>
        </p:txBody>
      </p:sp>
      <p:sp>
        <p:nvSpPr>
          <p:cNvPr id="3582" name="Freeform 1534"/>
          <p:cNvSpPr>
            <a:spLocks/>
          </p:cNvSpPr>
          <p:nvPr/>
        </p:nvSpPr>
        <p:spPr bwMode="auto">
          <a:xfrm>
            <a:off x="923925" y="1803400"/>
            <a:ext cx="547688" cy="428625"/>
          </a:xfrm>
          <a:custGeom>
            <a:avLst/>
            <a:gdLst>
              <a:gd name="T0" fmla="*/ 0 w 345"/>
              <a:gd name="T1" fmla="*/ 270 h 270"/>
              <a:gd name="T2" fmla="*/ 345 w 345"/>
              <a:gd name="T3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45" h="270">
                <a:moveTo>
                  <a:pt x="0" y="270"/>
                </a:moveTo>
                <a:cubicBezTo>
                  <a:pt x="229" y="266"/>
                  <a:pt x="185" y="94"/>
                  <a:pt x="345" y="0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533" name="AutoShape 10"/>
          <p:cNvSpPr>
            <a:spLocks noChangeArrowheads="1"/>
          </p:cNvSpPr>
          <p:nvPr/>
        </p:nvSpPr>
        <p:spPr bwMode="auto">
          <a:xfrm>
            <a:off x="4618038" y="506413"/>
            <a:ext cx="2166937" cy="3108325"/>
          </a:xfrm>
          <a:prstGeom prst="roundRect">
            <a:avLst>
              <a:gd name="adj" fmla="val 5731"/>
            </a:avLst>
          </a:prstGeom>
          <a:solidFill>
            <a:schemeClr val="bg1"/>
          </a:solidFill>
          <a:ln w="12700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s-ES"/>
          </a:p>
        </p:txBody>
      </p:sp>
      <p:sp>
        <p:nvSpPr>
          <p:cNvPr id="1534" name="Oval 431"/>
          <p:cNvSpPr>
            <a:spLocks noChangeAspect="1" noChangeArrowheads="1"/>
          </p:cNvSpPr>
          <p:nvPr/>
        </p:nvSpPr>
        <p:spPr bwMode="auto">
          <a:xfrm flipH="1">
            <a:off x="4878388" y="1355725"/>
            <a:ext cx="631825" cy="338138"/>
          </a:xfrm>
          <a:prstGeom prst="ellipse">
            <a:avLst/>
          </a:prstGeom>
          <a:gradFill rotWithShape="1"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25" tIns="45713" rIns="91425" bIns="45713" anchor="ctr"/>
          <a:lstStyle/>
          <a:p>
            <a:pPr algn="ctr"/>
            <a:r>
              <a:rPr lang="en-US" sz="1200" b="1" dirty="0">
                <a:solidFill>
                  <a:srgbClr val="FFFF00"/>
                </a:solidFill>
              </a:rPr>
              <a:t>M</a:t>
            </a:r>
            <a:r>
              <a:rPr lang="en-US" sz="1200" b="1" dirty="0" smtClean="0">
                <a:solidFill>
                  <a:srgbClr val="FFFF00"/>
                </a:solidFill>
              </a:rPr>
              <a:t>DM2</a:t>
            </a:r>
            <a:endParaRPr lang="en-US" sz="1200" b="1" dirty="0">
              <a:solidFill>
                <a:srgbClr val="FFFF00"/>
              </a:solidFill>
            </a:endParaRPr>
          </a:p>
        </p:txBody>
      </p:sp>
      <p:grpSp>
        <p:nvGrpSpPr>
          <p:cNvPr id="1535" name="Group 525"/>
          <p:cNvGrpSpPr>
            <a:grpSpLocks noChangeAspect="1"/>
          </p:cNvGrpSpPr>
          <p:nvPr/>
        </p:nvGrpSpPr>
        <p:grpSpPr bwMode="auto">
          <a:xfrm>
            <a:off x="5575300" y="1824038"/>
            <a:ext cx="1152525" cy="539750"/>
            <a:chOff x="14921" y="14513"/>
            <a:chExt cx="360" cy="189"/>
          </a:xfrm>
        </p:grpSpPr>
        <p:grpSp>
          <p:nvGrpSpPr>
            <p:cNvPr id="1536" name="Group 526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1538" name="Freeform 527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39" name="Oval 528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40" name="Oval 529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41" name="Oval 530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42" name="Oval 531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1537" name="Text Box 532"/>
            <p:cNvSpPr txBox="1">
              <a:spLocks noChangeAspect="1" noChangeArrowheads="1"/>
            </p:cNvSpPr>
            <p:nvPr/>
          </p:nvSpPr>
          <p:spPr bwMode="auto">
            <a:xfrm>
              <a:off x="15092" y="14583"/>
              <a:ext cx="95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1543" name="AutoShape 533"/>
          <p:cNvSpPr>
            <a:spLocks noChangeAspect="1" noChangeArrowheads="1"/>
          </p:cNvSpPr>
          <p:nvPr/>
        </p:nvSpPr>
        <p:spPr bwMode="auto">
          <a:xfrm>
            <a:off x="5799138" y="941388"/>
            <a:ext cx="423862" cy="223837"/>
          </a:xfrm>
          <a:prstGeom prst="roundRect">
            <a:avLst>
              <a:gd name="adj" fmla="val 50000"/>
            </a:avLst>
          </a:prstGeom>
          <a:solidFill>
            <a:srgbClr val="DEECEA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005800"/>
                </a:solidFill>
              </a:rPr>
              <a:t>PLK3</a:t>
            </a:r>
          </a:p>
        </p:txBody>
      </p:sp>
      <p:sp>
        <p:nvSpPr>
          <p:cNvPr id="1544" name="Oval 534"/>
          <p:cNvSpPr>
            <a:spLocks noChangeAspect="1" noChangeArrowheads="1"/>
          </p:cNvSpPr>
          <p:nvPr/>
        </p:nvSpPr>
        <p:spPr bwMode="auto">
          <a:xfrm>
            <a:off x="6276975" y="941388"/>
            <a:ext cx="423863" cy="238125"/>
          </a:xfrm>
          <a:prstGeom prst="ellipse">
            <a:avLst/>
          </a:prstGeom>
          <a:gradFill rotWithShape="1">
            <a:gsLst>
              <a:gs pos="0">
                <a:srgbClr val="F5F500">
                  <a:gamma/>
                  <a:shade val="46275"/>
                  <a:invGamma/>
                </a:srgbClr>
              </a:gs>
              <a:gs pos="50000">
                <a:srgbClr val="F5F500"/>
              </a:gs>
              <a:gs pos="100000">
                <a:srgbClr val="F5F500">
                  <a:gamma/>
                  <a:shade val="46275"/>
                  <a:invGamma/>
                </a:srgbClr>
              </a:gs>
            </a:gsLst>
            <a:lin ang="5400000" scaled="1"/>
          </a:gradFill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25" tIns="45713" rIns="91425" bIns="45713" anchor="ctr"/>
          <a:lstStyle/>
          <a:p>
            <a:pPr algn="ctr"/>
            <a:r>
              <a:rPr lang="en-US" sz="1000" b="1"/>
              <a:t>PKB</a:t>
            </a:r>
          </a:p>
        </p:txBody>
      </p:sp>
      <p:grpSp>
        <p:nvGrpSpPr>
          <p:cNvPr id="1545" name="Group 535"/>
          <p:cNvGrpSpPr>
            <a:grpSpLocks noChangeAspect="1"/>
          </p:cNvGrpSpPr>
          <p:nvPr/>
        </p:nvGrpSpPr>
        <p:grpSpPr bwMode="auto">
          <a:xfrm flipH="1">
            <a:off x="6172200" y="3067050"/>
            <a:ext cx="438150" cy="461963"/>
            <a:chOff x="2365" y="3234"/>
            <a:chExt cx="851" cy="901"/>
          </a:xfrm>
        </p:grpSpPr>
        <p:grpSp>
          <p:nvGrpSpPr>
            <p:cNvPr id="1546" name="Group 536"/>
            <p:cNvGrpSpPr>
              <a:grpSpLocks noChangeAspect="1"/>
            </p:cNvGrpSpPr>
            <p:nvPr/>
          </p:nvGrpSpPr>
          <p:grpSpPr bwMode="auto">
            <a:xfrm>
              <a:off x="2365" y="3814"/>
              <a:ext cx="851" cy="321"/>
              <a:chOff x="1849" y="2650"/>
              <a:chExt cx="851" cy="321"/>
            </a:xfrm>
          </p:grpSpPr>
          <p:sp>
            <p:nvSpPr>
              <p:cNvPr id="1591" name="Oval 537"/>
              <p:cNvSpPr>
                <a:spLocks noChangeAspect="1" noChangeArrowheads="1"/>
              </p:cNvSpPr>
              <p:nvPr/>
            </p:nvSpPr>
            <p:spPr bwMode="auto">
              <a:xfrm>
                <a:off x="2095" y="265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92" name="Oval 538"/>
              <p:cNvSpPr>
                <a:spLocks noChangeAspect="1" noChangeArrowheads="1"/>
              </p:cNvSpPr>
              <p:nvPr/>
            </p:nvSpPr>
            <p:spPr bwMode="auto">
              <a:xfrm>
                <a:off x="2293" y="269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93" name="Oval 539"/>
              <p:cNvSpPr>
                <a:spLocks noChangeAspect="1" noChangeArrowheads="1"/>
              </p:cNvSpPr>
              <p:nvPr/>
            </p:nvSpPr>
            <p:spPr bwMode="auto">
              <a:xfrm>
                <a:off x="1897" y="2686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94" name="Oval 540"/>
              <p:cNvSpPr>
                <a:spLocks noChangeAspect="1" noChangeArrowheads="1"/>
              </p:cNvSpPr>
              <p:nvPr/>
            </p:nvSpPr>
            <p:spPr bwMode="auto">
              <a:xfrm>
                <a:off x="232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95" name="Oval 541"/>
              <p:cNvSpPr>
                <a:spLocks noChangeAspect="1" noChangeArrowheads="1"/>
              </p:cNvSpPr>
              <p:nvPr/>
            </p:nvSpPr>
            <p:spPr bwMode="auto">
              <a:xfrm>
                <a:off x="184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96" name="Oval 542"/>
              <p:cNvSpPr>
                <a:spLocks noChangeAspect="1" noChangeArrowheads="1"/>
              </p:cNvSpPr>
              <p:nvPr/>
            </p:nvSpPr>
            <p:spPr bwMode="auto">
              <a:xfrm>
                <a:off x="2245" y="281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97" name="Oval 543"/>
              <p:cNvSpPr>
                <a:spLocks noChangeAspect="1" noChangeArrowheads="1"/>
              </p:cNvSpPr>
              <p:nvPr/>
            </p:nvSpPr>
            <p:spPr bwMode="auto">
              <a:xfrm>
                <a:off x="1975" y="281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1547" name="Group 544"/>
            <p:cNvGrpSpPr>
              <a:grpSpLocks noChangeAspect="1"/>
            </p:cNvGrpSpPr>
            <p:nvPr/>
          </p:nvGrpSpPr>
          <p:grpSpPr bwMode="auto">
            <a:xfrm>
              <a:off x="2365" y="3706"/>
              <a:ext cx="851" cy="321"/>
              <a:chOff x="1597" y="1942"/>
              <a:chExt cx="851" cy="321"/>
            </a:xfrm>
          </p:grpSpPr>
          <p:sp>
            <p:nvSpPr>
              <p:cNvPr id="1584" name="Oval 545"/>
              <p:cNvSpPr>
                <a:spLocks noChangeAspect="1" noChangeArrowheads="1"/>
              </p:cNvSpPr>
              <p:nvPr/>
            </p:nvSpPr>
            <p:spPr bwMode="auto">
              <a:xfrm>
                <a:off x="1843" y="194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85" name="Oval 546"/>
              <p:cNvSpPr>
                <a:spLocks noChangeAspect="1" noChangeArrowheads="1"/>
              </p:cNvSpPr>
              <p:nvPr/>
            </p:nvSpPr>
            <p:spPr bwMode="auto">
              <a:xfrm>
                <a:off x="2041" y="198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86" name="Oval 547"/>
              <p:cNvSpPr>
                <a:spLocks noChangeAspect="1" noChangeArrowheads="1"/>
              </p:cNvSpPr>
              <p:nvPr/>
            </p:nvSpPr>
            <p:spPr bwMode="auto">
              <a:xfrm>
                <a:off x="1645" y="197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87" name="Oval 548"/>
              <p:cNvSpPr>
                <a:spLocks noChangeAspect="1" noChangeArrowheads="1"/>
              </p:cNvSpPr>
              <p:nvPr/>
            </p:nvSpPr>
            <p:spPr bwMode="auto">
              <a:xfrm>
                <a:off x="207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88" name="Oval 549"/>
              <p:cNvSpPr>
                <a:spLocks noChangeAspect="1" noChangeArrowheads="1"/>
              </p:cNvSpPr>
              <p:nvPr/>
            </p:nvSpPr>
            <p:spPr bwMode="auto">
              <a:xfrm>
                <a:off x="159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89" name="Oval 550"/>
              <p:cNvSpPr>
                <a:spLocks noChangeAspect="1" noChangeArrowheads="1"/>
              </p:cNvSpPr>
              <p:nvPr/>
            </p:nvSpPr>
            <p:spPr bwMode="auto">
              <a:xfrm>
                <a:off x="1993" y="210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90" name="Oval 551"/>
              <p:cNvSpPr>
                <a:spLocks noChangeAspect="1" noChangeArrowheads="1"/>
              </p:cNvSpPr>
              <p:nvPr/>
            </p:nvSpPr>
            <p:spPr bwMode="auto">
              <a:xfrm>
                <a:off x="1723" y="211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1548" name="Group 552"/>
            <p:cNvGrpSpPr>
              <a:grpSpLocks noChangeAspect="1"/>
            </p:cNvGrpSpPr>
            <p:nvPr/>
          </p:nvGrpSpPr>
          <p:grpSpPr bwMode="auto">
            <a:xfrm>
              <a:off x="2365" y="3592"/>
              <a:ext cx="851" cy="321"/>
              <a:chOff x="1597" y="1942"/>
              <a:chExt cx="851" cy="321"/>
            </a:xfrm>
          </p:grpSpPr>
          <p:sp>
            <p:nvSpPr>
              <p:cNvPr id="1577" name="Oval 553"/>
              <p:cNvSpPr>
                <a:spLocks noChangeAspect="1" noChangeArrowheads="1"/>
              </p:cNvSpPr>
              <p:nvPr/>
            </p:nvSpPr>
            <p:spPr bwMode="auto">
              <a:xfrm>
                <a:off x="1843" y="194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78" name="Oval 554"/>
              <p:cNvSpPr>
                <a:spLocks noChangeAspect="1" noChangeArrowheads="1"/>
              </p:cNvSpPr>
              <p:nvPr/>
            </p:nvSpPr>
            <p:spPr bwMode="auto">
              <a:xfrm>
                <a:off x="2041" y="198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79" name="Oval 555"/>
              <p:cNvSpPr>
                <a:spLocks noChangeAspect="1" noChangeArrowheads="1"/>
              </p:cNvSpPr>
              <p:nvPr/>
            </p:nvSpPr>
            <p:spPr bwMode="auto">
              <a:xfrm>
                <a:off x="1645" y="197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80" name="Oval 556"/>
              <p:cNvSpPr>
                <a:spLocks noChangeAspect="1" noChangeArrowheads="1"/>
              </p:cNvSpPr>
              <p:nvPr/>
            </p:nvSpPr>
            <p:spPr bwMode="auto">
              <a:xfrm>
                <a:off x="207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81" name="Oval 557"/>
              <p:cNvSpPr>
                <a:spLocks noChangeAspect="1" noChangeArrowheads="1"/>
              </p:cNvSpPr>
              <p:nvPr/>
            </p:nvSpPr>
            <p:spPr bwMode="auto">
              <a:xfrm>
                <a:off x="159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82" name="Oval 558"/>
              <p:cNvSpPr>
                <a:spLocks noChangeAspect="1" noChangeArrowheads="1"/>
              </p:cNvSpPr>
              <p:nvPr/>
            </p:nvSpPr>
            <p:spPr bwMode="auto">
              <a:xfrm>
                <a:off x="1993" y="210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83" name="Oval 559"/>
              <p:cNvSpPr>
                <a:spLocks noChangeAspect="1" noChangeArrowheads="1"/>
              </p:cNvSpPr>
              <p:nvPr/>
            </p:nvSpPr>
            <p:spPr bwMode="auto">
              <a:xfrm>
                <a:off x="1723" y="211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1549" name="Group 560"/>
            <p:cNvGrpSpPr>
              <a:grpSpLocks noChangeAspect="1"/>
            </p:cNvGrpSpPr>
            <p:nvPr/>
          </p:nvGrpSpPr>
          <p:grpSpPr bwMode="auto">
            <a:xfrm>
              <a:off x="2365" y="3460"/>
              <a:ext cx="851" cy="321"/>
              <a:chOff x="1849" y="2650"/>
              <a:chExt cx="851" cy="321"/>
            </a:xfrm>
          </p:grpSpPr>
          <p:sp>
            <p:nvSpPr>
              <p:cNvPr id="1570" name="Oval 561"/>
              <p:cNvSpPr>
                <a:spLocks noChangeAspect="1" noChangeArrowheads="1"/>
              </p:cNvSpPr>
              <p:nvPr/>
            </p:nvSpPr>
            <p:spPr bwMode="auto">
              <a:xfrm>
                <a:off x="2095" y="265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71" name="Oval 562"/>
              <p:cNvSpPr>
                <a:spLocks noChangeAspect="1" noChangeArrowheads="1"/>
              </p:cNvSpPr>
              <p:nvPr/>
            </p:nvSpPr>
            <p:spPr bwMode="auto">
              <a:xfrm>
                <a:off x="2293" y="269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72" name="Oval 563"/>
              <p:cNvSpPr>
                <a:spLocks noChangeAspect="1" noChangeArrowheads="1"/>
              </p:cNvSpPr>
              <p:nvPr/>
            </p:nvSpPr>
            <p:spPr bwMode="auto">
              <a:xfrm>
                <a:off x="1897" y="2686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73" name="Oval 564"/>
              <p:cNvSpPr>
                <a:spLocks noChangeAspect="1" noChangeArrowheads="1"/>
              </p:cNvSpPr>
              <p:nvPr/>
            </p:nvSpPr>
            <p:spPr bwMode="auto">
              <a:xfrm>
                <a:off x="232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74" name="Oval 565"/>
              <p:cNvSpPr>
                <a:spLocks noChangeAspect="1" noChangeArrowheads="1"/>
              </p:cNvSpPr>
              <p:nvPr/>
            </p:nvSpPr>
            <p:spPr bwMode="auto">
              <a:xfrm>
                <a:off x="184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75" name="Oval 566"/>
              <p:cNvSpPr>
                <a:spLocks noChangeAspect="1" noChangeArrowheads="1"/>
              </p:cNvSpPr>
              <p:nvPr/>
            </p:nvSpPr>
            <p:spPr bwMode="auto">
              <a:xfrm>
                <a:off x="2245" y="281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76" name="Oval 567"/>
              <p:cNvSpPr>
                <a:spLocks noChangeAspect="1" noChangeArrowheads="1"/>
              </p:cNvSpPr>
              <p:nvPr/>
            </p:nvSpPr>
            <p:spPr bwMode="auto">
              <a:xfrm>
                <a:off x="1975" y="281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1550" name="Group 568"/>
            <p:cNvGrpSpPr>
              <a:grpSpLocks noChangeAspect="1"/>
            </p:cNvGrpSpPr>
            <p:nvPr/>
          </p:nvGrpSpPr>
          <p:grpSpPr bwMode="auto">
            <a:xfrm>
              <a:off x="2410" y="3408"/>
              <a:ext cx="516" cy="300"/>
              <a:chOff x="574" y="2622"/>
              <a:chExt cx="516" cy="300"/>
            </a:xfrm>
          </p:grpSpPr>
          <p:sp>
            <p:nvSpPr>
              <p:cNvPr id="1566" name="PubPieSlice"/>
              <p:cNvSpPr>
                <a:spLocks noChangeAspect="1" noEditPoints="1" noChangeArrowheads="1"/>
              </p:cNvSpPr>
              <p:nvPr/>
            </p:nvSpPr>
            <p:spPr bwMode="auto">
              <a:xfrm rot="11057327" flipH="1" flipV="1">
                <a:off x="574" y="2703"/>
                <a:ext cx="516" cy="206"/>
              </a:xfrm>
              <a:custGeom>
                <a:avLst/>
                <a:gdLst>
                  <a:gd name="G0" fmla="+- 0 0 0"/>
                  <a:gd name="G1" fmla="sin 10800 -6177163"/>
                  <a:gd name="G2" fmla="cos 10800 -6177163"/>
                  <a:gd name="G3" fmla="sin 10800 3393201"/>
                  <a:gd name="G4" fmla="cos 10800 3393201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9998 w 21600"/>
                  <a:gd name="T1" fmla="*/ 29 h 21600"/>
                  <a:gd name="T2" fmla="*/ 10800 w 21600"/>
                  <a:gd name="T3" fmla="*/ 10800 h 21600"/>
                  <a:gd name="T4" fmla="*/ 17482 w 21600"/>
                  <a:gd name="T5" fmla="*/ 19284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9998" y="29"/>
                    </a:moveTo>
                    <a:cubicBezTo>
                      <a:pt x="4360" y="449"/>
                      <a:pt x="-1" y="5146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3224" y="21600"/>
                      <a:pt x="15577" y="20784"/>
                      <a:pt x="17482" y="19284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67" name="Oval 570"/>
              <p:cNvSpPr>
                <a:spLocks noChangeAspect="1" noChangeArrowheads="1"/>
              </p:cNvSpPr>
              <p:nvPr/>
            </p:nvSpPr>
            <p:spPr bwMode="auto">
              <a:xfrm>
                <a:off x="618" y="2622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68" name="Oval 571"/>
              <p:cNvSpPr>
                <a:spLocks noChangeAspect="1" noChangeArrowheads="1"/>
              </p:cNvSpPr>
              <p:nvPr/>
            </p:nvSpPr>
            <p:spPr bwMode="auto">
              <a:xfrm>
                <a:off x="588" y="2766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69" name="Oval 572"/>
              <p:cNvSpPr>
                <a:spLocks noChangeAspect="1" noChangeArrowheads="1"/>
              </p:cNvSpPr>
              <p:nvPr/>
            </p:nvSpPr>
            <p:spPr bwMode="auto">
              <a:xfrm>
                <a:off x="750" y="2808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1551" name="Group 573"/>
            <p:cNvGrpSpPr>
              <a:grpSpLocks noChangeAspect="1"/>
            </p:cNvGrpSpPr>
            <p:nvPr/>
          </p:nvGrpSpPr>
          <p:grpSpPr bwMode="auto">
            <a:xfrm>
              <a:off x="2664" y="3390"/>
              <a:ext cx="522" cy="306"/>
              <a:chOff x="870" y="2598"/>
              <a:chExt cx="522" cy="306"/>
            </a:xfrm>
          </p:grpSpPr>
          <p:sp>
            <p:nvSpPr>
              <p:cNvPr id="1562" name="PubPieSlice"/>
              <p:cNvSpPr>
                <a:spLocks noChangeAspect="1" noEditPoints="1" noChangeArrowheads="1"/>
              </p:cNvSpPr>
              <p:nvPr/>
            </p:nvSpPr>
            <p:spPr bwMode="auto">
              <a:xfrm rot="10800000">
                <a:off x="870" y="2640"/>
                <a:ext cx="516" cy="246"/>
              </a:xfrm>
              <a:custGeom>
                <a:avLst/>
                <a:gdLst>
                  <a:gd name="G0" fmla="+- 0 0 0"/>
                  <a:gd name="G1" fmla="sin 10800 -6177163"/>
                  <a:gd name="G2" fmla="cos 10800 -6177163"/>
                  <a:gd name="G3" fmla="sin 10800 3393201"/>
                  <a:gd name="G4" fmla="cos 10800 3393201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9998 w 21600"/>
                  <a:gd name="T1" fmla="*/ 29 h 21600"/>
                  <a:gd name="T2" fmla="*/ 10800 w 21600"/>
                  <a:gd name="T3" fmla="*/ 10800 h 21600"/>
                  <a:gd name="T4" fmla="*/ 17482 w 21600"/>
                  <a:gd name="T5" fmla="*/ 19284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9998" y="29"/>
                    </a:moveTo>
                    <a:cubicBezTo>
                      <a:pt x="4360" y="449"/>
                      <a:pt x="-1" y="5146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3224" y="21600"/>
                      <a:pt x="15577" y="20784"/>
                      <a:pt x="17482" y="19284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63" name="Oval 575"/>
              <p:cNvSpPr>
                <a:spLocks noChangeAspect="1" noChangeArrowheads="1"/>
              </p:cNvSpPr>
              <p:nvPr/>
            </p:nvSpPr>
            <p:spPr bwMode="auto">
              <a:xfrm>
                <a:off x="1194" y="2790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64" name="Oval 576"/>
              <p:cNvSpPr>
                <a:spLocks noChangeAspect="1" noChangeArrowheads="1"/>
              </p:cNvSpPr>
              <p:nvPr/>
            </p:nvSpPr>
            <p:spPr bwMode="auto">
              <a:xfrm>
                <a:off x="1272" y="2658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65" name="Oval 577"/>
              <p:cNvSpPr>
                <a:spLocks noChangeAspect="1" noChangeArrowheads="1"/>
              </p:cNvSpPr>
              <p:nvPr/>
            </p:nvSpPr>
            <p:spPr bwMode="auto">
              <a:xfrm>
                <a:off x="1068" y="2598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1552" name="Group 578"/>
            <p:cNvGrpSpPr>
              <a:grpSpLocks noChangeAspect="1"/>
            </p:cNvGrpSpPr>
            <p:nvPr/>
          </p:nvGrpSpPr>
          <p:grpSpPr bwMode="auto">
            <a:xfrm rot="-2632580">
              <a:off x="2388" y="3234"/>
              <a:ext cx="606" cy="318"/>
              <a:chOff x="1812" y="2502"/>
              <a:chExt cx="606" cy="318"/>
            </a:xfrm>
          </p:grpSpPr>
          <p:sp>
            <p:nvSpPr>
              <p:cNvPr id="1553" name="Oval 579"/>
              <p:cNvSpPr>
                <a:spLocks noChangeAspect="1" noChangeArrowheads="1"/>
              </p:cNvSpPr>
              <p:nvPr/>
            </p:nvSpPr>
            <p:spPr bwMode="auto">
              <a:xfrm>
                <a:off x="1824" y="2574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54" name="Oval 580"/>
              <p:cNvSpPr>
                <a:spLocks noChangeAspect="1" noChangeArrowheads="1"/>
              </p:cNvSpPr>
              <p:nvPr/>
            </p:nvSpPr>
            <p:spPr bwMode="auto">
              <a:xfrm>
                <a:off x="1962" y="2520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55" name="Oval 581"/>
              <p:cNvSpPr>
                <a:spLocks noChangeAspect="1" noChangeArrowheads="1"/>
              </p:cNvSpPr>
              <p:nvPr/>
            </p:nvSpPr>
            <p:spPr bwMode="auto">
              <a:xfrm>
                <a:off x="2118" y="2502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56" name="Oval 582"/>
              <p:cNvSpPr>
                <a:spLocks noChangeAspect="1" noChangeArrowheads="1"/>
              </p:cNvSpPr>
              <p:nvPr/>
            </p:nvSpPr>
            <p:spPr bwMode="auto">
              <a:xfrm>
                <a:off x="2274" y="2544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57" name="Oval 583"/>
              <p:cNvSpPr>
                <a:spLocks noChangeAspect="1" noChangeArrowheads="1"/>
              </p:cNvSpPr>
              <p:nvPr/>
            </p:nvSpPr>
            <p:spPr bwMode="auto">
              <a:xfrm>
                <a:off x="1944" y="2706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58" name="Oval 584"/>
              <p:cNvSpPr>
                <a:spLocks noChangeAspect="1" noChangeArrowheads="1"/>
              </p:cNvSpPr>
              <p:nvPr/>
            </p:nvSpPr>
            <p:spPr bwMode="auto">
              <a:xfrm>
                <a:off x="1830" y="2676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59" name="Oval 585"/>
              <p:cNvSpPr>
                <a:spLocks noChangeAspect="1" noChangeArrowheads="1"/>
              </p:cNvSpPr>
              <p:nvPr/>
            </p:nvSpPr>
            <p:spPr bwMode="auto">
              <a:xfrm>
                <a:off x="2106" y="2706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60" name="Oval 586"/>
              <p:cNvSpPr>
                <a:spLocks noChangeAspect="1" noChangeArrowheads="1"/>
              </p:cNvSpPr>
              <p:nvPr/>
            </p:nvSpPr>
            <p:spPr bwMode="auto">
              <a:xfrm>
                <a:off x="2244" y="2658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561" name="Cloud"/>
              <p:cNvSpPr>
                <a:spLocks noChangeAspect="1" noEditPoints="1" noChangeArrowheads="1"/>
              </p:cNvSpPr>
              <p:nvPr/>
            </p:nvSpPr>
            <p:spPr bwMode="auto">
              <a:xfrm>
                <a:off x="1812" y="2541"/>
                <a:ext cx="594" cy="228"/>
              </a:xfrm>
              <a:custGeom>
                <a:avLst/>
                <a:gdLst>
                  <a:gd name="T0" fmla="*/ 67 w 21600"/>
                  <a:gd name="T1" fmla="*/ 10800 h 21600"/>
                  <a:gd name="T2" fmla="*/ 10800 w 21600"/>
                  <a:gd name="T3" fmla="*/ 21577 h 21600"/>
                  <a:gd name="T4" fmla="*/ 21582 w 21600"/>
                  <a:gd name="T5" fmla="*/ 10800 h 21600"/>
                  <a:gd name="T6" fmla="*/ 10800 w 21600"/>
                  <a:gd name="T7" fmla="*/ 1235 h 21600"/>
                  <a:gd name="T8" fmla="*/ 2977 w 21600"/>
                  <a:gd name="T9" fmla="*/ 3262 h 21600"/>
                  <a:gd name="T10" fmla="*/ 17087 w 21600"/>
                  <a:gd name="T11" fmla="*/ 173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 extrusionOk="0">
                    <a:moveTo>
                      <a:pt x="1949" y="7180"/>
                    </a:moveTo>
                    <a:cubicBezTo>
                      <a:pt x="841" y="7336"/>
                      <a:pt x="-1" y="8613"/>
                      <a:pt x="-1" y="10137"/>
                    </a:cubicBezTo>
                    <a:cubicBezTo>
                      <a:pt x="-1" y="11192"/>
                      <a:pt x="409" y="12169"/>
                      <a:pt x="1074" y="12702"/>
                    </a:cubicBezTo>
                    <a:lnTo>
                      <a:pt x="1063" y="12668"/>
                    </a:lnTo>
                    <a:cubicBezTo>
                      <a:pt x="685" y="13217"/>
                      <a:pt x="474" y="13940"/>
                      <a:pt x="474" y="14690"/>
                    </a:cubicBezTo>
                    <a:cubicBezTo>
                      <a:pt x="475" y="16325"/>
                      <a:pt x="1451" y="17650"/>
                      <a:pt x="2655" y="17650"/>
                    </a:cubicBezTo>
                    <a:cubicBezTo>
                      <a:pt x="2739" y="17650"/>
                      <a:pt x="2824" y="17643"/>
                      <a:pt x="2909" y="17629"/>
                    </a:cubicBezTo>
                    <a:lnTo>
                      <a:pt x="2897" y="17649"/>
                    </a:lnTo>
                    <a:cubicBezTo>
                      <a:pt x="3585" y="19288"/>
                      <a:pt x="4863" y="20299"/>
                      <a:pt x="6247" y="20299"/>
                    </a:cubicBezTo>
                    <a:cubicBezTo>
                      <a:pt x="6947" y="20299"/>
                      <a:pt x="7635" y="20039"/>
                      <a:pt x="8235" y="19546"/>
                    </a:cubicBezTo>
                    <a:lnTo>
                      <a:pt x="8229" y="19550"/>
                    </a:lnTo>
                    <a:cubicBezTo>
                      <a:pt x="8855" y="20829"/>
                      <a:pt x="9908" y="21596"/>
                      <a:pt x="11036" y="21596"/>
                    </a:cubicBezTo>
                    <a:cubicBezTo>
                      <a:pt x="12523" y="21596"/>
                      <a:pt x="13836" y="20267"/>
                      <a:pt x="14267" y="18324"/>
                    </a:cubicBezTo>
                    <a:lnTo>
                      <a:pt x="14270" y="18350"/>
                    </a:lnTo>
                    <a:cubicBezTo>
                      <a:pt x="14730" y="18740"/>
                      <a:pt x="15260" y="18946"/>
                      <a:pt x="15802" y="18946"/>
                    </a:cubicBezTo>
                    <a:cubicBezTo>
                      <a:pt x="17390" y="18946"/>
                      <a:pt x="18682" y="17205"/>
                      <a:pt x="18694" y="15045"/>
                    </a:cubicBezTo>
                    <a:lnTo>
                      <a:pt x="18689" y="15035"/>
                    </a:lnTo>
                    <a:cubicBezTo>
                      <a:pt x="20357" y="14710"/>
                      <a:pt x="21597" y="12765"/>
                      <a:pt x="21597" y="10472"/>
                    </a:cubicBezTo>
                    <a:cubicBezTo>
                      <a:pt x="21597" y="9456"/>
                      <a:pt x="21350" y="8469"/>
                      <a:pt x="20896" y="7663"/>
                    </a:cubicBezTo>
                    <a:lnTo>
                      <a:pt x="20889" y="7661"/>
                    </a:lnTo>
                    <a:cubicBezTo>
                      <a:pt x="21031" y="7208"/>
                      <a:pt x="21105" y="6721"/>
                      <a:pt x="21105" y="6228"/>
                    </a:cubicBezTo>
                    <a:cubicBezTo>
                      <a:pt x="21105" y="4588"/>
                      <a:pt x="20299" y="3150"/>
                      <a:pt x="19139" y="2719"/>
                    </a:cubicBezTo>
                    <a:lnTo>
                      <a:pt x="19148" y="2712"/>
                    </a:lnTo>
                    <a:cubicBezTo>
                      <a:pt x="18940" y="1142"/>
                      <a:pt x="17933" y="-1"/>
                      <a:pt x="16758" y="-1"/>
                    </a:cubicBezTo>
                    <a:cubicBezTo>
                      <a:pt x="16044" y="-1"/>
                      <a:pt x="15367" y="426"/>
                      <a:pt x="14905" y="1165"/>
                    </a:cubicBezTo>
                    <a:lnTo>
                      <a:pt x="14909" y="1170"/>
                    </a:lnTo>
                    <a:cubicBezTo>
                      <a:pt x="14497" y="432"/>
                      <a:pt x="13855" y="-1"/>
                      <a:pt x="13174" y="-1"/>
                    </a:cubicBezTo>
                    <a:cubicBezTo>
                      <a:pt x="12347" y="-1"/>
                      <a:pt x="11590" y="637"/>
                      <a:pt x="11221" y="1645"/>
                    </a:cubicBezTo>
                    <a:lnTo>
                      <a:pt x="11229" y="1694"/>
                    </a:lnTo>
                    <a:cubicBezTo>
                      <a:pt x="10730" y="1024"/>
                      <a:pt x="10058" y="649"/>
                      <a:pt x="9358" y="649"/>
                    </a:cubicBezTo>
                    <a:cubicBezTo>
                      <a:pt x="8372" y="649"/>
                      <a:pt x="7466" y="1391"/>
                      <a:pt x="7003" y="2578"/>
                    </a:cubicBezTo>
                    <a:lnTo>
                      <a:pt x="6995" y="2602"/>
                    </a:lnTo>
                    <a:cubicBezTo>
                      <a:pt x="6477" y="2189"/>
                      <a:pt x="5888" y="1971"/>
                      <a:pt x="5288" y="1971"/>
                    </a:cubicBezTo>
                    <a:cubicBezTo>
                      <a:pt x="3423" y="1972"/>
                      <a:pt x="1912" y="4029"/>
                      <a:pt x="1912" y="6567"/>
                    </a:cubicBezTo>
                    <a:cubicBezTo>
                      <a:pt x="1911" y="6774"/>
                      <a:pt x="1922" y="6981"/>
                      <a:pt x="1942" y="7186"/>
                    </a:cubicBezTo>
                    <a:close/>
                  </a:path>
                  <a:path w="21600" h="21600" fill="none" extrusionOk="0">
                    <a:moveTo>
                      <a:pt x="1074" y="12702"/>
                    </a:moveTo>
                    <a:cubicBezTo>
                      <a:pt x="1407" y="12969"/>
                      <a:pt x="1786" y="13109"/>
                      <a:pt x="2172" y="13109"/>
                    </a:cubicBezTo>
                    <a:cubicBezTo>
                      <a:pt x="2228" y="13109"/>
                      <a:pt x="2285" y="13107"/>
                      <a:pt x="2341" y="13101"/>
                    </a:cubicBezTo>
                  </a:path>
                  <a:path w="21600" h="21600" fill="none" extrusionOk="0">
                    <a:moveTo>
                      <a:pt x="2909" y="17629"/>
                    </a:moveTo>
                    <a:cubicBezTo>
                      <a:pt x="3099" y="17599"/>
                      <a:pt x="3285" y="17535"/>
                      <a:pt x="3463" y="17439"/>
                    </a:cubicBezTo>
                  </a:path>
                  <a:path w="21600" h="21600" fill="none" extrusionOk="0">
                    <a:moveTo>
                      <a:pt x="7895" y="18680"/>
                    </a:moveTo>
                    <a:cubicBezTo>
                      <a:pt x="7983" y="18985"/>
                      <a:pt x="8095" y="19277"/>
                      <a:pt x="8229" y="19550"/>
                    </a:cubicBezTo>
                  </a:path>
                  <a:path w="21600" h="21600" fill="none" extrusionOk="0">
                    <a:moveTo>
                      <a:pt x="14267" y="18324"/>
                    </a:moveTo>
                    <a:cubicBezTo>
                      <a:pt x="14336" y="18013"/>
                      <a:pt x="14380" y="17693"/>
                      <a:pt x="14400" y="17370"/>
                    </a:cubicBezTo>
                  </a:path>
                  <a:path w="21600" h="21600" fill="none" extrusionOk="0">
                    <a:moveTo>
                      <a:pt x="18694" y="15045"/>
                    </a:moveTo>
                    <a:cubicBezTo>
                      <a:pt x="18694" y="15034"/>
                      <a:pt x="18695" y="15024"/>
                      <a:pt x="18695" y="15013"/>
                    </a:cubicBezTo>
                    <a:cubicBezTo>
                      <a:pt x="18695" y="13508"/>
                      <a:pt x="18063" y="12136"/>
                      <a:pt x="17069" y="11477"/>
                    </a:cubicBezTo>
                  </a:path>
                  <a:path w="21600" h="21600" fill="none" extrusionOk="0">
                    <a:moveTo>
                      <a:pt x="20165" y="8999"/>
                    </a:moveTo>
                    <a:cubicBezTo>
                      <a:pt x="20479" y="8635"/>
                      <a:pt x="20726" y="8177"/>
                      <a:pt x="20889" y="7661"/>
                    </a:cubicBezTo>
                  </a:path>
                  <a:path w="21600" h="21600" fill="none" extrusionOk="0">
                    <a:moveTo>
                      <a:pt x="19186" y="3344"/>
                    </a:moveTo>
                    <a:cubicBezTo>
                      <a:pt x="19186" y="3328"/>
                      <a:pt x="19187" y="3313"/>
                      <a:pt x="19187" y="3297"/>
                    </a:cubicBezTo>
                    <a:cubicBezTo>
                      <a:pt x="19187" y="3101"/>
                      <a:pt x="19174" y="2905"/>
                      <a:pt x="19148" y="2712"/>
                    </a:cubicBezTo>
                  </a:path>
                  <a:path w="21600" h="21600" fill="none" extrusionOk="0">
                    <a:moveTo>
                      <a:pt x="14905" y="1165"/>
                    </a:moveTo>
                    <a:cubicBezTo>
                      <a:pt x="14754" y="1408"/>
                      <a:pt x="14629" y="1679"/>
                      <a:pt x="14535" y="1971"/>
                    </a:cubicBezTo>
                  </a:path>
                  <a:path w="21600" h="21600" fill="none" extrusionOk="0">
                    <a:moveTo>
                      <a:pt x="11221" y="1645"/>
                    </a:moveTo>
                    <a:cubicBezTo>
                      <a:pt x="11140" y="1866"/>
                      <a:pt x="11080" y="2099"/>
                      <a:pt x="11041" y="2340"/>
                    </a:cubicBezTo>
                  </a:path>
                  <a:path w="21600" h="21600" fill="none" extrusionOk="0">
                    <a:moveTo>
                      <a:pt x="7645" y="3276"/>
                    </a:moveTo>
                    <a:cubicBezTo>
                      <a:pt x="7449" y="3016"/>
                      <a:pt x="7231" y="2790"/>
                      <a:pt x="6995" y="2602"/>
                    </a:cubicBezTo>
                  </a:path>
                  <a:path w="21600" h="21600" fill="none" extrusionOk="0">
                    <a:moveTo>
                      <a:pt x="1942" y="7186"/>
                    </a:moveTo>
                    <a:cubicBezTo>
                      <a:pt x="1966" y="7426"/>
                      <a:pt x="2004" y="7663"/>
                      <a:pt x="2056" y="7895"/>
                    </a:cubicBezTo>
                  </a:path>
                </a:pathLst>
              </a:custGeom>
              <a:gradFill rotWithShape="1">
                <a:gsLst>
                  <a:gs pos="0">
                    <a:srgbClr val="FFBE7D">
                      <a:gamma/>
                      <a:shade val="46275"/>
                      <a:invGamma/>
                    </a:srgbClr>
                  </a:gs>
                  <a:gs pos="100000">
                    <a:srgbClr val="FFBE7D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1598" name="Oval 588"/>
          <p:cNvSpPr>
            <a:spLocks noChangeArrowheads="1"/>
          </p:cNvSpPr>
          <p:nvPr/>
        </p:nvSpPr>
        <p:spPr bwMode="auto">
          <a:xfrm flipH="1">
            <a:off x="5410200" y="1406525"/>
            <a:ext cx="292100" cy="146050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S</a:t>
            </a:r>
            <a:r>
              <a:rPr lang="en-US" sz="800" b="1"/>
              <a:t>166</a:t>
            </a:r>
          </a:p>
        </p:txBody>
      </p:sp>
      <p:sp>
        <p:nvSpPr>
          <p:cNvPr id="1599" name="Oval 589"/>
          <p:cNvSpPr>
            <a:spLocks noChangeArrowheads="1"/>
          </p:cNvSpPr>
          <p:nvPr/>
        </p:nvSpPr>
        <p:spPr bwMode="auto">
          <a:xfrm flipH="1">
            <a:off x="5162550" y="1265238"/>
            <a:ext cx="292100" cy="146050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S</a:t>
            </a:r>
            <a:r>
              <a:rPr lang="en-US" sz="800" b="1"/>
              <a:t>186</a:t>
            </a:r>
          </a:p>
        </p:txBody>
      </p:sp>
      <p:sp>
        <p:nvSpPr>
          <p:cNvPr id="1600" name="Oval 590"/>
          <p:cNvSpPr>
            <a:spLocks noChangeArrowheads="1"/>
          </p:cNvSpPr>
          <p:nvPr/>
        </p:nvSpPr>
        <p:spPr bwMode="auto">
          <a:xfrm flipH="1">
            <a:off x="4813300" y="1282700"/>
            <a:ext cx="292100" cy="146050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S</a:t>
            </a:r>
            <a:r>
              <a:rPr lang="en-US" sz="800" b="1"/>
              <a:t>260</a:t>
            </a:r>
          </a:p>
        </p:txBody>
      </p:sp>
      <p:grpSp>
        <p:nvGrpSpPr>
          <p:cNvPr id="1601" name="Group 591"/>
          <p:cNvGrpSpPr>
            <a:grpSpLocks noChangeAspect="1"/>
          </p:cNvGrpSpPr>
          <p:nvPr/>
        </p:nvGrpSpPr>
        <p:grpSpPr bwMode="auto">
          <a:xfrm>
            <a:off x="4646613" y="2505075"/>
            <a:ext cx="1152525" cy="539750"/>
            <a:chOff x="14921" y="14513"/>
            <a:chExt cx="360" cy="189"/>
          </a:xfrm>
        </p:grpSpPr>
        <p:grpSp>
          <p:nvGrpSpPr>
            <p:cNvPr id="1602" name="Group 592"/>
            <p:cNvGrpSpPr>
              <a:grpSpLocks noChangeAspect="1"/>
            </p:cNvGrpSpPr>
            <p:nvPr/>
          </p:nvGrpSpPr>
          <p:grpSpPr bwMode="auto">
            <a:xfrm flipH="1">
              <a:off x="14921" y="14513"/>
              <a:ext cx="360" cy="189"/>
              <a:chOff x="3436" y="733"/>
              <a:chExt cx="1644" cy="861"/>
            </a:xfrm>
          </p:grpSpPr>
          <p:sp>
            <p:nvSpPr>
              <p:cNvPr id="1604" name="Freeform 593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605" name="Oval 594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606" name="Oval 595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607" name="Oval 596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608" name="Oval 597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1603" name="Text Box 598"/>
            <p:cNvSpPr txBox="1">
              <a:spLocks noChangeAspect="1" noChangeArrowheads="1"/>
            </p:cNvSpPr>
            <p:nvPr/>
          </p:nvSpPr>
          <p:spPr bwMode="auto">
            <a:xfrm>
              <a:off x="15092" y="14583"/>
              <a:ext cx="95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1609" name="Oval 599"/>
          <p:cNvSpPr>
            <a:spLocks noChangeAspect="1" noChangeArrowheads="1"/>
          </p:cNvSpPr>
          <p:nvPr/>
        </p:nvSpPr>
        <p:spPr bwMode="auto">
          <a:xfrm flipH="1">
            <a:off x="4730750" y="2314575"/>
            <a:ext cx="631825" cy="338138"/>
          </a:xfrm>
          <a:prstGeom prst="ellipse">
            <a:avLst/>
          </a:prstGeom>
          <a:gradFill rotWithShape="1"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25" tIns="45713" rIns="91425" bIns="45713" anchor="ctr"/>
          <a:lstStyle/>
          <a:p>
            <a:pPr algn="ctr"/>
            <a:r>
              <a:rPr lang="en-US" sz="1200" b="1" dirty="0">
                <a:solidFill>
                  <a:srgbClr val="FFFF00"/>
                </a:solidFill>
              </a:rPr>
              <a:t>M</a:t>
            </a:r>
            <a:r>
              <a:rPr lang="en-US" sz="1200" b="1" dirty="0" smtClean="0">
                <a:solidFill>
                  <a:srgbClr val="FFFF00"/>
                </a:solidFill>
              </a:rPr>
              <a:t>DM2</a:t>
            </a:r>
            <a:endParaRPr lang="en-US" sz="1200" b="1" dirty="0">
              <a:solidFill>
                <a:srgbClr val="FFFF00"/>
              </a:solidFill>
            </a:endParaRPr>
          </a:p>
        </p:txBody>
      </p:sp>
      <p:sp>
        <p:nvSpPr>
          <p:cNvPr id="1610" name="Oval 600"/>
          <p:cNvSpPr>
            <a:spLocks noChangeArrowheads="1"/>
          </p:cNvSpPr>
          <p:nvPr/>
        </p:nvSpPr>
        <p:spPr bwMode="auto">
          <a:xfrm flipH="1">
            <a:off x="5262563" y="2365375"/>
            <a:ext cx="292100" cy="146050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S</a:t>
            </a:r>
            <a:r>
              <a:rPr lang="en-US" sz="800" b="1"/>
              <a:t>166</a:t>
            </a:r>
          </a:p>
        </p:txBody>
      </p:sp>
      <p:sp>
        <p:nvSpPr>
          <p:cNvPr id="1611" name="Oval 601"/>
          <p:cNvSpPr>
            <a:spLocks noChangeArrowheads="1"/>
          </p:cNvSpPr>
          <p:nvPr/>
        </p:nvSpPr>
        <p:spPr bwMode="auto">
          <a:xfrm flipH="1">
            <a:off x="5014913" y="2224088"/>
            <a:ext cx="292100" cy="146050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S</a:t>
            </a:r>
            <a:r>
              <a:rPr lang="en-US" sz="800" b="1"/>
              <a:t>186</a:t>
            </a:r>
          </a:p>
        </p:txBody>
      </p:sp>
      <p:sp>
        <p:nvSpPr>
          <p:cNvPr id="1612" name="Oval 602"/>
          <p:cNvSpPr>
            <a:spLocks noChangeArrowheads="1"/>
          </p:cNvSpPr>
          <p:nvPr/>
        </p:nvSpPr>
        <p:spPr bwMode="auto">
          <a:xfrm flipH="1">
            <a:off x="4665663" y="2241550"/>
            <a:ext cx="292100" cy="146050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solidFill>
                  <a:srgbClr val="FFFF00"/>
                </a:solidFill>
              </a:rPr>
              <a:t>S</a:t>
            </a:r>
            <a:r>
              <a:rPr lang="en-US" sz="800" b="1"/>
              <a:t>260</a:t>
            </a:r>
          </a:p>
        </p:txBody>
      </p:sp>
      <p:sp>
        <p:nvSpPr>
          <p:cNvPr id="1613" name="Freeform 603"/>
          <p:cNvSpPr>
            <a:spLocks/>
          </p:cNvSpPr>
          <p:nvPr/>
        </p:nvSpPr>
        <p:spPr bwMode="auto">
          <a:xfrm>
            <a:off x="5653088" y="2292350"/>
            <a:ext cx="482600" cy="368300"/>
          </a:xfrm>
          <a:custGeom>
            <a:avLst/>
            <a:gdLst>
              <a:gd name="T0" fmla="*/ 304 w 304"/>
              <a:gd name="T1" fmla="*/ 0 h 232"/>
              <a:gd name="T2" fmla="*/ 0 w 304"/>
              <a:gd name="T3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04" h="232">
                <a:moveTo>
                  <a:pt x="304" y="0"/>
                </a:moveTo>
                <a:cubicBezTo>
                  <a:pt x="269" y="141"/>
                  <a:pt x="156" y="204"/>
                  <a:pt x="0" y="232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614" name="Freeform 604"/>
          <p:cNvSpPr>
            <a:spLocks/>
          </p:cNvSpPr>
          <p:nvPr/>
        </p:nvSpPr>
        <p:spPr bwMode="auto">
          <a:xfrm>
            <a:off x="4857750" y="1697038"/>
            <a:ext cx="134938" cy="555625"/>
          </a:xfrm>
          <a:custGeom>
            <a:avLst/>
            <a:gdLst>
              <a:gd name="T0" fmla="*/ 85 w 85"/>
              <a:gd name="T1" fmla="*/ 0 h 350"/>
              <a:gd name="T2" fmla="*/ 78 w 85"/>
              <a:gd name="T3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5" h="350">
                <a:moveTo>
                  <a:pt x="85" y="0"/>
                </a:moveTo>
                <a:cubicBezTo>
                  <a:pt x="0" y="125"/>
                  <a:pt x="56" y="213"/>
                  <a:pt x="78" y="350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615" name="Freeform 605"/>
          <p:cNvSpPr>
            <a:spLocks/>
          </p:cNvSpPr>
          <p:nvPr/>
        </p:nvSpPr>
        <p:spPr bwMode="auto">
          <a:xfrm>
            <a:off x="5713413" y="2828925"/>
            <a:ext cx="527050" cy="338138"/>
          </a:xfrm>
          <a:custGeom>
            <a:avLst/>
            <a:gdLst>
              <a:gd name="T0" fmla="*/ 0 w 332"/>
              <a:gd name="T1" fmla="*/ 0 h 213"/>
              <a:gd name="T2" fmla="*/ 332 w 332"/>
              <a:gd name="T3" fmla="*/ 213 h 2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32" h="213">
                <a:moveTo>
                  <a:pt x="0" y="0"/>
                </a:moveTo>
                <a:cubicBezTo>
                  <a:pt x="234" y="6"/>
                  <a:pt x="191" y="157"/>
                  <a:pt x="332" y="213"/>
                </a:cubicBezTo>
              </a:path>
            </a:pathLst>
          </a:custGeom>
          <a:noFill/>
          <a:ln w="38100" cap="flat" cmpd="sng">
            <a:pattFill prst="pct50">
              <a:fgClr>
                <a:srgbClr val="4D4D4D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616" name="AutoShape 606"/>
          <p:cNvSpPr>
            <a:spLocks/>
          </p:cNvSpPr>
          <p:nvPr/>
        </p:nvSpPr>
        <p:spPr bwMode="auto">
          <a:xfrm rot="5400000">
            <a:off x="6203951" y="717550"/>
            <a:ext cx="74612" cy="915987"/>
          </a:xfrm>
          <a:prstGeom prst="rightBracket">
            <a:avLst>
              <a:gd name="adj" fmla="val 102306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617" name="Freeform 607"/>
          <p:cNvSpPr>
            <a:spLocks/>
          </p:cNvSpPr>
          <p:nvPr/>
        </p:nvSpPr>
        <p:spPr bwMode="auto">
          <a:xfrm>
            <a:off x="5494338" y="1223963"/>
            <a:ext cx="760412" cy="298450"/>
          </a:xfrm>
          <a:custGeom>
            <a:avLst/>
            <a:gdLst>
              <a:gd name="T0" fmla="*/ 457 w 479"/>
              <a:gd name="T1" fmla="*/ 22 h 188"/>
              <a:gd name="T2" fmla="*/ 0 w 479"/>
              <a:gd name="T3" fmla="*/ 85 h 18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79" h="188">
                <a:moveTo>
                  <a:pt x="457" y="22"/>
                </a:moveTo>
                <a:cubicBezTo>
                  <a:pt x="479" y="188"/>
                  <a:pt x="125" y="0"/>
                  <a:pt x="0" y="85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618" name="Text Box 609"/>
          <p:cNvSpPr txBox="1">
            <a:spLocks noChangeArrowheads="1"/>
          </p:cNvSpPr>
          <p:nvPr/>
        </p:nvSpPr>
        <p:spPr bwMode="auto">
          <a:xfrm>
            <a:off x="4657725" y="539750"/>
            <a:ext cx="15700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99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/>
              <a:t>Ubiquitination and </a:t>
            </a:r>
          </a:p>
          <a:p>
            <a:r>
              <a:rPr lang="en-US" sz="1200" b="1"/>
              <a:t>degradation</a:t>
            </a:r>
          </a:p>
        </p:txBody>
      </p:sp>
      <p:sp>
        <p:nvSpPr>
          <p:cNvPr id="1619" name="AutoShape 610"/>
          <p:cNvSpPr>
            <a:spLocks noChangeAspect="1" noChangeArrowheads="1"/>
          </p:cNvSpPr>
          <p:nvPr/>
        </p:nvSpPr>
        <p:spPr bwMode="auto">
          <a:xfrm flipH="1">
            <a:off x="5375275" y="3230563"/>
            <a:ext cx="134938" cy="123825"/>
          </a:xfrm>
          <a:prstGeom prst="hexagon">
            <a:avLst>
              <a:gd name="adj" fmla="val 27244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6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1620" name="AutoShape 611"/>
          <p:cNvSpPr>
            <a:spLocks noChangeAspect="1" noChangeArrowheads="1"/>
          </p:cNvSpPr>
          <p:nvPr/>
        </p:nvSpPr>
        <p:spPr bwMode="auto">
          <a:xfrm flipH="1">
            <a:off x="5280025" y="3333750"/>
            <a:ext cx="133350" cy="122238"/>
          </a:xfrm>
          <a:prstGeom prst="hexagon">
            <a:avLst>
              <a:gd name="adj" fmla="val 27273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6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1621" name="AutoShape 612"/>
          <p:cNvSpPr>
            <a:spLocks noChangeAspect="1" noChangeArrowheads="1"/>
          </p:cNvSpPr>
          <p:nvPr/>
        </p:nvSpPr>
        <p:spPr bwMode="auto">
          <a:xfrm flipH="1">
            <a:off x="5454650" y="3119438"/>
            <a:ext cx="133350" cy="122237"/>
          </a:xfrm>
          <a:prstGeom prst="hexagon">
            <a:avLst>
              <a:gd name="adj" fmla="val 27273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6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1622" name="AutoShape 613"/>
          <p:cNvSpPr>
            <a:spLocks noChangeAspect="1" noChangeArrowheads="1"/>
          </p:cNvSpPr>
          <p:nvPr/>
        </p:nvSpPr>
        <p:spPr bwMode="auto">
          <a:xfrm flipH="1">
            <a:off x="5524500" y="2998788"/>
            <a:ext cx="133350" cy="122237"/>
          </a:xfrm>
          <a:prstGeom prst="hexagon">
            <a:avLst>
              <a:gd name="adj" fmla="val 27273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6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1623" name="Freeform 614"/>
          <p:cNvSpPr>
            <a:spLocks/>
          </p:cNvSpPr>
          <p:nvPr/>
        </p:nvSpPr>
        <p:spPr bwMode="auto">
          <a:xfrm>
            <a:off x="4932363" y="2667000"/>
            <a:ext cx="496887" cy="515938"/>
          </a:xfrm>
          <a:custGeom>
            <a:avLst/>
            <a:gdLst>
              <a:gd name="T0" fmla="*/ 3 w 313"/>
              <a:gd name="T1" fmla="*/ 0 h 325"/>
              <a:gd name="T2" fmla="*/ 313 w 313"/>
              <a:gd name="T3" fmla="*/ 325 h 32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3" h="325">
                <a:moveTo>
                  <a:pt x="3" y="0"/>
                </a:moveTo>
                <a:cubicBezTo>
                  <a:pt x="0" y="118"/>
                  <a:pt x="56" y="322"/>
                  <a:pt x="313" y="325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AB900"/>
                    </a:gs>
                    <a:gs pos="100000">
                      <a:srgbClr val="FAB900">
                        <a:gamma/>
                        <a:shade val="76078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57002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/>
      <p:bldP spid="2053" grpId="0" animBg="1"/>
      <p:bldP spid="2054" grpId="0" animBg="1"/>
      <p:bldP spid="2055" grpId="0" animBg="1"/>
      <p:bldP spid="2056" grpId="0" animBg="1"/>
      <p:bldP spid="2057" grpId="0" animBg="1"/>
      <p:bldP spid="2059" grpId="0" animBg="1"/>
      <p:bldP spid="2464" grpId="0" animBg="1"/>
      <p:bldP spid="2465" grpId="0" animBg="1"/>
      <p:bldP spid="2466" grpId="0" animBg="1"/>
      <p:bldP spid="2475" grpId="0" animBg="1"/>
      <p:bldP spid="2480" grpId="0" animBg="1"/>
      <p:bldP spid="2481" grpId="0" animBg="1"/>
      <p:bldP spid="2482" grpId="0" animBg="1"/>
      <p:bldP spid="2568" grpId="0" animBg="1"/>
      <p:bldP spid="2569" grpId="0" animBg="1"/>
      <p:bldP spid="2570" grpId="0" animBg="1"/>
      <p:bldP spid="2571" grpId="0" animBg="1"/>
      <p:bldP spid="2572" grpId="0" animBg="1"/>
      <p:bldP spid="2656" grpId="0"/>
      <p:bldP spid="2664" grpId="0" animBg="1"/>
      <p:bldP spid="2665" grpId="0" animBg="1"/>
      <p:bldP spid="2666" grpId="0" animBg="1"/>
      <p:bldP spid="2667" grpId="0" animBg="1"/>
      <p:bldP spid="2668" grpId="0" animBg="1"/>
      <p:bldP spid="2669" grpId="0" animBg="1"/>
      <p:bldP spid="2702" grpId="0" animBg="1"/>
      <p:bldP spid="2703" grpId="0" animBg="1"/>
      <p:bldP spid="2704" grpId="0" animBg="1"/>
      <p:bldP spid="2705" grpId="0" animBg="1"/>
      <p:bldP spid="2706" grpId="0" animBg="1"/>
      <p:bldP spid="2707" grpId="0" animBg="1"/>
      <p:bldP spid="2708" grpId="0"/>
      <p:bldP spid="2717" grpId="0" animBg="1"/>
      <p:bldP spid="2718" grpId="0"/>
      <p:bldP spid="2727" grpId="0" animBg="1"/>
      <p:bldP spid="2728" grpId="0" animBg="1"/>
      <p:bldP spid="2761" grpId="0" animBg="1"/>
      <p:bldP spid="2762" grpId="0" animBg="1"/>
      <p:bldP spid="2763" grpId="0" animBg="1"/>
      <p:bldP spid="2764" grpId="0" animBg="1"/>
      <p:bldP spid="2785" grpId="0" animBg="1"/>
      <p:bldP spid="2798" grpId="0" animBg="1"/>
      <p:bldP spid="2815" grpId="0" animBg="1"/>
      <p:bldP spid="2816" grpId="0" animBg="1"/>
      <p:bldP spid="2817" grpId="0" animBg="1"/>
      <p:bldP spid="2818" grpId="0"/>
      <p:bldP spid="2819" grpId="0" animBg="1"/>
      <p:bldP spid="2820" grpId="0" animBg="1"/>
      <p:bldP spid="2821" grpId="0" animBg="1"/>
      <p:bldP spid="2986" grpId="0" animBg="1"/>
      <p:bldP spid="2987" grpId="0" animBg="1"/>
      <p:bldP spid="2988" grpId="0" animBg="1"/>
      <p:bldP spid="2989" grpId="0" animBg="1"/>
      <p:bldP spid="3154" grpId="0" animBg="1"/>
      <p:bldP spid="3155" grpId="0" animBg="1"/>
      <p:bldP spid="3156" grpId="0"/>
      <p:bldP spid="3165" grpId="0" animBg="1"/>
      <p:bldP spid="3166" grpId="0" animBg="1"/>
      <p:bldP spid="3167" grpId="0" animBg="1"/>
      <p:bldP spid="3168" grpId="0" animBg="1"/>
      <p:bldP spid="3169" grpId="0" animBg="1"/>
      <p:bldP spid="3194" grpId="0" animBg="1"/>
      <p:bldP spid="3195" grpId="0" animBg="1"/>
      <p:bldP spid="3196" grpId="0" animBg="1"/>
      <p:bldP spid="3197" grpId="0" animBg="1"/>
      <p:bldP spid="3198" grpId="0" animBg="1"/>
      <p:bldP spid="3199" grpId="0" animBg="1"/>
      <p:bldP spid="3200" grpId="0" animBg="1"/>
      <p:bldP spid="3207" grpId="0" animBg="1"/>
      <p:bldP spid="3348" grpId="0" animBg="1"/>
      <p:bldP spid="3349" grpId="0" animBg="1"/>
      <p:bldP spid="3382" grpId="0" animBg="1"/>
      <p:bldP spid="3383" grpId="0"/>
      <p:bldP spid="3384" grpId="0" animBg="1"/>
      <p:bldP spid="3385" grpId="0" animBg="1"/>
      <p:bldP spid="3386" grpId="0" animBg="1"/>
      <p:bldP spid="3387" grpId="0" animBg="1"/>
      <p:bldP spid="3388" grpId="0" animBg="1"/>
      <p:bldP spid="3553" grpId="0" animBg="1"/>
      <p:bldP spid="3554" grpId="0" animBg="1"/>
      <p:bldP spid="3555" grpId="0"/>
      <p:bldP spid="3564" grpId="0" animBg="1"/>
      <p:bldP spid="3565" grpId="0" animBg="1"/>
      <p:bldP spid="3572" grpId="0" animBg="1"/>
      <p:bldP spid="3573" grpId="0" animBg="1"/>
      <p:bldP spid="3578" grpId="0" animBg="1"/>
      <p:bldP spid="3579" grpId="0" animBg="1"/>
      <p:bldP spid="3580" grpId="0" animBg="1"/>
      <p:bldP spid="3581" grpId="0" animBg="1"/>
      <p:bldP spid="3582" grpId="0" animBg="1"/>
      <p:bldP spid="1533" grpId="0" animBg="1"/>
      <p:bldP spid="1534" grpId="0" animBg="1"/>
      <p:bldP spid="1543" grpId="0" animBg="1"/>
      <p:bldP spid="1544" grpId="0" animBg="1"/>
      <p:bldP spid="1598" grpId="0" animBg="1"/>
      <p:bldP spid="1599" grpId="0" animBg="1"/>
      <p:bldP spid="1600" grpId="0" animBg="1"/>
      <p:bldP spid="1609" grpId="0" animBg="1"/>
      <p:bldP spid="1610" grpId="0" animBg="1"/>
      <p:bldP spid="1611" grpId="0" animBg="1"/>
      <p:bldP spid="1612" grpId="0" animBg="1"/>
      <p:bldP spid="1613" grpId="0" animBg="1"/>
      <p:bldP spid="1614" grpId="0" animBg="1"/>
      <p:bldP spid="1615" grpId="0" animBg="1"/>
      <p:bldP spid="1616" grpId="0" animBg="1"/>
      <p:bldP spid="1617" grpId="0" animBg="1"/>
      <p:bldP spid="1618" grpId="0"/>
      <p:bldP spid="1619" grpId="0" animBg="1"/>
      <p:bldP spid="1620" grpId="0" animBg="1"/>
      <p:bldP spid="1621" grpId="0" animBg="1"/>
      <p:bldP spid="1622" grpId="0" animBg="1"/>
      <p:bldP spid="16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i="1" dirty="0" smtClean="0"/>
              <a:t>La expresión de p53 es altamente regulada</a:t>
            </a:r>
            <a:endParaRPr lang="es-ES" i="1" dirty="0"/>
          </a:p>
        </p:txBody>
      </p:sp>
      <p:sp>
        <p:nvSpPr>
          <p:cNvPr id="4" name="Subtítulo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2289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Freeform 4"/>
          <p:cNvSpPr>
            <a:spLocks noChangeAspect="1"/>
          </p:cNvSpPr>
          <p:nvPr/>
        </p:nvSpPr>
        <p:spPr bwMode="auto">
          <a:xfrm>
            <a:off x="354013" y="1833563"/>
            <a:ext cx="3633787" cy="1231900"/>
          </a:xfrm>
          <a:custGeom>
            <a:avLst/>
            <a:gdLst>
              <a:gd name="T0" fmla="*/ 1642 w 2289"/>
              <a:gd name="T1" fmla="*/ 1 h 776"/>
              <a:gd name="T2" fmla="*/ 571 w 2289"/>
              <a:gd name="T3" fmla="*/ 0 h 776"/>
              <a:gd name="T4" fmla="*/ 106 w 2289"/>
              <a:gd name="T5" fmla="*/ 131 h 776"/>
              <a:gd name="T6" fmla="*/ 25 w 2289"/>
              <a:gd name="T7" fmla="*/ 515 h 776"/>
              <a:gd name="T8" fmla="*/ 219 w 2289"/>
              <a:gd name="T9" fmla="*/ 729 h 776"/>
              <a:gd name="T10" fmla="*/ 1009 w 2289"/>
              <a:gd name="T11" fmla="*/ 732 h 776"/>
              <a:gd name="T12" fmla="*/ 1090 w 2289"/>
              <a:gd name="T13" fmla="*/ 452 h 776"/>
              <a:gd name="T14" fmla="*/ 2034 w 2289"/>
              <a:gd name="T15" fmla="*/ 738 h 776"/>
              <a:gd name="T16" fmla="*/ 2267 w 2289"/>
              <a:gd name="T17" fmla="*/ 638 h 776"/>
              <a:gd name="T18" fmla="*/ 2251 w 2289"/>
              <a:gd name="T19" fmla="*/ 215 h 776"/>
              <a:gd name="T20" fmla="*/ 1642 w 2289"/>
              <a:gd name="T21" fmla="*/ 1 h 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89" h="776">
                <a:moveTo>
                  <a:pt x="1642" y="1"/>
                </a:moveTo>
                <a:cubicBezTo>
                  <a:pt x="1314" y="1"/>
                  <a:pt x="719" y="0"/>
                  <a:pt x="571" y="0"/>
                </a:cubicBezTo>
                <a:cubicBezTo>
                  <a:pt x="366" y="1"/>
                  <a:pt x="199" y="15"/>
                  <a:pt x="106" y="131"/>
                </a:cubicBezTo>
                <a:cubicBezTo>
                  <a:pt x="13" y="247"/>
                  <a:pt x="16" y="414"/>
                  <a:pt x="25" y="515"/>
                </a:cubicBezTo>
                <a:cubicBezTo>
                  <a:pt x="32" y="616"/>
                  <a:pt x="0" y="729"/>
                  <a:pt x="219" y="729"/>
                </a:cubicBezTo>
                <a:cubicBezTo>
                  <a:pt x="438" y="729"/>
                  <a:pt x="635" y="733"/>
                  <a:pt x="1009" y="732"/>
                </a:cubicBezTo>
                <a:cubicBezTo>
                  <a:pt x="1384" y="730"/>
                  <a:pt x="843" y="488"/>
                  <a:pt x="1090" y="452"/>
                </a:cubicBezTo>
                <a:cubicBezTo>
                  <a:pt x="1335" y="416"/>
                  <a:pt x="1665" y="740"/>
                  <a:pt x="2034" y="738"/>
                </a:cubicBezTo>
                <a:cubicBezTo>
                  <a:pt x="2226" y="735"/>
                  <a:pt x="2216" y="776"/>
                  <a:pt x="2267" y="638"/>
                </a:cubicBezTo>
                <a:cubicBezTo>
                  <a:pt x="2286" y="582"/>
                  <a:pt x="2289" y="305"/>
                  <a:pt x="2251" y="215"/>
                </a:cubicBezTo>
                <a:cubicBezTo>
                  <a:pt x="2212" y="125"/>
                  <a:pt x="1971" y="1"/>
                  <a:pt x="1642" y="1"/>
                </a:cubicBezTo>
                <a:close/>
              </a:path>
            </a:pathLst>
          </a:custGeom>
          <a:gradFill rotWithShape="1">
            <a:gsLst>
              <a:gs pos="0">
                <a:srgbClr val="FFE59D"/>
              </a:gs>
              <a:gs pos="100000">
                <a:srgbClr val="CC6600"/>
              </a:gs>
            </a:gsLst>
            <a:path path="rect">
              <a:fillToRect r="100000" b="100000"/>
            </a:path>
          </a:gradFill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365125" y="3074988"/>
            <a:ext cx="8320088" cy="2778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24F3B">
                  <a:gamma/>
                  <a:shade val="76078"/>
                  <a:invGamma/>
                </a:srgbClr>
              </a:gs>
              <a:gs pos="50000">
                <a:srgbClr val="D24F3B"/>
              </a:gs>
              <a:gs pos="100000">
                <a:srgbClr val="D24F3B">
                  <a:gamma/>
                  <a:shade val="76078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3346450" y="3008313"/>
            <a:ext cx="1422400" cy="411162"/>
          </a:xfrm>
          <a:prstGeom prst="roundRect">
            <a:avLst>
              <a:gd name="adj" fmla="val 16667"/>
            </a:avLst>
          </a:prstGeom>
          <a:solidFill>
            <a:schemeClr val="bg2">
              <a:lumMod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en-US" sz="800" b="1">
                <a:sym typeface="Symbol" charset="0"/>
              </a:rPr>
              <a:t>DBD</a:t>
            </a:r>
            <a:br>
              <a:rPr lang="en-US" sz="800" b="1">
                <a:sym typeface="Symbol" charset="0"/>
              </a:rPr>
            </a:br>
            <a:r>
              <a:rPr lang="en-US" sz="800" b="1">
                <a:sym typeface="Symbol" charset="0"/>
              </a:rPr>
              <a:t>100 - 300</a:t>
            </a: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414338" y="3008313"/>
            <a:ext cx="1343025" cy="411162"/>
          </a:xfrm>
          <a:prstGeom prst="roundRect">
            <a:avLst>
              <a:gd name="adj" fmla="val 16667"/>
            </a:avLst>
          </a:prstGeom>
          <a:solidFill>
            <a:schemeClr val="bg2">
              <a:lumMod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en-US" sz="800" b="1">
                <a:sym typeface="Symbol" charset="0"/>
              </a:rPr>
              <a:t>TAD 1</a:t>
            </a:r>
            <a:br>
              <a:rPr lang="en-US" sz="800" b="1">
                <a:sym typeface="Symbol" charset="0"/>
              </a:rPr>
            </a:br>
            <a:r>
              <a:rPr lang="en-US" sz="800" b="1">
                <a:sym typeface="Symbol" charset="0"/>
              </a:rPr>
              <a:t>1 - 43</a:t>
            </a: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4881563" y="3013075"/>
            <a:ext cx="1128712" cy="411163"/>
          </a:xfrm>
          <a:prstGeom prst="roundRect">
            <a:avLst>
              <a:gd name="adj" fmla="val 16667"/>
            </a:avLst>
          </a:prstGeom>
          <a:solidFill>
            <a:schemeClr val="bg2">
              <a:lumMod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lIns="100584" anchor="ctr"/>
          <a:lstStyle/>
          <a:p>
            <a:pPr algn="ctr"/>
            <a:r>
              <a:rPr lang="en-US" sz="800" b="1">
                <a:sym typeface="Symbol" charset="0"/>
              </a:rPr>
              <a:t>4D</a:t>
            </a:r>
            <a:br>
              <a:rPr lang="en-US" sz="800" b="1">
                <a:sym typeface="Symbol" charset="0"/>
              </a:rPr>
            </a:br>
            <a:r>
              <a:rPr lang="en-US" sz="800" b="1">
                <a:sym typeface="Symbol" charset="0"/>
              </a:rPr>
              <a:t>307-355</a:t>
            </a: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506663" y="3008313"/>
            <a:ext cx="795337" cy="411162"/>
          </a:xfrm>
          <a:prstGeom prst="roundRect">
            <a:avLst>
              <a:gd name="adj" fmla="val 16667"/>
            </a:avLst>
          </a:prstGeom>
          <a:solidFill>
            <a:schemeClr val="bg2">
              <a:lumMod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en-US" sz="800" b="1">
                <a:sym typeface="Symbol" charset="0"/>
              </a:rPr>
              <a:t>PRD</a:t>
            </a:r>
            <a:br>
              <a:rPr lang="en-US" sz="800" b="1">
                <a:sym typeface="Symbol" charset="0"/>
              </a:rPr>
            </a:br>
            <a:r>
              <a:rPr lang="en-US" sz="800" b="1">
                <a:sym typeface="Symbol" charset="0"/>
              </a:rPr>
              <a:t>40 - 92</a:t>
            </a:r>
          </a:p>
        </p:txBody>
      </p:sp>
      <p:sp>
        <p:nvSpPr>
          <p:cNvPr id="2058" name="AutoShape 10"/>
          <p:cNvSpPr>
            <a:spLocks noChangeArrowheads="1"/>
          </p:cNvSpPr>
          <p:nvPr/>
        </p:nvSpPr>
        <p:spPr bwMode="auto">
          <a:xfrm>
            <a:off x="6097588" y="3019425"/>
            <a:ext cx="2536825" cy="411163"/>
          </a:xfrm>
          <a:prstGeom prst="roundRect">
            <a:avLst>
              <a:gd name="adj" fmla="val 16667"/>
            </a:avLst>
          </a:prstGeom>
          <a:solidFill>
            <a:schemeClr val="bg2">
              <a:lumMod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rIns="457200" anchor="ctr"/>
          <a:lstStyle/>
          <a:p>
            <a:pPr algn="ctr"/>
            <a:r>
              <a:rPr lang="en-US" sz="800" b="1">
                <a:sym typeface="Symbol" charset="0"/>
              </a:rPr>
              <a:t>CRD</a:t>
            </a:r>
            <a:br>
              <a:rPr lang="en-US" sz="800" b="1">
                <a:sym typeface="Symbol" charset="0"/>
              </a:rPr>
            </a:br>
            <a:r>
              <a:rPr lang="en-US" sz="800" b="1">
                <a:sym typeface="Symbol" charset="0"/>
              </a:rPr>
              <a:t>356-393</a:t>
            </a:r>
          </a:p>
        </p:txBody>
      </p:sp>
      <p:sp>
        <p:nvSpPr>
          <p:cNvPr id="2059" name="AutoShape 11"/>
          <p:cNvSpPr>
            <a:spLocks noChangeArrowheads="1"/>
          </p:cNvSpPr>
          <p:nvPr/>
        </p:nvSpPr>
        <p:spPr bwMode="auto">
          <a:xfrm>
            <a:off x="1795463" y="3008313"/>
            <a:ext cx="663575" cy="411162"/>
          </a:xfrm>
          <a:prstGeom prst="roundRect">
            <a:avLst>
              <a:gd name="adj" fmla="val 16667"/>
            </a:avLst>
          </a:prstGeom>
          <a:solidFill>
            <a:schemeClr val="bg2">
              <a:lumMod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en-US" sz="800" b="1">
                <a:sym typeface="Symbol" charset="0"/>
              </a:rPr>
              <a:t>TAD 2</a:t>
            </a:r>
            <a:br>
              <a:rPr lang="en-US" sz="800" b="1">
                <a:sym typeface="Symbol" charset="0"/>
              </a:rPr>
            </a:br>
            <a:r>
              <a:rPr lang="en-US" sz="800" b="1">
                <a:sym typeface="Symbol" charset="0"/>
              </a:rPr>
              <a:t>44 - 60</a:t>
            </a:r>
          </a:p>
        </p:txBody>
      </p:sp>
      <p:sp>
        <p:nvSpPr>
          <p:cNvPr id="2060" name="AutoShape 12"/>
          <p:cNvSpPr>
            <a:spLocks noChangeArrowheads="1"/>
          </p:cNvSpPr>
          <p:nvPr/>
        </p:nvSpPr>
        <p:spPr bwMode="auto">
          <a:xfrm>
            <a:off x="4808538" y="3103563"/>
            <a:ext cx="428625" cy="2159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33CC33"/>
            </a:solidFill>
            <a:round/>
            <a:headEnd/>
            <a:tailEnd/>
          </a:ln>
          <a:effectLst/>
          <a:extLst/>
        </p:spPr>
        <p:txBody>
          <a:bodyPr lIns="0" tIns="0" rIns="0" bIns="0" anchor="ctr">
            <a:spAutoFit/>
          </a:bodyPr>
          <a:lstStyle/>
          <a:p>
            <a:pPr algn="ctr">
              <a:lnSpc>
                <a:spcPct val="87000"/>
              </a:lnSpc>
            </a:pPr>
            <a:r>
              <a:rPr lang="en-US" sz="800" b="1"/>
              <a:t>NLS</a:t>
            </a:r>
            <a:r>
              <a:rPr lang="en-US" sz="700" b="1"/>
              <a:t/>
            </a:r>
            <a:br>
              <a:rPr lang="en-US" sz="700" b="1"/>
            </a:br>
            <a:r>
              <a:rPr lang="en-US" sz="600" b="1"/>
              <a:t>303-323</a:t>
            </a:r>
          </a:p>
        </p:txBody>
      </p:sp>
      <p:sp>
        <p:nvSpPr>
          <p:cNvPr id="2061" name="AutoShape 13"/>
          <p:cNvSpPr>
            <a:spLocks noChangeArrowheads="1"/>
          </p:cNvSpPr>
          <p:nvPr/>
        </p:nvSpPr>
        <p:spPr bwMode="auto">
          <a:xfrm>
            <a:off x="5678488" y="3106738"/>
            <a:ext cx="312737" cy="2159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>
              <a:lnSpc>
                <a:spcPct val="87000"/>
              </a:lnSpc>
            </a:pPr>
            <a:r>
              <a:rPr lang="en-US" sz="800" b="1"/>
              <a:t>NES</a:t>
            </a:r>
            <a:br>
              <a:rPr lang="en-US" sz="800" b="1"/>
            </a:br>
            <a:r>
              <a:rPr lang="en-US" sz="600" b="1"/>
              <a:t>340-351</a:t>
            </a:r>
          </a:p>
        </p:txBody>
      </p:sp>
      <p:sp>
        <p:nvSpPr>
          <p:cNvPr id="2062" name="AutoShape 14"/>
          <p:cNvSpPr>
            <a:spLocks noChangeArrowheads="1"/>
          </p:cNvSpPr>
          <p:nvPr/>
        </p:nvSpPr>
        <p:spPr bwMode="auto">
          <a:xfrm>
            <a:off x="444500" y="3105150"/>
            <a:ext cx="387350" cy="2159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>
              <a:lnSpc>
                <a:spcPct val="87000"/>
              </a:lnSpc>
            </a:pPr>
            <a:r>
              <a:rPr lang="en-US" sz="800" b="1"/>
              <a:t>NES</a:t>
            </a:r>
            <a:br>
              <a:rPr lang="en-US" sz="800" b="1"/>
            </a:br>
            <a:r>
              <a:rPr lang="en-US" sz="600" b="1"/>
              <a:t>11-27</a:t>
            </a:r>
          </a:p>
        </p:txBody>
      </p:sp>
      <p:sp>
        <p:nvSpPr>
          <p:cNvPr id="2063" name="AutoShape 15"/>
          <p:cNvSpPr>
            <a:spLocks noChangeArrowheads="1"/>
          </p:cNvSpPr>
          <p:nvPr/>
        </p:nvSpPr>
        <p:spPr bwMode="auto">
          <a:xfrm>
            <a:off x="6308725" y="3116263"/>
            <a:ext cx="523875" cy="2159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33CC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>
              <a:lnSpc>
                <a:spcPct val="87000"/>
              </a:lnSpc>
            </a:pPr>
            <a:r>
              <a:rPr lang="en-US" sz="800" b="1"/>
              <a:t>NLS</a:t>
            </a:r>
            <a:r>
              <a:rPr lang="en-US" sz="700" b="1"/>
              <a:t/>
            </a:r>
            <a:br>
              <a:rPr lang="en-US" sz="700" b="1"/>
            </a:br>
            <a:r>
              <a:rPr lang="en-US" sz="600" b="1"/>
              <a:t>369-375</a:t>
            </a:r>
          </a:p>
        </p:txBody>
      </p:sp>
      <p:sp>
        <p:nvSpPr>
          <p:cNvPr id="2064" name="AutoShape 16"/>
          <p:cNvSpPr>
            <a:spLocks noChangeArrowheads="1"/>
          </p:cNvSpPr>
          <p:nvPr/>
        </p:nvSpPr>
        <p:spPr bwMode="auto">
          <a:xfrm>
            <a:off x="7600950" y="3106738"/>
            <a:ext cx="520700" cy="2159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33CC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>
              <a:lnSpc>
                <a:spcPct val="87000"/>
              </a:lnSpc>
            </a:pPr>
            <a:r>
              <a:rPr lang="en-US" sz="800" b="1"/>
              <a:t>NLS</a:t>
            </a:r>
            <a:r>
              <a:rPr lang="en-US" sz="700" b="1"/>
              <a:t/>
            </a:r>
            <a:br>
              <a:rPr lang="en-US" sz="700" b="1"/>
            </a:br>
            <a:r>
              <a:rPr lang="en-US" sz="600" b="1"/>
              <a:t>379-384</a:t>
            </a:r>
          </a:p>
        </p:txBody>
      </p:sp>
      <p:sp>
        <p:nvSpPr>
          <p:cNvPr id="2065" name="AutoShape 17"/>
          <p:cNvSpPr>
            <a:spLocks noChangeArrowheads="1"/>
          </p:cNvSpPr>
          <p:nvPr/>
        </p:nvSpPr>
        <p:spPr bwMode="auto">
          <a:xfrm>
            <a:off x="2762250" y="4100513"/>
            <a:ext cx="1789113" cy="971550"/>
          </a:xfrm>
          <a:prstGeom prst="roundRect">
            <a:avLst>
              <a:gd name="adj" fmla="val 13972"/>
            </a:avLst>
          </a:prstGeom>
          <a:gradFill rotWithShape="1">
            <a:gsLst>
              <a:gs pos="0">
                <a:schemeClr val="bg1">
                  <a:gamma/>
                  <a:shade val="76078"/>
                  <a:invGamma/>
                </a:schemeClr>
              </a:gs>
              <a:gs pos="50000">
                <a:schemeClr val="bg1">
                  <a:alpha val="80000"/>
                </a:schemeClr>
              </a:gs>
              <a:gs pos="100000">
                <a:schemeClr val="bg1">
                  <a:gamma/>
                  <a:shade val="76078"/>
                  <a:invGamma/>
                </a:schemeClr>
              </a:gs>
            </a:gsLst>
            <a:lin ang="5400000" scaled="1"/>
          </a:gradFill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066" name="Group 18"/>
          <p:cNvGrpSpPr>
            <a:grpSpLocks noChangeAspect="1"/>
          </p:cNvGrpSpPr>
          <p:nvPr/>
        </p:nvGrpSpPr>
        <p:grpSpPr bwMode="auto">
          <a:xfrm>
            <a:off x="2940050" y="4413250"/>
            <a:ext cx="438150" cy="461963"/>
            <a:chOff x="2365" y="3234"/>
            <a:chExt cx="851" cy="901"/>
          </a:xfrm>
        </p:grpSpPr>
        <p:grpSp>
          <p:nvGrpSpPr>
            <p:cNvPr id="2067" name="Group 19"/>
            <p:cNvGrpSpPr>
              <a:grpSpLocks noChangeAspect="1"/>
            </p:cNvGrpSpPr>
            <p:nvPr/>
          </p:nvGrpSpPr>
          <p:grpSpPr bwMode="auto">
            <a:xfrm>
              <a:off x="2365" y="3814"/>
              <a:ext cx="851" cy="321"/>
              <a:chOff x="1849" y="2650"/>
              <a:chExt cx="851" cy="321"/>
            </a:xfrm>
          </p:grpSpPr>
          <p:sp>
            <p:nvSpPr>
              <p:cNvPr id="2068" name="Oval 20"/>
              <p:cNvSpPr>
                <a:spLocks noChangeAspect="1" noChangeArrowheads="1"/>
              </p:cNvSpPr>
              <p:nvPr/>
            </p:nvSpPr>
            <p:spPr bwMode="auto">
              <a:xfrm>
                <a:off x="2095" y="265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69" name="Oval 21"/>
              <p:cNvSpPr>
                <a:spLocks noChangeAspect="1" noChangeArrowheads="1"/>
              </p:cNvSpPr>
              <p:nvPr/>
            </p:nvSpPr>
            <p:spPr bwMode="auto">
              <a:xfrm>
                <a:off x="2293" y="269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70" name="Oval 22"/>
              <p:cNvSpPr>
                <a:spLocks noChangeAspect="1" noChangeArrowheads="1"/>
              </p:cNvSpPr>
              <p:nvPr/>
            </p:nvSpPr>
            <p:spPr bwMode="auto">
              <a:xfrm>
                <a:off x="1897" y="2686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71" name="Oval 23"/>
              <p:cNvSpPr>
                <a:spLocks noChangeAspect="1" noChangeArrowheads="1"/>
              </p:cNvSpPr>
              <p:nvPr/>
            </p:nvSpPr>
            <p:spPr bwMode="auto">
              <a:xfrm>
                <a:off x="232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72" name="Oval 24"/>
              <p:cNvSpPr>
                <a:spLocks noChangeAspect="1" noChangeArrowheads="1"/>
              </p:cNvSpPr>
              <p:nvPr/>
            </p:nvSpPr>
            <p:spPr bwMode="auto">
              <a:xfrm>
                <a:off x="184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73" name="Oval 25"/>
              <p:cNvSpPr>
                <a:spLocks noChangeAspect="1" noChangeArrowheads="1"/>
              </p:cNvSpPr>
              <p:nvPr/>
            </p:nvSpPr>
            <p:spPr bwMode="auto">
              <a:xfrm>
                <a:off x="2245" y="281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74" name="Oval 26"/>
              <p:cNvSpPr>
                <a:spLocks noChangeAspect="1" noChangeArrowheads="1"/>
              </p:cNvSpPr>
              <p:nvPr/>
            </p:nvSpPr>
            <p:spPr bwMode="auto">
              <a:xfrm>
                <a:off x="1975" y="281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75" name="Group 27"/>
            <p:cNvGrpSpPr>
              <a:grpSpLocks noChangeAspect="1"/>
            </p:cNvGrpSpPr>
            <p:nvPr/>
          </p:nvGrpSpPr>
          <p:grpSpPr bwMode="auto">
            <a:xfrm>
              <a:off x="2365" y="3706"/>
              <a:ext cx="851" cy="321"/>
              <a:chOff x="1597" y="1942"/>
              <a:chExt cx="851" cy="321"/>
            </a:xfrm>
          </p:grpSpPr>
          <p:sp>
            <p:nvSpPr>
              <p:cNvPr id="2076" name="Oval 28"/>
              <p:cNvSpPr>
                <a:spLocks noChangeAspect="1" noChangeArrowheads="1"/>
              </p:cNvSpPr>
              <p:nvPr/>
            </p:nvSpPr>
            <p:spPr bwMode="auto">
              <a:xfrm>
                <a:off x="1843" y="194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77" name="Oval 29"/>
              <p:cNvSpPr>
                <a:spLocks noChangeAspect="1" noChangeArrowheads="1"/>
              </p:cNvSpPr>
              <p:nvPr/>
            </p:nvSpPr>
            <p:spPr bwMode="auto">
              <a:xfrm>
                <a:off x="2041" y="198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78" name="Oval 30"/>
              <p:cNvSpPr>
                <a:spLocks noChangeAspect="1" noChangeArrowheads="1"/>
              </p:cNvSpPr>
              <p:nvPr/>
            </p:nvSpPr>
            <p:spPr bwMode="auto">
              <a:xfrm>
                <a:off x="1645" y="197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79" name="Oval 31"/>
              <p:cNvSpPr>
                <a:spLocks noChangeAspect="1" noChangeArrowheads="1"/>
              </p:cNvSpPr>
              <p:nvPr/>
            </p:nvSpPr>
            <p:spPr bwMode="auto">
              <a:xfrm>
                <a:off x="207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80" name="Oval 32"/>
              <p:cNvSpPr>
                <a:spLocks noChangeAspect="1" noChangeArrowheads="1"/>
              </p:cNvSpPr>
              <p:nvPr/>
            </p:nvSpPr>
            <p:spPr bwMode="auto">
              <a:xfrm>
                <a:off x="159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81" name="Oval 33"/>
              <p:cNvSpPr>
                <a:spLocks noChangeAspect="1" noChangeArrowheads="1"/>
              </p:cNvSpPr>
              <p:nvPr/>
            </p:nvSpPr>
            <p:spPr bwMode="auto">
              <a:xfrm>
                <a:off x="1993" y="210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82" name="Oval 34"/>
              <p:cNvSpPr>
                <a:spLocks noChangeAspect="1" noChangeArrowheads="1"/>
              </p:cNvSpPr>
              <p:nvPr/>
            </p:nvSpPr>
            <p:spPr bwMode="auto">
              <a:xfrm>
                <a:off x="1723" y="211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83" name="Group 35"/>
            <p:cNvGrpSpPr>
              <a:grpSpLocks noChangeAspect="1"/>
            </p:cNvGrpSpPr>
            <p:nvPr/>
          </p:nvGrpSpPr>
          <p:grpSpPr bwMode="auto">
            <a:xfrm>
              <a:off x="2365" y="3592"/>
              <a:ext cx="851" cy="321"/>
              <a:chOff x="1597" y="1942"/>
              <a:chExt cx="851" cy="321"/>
            </a:xfrm>
          </p:grpSpPr>
          <p:sp>
            <p:nvSpPr>
              <p:cNvPr id="2084" name="Oval 36"/>
              <p:cNvSpPr>
                <a:spLocks noChangeAspect="1" noChangeArrowheads="1"/>
              </p:cNvSpPr>
              <p:nvPr/>
            </p:nvSpPr>
            <p:spPr bwMode="auto">
              <a:xfrm>
                <a:off x="1843" y="194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85" name="Oval 37"/>
              <p:cNvSpPr>
                <a:spLocks noChangeAspect="1" noChangeArrowheads="1"/>
              </p:cNvSpPr>
              <p:nvPr/>
            </p:nvSpPr>
            <p:spPr bwMode="auto">
              <a:xfrm>
                <a:off x="2041" y="198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86" name="Oval 38"/>
              <p:cNvSpPr>
                <a:spLocks noChangeAspect="1" noChangeArrowheads="1"/>
              </p:cNvSpPr>
              <p:nvPr/>
            </p:nvSpPr>
            <p:spPr bwMode="auto">
              <a:xfrm>
                <a:off x="1645" y="197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87" name="Oval 39"/>
              <p:cNvSpPr>
                <a:spLocks noChangeAspect="1" noChangeArrowheads="1"/>
              </p:cNvSpPr>
              <p:nvPr/>
            </p:nvSpPr>
            <p:spPr bwMode="auto">
              <a:xfrm>
                <a:off x="207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88" name="Oval 40"/>
              <p:cNvSpPr>
                <a:spLocks noChangeAspect="1" noChangeArrowheads="1"/>
              </p:cNvSpPr>
              <p:nvPr/>
            </p:nvSpPr>
            <p:spPr bwMode="auto">
              <a:xfrm>
                <a:off x="159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89" name="Oval 41"/>
              <p:cNvSpPr>
                <a:spLocks noChangeAspect="1" noChangeArrowheads="1"/>
              </p:cNvSpPr>
              <p:nvPr/>
            </p:nvSpPr>
            <p:spPr bwMode="auto">
              <a:xfrm>
                <a:off x="1993" y="210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90" name="Oval 42"/>
              <p:cNvSpPr>
                <a:spLocks noChangeAspect="1" noChangeArrowheads="1"/>
              </p:cNvSpPr>
              <p:nvPr/>
            </p:nvSpPr>
            <p:spPr bwMode="auto">
              <a:xfrm>
                <a:off x="1723" y="211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91" name="Group 43"/>
            <p:cNvGrpSpPr>
              <a:grpSpLocks noChangeAspect="1"/>
            </p:cNvGrpSpPr>
            <p:nvPr/>
          </p:nvGrpSpPr>
          <p:grpSpPr bwMode="auto">
            <a:xfrm>
              <a:off x="2365" y="3460"/>
              <a:ext cx="851" cy="321"/>
              <a:chOff x="1849" y="2650"/>
              <a:chExt cx="851" cy="321"/>
            </a:xfrm>
          </p:grpSpPr>
          <p:sp>
            <p:nvSpPr>
              <p:cNvPr id="2092" name="Oval 44"/>
              <p:cNvSpPr>
                <a:spLocks noChangeAspect="1" noChangeArrowheads="1"/>
              </p:cNvSpPr>
              <p:nvPr/>
            </p:nvSpPr>
            <p:spPr bwMode="auto">
              <a:xfrm>
                <a:off x="2095" y="265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93" name="Oval 45"/>
              <p:cNvSpPr>
                <a:spLocks noChangeAspect="1" noChangeArrowheads="1"/>
              </p:cNvSpPr>
              <p:nvPr/>
            </p:nvSpPr>
            <p:spPr bwMode="auto">
              <a:xfrm>
                <a:off x="2293" y="269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94" name="Oval 46"/>
              <p:cNvSpPr>
                <a:spLocks noChangeAspect="1" noChangeArrowheads="1"/>
              </p:cNvSpPr>
              <p:nvPr/>
            </p:nvSpPr>
            <p:spPr bwMode="auto">
              <a:xfrm>
                <a:off x="1897" y="2686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95" name="Oval 47"/>
              <p:cNvSpPr>
                <a:spLocks noChangeAspect="1" noChangeArrowheads="1"/>
              </p:cNvSpPr>
              <p:nvPr/>
            </p:nvSpPr>
            <p:spPr bwMode="auto">
              <a:xfrm>
                <a:off x="232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96" name="Oval 48"/>
              <p:cNvSpPr>
                <a:spLocks noChangeAspect="1" noChangeArrowheads="1"/>
              </p:cNvSpPr>
              <p:nvPr/>
            </p:nvSpPr>
            <p:spPr bwMode="auto">
              <a:xfrm>
                <a:off x="184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97" name="Oval 49"/>
              <p:cNvSpPr>
                <a:spLocks noChangeAspect="1" noChangeArrowheads="1"/>
              </p:cNvSpPr>
              <p:nvPr/>
            </p:nvSpPr>
            <p:spPr bwMode="auto">
              <a:xfrm>
                <a:off x="2245" y="281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098" name="Oval 50"/>
              <p:cNvSpPr>
                <a:spLocks noChangeAspect="1" noChangeArrowheads="1"/>
              </p:cNvSpPr>
              <p:nvPr/>
            </p:nvSpPr>
            <p:spPr bwMode="auto">
              <a:xfrm>
                <a:off x="1975" y="281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99" name="Group 51"/>
            <p:cNvGrpSpPr>
              <a:grpSpLocks noChangeAspect="1"/>
            </p:cNvGrpSpPr>
            <p:nvPr/>
          </p:nvGrpSpPr>
          <p:grpSpPr bwMode="auto">
            <a:xfrm>
              <a:off x="2410" y="3408"/>
              <a:ext cx="516" cy="300"/>
              <a:chOff x="574" y="2622"/>
              <a:chExt cx="516" cy="300"/>
            </a:xfrm>
          </p:grpSpPr>
          <p:sp>
            <p:nvSpPr>
              <p:cNvPr id="2100" name="PubPieSlice"/>
              <p:cNvSpPr>
                <a:spLocks noChangeAspect="1" noEditPoints="1" noChangeArrowheads="1"/>
              </p:cNvSpPr>
              <p:nvPr/>
            </p:nvSpPr>
            <p:spPr bwMode="auto">
              <a:xfrm rot="11057327" flipH="1" flipV="1">
                <a:off x="574" y="2703"/>
                <a:ext cx="516" cy="206"/>
              </a:xfrm>
              <a:custGeom>
                <a:avLst/>
                <a:gdLst>
                  <a:gd name="G0" fmla="+- 0 0 0"/>
                  <a:gd name="G1" fmla="sin 10800 -6177163"/>
                  <a:gd name="G2" fmla="cos 10800 -6177163"/>
                  <a:gd name="G3" fmla="sin 10800 3393201"/>
                  <a:gd name="G4" fmla="cos 10800 3393201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9998 w 21600"/>
                  <a:gd name="T1" fmla="*/ 29 h 21600"/>
                  <a:gd name="T2" fmla="*/ 10800 w 21600"/>
                  <a:gd name="T3" fmla="*/ 10800 h 21600"/>
                  <a:gd name="T4" fmla="*/ 17482 w 21600"/>
                  <a:gd name="T5" fmla="*/ 19284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9998" y="29"/>
                    </a:moveTo>
                    <a:cubicBezTo>
                      <a:pt x="4360" y="449"/>
                      <a:pt x="-1" y="5146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3224" y="21600"/>
                      <a:pt x="15577" y="20784"/>
                      <a:pt x="17482" y="19284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101" name="Oval 53"/>
              <p:cNvSpPr>
                <a:spLocks noChangeAspect="1" noChangeArrowheads="1"/>
              </p:cNvSpPr>
              <p:nvPr/>
            </p:nvSpPr>
            <p:spPr bwMode="auto">
              <a:xfrm>
                <a:off x="618" y="2622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02" name="Oval 54"/>
              <p:cNvSpPr>
                <a:spLocks noChangeAspect="1" noChangeArrowheads="1"/>
              </p:cNvSpPr>
              <p:nvPr/>
            </p:nvSpPr>
            <p:spPr bwMode="auto">
              <a:xfrm>
                <a:off x="588" y="2766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03" name="Oval 55"/>
              <p:cNvSpPr>
                <a:spLocks noChangeAspect="1" noChangeArrowheads="1"/>
              </p:cNvSpPr>
              <p:nvPr/>
            </p:nvSpPr>
            <p:spPr bwMode="auto">
              <a:xfrm>
                <a:off x="750" y="2808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04" name="Group 56"/>
            <p:cNvGrpSpPr>
              <a:grpSpLocks noChangeAspect="1"/>
            </p:cNvGrpSpPr>
            <p:nvPr/>
          </p:nvGrpSpPr>
          <p:grpSpPr bwMode="auto">
            <a:xfrm>
              <a:off x="2664" y="3390"/>
              <a:ext cx="522" cy="306"/>
              <a:chOff x="870" y="2598"/>
              <a:chExt cx="522" cy="306"/>
            </a:xfrm>
          </p:grpSpPr>
          <p:sp>
            <p:nvSpPr>
              <p:cNvPr id="2105" name="PubPieSlice"/>
              <p:cNvSpPr>
                <a:spLocks noChangeAspect="1" noEditPoints="1" noChangeArrowheads="1"/>
              </p:cNvSpPr>
              <p:nvPr/>
            </p:nvSpPr>
            <p:spPr bwMode="auto">
              <a:xfrm rot="10800000">
                <a:off x="870" y="2640"/>
                <a:ext cx="516" cy="246"/>
              </a:xfrm>
              <a:custGeom>
                <a:avLst/>
                <a:gdLst>
                  <a:gd name="G0" fmla="+- 0 0 0"/>
                  <a:gd name="G1" fmla="sin 10800 -6177163"/>
                  <a:gd name="G2" fmla="cos 10800 -6177163"/>
                  <a:gd name="G3" fmla="sin 10800 3393201"/>
                  <a:gd name="G4" fmla="cos 10800 3393201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9998 w 21600"/>
                  <a:gd name="T1" fmla="*/ 29 h 21600"/>
                  <a:gd name="T2" fmla="*/ 10800 w 21600"/>
                  <a:gd name="T3" fmla="*/ 10800 h 21600"/>
                  <a:gd name="T4" fmla="*/ 17482 w 21600"/>
                  <a:gd name="T5" fmla="*/ 19284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9998" y="29"/>
                    </a:moveTo>
                    <a:cubicBezTo>
                      <a:pt x="4360" y="449"/>
                      <a:pt x="-1" y="5146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3224" y="21600"/>
                      <a:pt x="15577" y="20784"/>
                      <a:pt x="17482" y="19284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106" name="Oval 58"/>
              <p:cNvSpPr>
                <a:spLocks noChangeAspect="1" noChangeArrowheads="1"/>
              </p:cNvSpPr>
              <p:nvPr/>
            </p:nvSpPr>
            <p:spPr bwMode="auto">
              <a:xfrm>
                <a:off x="1194" y="2790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07" name="Oval 59"/>
              <p:cNvSpPr>
                <a:spLocks noChangeAspect="1" noChangeArrowheads="1"/>
              </p:cNvSpPr>
              <p:nvPr/>
            </p:nvSpPr>
            <p:spPr bwMode="auto">
              <a:xfrm>
                <a:off x="1272" y="2658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08" name="Oval 60"/>
              <p:cNvSpPr>
                <a:spLocks noChangeAspect="1" noChangeArrowheads="1"/>
              </p:cNvSpPr>
              <p:nvPr/>
            </p:nvSpPr>
            <p:spPr bwMode="auto">
              <a:xfrm>
                <a:off x="1068" y="2598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09" name="Group 61"/>
            <p:cNvGrpSpPr>
              <a:grpSpLocks noChangeAspect="1"/>
            </p:cNvGrpSpPr>
            <p:nvPr/>
          </p:nvGrpSpPr>
          <p:grpSpPr bwMode="auto">
            <a:xfrm rot="-2632580">
              <a:off x="2388" y="3234"/>
              <a:ext cx="606" cy="318"/>
              <a:chOff x="1812" y="2502"/>
              <a:chExt cx="606" cy="318"/>
            </a:xfrm>
          </p:grpSpPr>
          <p:sp>
            <p:nvSpPr>
              <p:cNvPr id="2110" name="Oval 62"/>
              <p:cNvSpPr>
                <a:spLocks noChangeAspect="1" noChangeArrowheads="1"/>
              </p:cNvSpPr>
              <p:nvPr/>
            </p:nvSpPr>
            <p:spPr bwMode="auto">
              <a:xfrm>
                <a:off x="1824" y="2574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11" name="Oval 63"/>
              <p:cNvSpPr>
                <a:spLocks noChangeAspect="1" noChangeArrowheads="1"/>
              </p:cNvSpPr>
              <p:nvPr/>
            </p:nvSpPr>
            <p:spPr bwMode="auto">
              <a:xfrm>
                <a:off x="1962" y="2520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12" name="Oval 64"/>
              <p:cNvSpPr>
                <a:spLocks noChangeAspect="1" noChangeArrowheads="1"/>
              </p:cNvSpPr>
              <p:nvPr/>
            </p:nvSpPr>
            <p:spPr bwMode="auto">
              <a:xfrm>
                <a:off x="2118" y="2502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13" name="Oval 65"/>
              <p:cNvSpPr>
                <a:spLocks noChangeAspect="1" noChangeArrowheads="1"/>
              </p:cNvSpPr>
              <p:nvPr/>
            </p:nvSpPr>
            <p:spPr bwMode="auto">
              <a:xfrm>
                <a:off x="2274" y="2544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14" name="Oval 66"/>
              <p:cNvSpPr>
                <a:spLocks noChangeAspect="1" noChangeArrowheads="1"/>
              </p:cNvSpPr>
              <p:nvPr/>
            </p:nvSpPr>
            <p:spPr bwMode="auto">
              <a:xfrm>
                <a:off x="1944" y="2706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15" name="Oval 67"/>
              <p:cNvSpPr>
                <a:spLocks noChangeAspect="1" noChangeArrowheads="1"/>
              </p:cNvSpPr>
              <p:nvPr/>
            </p:nvSpPr>
            <p:spPr bwMode="auto">
              <a:xfrm>
                <a:off x="1830" y="2676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16" name="Oval 68"/>
              <p:cNvSpPr>
                <a:spLocks noChangeAspect="1" noChangeArrowheads="1"/>
              </p:cNvSpPr>
              <p:nvPr/>
            </p:nvSpPr>
            <p:spPr bwMode="auto">
              <a:xfrm>
                <a:off x="2106" y="2706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17" name="Oval 69"/>
              <p:cNvSpPr>
                <a:spLocks noChangeAspect="1" noChangeArrowheads="1"/>
              </p:cNvSpPr>
              <p:nvPr/>
            </p:nvSpPr>
            <p:spPr bwMode="auto">
              <a:xfrm>
                <a:off x="2244" y="2658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18" name="Cloud"/>
              <p:cNvSpPr>
                <a:spLocks noChangeAspect="1" noEditPoints="1" noChangeArrowheads="1"/>
              </p:cNvSpPr>
              <p:nvPr/>
            </p:nvSpPr>
            <p:spPr bwMode="auto">
              <a:xfrm>
                <a:off x="1812" y="2541"/>
                <a:ext cx="594" cy="228"/>
              </a:xfrm>
              <a:custGeom>
                <a:avLst/>
                <a:gdLst>
                  <a:gd name="T0" fmla="*/ 67 w 21600"/>
                  <a:gd name="T1" fmla="*/ 10800 h 21600"/>
                  <a:gd name="T2" fmla="*/ 10800 w 21600"/>
                  <a:gd name="T3" fmla="*/ 21577 h 21600"/>
                  <a:gd name="T4" fmla="*/ 21582 w 21600"/>
                  <a:gd name="T5" fmla="*/ 10800 h 21600"/>
                  <a:gd name="T6" fmla="*/ 10800 w 21600"/>
                  <a:gd name="T7" fmla="*/ 1235 h 21600"/>
                  <a:gd name="T8" fmla="*/ 2977 w 21600"/>
                  <a:gd name="T9" fmla="*/ 3262 h 21600"/>
                  <a:gd name="T10" fmla="*/ 17087 w 21600"/>
                  <a:gd name="T11" fmla="*/ 173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 extrusionOk="0">
                    <a:moveTo>
                      <a:pt x="1949" y="7180"/>
                    </a:moveTo>
                    <a:cubicBezTo>
                      <a:pt x="841" y="7336"/>
                      <a:pt x="-1" y="8613"/>
                      <a:pt x="-1" y="10137"/>
                    </a:cubicBezTo>
                    <a:cubicBezTo>
                      <a:pt x="-1" y="11192"/>
                      <a:pt x="409" y="12169"/>
                      <a:pt x="1074" y="12702"/>
                    </a:cubicBezTo>
                    <a:lnTo>
                      <a:pt x="1063" y="12668"/>
                    </a:lnTo>
                    <a:cubicBezTo>
                      <a:pt x="685" y="13217"/>
                      <a:pt x="474" y="13940"/>
                      <a:pt x="474" y="14690"/>
                    </a:cubicBezTo>
                    <a:cubicBezTo>
                      <a:pt x="475" y="16325"/>
                      <a:pt x="1451" y="17650"/>
                      <a:pt x="2655" y="17650"/>
                    </a:cubicBezTo>
                    <a:cubicBezTo>
                      <a:pt x="2739" y="17650"/>
                      <a:pt x="2824" y="17643"/>
                      <a:pt x="2909" y="17629"/>
                    </a:cubicBezTo>
                    <a:lnTo>
                      <a:pt x="2897" y="17649"/>
                    </a:lnTo>
                    <a:cubicBezTo>
                      <a:pt x="3585" y="19288"/>
                      <a:pt x="4863" y="20299"/>
                      <a:pt x="6247" y="20299"/>
                    </a:cubicBezTo>
                    <a:cubicBezTo>
                      <a:pt x="6947" y="20299"/>
                      <a:pt x="7635" y="20039"/>
                      <a:pt x="8235" y="19546"/>
                    </a:cubicBezTo>
                    <a:lnTo>
                      <a:pt x="8229" y="19550"/>
                    </a:lnTo>
                    <a:cubicBezTo>
                      <a:pt x="8855" y="20829"/>
                      <a:pt x="9908" y="21596"/>
                      <a:pt x="11036" y="21596"/>
                    </a:cubicBezTo>
                    <a:cubicBezTo>
                      <a:pt x="12523" y="21596"/>
                      <a:pt x="13836" y="20267"/>
                      <a:pt x="14267" y="18324"/>
                    </a:cubicBezTo>
                    <a:lnTo>
                      <a:pt x="14270" y="18350"/>
                    </a:lnTo>
                    <a:cubicBezTo>
                      <a:pt x="14730" y="18740"/>
                      <a:pt x="15260" y="18946"/>
                      <a:pt x="15802" y="18946"/>
                    </a:cubicBezTo>
                    <a:cubicBezTo>
                      <a:pt x="17390" y="18946"/>
                      <a:pt x="18682" y="17205"/>
                      <a:pt x="18694" y="15045"/>
                    </a:cubicBezTo>
                    <a:lnTo>
                      <a:pt x="18689" y="15035"/>
                    </a:lnTo>
                    <a:cubicBezTo>
                      <a:pt x="20357" y="14710"/>
                      <a:pt x="21597" y="12765"/>
                      <a:pt x="21597" y="10472"/>
                    </a:cubicBezTo>
                    <a:cubicBezTo>
                      <a:pt x="21597" y="9456"/>
                      <a:pt x="21350" y="8469"/>
                      <a:pt x="20896" y="7663"/>
                    </a:cubicBezTo>
                    <a:lnTo>
                      <a:pt x="20889" y="7661"/>
                    </a:lnTo>
                    <a:cubicBezTo>
                      <a:pt x="21031" y="7208"/>
                      <a:pt x="21105" y="6721"/>
                      <a:pt x="21105" y="6228"/>
                    </a:cubicBezTo>
                    <a:cubicBezTo>
                      <a:pt x="21105" y="4588"/>
                      <a:pt x="20299" y="3150"/>
                      <a:pt x="19139" y="2719"/>
                    </a:cubicBezTo>
                    <a:lnTo>
                      <a:pt x="19148" y="2712"/>
                    </a:lnTo>
                    <a:cubicBezTo>
                      <a:pt x="18940" y="1142"/>
                      <a:pt x="17933" y="-1"/>
                      <a:pt x="16758" y="-1"/>
                    </a:cubicBezTo>
                    <a:cubicBezTo>
                      <a:pt x="16044" y="-1"/>
                      <a:pt x="15367" y="426"/>
                      <a:pt x="14905" y="1165"/>
                    </a:cubicBezTo>
                    <a:lnTo>
                      <a:pt x="14909" y="1170"/>
                    </a:lnTo>
                    <a:cubicBezTo>
                      <a:pt x="14497" y="432"/>
                      <a:pt x="13855" y="-1"/>
                      <a:pt x="13174" y="-1"/>
                    </a:cubicBezTo>
                    <a:cubicBezTo>
                      <a:pt x="12347" y="-1"/>
                      <a:pt x="11590" y="637"/>
                      <a:pt x="11221" y="1645"/>
                    </a:cubicBezTo>
                    <a:lnTo>
                      <a:pt x="11229" y="1694"/>
                    </a:lnTo>
                    <a:cubicBezTo>
                      <a:pt x="10730" y="1024"/>
                      <a:pt x="10058" y="649"/>
                      <a:pt x="9358" y="649"/>
                    </a:cubicBezTo>
                    <a:cubicBezTo>
                      <a:pt x="8372" y="649"/>
                      <a:pt x="7466" y="1391"/>
                      <a:pt x="7003" y="2578"/>
                    </a:cubicBezTo>
                    <a:lnTo>
                      <a:pt x="6995" y="2602"/>
                    </a:lnTo>
                    <a:cubicBezTo>
                      <a:pt x="6477" y="2189"/>
                      <a:pt x="5888" y="1971"/>
                      <a:pt x="5288" y="1971"/>
                    </a:cubicBezTo>
                    <a:cubicBezTo>
                      <a:pt x="3423" y="1972"/>
                      <a:pt x="1912" y="4029"/>
                      <a:pt x="1912" y="6567"/>
                    </a:cubicBezTo>
                    <a:cubicBezTo>
                      <a:pt x="1911" y="6774"/>
                      <a:pt x="1922" y="6981"/>
                      <a:pt x="1942" y="7186"/>
                    </a:cubicBezTo>
                    <a:close/>
                  </a:path>
                  <a:path w="21600" h="21600" fill="none" extrusionOk="0">
                    <a:moveTo>
                      <a:pt x="1074" y="12702"/>
                    </a:moveTo>
                    <a:cubicBezTo>
                      <a:pt x="1407" y="12969"/>
                      <a:pt x="1786" y="13109"/>
                      <a:pt x="2172" y="13109"/>
                    </a:cubicBezTo>
                    <a:cubicBezTo>
                      <a:pt x="2228" y="13109"/>
                      <a:pt x="2285" y="13107"/>
                      <a:pt x="2341" y="13101"/>
                    </a:cubicBezTo>
                  </a:path>
                  <a:path w="21600" h="21600" fill="none" extrusionOk="0">
                    <a:moveTo>
                      <a:pt x="2909" y="17629"/>
                    </a:moveTo>
                    <a:cubicBezTo>
                      <a:pt x="3099" y="17599"/>
                      <a:pt x="3285" y="17535"/>
                      <a:pt x="3463" y="17439"/>
                    </a:cubicBezTo>
                  </a:path>
                  <a:path w="21600" h="21600" fill="none" extrusionOk="0">
                    <a:moveTo>
                      <a:pt x="7895" y="18680"/>
                    </a:moveTo>
                    <a:cubicBezTo>
                      <a:pt x="7983" y="18985"/>
                      <a:pt x="8095" y="19277"/>
                      <a:pt x="8229" y="19550"/>
                    </a:cubicBezTo>
                  </a:path>
                  <a:path w="21600" h="21600" fill="none" extrusionOk="0">
                    <a:moveTo>
                      <a:pt x="14267" y="18324"/>
                    </a:moveTo>
                    <a:cubicBezTo>
                      <a:pt x="14336" y="18013"/>
                      <a:pt x="14380" y="17693"/>
                      <a:pt x="14400" y="17370"/>
                    </a:cubicBezTo>
                  </a:path>
                  <a:path w="21600" h="21600" fill="none" extrusionOk="0">
                    <a:moveTo>
                      <a:pt x="18694" y="15045"/>
                    </a:moveTo>
                    <a:cubicBezTo>
                      <a:pt x="18694" y="15034"/>
                      <a:pt x="18695" y="15024"/>
                      <a:pt x="18695" y="15013"/>
                    </a:cubicBezTo>
                    <a:cubicBezTo>
                      <a:pt x="18695" y="13508"/>
                      <a:pt x="18063" y="12136"/>
                      <a:pt x="17069" y="11477"/>
                    </a:cubicBezTo>
                  </a:path>
                  <a:path w="21600" h="21600" fill="none" extrusionOk="0">
                    <a:moveTo>
                      <a:pt x="20165" y="8999"/>
                    </a:moveTo>
                    <a:cubicBezTo>
                      <a:pt x="20479" y="8635"/>
                      <a:pt x="20726" y="8177"/>
                      <a:pt x="20889" y="7661"/>
                    </a:cubicBezTo>
                  </a:path>
                  <a:path w="21600" h="21600" fill="none" extrusionOk="0">
                    <a:moveTo>
                      <a:pt x="19186" y="3344"/>
                    </a:moveTo>
                    <a:cubicBezTo>
                      <a:pt x="19186" y="3328"/>
                      <a:pt x="19187" y="3313"/>
                      <a:pt x="19187" y="3297"/>
                    </a:cubicBezTo>
                    <a:cubicBezTo>
                      <a:pt x="19187" y="3101"/>
                      <a:pt x="19174" y="2905"/>
                      <a:pt x="19148" y="2712"/>
                    </a:cubicBezTo>
                  </a:path>
                  <a:path w="21600" h="21600" fill="none" extrusionOk="0">
                    <a:moveTo>
                      <a:pt x="14905" y="1165"/>
                    </a:moveTo>
                    <a:cubicBezTo>
                      <a:pt x="14754" y="1408"/>
                      <a:pt x="14629" y="1679"/>
                      <a:pt x="14535" y="1971"/>
                    </a:cubicBezTo>
                  </a:path>
                  <a:path w="21600" h="21600" fill="none" extrusionOk="0">
                    <a:moveTo>
                      <a:pt x="11221" y="1645"/>
                    </a:moveTo>
                    <a:cubicBezTo>
                      <a:pt x="11140" y="1866"/>
                      <a:pt x="11080" y="2099"/>
                      <a:pt x="11041" y="2340"/>
                    </a:cubicBezTo>
                  </a:path>
                  <a:path w="21600" h="21600" fill="none" extrusionOk="0">
                    <a:moveTo>
                      <a:pt x="7645" y="3276"/>
                    </a:moveTo>
                    <a:cubicBezTo>
                      <a:pt x="7449" y="3016"/>
                      <a:pt x="7231" y="2790"/>
                      <a:pt x="6995" y="2602"/>
                    </a:cubicBezTo>
                  </a:path>
                  <a:path w="21600" h="21600" fill="none" extrusionOk="0">
                    <a:moveTo>
                      <a:pt x="1942" y="7186"/>
                    </a:moveTo>
                    <a:cubicBezTo>
                      <a:pt x="1966" y="7426"/>
                      <a:pt x="2004" y="7663"/>
                      <a:pt x="2056" y="7895"/>
                    </a:cubicBezTo>
                  </a:path>
                </a:pathLst>
              </a:custGeom>
              <a:gradFill rotWithShape="1">
                <a:gsLst>
                  <a:gs pos="0">
                    <a:srgbClr val="FFBE7D">
                      <a:gamma/>
                      <a:shade val="46275"/>
                      <a:invGamma/>
                    </a:srgbClr>
                  </a:gs>
                  <a:gs pos="100000">
                    <a:srgbClr val="FFBE7D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grpSp>
        <p:nvGrpSpPr>
          <p:cNvPr id="2119" name="Group 71"/>
          <p:cNvGrpSpPr>
            <a:grpSpLocks/>
          </p:cNvGrpSpPr>
          <p:nvPr/>
        </p:nvGrpSpPr>
        <p:grpSpPr bwMode="auto">
          <a:xfrm rot="5400000" flipH="1">
            <a:off x="3909219" y="4420394"/>
            <a:ext cx="382587" cy="422275"/>
            <a:chOff x="387" y="3948"/>
            <a:chExt cx="241" cy="266"/>
          </a:xfrm>
        </p:grpSpPr>
        <p:grpSp>
          <p:nvGrpSpPr>
            <p:cNvPr id="2120" name="Group 72"/>
            <p:cNvGrpSpPr>
              <a:grpSpLocks/>
            </p:cNvGrpSpPr>
            <p:nvPr/>
          </p:nvGrpSpPr>
          <p:grpSpPr bwMode="auto">
            <a:xfrm rot="-2042757">
              <a:off x="388" y="3948"/>
              <a:ext cx="240" cy="266"/>
              <a:chOff x="1176" y="2022"/>
              <a:chExt cx="240" cy="266"/>
            </a:xfrm>
          </p:grpSpPr>
          <p:sp>
            <p:nvSpPr>
              <p:cNvPr id="2121" name="Oval 73"/>
              <p:cNvSpPr>
                <a:spLocks noChangeArrowheads="1"/>
              </p:cNvSpPr>
              <p:nvPr/>
            </p:nvSpPr>
            <p:spPr bwMode="auto">
              <a:xfrm>
                <a:off x="1176" y="2136"/>
                <a:ext cx="56" cy="66"/>
              </a:xfrm>
              <a:prstGeom prst="ellipse">
                <a:avLst/>
              </a:pr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50000">
                    <a:srgbClr val="D24F3B"/>
                  </a:gs>
                  <a:gs pos="100000">
                    <a:srgbClr val="D24F3B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22" name="Oval 74"/>
              <p:cNvSpPr>
                <a:spLocks noChangeArrowheads="1"/>
              </p:cNvSpPr>
              <p:nvPr/>
            </p:nvSpPr>
            <p:spPr bwMode="auto">
              <a:xfrm>
                <a:off x="1350" y="2202"/>
                <a:ext cx="66" cy="56"/>
              </a:xfrm>
              <a:prstGeom prst="ellipse">
                <a:avLst/>
              </a:pr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50000">
                    <a:srgbClr val="D24F3B"/>
                  </a:gs>
                  <a:gs pos="100000">
                    <a:srgbClr val="D24F3B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23" name="Oval 75"/>
              <p:cNvSpPr>
                <a:spLocks noChangeArrowheads="1"/>
              </p:cNvSpPr>
              <p:nvPr/>
            </p:nvSpPr>
            <p:spPr bwMode="auto">
              <a:xfrm>
                <a:off x="1254" y="2052"/>
                <a:ext cx="66" cy="78"/>
              </a:xfrm>
              <a:prstGeom prst="ellipse">
                <a:avLst/>
              </a:pr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50000">
                    <a:srgbClr val="D24F3B"/>
                  </a:gs>
                  <a:gs pos="100000">
                    <a:srgbClr val="D24F3B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24" name="Oval 76"/>
              <p:cNvSpPr>
                <a:spLocks noChangeArrowheads="1"/>
              </p:cNvSpPr>
              <p:nvPr/>
            </p:nvSpPr>
            <p:spPr bwMode="auto">
              <a:xfrm>
                <a:off x="1290" y="2232"/>
                <a:ext cx="56" cy="56"/>
              </a:xfrm>
              <a:prstGeom prst="ellipse">
                <a:avLst/>
              </a:pr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50000">
                    <a:srgbClr val="D24F3B"/>
                  </a:gs>
                  <a:gs pos="100000">
                    <a:srgbClr val="D24F3B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25" name="Oval 77"/>
              <p:cNvSpPr>
                <a:spLocks noChangeArrowheads="1"/>
              </p:cNvSpPr>
              <p:nvPr/>
            </p:nvSpPr>
            <p:spPr bwMode="auto">
              <a:xfrm>
                <a:off x="1242" y="2160"/>
                <a:ext cx="56" cy="56"/>
              </a:xfrm>
              <a:prstGeom prst="ellipse">
                <a:avLst/>
              </a:pr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50000">
                    <a:srgbClr val="D24F3B"/>
                  </a:gs>
                  <a:gs pos="100000">
                    <a:srgbClr val="D24F3B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26" name="Oval 78"/>
              <p:cNvSpPr>
                <a:spLocks noChangeArrowheads="1"/>
              </p:cNvSpPr>
              <p:nvPr/>
            </p:nvSpPr>
            <p:spPr bwMode="auto">
              <a:xfrm>
                <a:off x="1338" y="2112"/>
                <a:ext cx="72" cy="56"/>
              </a:xfrm>
              <a:prstGeom prst="ellipse">
                <a:avLst/>
              </a:pr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50000">
                    <a:srgbClr val="D24F3B"/>
                  </a:gs>
                  <a:gs pos="100000">
                    <a:srgbClr val="D24F3B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27" name="Oval 79"/>
              <p:cNvSpPr>
                <a:spLocks noChangeArrowheads="1"/>
              </p:cNvSpPr>
              <p:nvPr/>
            </p:nvSpPr>
            <p:spPr bwMode="auto">
              <a:xfrm>
                <a:off x="1326" y="2022"/>
                <a:ext cx="66" cy="84"/>
              </a:xfrm>
              <a:prstGeom prst="ellipse">
                <a:avLst/>
              </a:pr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50000">
                    <a:srgbClr val="D24F3B"/>
                  </a:gs>
                  <a:gs pos="100000">
                    <a:srgbClr val="D24F3B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128" name="Oval 80"/>
            <p:cNvSpPr>
              <a:spLocks noChangeArrowheads="1"/>
            </p:cNvSpPr>
            <p:nvPr/>
          </p:nvSpPr>
          <p:spPr bwMode="auto">
            <a:xfrm rot="-2021404">
              <a:off x="387" y="3960"/>
              <a:ext cx="56" cy="56"/>
            </a:xfrm>
            <a:prstGeom prst="ellipse">
              <a:avLst/>
            </a:prstGeom>
            <a:gradFill rotWithShape="1">
              <a:gsLst>
                <a:gs pos="0">
                  <a:srgbClr val="D24F3B">
                    <a:gamma/>
                    <a:shade val="76078"/>
                    <a:invGamma/>
                  </a:srgbClr>
                </a:gs>
                <a:gs pos="50000">
                  <a:srgbClr val="D24F3B"/>
                </a:gs>
                <a:gs pos="100000">
                  <a:srgbClr val="D24F3B">
                    <a:gamma/>
                    <a:shade val="76078"/>
                    <a:invGamma/>
                  </a:srgbClr>
                </a:gs>
              </a:gsLst>
              <a:lin ang="5400000" scaled="1"/>
            </a:gradFill>
            <a:ln w="31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2129" name="Freeform 81"/>
          <p:cNvSpPr>
            <a:spLocks/>
          </p:cNvSpPr>
          <p:nvPr/>
        </p:nvSpPr>
        <p:spPr bwMode="auto">
          <a:xfrm>
            <a:off x="3303588" y="4818063"/>
            <a:ext cx="760412" cy="176212"/>
          </a:xfrm>
          <a:custGeom>
            <a:avLst/>
            <a:gdLst>
              <a:gd name="T0" fmla="*/ 0 w 479"/>
              <a:gd name="T1" fmla="*/ 41 h 111"/>
              <a:gd name="T2" fmla="*/ 227 w 479"/>
              <a:gd name="T3" fmla="*/ 111 h 111"/>
              <a:gd name="T4" fmla="*/ 479 w 479"/>
              <a:gd name="T5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11">
                <a:moveTo>
                  <a:pt x="0" y="41"/>
                </a:moveTo>
                <a:cubicBezTo>
                  <a:pt x="15" y="105"/>
                  <a:pt x="143" y="111"/>
                  <a:pt x="227" y="111"/>
                </a:cubicBezTo>
                <a:cubicBezTo>
                  <a:pt x="310" y="111"/>
                  <a:pt x="445" y="103"/>
                  <a:pt x="479" y="0"/>
                </a:cubicBezTo>
              </a:path>
            </a:pathLst>
          </a:custGeom>
          <a:noFill/>
          <a:ln w="12700" cap="flat" cmpd="sng">
            <a:solidFill>
              <a:srgbClr val="80808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>
                        <a:gamma/>
                        <a:shade val="63529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130" name="Freeform 82"/>
          <p:cNvSpPr>
            <a:spLocks/>
          </p:cNvSpPr>
          <p:nvPr/>
        </p:nvSpPr>
        <p:spPr bwMode="auto">
          <a:xfrm rot="6372881" flipH="1">
            <a:off x="3315494" y="4356894"/>
            <a:ext cx="165100" cy="169862"/>
          </a:xfrm>
          <a:custGeom>
            <a:avLst/>
            <a:gdLst>
              <a:gd name="T0" fmla="*/ 96 w 99"/>
              <a:gd name="T1" fmla="*/ 0 h 110"/>
              <a:gd name="T2" fmla="*/ 83 w 99"/>
              <a:gd name="T3" fmla="*/ 81 h 110"/>
              <a:gd name="T4" fmla="*/ 0 w 99"/>
              <a:gd name="T5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9" h="110">
                <a:moveTo>
                  <a:pt x="96" y="0"/>
                </a:moveTo>
                <a:cubicBezTo>
                  <a:pt x="97" y="31"/>
                  <a:pt x="99" y="63"/>
                  <a:pt x="83" y="81"/>
                </a:cubicBezTo>
                <a:cubicBezTo>
                  <a:pt x="67" y="99"/>
                  <a:pt x="33" y="104"/>
                  <a:pt x="0" y="110"/>
                </a:cubicBezTo>
              </a:path>
            </a:pathLst>
          </a:custGeom>
          <a:noFill/>
          <a:ln w="12700" cap="flat" cmpd="sng">
            <a:solidFill>
              <a:srgbClr val="80808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>
                        <a:gamma/>
                        <a:shade val="63529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131" name="Group 83"/>
          <p:cNvGrpSpPr>
            <a:grpSpLocks noChangeAspect="1"/>
          </p:cNvGrpSpPr>
          <p:nvPr/>
        </p:nvGrpSpPr>
        <p:grpSpPr bwMode="auto">
          <a:xfrm>
            <a:off x="7567613" y="5487988"/>
            <a:ext cx="1160462" cy="1074737"/>
            <a:chOff x="4643" y="3453"/>
            <a:chExt cx="606" cy="561"/>
          </a:xfrm>
        </p:grpSpPr>
        <p:grpSp>
          <p:nvGrpSpPr>
            <p:cNvPr id="2132" name="Group 84"/>
            <p:cNvGrpSpPr>
              <a:grpSpLocks noChangeAspect="1"/>
            </p:cNvGrpSpPr>
            <p:nvPr/>
          </p:nvGrpSpPr>
          <p:grpSpPr bwMode="auto">
            <a:xfrm>
              <a:off x="4643" y="3453"/>
              <a:ext cx="606" cy="561"/>
              <a:chOff x="4643" y="3453"/>
              <a:chExt cx="606" cy="561"/>
            </a:xfrm>
          </p:grpSpPr>
          <p:sp>
            <p:nvSpPr>
              <p:cNvPr id="2133" name="AutoShape 85"/>
              <p:cNvSpPr>
                <a:spLocks noChangeAspect="1" noChangeArrowheads="1"/>
              </p:cNvSpPr>
              <p:nvPr/>
            </p:nvSpPr>
            <p:spPr bwMode="auto">
              <a:xfrm rot="-358625" flipH="1" flipV="1">
                <a:off x="4732" y="3453"/>
                <a:ext cx="517" cy="546"/>
              </a:xfrm>
              <a:custGeom>
                <a:avLst/>
                <a:gdLst>
                  <a:gd name="G0" fmla="+- -6459029 0 0"/>
                  <a:gd name="G1" fmla="+- 5927363 0 0"/>
                  <a:gd name="G2" fmla="+- -6459029 0 5927363"/>
                  <a:gd name="G3" fmla="+- 10800 0 0"/>
                  <a:gd name="G4" fmla="+- 0 0 -6459029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9301 0 0"/>
                  <a:gd name="G9" fmla="+- 0 0 5927363"/>
                  <a:gd name="G10" fmla="+- 9301 0 2700"/>
                  <a:gd name="G11" fmla="cos G10 -6459029"/>
                  <a:gd name="G12" fmla="sin G10 -6459029"/>
                  <a:gd name="G13" fmla="cos 13500 -6459029"/>
                  <a:gd name="G14" fmla="sin 13500 -6459029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9301 1 2"/>
                  <a:gd name="G20" fmla="+- G19 5400 0"/>
                  <a:gd name="G21" fmla="cos G20 -6459029"/>
                  <a:gd name="G22" fmla="sin G20 -6459029"/>
                  <a:gd name="G23" fmla="+- G21 10800 0"/>
                  <a:gd name="G24" fmla="+- G12 G23 G22"/>
                  <a:gd name="G25" fmla="+- G22 G23 G11"/>
                  <a:gd name="G26" fmla="cos 10800 -6459029"/>
                  <a:gd name="G27" fmla="sin 10800 -6459029"/>
                  <a:gd name="G28" fmla="cos 9301 -6459029"/>
                  <a:gd name="G29" fmla="sin 9301 -6459029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5927363"/>
                  <a:gd name="G36" fmla="sin G34 5927363"/>
                  <a:gd name="G37" fmla="+/ 5927363 -6459029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9301 G39"/>
                  <a:gd name="G43" fmla="sin 9301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7 w 21600"/>
                  <a:gd name="T5" fmla="*/ 11563 h 21600"/>
                  <a:gd name="T6" fmla="*/ 10722 w 21600"/>
                  <a:gd name="T7" fmla="*/ 20850 h 21600"/>
                  <a:gd name="T8" fmla="*/ 1522 w 21600"/>
                  <a:gd name="T9" fmla="*/ 11457 h 21600"/>
                  <a:gd name="T10" fmla="*/ 8791 w 21600"/>
                  <a:gd name="T11" fmla="*/ -2550 h 21600"/>
                  <a:gd name="T12" fmla="*/ 12716 w 21600"/>
                  <a:gd name="T13" fmla="*/ 347 h 21600"/>
                  <a:gd name="T14" fmla="*/ 9817 w 21600"/>
                  <a:gd name="T15" fmla="*/ 427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9416" y="1602"/>
                    </a:moveTo>
                    <a:cubicBezTo>
                      <a:pt x="4864" y="2287"/>
                      <a:pt x="1498" y="6197"/>
                      <a:pt x="1498" y="10799"/>
                    </a:cubicBezTo>
                    <a:cubicBezTo>
                      <a:pt x="1498" y="15908"/>
                      <a:pt x="5619" y="20061"/>
                      <a:pt x="10727" y="20100"/>
                    </a:cubicBezTo>
                    <a:lnTo>
                      <a:pt x="10716" y="21599"/>
                    </a:lnTo>
                    <a:cubicBezTo>
                      <a:pt x="4784" y="21553"/>
                      <a:pt x="0" y="16731"/>
                      <a:pt x="0" y="10800"/>
                    </a:cubicBezTo>
                    <a:cubicBezTo>
                      <a:pt x="0" y="5455"/>
                      <a:pt x="3908" y="915"/>
                      <a:pt x="9193" y="120"/>
                    </a:cubicBezTo>
                    <a:lnTo>
                      <a:pt x="8791" y="-2550"/>
                    </a:lnTo>
                    <a:lnTo>
                      <a:pt x="12716" y="347"/>
                    </a:lnTo>
                    <a:lnTo>
                      <a:pt x="9817" y="4272"/>
                    </a:lnTo>
                    <a:lnTo>
                      <a:pt x="9416" y="160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6FF33"/>
                  </a:gs>
                  <a:gs pos="100000">
                    <a:srgbClr val="B2B2B2"/>
                  </a:gs>
                </a:gsLst>
                <a:lin ang="5400000" scaled="1"/>
              </a:gradFill>
              <a:ln w="9525">
                <a:solidFill>
                  <a:srgbClr val="CC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34" name="Text Box 86"/>
              <p:cNvSpPr txBox="1">
                <a:spLocks noChangeAspect="1" noChangeArrowheads="1"/>
              </p:cNvSpPr>
              <p:nvPr/>
            </p:nvSpPr>
            <p:spPr bwMode="auto">
              <a:xfrm>
                <a:off x="5051" y="3584"/>
                <a:ext cx="167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rgbClr val="FFCC00"/>
                        </a:gs>
                        <a:gs pos="100000">
                          <a:srgbClr val="4E2E00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800" b="1">
                    <a:cs typeface="Arial" charset="0"/>
                  </a:rPr>
                  <a:t>G1</a:t>
                </a:r>
              </a:p>
            </p:txBody>
          </p:sp>
          <p:sp>
            <p:nvSpPr>
              <p:cNvPr id="2135" name="AutoShape 87"/>
              <p:cNvSpPr>
                <a:spLocks noChangeAspect="1" noChangeArrowheads="1"/>
              </p:cNvSpPr>
              <p:nvPr/>
            </p:nvSpPr>
            <p:spPr bwMode="auto">
              <a:xfrm rot="18405022">
                <a:off x="4690" y="3482"/>
                <a:ext cx="524" cy="539"/>
              </a:xfrm>
              <a:custGeom>
                <a:avLst/>
                <a:gdLst>
                  <a:gd name="G0" fmla="+- -8980066 0 0"/>
                  <a:gd name="G1" fmla="+- 9120358 0 0"/>
                  <a:gd name="G2" fmla="+- -8980066 0 9120358"/>
                  <a:gd name="G3" fmla="+- 10800 0 0"/>
                  <a:gd name="G4" fmla="+- 0 0 -8980066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9105 0 0"/>
                  <a:gd name="G9" fmla="+- 0 0 9120358"/>
                  <a:gd name="G10" fmla="+- 9105 0 2700"/>
                  <a:gd name="G11" fmla="cos G10 -8980066"/>
                  <a:gd name="G12" fmla="sin G10 -8980066"/>
                  <a:gd name="G13" fmla="cos 13500 -8980066"/>
                  <a:gd name="G14" fmla="sin 13500 -8980066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9105 1 2"/>
                  <a:gd name="G20" fmla="+- G19 5400 0"/>
                  <a:gd name="G21" fmla="cos G20 -8980066"/>
                  <a:gd name="G22" fmla="sin G20 -8980066"/>
                  <a:gd name="G23" fmla="+- G21 10800 0"/>
                  <a:gd name="G24" fmla="+- G12 G23 G22"/>
                  <a:gd name="G25" fmla="+- G22 G23 G11"/>
                  <a:gd name="G26" fmla="cos 10800 -8980066"/>
                  <a:gd name="G27" fmla="sin 10800 -8980066"/>
                  <a:gd name="G28" fmla="cos 9105 -8980066"/>
                  <a:gd name="G29" fmla="sin 9105 -8980066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9120358"/>
                  <a:gd name="G36" fmla="sin G34 9120358"/>
                  <a:gd name="G37" fmla="+/ 9120358 -8980066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9105 G39"/>
                  <a:gd name="G43" fmla="sin 9105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1 w 21600"/>
                  <a:gd name="T5" fmla="*/ 10598 h 21600"/>
                  <a:gd name="T6" fmla="*/ 3269 w 21600"/>
                  <a:gd name="T7" fmla="*/ 17308 h 21600"/>
                  <a:gd name="T8" fmla="*/ 1696 w 21600"/>
                  <a:gd name="T9" fmla="*/ 10629 h 21600"/>
                  <a:gd name="T10" fmla="*/ 922 w 21600"/>
                  <a:gd name="T11" fmla="*/ 1597 h 21600"/>
                  <a:gd name="T12" fmla="*/ 5935 w 21600"/>
                  <a:gd name="T13" fmla="*/ 1419 h 21600"/>
                  <a:gd name="T14" fmla="*/ 6113 w 21600"/>
                  <a:gd name="T15" fmla="*/ 643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4138" y="4593"/>
                    </a:moveTo>
                    <a:cubicBezTo>
                      <a:pt x="2568" y="6278"/>
                      <a:pt x="1694" y="8496"/>
                      <a:pt x="1694" y="10799"/>
                    </a:cubicBezTo>
                    <a:cubicBezTo>
                      <a:pt x="1694" y="12986"/>
                      <a:pt x="2481" y="15099"/>
                      <a:pt x="3911" y="16753"/>
                    </a:cubicBezTo>
                    <a:lnTo>
                      <a:pt x="2628" y="17861"/>
                    </a:lnTo>
                    <a:cubicBezTo>
                      <a:pt x="933" y="15899"/>
                      <a:pt x="0" y="13393"/>
                      <a:pt x="0" y="10800"/>
                    </a:cubicBezTo>
                    <a:cubicBezTo>
                      <a:pt x="0" y="8067"/>
                      <a:pt x="1035" y="5436"/>
                      <a:pt x="2898" y="3437"/>
                    </a:cubicBezTo>
                    <a:lnTo>
                      <a:pt x="922" y="1597"/>
                    </a:lnTo>
                    <a:lnTo>
                      <a:pt x="5935" y="1419"/>
                    </a:lnTo>
                    <a:lnTo>
                      <a:pt x="6113" y="6433"/>
                    </a:lnTo>
                    <a:lnTo>
                      <a:pt x="4138" y="459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3300"/>
                  </a:gs>
                  <a:gs pos="100000">
                    <a:srgbClr val="99FF66"/>
                  </a:gs>
                </a:gsLst>
                <a:lin ang="5400000" scaled="1"/>
              </a:gradFill>
              <a:ln w="9525">
                <a:solidFill>
                  <a:srgbClr val="CC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36" name="Text Box 88"/>
              <p:cNvSpPr txBox="1">
                <a:spLocks noChangeAspect="1" noChangeArrowheads="1"/>
              </p:cNvSpPr>
              <p:nvPr/>
            </p:nvSpPr>
            <p:spPr bwMode="auto">
              <a:xfrm>
                <a:off x="4802" y="3819"/>
                <a:ext cx="132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rgbClr val="FFCC00"/>
                        </a:gs>
                        <a:gs pos="100000">
                          <a:srgbClr val="4E2E00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800" b="1">
                    <a:cs typeface="Arial" charset="0"/>
                  </a:rPr>
                  <a:t>S</a:t>
                </a:r>
              </a:p>
            </p:txBody>
          </p:sp>
          <p:sp>
            <p:nvSpPr>
              <p:cNvPr id="2137" name="AutoShape 89"/>
              <p:cNvSpPr>
                <a:spLocks noChangeAspect="1" noChangeArrowheads="1"/>
              </p:cNvSpPr>
              <p:nvPr/>
            </p:nvSpPr>
            <p:spPr bwMode="auto">
              <a:xfrm rot="-20047762">
                <a:off x="4677" y="3470"/>
                <a:ext cx="518" cy="532"/>
              </a:xfrm>
              <a:custGeom>
                <a:avLst/>
                <a:gdLst>
                  <a:gd name="G0" fmla="+- -10409534 0 0"/>
                  <a:gd name="G1" fmla="+- 10623139 0 0"/>
                  <a:gd name="G2" fmla="+- -10409534 0 10623139"/>
                  <a:gd name="G3" fmla="+- 10800 0 0"/>
                  <a:gd name="G4" fmla="+- 0 0 -10409534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9234 0 0"/>
                  <a:gd name="G9" fmla="+- 0 0 10623139"/>
                  <a:gd name="G10" fmla="+- 9234 0 2700"/>
                  <a:gd name="G11" fmla="cos G10 -10409534"/>
                  <a:gd name="G12" fmla="sin G10 -10409534"/>
                  <a:gd name="G13" fmla="cos 13500 -10409534"/>
                  <a:gd name="G14" fmla="sin 13500 -10409534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9234 1 2"/>
                  <a:gd name="G20" fmla="+- G19 5400 0"/>
                  <a:gd name="G21" fmla="cos G20 -10409534"/>
                  <a:gd name="G22" fmla="sin G20 -10409534"/>
                  <a:gd name="G23" fmla="+- G21 10800 0"/>
                  <a:gd name="G24" fmla="+- G12 G23 G22"/>
                  <a:gd name="G25" fmla="+- G22 G23 G11"/>
                  <a:gd name="G26" fmla="cos 10800 -10409534"/>
                  <a:gd name="G27" fmla="sin 10800 -10409534"/>
                  <a:gd name="G28" fmla="cos 9234 -10409534"/>
                  <a:gd name="G29" fmla="sin 9234 -10409534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0623139"/>
                  <a:gd name="G36" fmla="sin G34 10623139"/>
                  <a:gd name="G37" fmla="+/ 10623139 -10409534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9234 G39"/>
                  <a:gd name="G43" fmla="sin 9234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4 w 21600"/>
                  <a:gd name="T5" fmla="*/ 10492 h 21600"/>
                  <a:gd name="T6" fmla="*/ 1268 w 21600"/>
                  <a:gd name="T7" fmla="*/ 13879 h 21600"/>
                  <a:gd name="T8" fmla="*/ 1569 w 21600"/>
                  <a:gd name="T9" fmla="*/ 10537 h 21600"/>
                  <a:gd name="T10" fmla="*/ -1790 w 21600"/>
                  <a:gd name="T11" fmla="*/ 5926 h 21600"/>
                  <a:gd name="T12" fmla="*/ 2716 w 21600"/>
                  <a:gd name="T13" fmla="*/ 3935 h 21600"/>
                  <a:gd name="T14" fmla="*/ 4706 w 21600"/>
                  <a:gd name="T15" fmla="*/ 8441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188" y="7466"/>
                    </a:moveTo>
                    <a:cubicBezTo>
                      <a:pt x="1777" y="8529"/>
                      <a:pt x="1565" y="9659"/>
                      <a:pt x="1565" y="10799"/>
                    </a:cubicBezTo>
                    <a:cubicBezTo>
                      <a:pt x="1565" y="11763"/>
                      <a:pt x="1716" y="12721"/>
                      <a:pt x="2013" y="13638"/>
                    </a:cubicBezTo>
                    <a:lnTo>
                      <a:pt x="522" y="14120"/>
                    </a:lnTo>
                    <a:cubicBezTo>
                      <a:pt x="176" y="13047"/>
                      <a:pt x="0" y="11927"/>
                      <a:pt x="0" y="10800"/>
                    </a:cubicBezTo>
                    <a:cubicBezTo>
                      <a:pt x="0" y="9466"/>
                      <a:pt x="246" y="8144"/>
                      <a:pt x="728" y="6900"/>
                    </a:cubicBezTo>
                    <a:lnTo>
                      <a:pt x="-1790" y="5926"/>
                    </a:lnTo>
                    <a:lnTo>
                      <a:pt x="2716" y="3935"/>
                    </a:lnTo>
                    <a:lnTo>
                      <a:pt x="4706" y="8441"/>
                    </a:lnTo>
                    <a:lnTo>
                      <a:pt x="2188" y="746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00"/>
                  </a:gs>
                  <a:gs pos="100000">
                    <a:srgbClr val="FFDEA3"/>
                  </a:gs>
                </a:gsLst>
                <a:lin ang="5400000" scaled="1"/>
              </a:gradFill>
              <a:ln w="9525">
                <a:solidFill>
                  <a:srgbClr val="CC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38" name="Text Box 90"/>
              <p:cNvSpPr txBox="1">
                <a:spLocks noChangeAspect="1" noChangeArrowheads="1"/>
              </p:cNvSpPr>
              <p:nvPr/>
            </p:nvSpPr>
            <p:spPr bwMode="auto">
              <a:xfrm>
                <a:off x="4714" y="3584"/>
                <a:ext cx="168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rgbClr val="FFCC00"/>
                        </a:gs>
                        <a:gs pos="100000">
                          <a:srgbClr val="4E2E00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800" b="1">
                    <a:cs typeface="Arial" charset="0"/>
                  </a:rPr>
                  <a:t>G2</a:t>
                </a:r>
              </a:p>
            </p:txBody>
          </p:sp>
          <p:sp>
            <p:nvSpPr>
              <p:cNvPr id="2139" name="AutoShape 91"/>
              <p:cNvSpPr>
                <a:spLocks noChangeAspect="1" noChangeArrowheads="1"/>
              </p:cNvSpPr>
              <p:nvPr/>
            </p:nvSpPr>
            <p:spPr bwMode="auto">
              <a:xfrm rot="-18334973">
                <a:off x="4650" y="3462"/>
                <a:ext cx="518" cy="531"/>
              </a:xfrm>
              <a:custGeom>
                <a:avLst/>
                <a:gdLst>
                  <a:gd name="G0" fmla="+- -9977639 0 0"/>
                  <a:gd name="G1" fmla="+- -10582040 0 0"/>
                  <a:gd name="G2" fmla="+- -9977639 0 -10582040"/>
                  <a:gd name="G3" fmla="+- 10800 0 0"/>
                  <a:gd name="G4" fmla="+- 0 0 -9977639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9208 0 0"/>
                  <a:gd name="G9" fmla="+- 0 0 -10582040"/>
                  <a:gd name="G10" fmla="+- 9208 0 2700"/>
                  <a:gd name="G11" fmla="cos G10 -9977639"/>
                  <a:gd name="G12" fmla="sin G10 -9977639"/>
                  <a:gd name="G13" fmla="cos 13500 -9977639"/>
                  <a:gd name="G14" fmla="sin 13500 -9977639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9208 1 2"/>
                  <a:gd name="G20" fmla="+- G19 5400 0"/>
                  <a:gd name="G21" fmla="cos G20 -9977639"/>
                  <a:gd name="G22" fmla="sin G20 -9977639"/>
                  <a:gd name="G23" fmla="+- G21 10800 0"/>
                  <a:gd name="G24" fmla="+- G12 G23 G22"/>
                  <a:gd name="G25" fmla="+- G22 G23 G11"/>
                  <a:gd name="G26" fmla="cos 10800 -9977639"/>
                  <a:gd name="G27" fmla="sin 10800 -9977639"/>
                  <a:gd name="G28" fmla="cos 9208 -9977639"/>
                  <a:gd name="G29" fmla="sin 9208 -9977639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-10582040"/>
                  <a:gd name="G36" fmla="sin G34 -10582040"/>
                  <a:gd name="G37" fmla="+/ -10582040 -9977639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9208 G39"/>
                  <a:gd name="G43" fmla="sin 920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869 w 21600"/>
                  <a:gd name="T5" fmla="*/ 6555 h 21600"/>
                  <a:gd name="T6" fmla="*/ 1314 w 21600"/>
                  <a:gd name="T7" fmla="*/ 7620 h 21600"/>
                  <a:gd name="T8" fmla="*/ 2332 w 21600"/>
                  <a:gd name="T9" fmla="*/ 7181 h 21600"/>
                  <a:gd name="T10" fmla="*/ -1147 w 21600"/>
                  <a:gd name="T11" fmla="*/ 4513 h 21600"/>
                  <a:gd name="T12" fmla="*/ 3574 w 21600"/>
                  <a:gd name="T13" fmla="*/ 3047 h 21600"/>
                  <a:gd name="T14" fmla="*/ 5040 w 21600"/>
                  <a:gd name="T15" fmla="*/ 7769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651" y="6512"/>
                    </a:moveTo>
                    <a:cubicBezTo>
                      <a:pt x="2421" y="6949"/>
                      <a:pt x="2226" y="7404"/>
                      <a:pt x="2069" y="7873"/>
                    </a:cubicBezTo>
                    <a:lnTo>
                      <a:pt x="559" y="7367"/>
                    </a:lnTo>
                    <a:cubicBezTo>
                      <a:pt x="744" y="6817"/>
                      <a:pt x="972" y="6283"/>
                      <a:pt x="1242" y="5770"/>
                    </a:cubicBezTo>
                    <a:lnTo>
                      <a:pt x="-1147" y="4513"/>
                    </a:lnTo>
                    <a:lnTo>
                      <a:pt x="3574" y="3047"/>
                    </a:lnTo>
                    <a:lnTo>
                      <a:pt x="5040" y="7769"/>
                    </a:lnTo>
                    <a:lnTo>
                      <a:pt x="2651" y="651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rgbClr val="FFDEA3"/>
                  </a:gs>
                </a:gsLst>
                <a:lin ang="5400000" scaled="1"/>
              </a:gradFill>
              <a:ln w="9525">
                <a:solidFill>
                  <a:srgbClr val="CC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140" name="Text Box 92"/>
              <p:cNvSpPr txBox="1">
                <a:spLocks noChangeAspect="1" noChangeArrowheads="1"/>
              </p:cNvSpPr>
              <p:nvPr/>
            </p:nvSpPr>
            <p:spPr bwMode="auto">
              <a:xfrm>
                <a:off x="4873" y="3517"/>
                <a:ext cx="141" cy="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rgbClr val="FFCC00"/>
                        </a:gs>
                        <a:gs pos="100000">
                          <a:srgbClr val="4E2E00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800" b="1">
                    <a:cs typeface="Arial" charset="0"/>
                  </a:rPr>
                  <a:t>M</a:t>
                </a:r>
              </a:p>
            </p:txBody>
          </p:sp>
        </p:grpSp>
        <p:sp>
          <p:nvSpPr>
            <p:cNvPr id="2141" name="Text Box 93"/>
            <p:cNvSpPr txBox="1">
              <a:spLocks noChangeAspect="1" noChangeArrowheads="1"/>
            </p:cNvSpPr>
            <p:nvPr/>
          </p:nvSpPr>
          <p:spPr bwMode="auto">
            <a:xfrm>
              <a:off x="4806" y="3731"/>
              <a:ext cx="329" cy="82"/>
            </a:xfrm>
            <a:prstGeom prst="rect">
              <a:avLst/>
            </a:prstGeom>
            <a:gradFill rotWithShape="1">
              <a:gsLst>
                <a:gs pos="0">
                  <a:schemeClr val="bg1">
                    <a:gamma/>
                    <a:tint val="0"/>
                    <a:invGamma/>
                    <a:alpha val="39999"/>
                  </a:schemeClr>
                </a:gs>
                <a:gs pos="100000">
                  <a:schemeClr val="bg1"/>
                </a:gs>
              </a:gsLst>
              <a:lin ang="0" scaled="1"/>
            </a:gradFill>
            <a:ln w="12700">
              <a:solidFill>
                <a:srgbClr val="0099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45720" tIns="18288" rIns="45720" bIns="18288" anchor="ctr" anchorCtr="1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700" b="1">
                  <a:solidFill>
                    <a:srgbClr val="009900"/>
                  </a:solidFill>
                  <a:cs typeface="Arial" charset="0"/>
                </a:rPr>
                <a:t>Proliferation</a:t>
              </a:r>
            </a:p>
          </p:txBody>
        </p:sp>
      </p:grpSp>
      <p:sp>
        <p:nvSpPr>
          <p:cNvPr id="2142" name="Freeform 94"/>
          <p:cNvSpPr>
            <a:spLocks/>
          </p:cNvSpPr>
          <p:nvPr/>
        </p:nvSpPr>
        <p:spPr bwMode="auto">
          <a:xfrm flipH="1">
            <a:off x="5999163" y="6450013"/>
            <a:ext cx="1754187" cy="222250"/>
          </a:xfrm>
          <a:custGeom>
            <a:avLst/>
            <a:gdLst>
              <a:gd name="T0" fmla="*/ 987 w 987"/>
              <a:gd name="T1" fmla="*/ 55 h 159"/>
              <a:gd name="T2" fmla="*/ 474 w 987"/>
              <a:gd name="T3" fmla="*/ 158 h 159"/>
              <a:gd name="T4" fmla="*/ 0 w 987"/>
              <a:gd name="T5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87" h="159">
                <a:moveTo>
                  <a:pt x="987" y="55"/>
                </a:moveTo>
                <a:cubicBezTo>
                  <a:pt x="850" y="148"/>
                  <a:pt x="641" y="159"/>
                  <a:pt x="474" y="158"/>
                </a:cubicBezTo>
                <a:cubicBezTo>
                  <a:pt x="307" y="157"/>
                  <a:pt x="140" y="112"/>
                  <a:pt x="0" y="0"/>
                </a:cubicBezTo>
              </a:path>
            </a:pathLst>
          </a:custGeom>
          <a:noFill/>
          <a:ln w="38100" cap="flat" cmpd="sng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>
                        <a:gamma/>
                        <a:shade val="63529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pic>
        <p:nvPicPr>
          <p:cNvPr id="2143" name="Picture 95" descr="MCj04112440000[1]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775" y="6426200"/>
            <a:ext cx="2651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44" name="AutoShape 96"/>
          <p:cNvSpPr>
            <a:spLocks noChangeArrowheads="1"/>
          </p:cNvSpPr>
          <p:nvPr/>
        </p:nvSpPr>
        <p:spPr bwMode="auto">
          <a:xfrm rot="-5400000">
            <a:off x="5340350" y="2801938"/>
            <a:ext cx="241300" cy="304800"/>
          </a:xfrm>
          <a:prstGeom prst="hexagon">
            <a:avLst>
              <a:gd name="adj" fmla="val 25000"/>
              <a:gd name="vf" fmla="val 115470"/>
            </a:avLst>
          </a:prstGeom>
          <a:gradFill rotWithShape="1">
            <a:gsLst>
              <a:gs pos="0">
                <a:srgbClr val="CEF1FE">
                  <a:gamma/>
                  <a:shade val="60392"/>
                  <a:invGamma/>
                </a:srgbClr>
              </a:gs>
              <a:gs pos="50000">
                <a:srgbClr val="CEF1FE"/>
              </a:gs>
              <a:gs pos="100000">
                <a:srgbClr val="CEF1FE">
                  <a:gamma/>
                  <a:shade val="60392"/>
                  <a:invGamma/>
                </a:srgbClr>
              </a:gs>
            </a:gsLst>
            <a:lin ang="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en-US" sz="800" b="1">
                <a:solidFill>
                  <a:srgbClr val="000000"/>
                </a:solidFill>
                <a:cs typeface="Arial" charset="0"/>
              </a:rPr>
              <a:t>K321</a:t>
            </a:r>
          </a:p>
        </p:txBody>
      </p:sp>
      <p:sp>
        <p:nvSpPr>
          <p:cNvPr id="2145" name="AutoShape 97"/>
          <p:cNvSpPr>
            <a:spLocks noChangeArrowheads="1"/>
          </p:cNvSpPr>
          <p:nvPr/>
        </p:nvSpPr>
        <p:spPr bwMode="auto">
          <a:xfrm rot="-5400000">
            <a:off x="6232525" y="2801938"/>
            <a:ext cx="241300" cy="304800"/>
          </a:xfrm>
          <a:prstGeom prst="hexagon">
            <a:avLst>
              <a:gd name="adj" fmla="val 25000"/>
              <a:gd name="vf" fmla="val 115470"/>
            </a:avLst>
          </a:prstGeom>
          <a:gradFill rotWithShape="1">
            <a:gsLst>
              <a:gs pos="0">
                <a:srgbClr val="CEF1FE">
                  <a:gamma/>
                  <a:shade val="60392"/>
                  <a:invGamma/>
                </a:srgbClr>
              </a:gs>
              <a:gs pos="50000">
                <a:srgbClr val="CEF1FE"/>
              </a:gs>
              <a:gs pos="100000">
                <a:srgbClr val="CEF1FE">
                  <a:gamma/>
                  <a:shade val="60392"/>
                  <a:invGamma/>
                </a:srgbClr>
              </a:gs>
            </a:gsLst>
            <a:lin ang="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en-US" sz="800" b="1">
                <a:solidFill>
                  <a:srgbClr val="000000"/>
                </a:solidFill>
                <a:cs typeface="Arial" charset="0"/>
              </a:rPr>
              <a:t>K370</a:t>
            </a:r>
          </a:p>
        </p:txBody>
      </p:sp>
      <p:sp>
        <p:nvSpPr>
          <p:cNvPr id="2146" name="AutoShape 98"/>
          <p:cNvSpPr>
            <a:spLocks noChangeArrowheads="1"/>
          </p:cNvSpPr>
          <p:nvPr/>
        </p:nvSpPr>
        <p:spPr bwMode="auto">
          <a:xfrm rot="-5400000">
            <a:off x="7072313" y="2801938"/>
            <a:ext cx="241300" cy="304800"/>
          </a:xfrm>
          <a:prstGeom prst="hexagon">
            <a:avLst>
              <a:gd name="adj" fmla="val 25000"/>
              <a:gd name="vf" fmla="val 115470"/>
            </a:avLst>
          </a:prstGeom>
          <a:gradFill rotWithShape="1">
            <a:gsLst>
              <a:gs pos="0">
                <a:srgbClr val="CEF1FE">
                  <a:gamma/>
                  <a:shade val="60392"/>
                  <a:invGamma/>
                </a:srgbClr>
              </a:gs>
              <a:gs pos="50000">
                <a:srgbClr val="CEF1FE"/>
              </a:gs>
              <a:gs pos="100000">
                <a:srgbClr val="CEF1FE">
                  <a:gamma/>
                  <a:shade val="60392"/>
                  <a:invGamma/>
                </a:srgbClr>
              </a:gs>
            </a:gsLst>
            <a:lin ang="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en-US" sz="800" b="1">
                <a:solidFill>
                  <a:srgbClr val="000000"/>
                </a:solidFill>
                <a:cs typeface="Arial" charset="0"/>
              </a:rPr>
              <a:t>K373</a:t>
            </a:r>
          </a:p>
        </p:txBody>
      </p:sp>
      <p:sp>
        <p:nvSpPr>
          <p:cNvPr id="2147" name="AutoShape 99"/>
          <p:cNvSpPr>
            <a:spLocks noChangeArrowheads="1"/>
          </p:cNvSpPr>
          <p:nvPr/>
        </p:nvSpPr>
        <p:spPr bwMode="auto">
          <a:xfrm rot="-5400000">
            <a:off x="6694488" y="2801938"/>
            <a:ext cx="241300" cy="304800"/>
          </a:xfrm>
          <a:prstGeom prst="hexagon">
            <a:avLst>
              <a:gd name="adj" fmla="val 25000"/>
              <a:gd name="vf" fmla="val 115470"/>
            </a:avLst>
          </a:prstGeom>
          <a:gradFill rotWithShape="1">
            <a:gsLst>
              <a:gs pos="0">
                <a:srgbClr val="CEF1FE">
                  <a:gamma/>
                  <a:shade val="60392"/>
                  <a:invGamma/>
                </a:srgbClr>
              </a:gs>
              <a:gs pos="50000">
                <a:srgbClr val="CEF1FE"/>
              </a:gs>
              <a:gs pos="100000">
                <a:srgbClr val="CEF1FE">
                  <a:gamma/>
                  <a:shade val="60392"/>
                  <a:invGamma/>
                </a:srgbClr>
              </a:gs>
            </a:gsLst>
            <a:lin ang="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en-US" sz="800" b="1">
                <a:solidFill>
                  <a:srgbClr val="000000"/>
                </a:solidFill>
                <a:cs typeface="Arial" charset="0"/>
              </a:rPr>
              <a:t>K372</a:t>
            </a:r>
          </a:p>
        </p:txBody>
      </p:sp>
      <p:sp>
        <p:nvSpPr>
          <p:cNvPr id="2148" name="AutoShape 100"/>
          <p:cNvSpPr>
            <a:spLocks noChangeArrowheads="1"/>
          </p:cNvSpPr>
          <p:nvPr/>
        </p:nvSpPr>
        <p:spPr bwMode="auto">
          <a:xfrm rot="-5400000">
            <a:off x="7524750" y="2801938"/>
            <a:ext cx="241300" cy="304800"/>
          </a:xfrm>
          <a:prstGeom prst="hexagon">
            <a:avLst>
              <a:gd name="adj" fmla="val 25000"/>
              <a:gd name="vf" fmla="val 115470"/>
            </a:avLst>
          </a:prstGeom>
          <a:gradFill rotWithShape="1">
            <a:gsLst>
              <a:gs pos="0">
                <a:srgbClr val="CEF1FE">
                  <a:gamma/>
                  <a:shade val="60392"/>
                  <a:invGamma/>
                </a:srgbClr>
              </a:gs>
              <a:gs pos="50000">
                <a:srgbClr val="CEF1FE"/>
              </a:gs>
              <a:gs pos="100000">
                <a:srgbClr val="CEF1FE">
                  <a:gamma/>
                  <a:shade val="60392"/>
                  <a:invGamma/>
                </a:srgbClr>
              </a:gs>
            </a:gsLst>
            <a:lin ang="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en-US" sz="800" b="1">
                <a:solidFill>
                  <a:srgbClr val="000000"/>
                </a:solidFill>
                <a:cs typeface="Arial" charset="0"/>
              </a:rPr>
              <a:t>K381</a:t>
            </a:r>
          </a:p>
        </p:txBody>
      </p:sp>
      <p:sp>
        <p:nvSpPr>
          <p:cNvPr id="2149" name="AutoShape 101"/>
          <p:cNvSpPr>
            <a:spLocks noChangeArrowheads="1"/>
          </p:cNvSpPr>
          <p:nvPr/>
        </p:nvSpPr>
        <p:spPr bwMode="auto">
          <a:xfrm rot="-5400000">
            <a:off x="7875588" y="2801938"/>
            <a:ext cx="241300" cy="304800"/>
          </a:xfrm>
          <a:prstGeom prst="hexagon">
            <a:avLst>
              <a:gd name="adj" fmla="val 25000"/>
              <a:gd name="vf" fmla="val 115470"/>
            </a:avLst>
          </a:prstGeom>
          <a:gradFill rotWithShape="1">
            <a:gsLst>
              <a:gs pos="0">
                <a:srgbClr val="CEF1FE">
                  <a:gamma/>
                  <a:shade val="60392"/>
                  <a:invGamma/>
                </a:srgbClr>
              </a:gs>
              <a:gs pos="50000">
                <a:srgbClr val="CEF1FE"/>
              </a:gs>
              <a:gs pos="100000">
                <a:srgbClr val="CEF1FE">
                  <a:gamma/>
                  <a:shade val="60392"/>
                  <a:invGamma/>
                </a:srgbClr>
              </a:gs>
            </a:gsLst>
            <a:lin ang="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en-US" sz="800" b="1">
                <a:solidFill>
                  <a:srgbClr val="000000"/>
                </a:solidFill>
                <a:cs typeface="Arial" charset="0"/>
              </a:rPr>
              <a:t>K382</a:t>
            </a:r>
          </a:p>
        </p:txBody>
      </p:sp>
      <p:sp>
        <p:nvSpPr>
          <p:cNvPr id="2150" name="AutoShape 102"/>
          <p:cNvSpPr>
            <a:spLocks noChangeArrowheads="1"/>
          </p:cNvSpPr>
          <p:nvPr/>
        </p:nvSpPr>
        <p:spPr bwMode="auto">
          <a:xfrm rot="-5400000">
            <a:off x="8296275" y="2801938"/>
            <a:ext cx="241300" cy="304800"/>
          </a:xfrm>
          <a:prstGeom prst="hexagon">
            <a:avLst>
              <a:gd name="adj" fmla="val 25000"/>
              <a:gd name="vf" fmla="val 115470"/>
            </a:avLst>
          </a:prstGeom>
          <a:gradFill rotWithShape="1">
            <a:gsLst>
              <a:gs pos="0">
                <a:srgbClr val="CEF1FE">
                  <a:gamma/>
                  <a:shade val="60392"/>
                  <a:invGamma/>
                </a:srgbClr>
              </a:gs>
              <a:gs pos="50000">
                <a:srgbClr val="CEF1FE"/>
              </a:gs>
              <a:gs pos="100000">
                <a:srgbClr val="CEF1FE">
                  <a:gamma/>
                  <a:shade val="60392"/>
                  <a:invGamma/>
                </a:srgbClr>
              </a:gs>
            </a:gsLst>
            <a:lin ang="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en-US" sz="800" b="1">
                <a:solidFill>
                  <a:srgbClr val="000000"/>
                </a:solidFill>
                <a:cs typeface="Arial" charset="0"/>
              </a:rPr>
              <a:t>K386</a:t>
            </a:r>
          </a:p>
        </p:txBody>
      </p:sp>
      <p:sp>
        <p:nvSpPr>
          <p:cNvPr id="2151" name="AutoShape 103"/>
          <p:cNvSpPr>
            <a:spLocks noChangeAspect="1" noChangeArrowheads="1"/>
          </p:cNvSpPr>
          <p:nvPr/>
        </p:nvSpPr>
        <p:spPr bwMode="auto">
          <a:xfrm flipH="1">
            <a:off x="4886325" y="2619375"/>
            <a:ext cx="146050" cy="131763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152" name="AutoShape 104"/>
          <p:cNvSpPr>
            <a:spLocks noChangeAspect="1" noChangeArrowheads="1"/>
          </p:cNvSpPr>
          <p:nvPr/>
        </p:nvSpPr>
        <p:spPr bwMode="auto">
          <a:xfrm flipH="1">
            <a:off x="6189663" y="2744788"/>
            <a:ext cx="146050" cy="131762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153" name="AutoShape 105"/>
          <p:cNvSpPr>
            <a:spLocks noChangeAspect="1" noChangeArrowheads="1"/>
          </p:cNvSpPr>
          <p:nvPr/>
        </p:nvSpPr>
        <p:spPr bwMode="auto">
          <a:xfrm flipH="1">
            <a:off x="6650038" y="2744788"/>
            <a:ext cx="146050" cy="131762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154" name="AutoShape 106"/>
          <p:cNvSpPr>
            <a:spLocks noChangeAspect="1" noChangeArrowheads="1"/>
          </p:cNvSpPr>
          <p:nvPr/>
        </p:nvSpPr>
        <p:spPr bwMode="auto">
          <a:xfrm flipH="1">
            <a:off x="7023100" y="2744788"/>
            <a:ext cx="146050" cy="131762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155" name="AutoShape 107"/>
          <p:cNvSpPr>
            <a:spLocks noChangeAspect="1" noChangeArrowheads="1"/>
          </p:cNvSpPr>
          <p:nvPr/>
        </p:nvSpPr>
        <p:spPr bwMode="auto">
          <a:xfrm flipH="1">
            <a:off x="7469188" y="2746375"/>
            <a:ext cx="146050" cy="131763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156" name="AutoShape 108"/>
          <p:cNvSpPr>
            <a:spLocks noChangeAspect="1" noChangeArrowheads="1"/>
          </p:cNvSpPr>
          <p:nvPr/>
        </p:nvSpPr>
        <p:spPr bwMode="auto">
          <a:xfrm flipH="1">
            <a:off x="7824788" y="2746375"/>
            <a:ext cx="146050" cy="131763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157" name="AutoShape 109"/>
          <p:cNvSpPr>
            <a:spLocks noChangeAspect="1" noChangeArrowheads="1"/>
          </p:cNvSpPr>
          <p:nvPr/>
        </p:nvSpPr>
        <p:spPr bwMode="auto">
          <a:xfrm flipH="1">
            <a:off x="8245475" y="2746375"/>
            <a:ext cx="146050" cy="131763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158" name="AutoShape 110"/>
          <p:cNvSpPr>
            <a:spLocks noChangeAspect="1" noChangeArrowheads="1"/>
          </p:cNvSpPr>
          <p:nvPr/>
        </p:nvSpPr>
        <p:spPr bwMode="auto">
          <a:xfrm flipH="1">
            <a:off x="8453438" y="2751138"/>
            <a:ext cx="136525" cy="122237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33CC33"/>
              </a:gs>
              <a:gs pos="50000">
                <a:srgbClr val="CCFFCC"/>
              </a:gs>
              <a:gs pos="100000">
                <a:srgbClr val="33CC33"/>
              </a:gs>
            </a:gsLst>
            <a:lin ang="5400000" scaled="1"/>
          </a:gradFill>
          <a:ln w="3175">
            <a:solidFill>
              <a:srgbClr val="002A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82296" anchor="ctr"/>
          <a:lstStyle/>
          <a:p>
            <a:pPr algn="ctr"/>
            <a:r>
              <a:rPr lang="en-US" sz="800" b="1">
                <a:solidFill>
                  <a:srgbClr val="002A00"/>
                </a:solidFill>
                <a:cs typeface="Arial" charset="0"/>
              </a:rPr>
              <a:t>S </a:t>
            </a:r>
          </a:p>
        </p:txBody>
      </p:sp>
      <p:sp>
        <p:nvSpPr>
          <p:cNvPr id="2159" name="AutoShape 111"/>
          <p:cNvSpPr>
            <a:spLocks noChangeAspect="1" noChangeArrowheads="1"/>
          </p:cNvSpPr>
          <p:nvPr/>
        </p:nvSpPr>
        <p:spPr bwMode="auto">
          <a:xfrm flipH="1">
            <a:off x="5497513" y="2754313"/>
            <a:ext cx="136525" cy="122237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00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73152" anchor="ctr"/>
          <a:lstStyle/>
          <a:p>
            <a:pPr algn="ctr"/>
            <a:r>
              <a:rPr lang="en-US" sz="800" b="1">
                <a:solidFill>
                  <a:srgbClr val="FFFF99"/>
                </a:solidFill>
              </a:rPr>
              <a:t>N </a:t>
            </a:r>
          </a:p>
        </p:txBody>
      </p:sp>
      <p:sp>
        <p:nvSpPr>
          <p:cNvPr id="2160" name="AutoShape 112"/>
          <p:cNvSpPr>
            <a:spLocks noChangeAspect="1" noChangeArrowheads="1"/>
          </p:cNvSpPr>
          <p:nvPr/>
        </p:nvSpPr>
        <p:spPr bwMode="auto">
          <a:xfrm flipH="1">
            <a:off x="6389688" y="2754313"/>
            <a:ext cx="136525" cy="122237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00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73152" anchor="ctr"/>
          <a:lstStyle/>
          <a:p>
            <a:pPr algn="ctr"/>
            <a:r>
              <a:rPr lang="en-US" sz="800" b="1">
                <a:solidFill>
                  <a:srgbClr val="FFFF99"/>
                </a:solidFill>
              </a:rPr>
              <a:t>N </a:t>
            </a:r>
          </a:p>
        </p:txBody>
      </p:sp>
      <p:sp>
        <p:nvSpPr>
          <p:cNvPr id="2161" name="AutoShape 113"/>
          <p:cNvSpPr>
            <a:spLocks noChangeAspect="1" noChangeArrowheads="1"/>
          </p:cNvSpPr>
          <p:nvPr/>
        </p:nvSpPr>
        <p:spPr bwMode="auto">
          <a:xfrm flipH="1">
            <a:off x="6837363" y="2754313"/>
            <a:ext cx="136525" cy="122237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00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73152" anchor="ctr"/>
          <a:lstStyle/>
          <a:p>
            <a:pPr algn="ctr"/>
            <a:r>
              <a:rPr lang="en-US" sz="800" b="1">
                <a:solidFill>
                  <a:srgbClr val="FFFF99"/>
                </a:solidFill>
              </a:rPr>
              <a:t>N </a:t>
            </a:r>
          </a:p>
        </p:txBody>
      </p:sp>
      <p:sp>
        <p:nvSpPr>
          <p:cNvPr id="2162" name="AutoShape 114"/>
          <p:cNvSpPr>
            <a:spLocks noChangeAspect="1" noChangeArrowheads="1"/>
          </p:cNvSpPr>
          <p:nvPr/>
        </p:nvSpPr>
        <p:spPr bwMode="auto">
          <a:xfrm flipH="1">
            <a:off x="7224713" y="2754313"/>
            <a:ext cx="136525" cy="122237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00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73152" anchor="ctr"/>
          <a:lstStyle/>
          <a:p>
            <a:pPr algn="ctr"/>
            <a:r>
              <a:rPr lang="en-US" sz="800" b="1">
                <a:solidFill>
                  <a:srgbClr val="FFFF99"/>
                </a:solidFill>
              </a:rPr>
              <a:t>N </a:t>
            </a:r>
          </a:p>
        </p:txBody>
      </p:sp>
      <p:sp>
        <p:nvSpPr>
          <p:cNvPr id="2163" name="AutoShape 115"/>
          <p:cNvSpPr>
            <a:spLocks noChangeAspect="1" noChangeArrowheads="1"/>
          </p:cNvSpPr>
          <p:nvPr/>
        </p:nvSpPr>
        <p:spPr bwMode="auto">
          <a:xfrm flipH="1">
            <a:off x="4821238" y="2490788"/>
            <a:ext cx="146050" cy="131762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164" name="Oval 116"/>
          <p:cNvSpPr>
            <a:spLocks noChangeAspect="1" noChangeArrowheads="1"/>
          </p:cNvSpPr>
          <p:nvPr/>
        </p:nvSpPr>
        <p:spPr bwMode="auto">
          <a:xfrm flipH="1">
            <a:off x="908050" y="2906713"/>
            <a:ext cx="265113" cy="169862"/>
          </a:xfrm>
          <a:prstGeom prst="ellipse">
            <a:avLst/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cs typeface="Arial" charset="0"/>
              </a:rPr>
              <a:t>T18</a:t>
            </a:r>
          </a:p>
        </p:txBody>
      </p:sp>
      <p:sp>
        <p:nvSpPr>
          <p:cNvPr id="2165" name="Oval 117"/>
          <p:cNvSpPr>
            <a:spLocks noChangeAspect="1" noChangeArrowheads="1"/>
          </p:cNvSpPr>
          <p:nvPr/>
        </p:nvSpPr>
        <p:spPr bwMode="auto">
          <a:xfrm flipH="1">
            <a:off x="609600" y="2906713"/>
            <a:ext cx="265113" cy="169862"/>
          </a:xfrm>
          <a:prstGeom prst="ellipse">
            <a:avLst/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cs typeface="Arial" charset="0"/>
              </a:rPr>
              <a:t>S15</a:t>
            </a:r>
          </a:p>
        </p:txBody>
      </p:sp>
      <p:sp>
        <p:nvSpPr>
          <p:cNvPr id="2166" name="Oval 118"/>
          <p:cNvSpPr>
            <a:spLocks noChangeAspect="1" noChangeArrowheads="1"/>
          </p:cNvSpPr>
          <p:nvPr/>
        </p:nvSpPr>
        <p:spPr bwMode="auto">
          <a:xfrm flipH="1">
            <a:off x="1201738" y="2906713"/>
            <a:ext cx="265112" cy="169862"/>
          </a:xfrm>
          <a:prstGeom prst="ellipse">
            <a:avLst/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800" b="1">
                <a:cs typeface="Arial" charset="0"/>
              </a:rPr>
              <a:t>S20</a:t>
            </a:r>
          </a:p>
        </p:txBody>
      </p:sp>
      <p:sp>
        <p:nvSpPr>
          <p:cNvPr id="2167" name="AutoShape 119"/>
          <p:cNvSpPr>
            <a:spLocks/>
          </p:cNvSpPr>
          <p:nvPr/>
        </p:nvSpPr>
        <p:spPr bwMode="auto">
          <a:xfrm rot="5400000">
            <a:off x="1340644" y="3270528"/>
            <a:ext cx="88900" cy="440769"/>
          </a:xfrm>
          <a:prstGeom prst="rightBracket">
            <a:avLst>
              <a:gd name="adj" fmla="val 142708"/>
            </a:avLst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s-ES"/>
          </a:p>
        </p:txBody>
      </p:sp>
      <p:sp>
        <p:nvSpPr>
          <p:cNvPr id="2168" name="AutoShape 120"/>
          <p:cNvSpPr>
            <a:spLocks noChangeArrowheads="1"/>
          </p:cNvSpPr>
          <p:nvPr/>
        </p:nvSpPr>
        <p:spPr bwMode="auto">
          <a:xfrm>
            <a:off x="4522788" y="1635125"/>
            <a:ext cx="420687" cy="228600"/>
          </a:xfrm>
          <a:prstGeom prst="roundRect">
            <a:avLst>
              <a:gd name="adj" fmla="val 18750"/>
            </a:avLst>
          </a:prstGeom>
          <a:gradFill rotWithShape="1">
            <a:gsLst>
              <a:gs pos="0">
                <a:srgbClr val="CC6600"/>
              </a:gs>
              <a:gs pos="50000">
                <a:srgbClr val="FFF200"/>
              </a:gs>
              <a:gs pos="100000">
                <a:srgbClr val="CC66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A80000"/>
                </a:solidFill>
                <a:sym typeface="Symbol" charset="0"/>
              </a:rPr>
              <a:t>E4F1</a:t>
            </a:r>
          </a:p>
        </p:txBody>
      </p:sp>
      <p:sp>
        <p:nvSpPr>
          <p:cNvPr id="2169" name="Freeform 121"/>
          <p:cNvSpPr>
            <a:spLocks/>
          </p:cNvSpPr>
          <p:nvPr/>
        </p:nvSpPr>
        <p:spPr bwMode="auto">
          <a:xfrm>
            <a:off x="5414963" y="2262188"/>
            <a:ext cx="111125" cy="460375"/>
          </a:xfrm>
          <a:custGeom>
            <a:avLst/>
            <a:gdLst>
              <a:gd name="T0" fmla="*/ 1 w 70"/>
              <a:gd name="T1" fmla="*/ 0 h 290"/>
              <a:gd name="T2" fmla="*/ 11 w 70"/>
              <a:gd name="T3" fmla="*/ 156 h 290"/>
              <a:gd name="T4" fmla="*/ 70 w 70"/>
              <a:gd name="T5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0" h="290">
                <a:moveTo>
                  <a:pt x="1" y="0"/>
                </a:moveTo>
                <a:cubicBezTo>
                  <a:pt x="1" y="33"/>
                  <a:pt x="0" y="108"/>
                  <a:pt x="11" y="156"/>
                </a:cubicBezTo>
                <a:cubicBezTo>
                  <a:pt x="22" y="204"/>
                  <a:pt x="50" y="254"/>
                  <a:pt x="70" y="290"/>
                </a:cubicBezTo>
              </a:path>
            </a:pathLst>
          </a:custGeom>
          <a:noFill/>
          <a:ln w="19050" cap="flat" cmpd="sng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>
                        <a:gamma/>
                        <a:shade val="63529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170" name="Freeform 122"/>
          <p:cNvSpPr>
            <a:spLocks/>
          </p:cNvSpPr>
          <p:nvPr/>
        </p:nvSpPr>
        <p:spPr bwMode="auto">
          <a:xfrm>
            <a:off x="3759200" y="1308100"/>
            <a:ext cx="4054475" cy="960438"/>
          </a:xfrm>
          <a:custGeom>
            <a:avLst/>
            <a:gdLst>
              <a:gd name="T0" fmla="*/ 73 w 2554"/>
              <a:gd name="T1" fmla="*/ 369 h 605"/>
              <a:gd name="T2" fmla="*/ 1277 w 2554"/>
              <a:gd name="T3" fmla="*/ 0 h 605"/>
              <a:gd name="T4" fmla="*/ 2497 w 2554"/>
              <a:gd name="T5" fmla="*/ 605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54" h="605">
                <a:moveTo>
                  <a:pt x="73" y="369"/>
                </a:moveTo>
                <a:cubicBezTo>
                  <a:pt x="109" y="254"/>
                  <a:pt x="0" y="0"/>
                  <a:pt x="1277" y="0"/>
                </a:cubicBezTo>
                <a:cubicBezTo>
                  <a:pt x="2554" y="0"/>
                  <a:pt x="2495" y="218"/>
                  <a:pt x="2497" y="605"/>
                </a:cubicBezTo>
              </a:path>
            </a:pathLst>
          </a:custGeom>
          <a:noFill/>
          <a:ln w="19050" cap="flat" cmpd="sng">
            <a:solidFill>
              <a:srgbClr val="24731D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171" name="Freeform 123"/>
          <p:cNvSpPr>
            <a:spLocks/>
          </p:cNvSpPr>
          <p:nvPr/>
        </p:nvSpPr>
        <p:spPr bwMode="auto">
          <a:xfrm>
            <a:off x="6461125" y="1949450"/>
            <a:ext cx="198438" cy="336550"/>
          </a:xfrm>
          <a:custGeom>
            <a:avLst/>
            <a:gdLst>
              <a:gd name="T0" fmla="*/ 125 w 125"/>
              <a:gd name="T1" fmla="*/ 0 h 212"/>
              <a:gd name="T2" fmla="*/ 33 w 125"/>
              <a:gd name="T3" fmla="*/ 90 h 212"/>
              <a:gd name="T4" fmla="*/ 0 w 125"/>
              <a:gd name="T5" fmla="*/ 21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5" h="212">
                <a:moveTo>
                  <a:pt x="125" y="0"/>
                </a:moveTo>
                <a:cubicBezTo>
                  <a:pt x="93" y="22"/>
                  <a:pt x="57" y="50"/>
                  <a:pt x="33" y="90"/>
                </a:cubicBezTo>
                <a:cubicBezTo>
                  <a:pt x="9" y="130"/>
                  <a:pt x="1" y="176"/>
                  <a:pt x="0" y="212"/>
                </a:cubicBezTo>
              </a:path>
            </a:pathLst>
          </a:custGeom>
          <a:noFill/>
          <a:ln w="19050" cap="flat" cmpd="sng">
            <a:solidFill>
              <a:srgbClr val="24731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grpSp>
        <p:nvGrpSpPr>
          <p:cNvPr id="2172" name="Group 124"/>
          <p:cNvGrpSpPr>
            <a:grpSpLocks/>
          </p:cNvGrpSpPr>
          <p:nvPr/>
        </p:nvGrpSpPr>
        <p:grpSpPr bwMode="auto">
          <a:xfrm>
            <a:off x="6502400" y="1525588"/>
            <a:ext cx="711200" cy="241300"/>
            <a:chOff x="4161" y="1147"/>
            <a:chExt cx="448" cy="152"/>
          </a:xfrm>
        </p:grpSpPr>
        <p:sp>
          <p:nvSpPr>
            <p:cNvPr id="2173" name="Freeform 125"/>
            <p:cNvSpPr>
              <a:spLocks noChangeAspect="1"/>
            </p:cNvSpPr>
            <p:nvPr/>
          </p:nvSpPr>
          <p:spPr bwMode="auto">
            <a:xfrm>
              <a:off x="4161" y="1147"/>
              <a:ext cx="448" cy="152"/>
            </a:xfrm>
            <a:custGeom>
              <a:avLst/>
              <a:gdLst>
                <a:gd name="T0" fmla="*/ 1642 w 2289"/>
                <a:gd name="T1" fmla="*/ 1 h 776"/>
                <a:gd name="T2" fmla="*/ 571 w 2289"/>
                <a:gd name="T3" fmla="*/ 0 h 776"/>
                <a:gd name="T4" fmla="*/ 106 w 2289"/>
                <a:gd name="T5" fmla="*/ 131 h 776"/>
                <a:gd name="T6" fmla="*/ 25 w 2289"/>
                <a:gd name="T7" fmla="*/ 515 h 776"/>
                <a:gd name="T8" fmla="*/ 219 w 2289"/>
                <a:gd name="T9" fmla="*/ 729 h 776"/>
                <a:gd name="T10" fmla="*/ 1009 w 2289"/>
                <a:gd name="T11" fmla="*/ 732 h 776"/>
                <a:gd name="T12" fmla="*/ 1090 w 2289"/>
                <a:gd name="T13" fmla="*/ 452 h 776"/>
                <a:gd name="T14" fmla="*/ 2034 w 2289"/>
                <a:gd name="T15" fmla="*/ 738 h 776"/>
                <a:gd name="T16" fmla="*/ 2267 w 2289"/>
                <a:gd name="T17" fmla="*/ 638 h 776"/>
                <a:gd name="T18" fmla="*/ 2251 w 2289"/>
                <a:gd name="T19" fmla="*/ 215 h 776"/>
                <a:gd name="T20" fmla="*/ 1642 w 2289"/>
                <a:gd name="T21" fmla="*/ 1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89" h="776">
                  <a:moveTo>
                    <a:pt x="1642" y="1"/>
                  </a:moveTo>
                  <a:cubicBezTo>
                    <a:pt x="1314" y="1"/>
                    <a:pt x="719" y="0"/>
                    <a:pt x="571" y="0"/>
                  </a:cubicBezTo>
                  <a:cubicBezTo>
                    <a:pt x="366" y="1"/>
                    <a:pt x="199" y="15"/>
                    <a:pt x="106" y="131"/>
                  </a:cubicBezTo>
                  <a:cubicBezTo>
                    <a:pt x="13" y="247"/>
                    <a:pt x="16" y="414"/>
                    <a:pt x="25" y="515"/>
                  </a:cubicBezTo>
                  <a:cubicBezTo>
                    <a:pt x="32" y="616"/>
                    <a:pt x="0" y="729"/>
                    <a:pt x="219" y="729"/>
                  </a:cubicBezTo>
                  <a:cubicBezTo>
                    <a:pt x="438" y="729"/>
                    <a:pt x="635" y="733"/>
                    <a:pt x="1009" y="732"/>
                  </a:cubicBezTo>
                  <a:cubicBezTo>
                    <a:pt x="1384" y="730"/>
                    <a:pt x="843" y="488"/>
                    <a:pt x="1090" y="452"/>
                  </a:cubicBezTo>
                  <a:cubicBezTo>
                    <a:pt x="1335" y="416"/>
                    <a:pt x="1665" y="740"/>
                    <a:pt x="2034" y="738"/>
                  </a:cubicBezTo>
                  <a:cubicBezTo>
                    <a:pt x="2226" y="735"/>
                    <a:pt x="2216" y="776"/>
                    <a:pt x="2267" y="638"/>
                  </a:cubicBezTo>
                  <a:cubicBezTo>
                    <a:pt x="2286" y="582"/>
                    <a:pt x="2289" y="305"/>
                    <a:pt x="2251" y="215"/>
                  </a:cubicBezTo>
                  <a:cubicBezTo>
                    <a:pt x="2212" y="125"/>
                    <a:pt x="1971" y="1"/>
                    <a:pt x="1642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E59D"/>
                </a:gs>
                <a:gs pos="100000">
                  <a:srgbClr val="CC6600"/>
                </a:gs>
              </a:gsLst>
              <a:path path="rect">
                <a:fillToRect r="100000" b="100000"/>
              </a:path>
            </a:gradFill>
            <a:ln w="31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>
                <a:solidFill>
                  <a:schemeClr val="bg1"/>
                </a:solidFill>
              </a:endParaRPr>
            </a:p>
          </p:txBody>
        </p:sp>
        <p:sp>
          <p:nvSpPr>
            <p:cNvPr id="2174" name="Oval 126"/>
            <p:cNvSpPr>
              <a:spLocks noChangeArrowheads="1"/>
            </p:cNvSpPr>
            <p:nvPr/>
          </p:nvSpPr>
          <p:spPr bwMode="auto">
            <a:xfrm>
              <a:off x="4282" y="1151"/>
              <a:ext cx="283" cy="84"/>
            </a:xfrm>
            <a:prstGeom prst="ellipse">
              <a:avLst/>
            </a:prstGeom>
            <a:gradFill rotWithShape="1">
              <a:gsLst>
                <a:gs pos="0">
                  <a:srgbClr val="FFE59D"/>
                </a:gs>
                <a:gs pos="100000">
                  <a:srgbClr val="CC66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900" b="1" dirty="0">
                  <a:solidFill>
                    <a:schemeClr val="bg1"/>
                  </a:solidFill>
                </a:rPr>
                <a:t>M</a:t>
              </a:r>
              <a:r>
                <a:rPr lang="en-US" sz="900" b="1" dirty="0" smtClean="0">
                  <a:solidFill>
                    <a:schemeClr val="bg1"/>
                  </a:solidFill>
                </a:rPr>
                <a:t>DM2</a:t>
              </a:r>
              <a:endParaRPr lang="en-US" sz="9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75" name="Oval 127"/>
          <p:cNvSpPr>
            <a:spLocks noChangeArrowheads="1"/>
          </p:cNvSpPr>
          <p:nvPr/>
        </p:nvSpPr>
        <p:spPr bwMode="auto">
          <a:xfrm>
            <a:off x="1000835" y="1878643"/>
            <a:ext cx="2560637" cy="719138"/>
          </a:xfrm>
          <a:prstGeom prst="ellipse">
            <a:avLst/>
          </a:prstGeom>
          <a:gradFill rotWithShape="1">
            <a:gsLst>
              <a:gs pos="0">
                <a:srgbClr val="FFE59D"/>
              </a:gs>
              <a:gs pos="100000">
                <a:srgbClr val="CC66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M</a:t>
            </a:r>
            <a:r>
              <a:rPr lang="en-US" sz="2400" b="1" dirty="0" smtClean="0">
                <a:solidFill>
                  <a:srgbClr val="000000"/>
                </a:solidFill>
              </a:rPr>
              <a:t>DM2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2176" name="AutoShape 128"/>
          <p:cNvSpPr>
            <a:spLocks noChangeArrowheads="1"/>
          </p:cNvSpPr>
          <p:nvPr/>
        </p:nvSpPr>
        <p:spPr bwMode="auto">
          <a:xfrm>
            <a:off x="6664325" y="1720850"/>
            <a:ext cx="420688" cy="228600"/>
          </a:xfrm>
          <a:prstGeom prst="roundRect">
            <a:avLst>
              <a:gd name="adj" fmla="val 18750"/>
            </a:avLst>
          </a:prstGeom>
          <a:gradFill rotWithShape="1">
            <a:gsLst>
              <a:gs pos="0">
                <a:srgbClr val="005CBF"/>
              </a:gs>
              <a:gs pos="12500">
                <a:srgbClr val="0087E6"/>
              </a:gs>
              <a:gs pos="37500">
                <a:srgbClr val="21D6E0"/>
              </a:gs>
              <a:gs pos="50000">
                <a:srgbClr val="03D4A8"/>
              </a:gs>
              <a:gs pos="62500">
                <a:srgbClr val="21D6E0"/>
              </a:gs>
              <a:gs pos="87500">
                <a:srgbClr val="0087E6"/>
              </a:gs>
              <a:gs pos="100000">
                <a:srgbClr val="005CBF"/>
              </a:gs>
            </a:gsLst>
            <a:lin ang="5400000" scaled="1"/>
          </a:gradFill>
          <a:ln w="3175">
            <a:solidFill>
              <a:srgbClr val="0000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73152" anchor="ctr"/>
          <a:lstStyle/>
          <a:p>
            <a:pPr algn="ctr"/>
            <a:r>
              <a:rPr lang="en-US" sz="800" b="1">
                <a:solidFill>
                  <a:srgbClr val="FFFF99"/>
                </a:solidFill>
                <a:sym typeface="Symbol" charset="0"/>
              </a:rPr>
              <a:t>NEDD8</a:t>
            </a:r>
          </a:p>
        </p:txBody>
      </p:sp>
      <p:sp>
        <p:nvSpPr>
          <p:cNvPr id="2177" name="AutoShape 129"/>
          <p:cNvSpPr>
            <a:spLocks noChangeAspect="1" noChangeArrowheads="1"/>
          </p:cNvSpPr>
          <p:nvPr/>
        </p:nvSpPr>
        <p:spPr bwMode="auto">
          <a:xfrm flipH="1">
            <a:off x="7604125" y="1903413"/>
            <a:ext cx="206375" cy="185737"/>
          </a:xfrm>
          <a:prstGeom prst="hexagon">
            <a:avLst>
              <a:gd name="adj" fmla="val 27778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178" name="AutoShape 130"/>
          <p:cNvSpPr>
            <a:spLocks noChangeArrowheads="1"/>
          </p:cNvSpPr>
          <p:nvPr/>
        </p:nvSpPr>
        <p:spPr bwMode="auto">
          <a:xfrm>
            <a:off x="7824788" y="1560513"/>
            <a:ext cx="777875" cy="273050"/>
          </a:xfrm>
          <a:prstGeom prst="roundRect">
            <a:avLst>
              <a:gd name="adj" fmla="val 18750"/>
            </a:avLst>
          </a:prstGeom>
          <a:gradFill rotWithShape="1">
            <a:gsLst>
              <a:gs pos="0">
                <a:srgbClr val="CC6600"/>
              </a:gs>
              <a:gs pos="50000">
                <a:srgbClr val="FFF200"/>
              </a:gs>
              <a:gs pos="100000">
                <a:srgbClr val="CC66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46800" rIns="18000" bIns="46800" anchor="ctr">
            <a:spAutoFit/>
          </a:bodyPr>
          <a:lstStyle/>
          <a:p>
            <a:pPr algn="ctr"/>
            <a:r>
              <a:rPr lang="en-US" sz="1000" b="1">
                <a:solidFill>
                  <a:srgbClr val="A80000"/>
                </a:solidFill>
                <a:sym typeface="Symbol" charset="0"/>
              </a:rPr>
              <a:t>PIAS1/x</a:t>
            </a:r>
            <a:r>
              <a:rPr lang="el-GR" sz="1000" b="1">
                <a:solidFill>
                  <a:srgbClr val="A80000"/>
                </a:solidFill>
                <a:cs typeface="Arial" charset="0"/>
                <a:sym typeface="Symbol" charset="0"/>
              </a:rPr>
              <a:t>β</a:t>
            </a:r>
            <a:r>
              <a:rPr lang="de-DE" sz="1000" b="1">
                <a:solidFill>
                  <a:srgbClr val="A80000"/>
                </a:solidFill>
                <a:cs typeface="Arial" charset="0"/>
                <a:sym typeface="Symbol" charset="0"/>
              </a:rPr>
              <a:t>/y</a:t>
            </a:r>
            <a:endParaRPr lang="el-GR" sz="1000" b="1">
              <a:solidFill>
                <a:srgbClr val="A80000"/>
              </a:solidFill>
              <a:cs typeface="Arial" charset="0"/>
              <a:sym typeface="Symbol" charset="0"/>
            </a:endParaRPr>
          </a:p>
        </p:txBody>
      </p:sp>
      <p:sp>
        <p:nvSpPr>
          <p:cNvPr id="2179" name="Freeform 131"/>
          <p:cNvSpPr>
            <a:spLocks/>
          </p:cNvSpPr>
          <p:nvPr/>
        </p:nvSpPr>
        <p:spPr bwMode="auto">
          <a:xfrm>
            <a:off x="8437563" y="2047875"/>
            <a:ext cx="241300" cy="679450"/>
          </a:xfrm>
          <a:custGeom>
            <a:avLst/>
            <a:gdLst>
              <a:gd name="T0" fmla="*/ 0 w 152"/>
              <a:gd name="T1" fmla="*/ 0 h 590"/>
              <a:gd name="T2" fmla="*/ 138 w 152"/>
              <a:gd name="T3" fmla="*/ 242 h 590"/>
              <a:gd name="T4" fmla="*/ 82 w 152"/>
              <a:gd name="T5" fmla="*/ 59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2" h="590">
                <a:moveTo>
                  <a:pt x="0" y="0"/>
                </a:moveTo>
                <a:cubicBezTo>
                  <a:pt x="70" y="80"/>
                  <a:pt x="124" y="144"/>
                  <a:pt x="138" y="242"/>
                </a:cubicBezTo>
                <a:cubicBezTo>
                  <a:pt x="152" y="340"/>
                  <a:pt x="142" y="482"/>
                  <a:pt x="82" y="590"/>
                </a:cubicBezTo>
              </a:path>
            </a:pathLst>
          </a:custGeom>
          <a:noFill/>
          <a:ln w="19050" cap="flat" cmpd="sng">
            <a:solidFill>
              <a:srgbClr val="24731D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180" name="Freeform 132"/>
          <p:cNvSpPr>
            <a:spLocks/>
          </p:cNvSpPr>
          <p:nvPr/>
        </p:nvSpPr>
        <p:spPr bwMode="auto">
          <a:xfrm flipH="1">
            <a:off x="5251450" y="2262188"/>
            <a:ext cx="111125" cy="460375"/>
          </a:xfrm>
          <a:custGeom>
            <a:avLst/>
            <a:gdLst>
              <a:gd name="T0" fmla="*/ 1 w 70"/>
              <a:gd name="T1" fmla="*/ 0 h 290"/>
              <a:gd name="T2" fmla="*/ 11 w 70"/>
              <a:gd name="T3" fmla="*/ 156 h 290"/>
              <a:gd name="T4" fmla="*/ 70 w 70"/>
              <a:gd name="T5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0" h="290">
                <a:moveTo>
                  <a:pt x="1" y="0"/>
                </a:moveTo>
                <a:cubicBezTo>
                  <a:pt x="1" y="33"/>
                  <a:pt x="0" y="108"/>
                  <a:pt x="11" y="156"/>
                </a:cubicBezTo>
                <a:cubicBezTo>
                  <a:pt x="22" y="204"/>
                  <a:pt x="50" y="254"/>
                  <a:pt x="70" y="290"/>
                </a:cubicBezTo>
              </a:path>
            </a:pathLst>
          </a:custGeom>
          <a:noFill/>
          <a:ln w="19050" cap="flat" cmpd="sng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>
                        <a:gamma/>
                        <a:shade val="63529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181" name="AutoShape 133"/>
          <p:cNvSpPr>
            <a:spLocks noChangeArrowheads="1"/>
          </p:cNvSpPr>
          <p:nvPr/>
        </p:nvSpPr>
        <p:spPr bwMode="auto">
          <a:xfrm>
            <a:off x="5400675" y="1782763"/>
            <a:ext cx="533400" cy="244475"/>
          </a:xfrm>
          <a:prstGeom prst="roundRect">
            <a:avLst>
              <a:gd name="adj" fmla="val 18750"/>
            </a:avLst>
          </a:prstGeom>
          <a:gradFill rotWithShape="1">
            <a:gsLst>
              <a:gs pos="0">
                <a:srgbClr val="CC6600"/>
              </a:gs>
              <a:gs pos="50000">
                <a:srgbClr val="FFF200"/>
              </a:gs>
              <a:gs pos="100000">
                <a:srgbClr val="CC66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A80000"/>
                </a:solidFill>
                <a:sym typeface="Symbol" charset="0"/>
              </a:rPr>
              <a:t>FBXO11</a:t>
            </a:r>
          </a:p>
        </p:txBody>
      </p:sp>
      <p:sp>
        <p:nvSpPr>
          <p:cNvPr id="2182" name="AutoShape 134"/>
          <p:cNvSpPr>
            <a:spLocks noChangeArrowheads="1"/>
          </p:cNvSpPr>
          <p:nvPr/>
        </p:nvSpPr>
        <p:spPr bwMode="auto">
          <a:xfrm>
            <a:off x="5187950" y="1997075"/>
            <a:ext cx="420688" cy="228600"/>
          </a:xfrm>
          <a:prstGeom prst="roundRect">
            <a:avLst>
              <a:gd name="adj" fmla="val 18750"/>
            </a:avLst>
          </a:prstGeom>
          <a:gradFill rotWithShape="1">
            <a:gsLst>
              <a:gs pos="0">
                <a:srgbClr val="005CBF"/>
              </a:gs>
              <a:gs pos="12500">
                <a:srgbClr val="0087E6"/>
              </a:gs>
              <a:gs pos="37500">
                <a:srgbClr val="21D6E0"/>
              </a:gs>
              <a:gs pos="50000">
                <a:srgbClr val="03D4A8"/>
              </a:gs>
              <a:gs pos="62500">
                <a:srgbClr val="21D6E0"/>
              </a:gs>
              <a:gs pos="87500">
                <a:srgbClr val="0087E6"/>
              </a:gs>
              <a:gs pos="100000">
                <a:srgbClr val="005CBF"/>
              </a:gs>
            </a:gsLst>
            <a:lin ang="5400000" scaled="1"/>
          </a:gradFill>
          <a:ln w="3175">
            <a:solidFill>
              <a:srgbClr val="0000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73152" anchor="ctr"/>
          <a:lstStyle/>
          <a:p>
            <a:pPr algn="ctr"/>
            <a:r>
              <a:rPr lang="en-US" sz="800" b="1">
                <a:solidFill>
                  <a:srgbClr val="FFFF99"/>
                </a:solidFill>
                <a:sym typeface="Symbol" charset="0"/>
              </a:rPr>
              <a:t>NEDD8</a:t>
            </a:r>
          </a:p>
        </p:txBody>
      </p:sp>
      <p:sp>
        <p:nvSpPr>
          <p:cNvPr id="2183" name="Freeform 135"/>
          <p:cNvSpPr>
            <a:spLocks/>
          </p:cNvSpPr>
          <p:nvPr/>
        </p:nvSpPr>
        <p:spPr bwMode="auto">
          <a:xfrm>
            <a:off x="4718050" y="1900238"/>
            <a:ext cx="66675" cy="428625"/>
          </a:xfrm>
          <a:custGeom>
            <a:avLst/>
            <a:gdLst>
              <a:gd name="T0" fmla="*/ 1 w 74"/>
              <a:gd name="T1" fmla="*/ 0 h 348"/>
              <a:gd name="T2" fmla="*/ 11 w 74"/>
              <a:gd name="T3" fmla="*/ 188 h 348"/>
              <a:gd name="T4" fmla="*/ 74 w 74"/>
              <a:gd name="T5" fmla="*/ 348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" h="348">
                <a:moveTo>
                  <a:pt x="1" y="0"/>
                </a:moveTo>
                <a:cubicBezTo>
                  <a:pt x="1" y="40"/>
                  <a:pt x="0" y="130"/>
                  <a:pt x="11" y="188"/>
                </a:cubicBezTo>
                <a:cubicBezTo>
                  <a:pt x="22" y="246"/>
                  <a:pt x="54" y="305"/>
                  <a:pt x="74" y="348"/>
                </a:cubicBezTo>
              </a:path>
            </a:pathLst>
          </a:custGeom>
          <a:noFill/>
          <a:ln w="19050" cap="flat" cmpd="sng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>
                        <a:gamma/>
                        <a:shade val="63529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184" name="Line 136"/>
          <p:cNvSpPr>
            <a:spLocks noChangeShapeType="1"/>
          </p:cNvSpPr>
          <p:nvPr/>
        </p:nvSpPr>
        <p:spPr bwMode="auto">
          <a:xfrm>
            <a:off x="6459538" y="2397125"/>
            <a:ext cx="0" cy="336550"/>
          </a:xfrm>
          <a:prstGeom prst="line">
            <a:avLst/>
          </a:prstGeom>
          <a:noFill/>
          <a:ln w="19050">
            <a:solidFill>
              <a:srgbClr val="24731D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185" name="Freeform 137"/>
          <p:cNvSpPr>
            <a:spLocks/>
          </p:cNvSpPr>
          <p:nvPr/>
        </p:nvSpPr>
        <p:spPr bwMode="auto">
          <a:xfrm>
            <a:off x="7091363" y="1946275"/>
            <a:ext cx="203200" cy="334963"/>
          </a:xfrm>
          <a:custGeom>
            <a:avLst/>
            <a:gdLst>
              <a:gd name="T0" fmla="*/ 0 w 128"/>
              <a:gd name="T1" fmla="*/ 0 h 211"/>
              <a:gd name="T2" fmla="*/ 95 w 128"/>
              <a:gd name="T3" fmla="*/ 89 h 211"/>
              <a:gd name="T4" fmla="*/ 128 w 128"/>
              <a:gd name="T5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8" h="211">
                <a:moveTo>
                  <a:pt x="0" y="0"/>
                </a:moveTo>
                <a:cubicBezTo>
                  <a:pt x="32" y="22"/>
                  <a:pt x="71" y="49"/>
                  <a:pt x="95" y="89"/>
                </a:cubicBezTo>
                <a:cubicBezTo>
                  <a:pt x="119" y="129"/>
                  <a:pt x="127" y="175"/>
                  <a:pt x="128" y="211"/>
                </a:cubicBezTo>
              </a:path>
            </a:pathLst>
          </a:custGeom>
          <a:noFill/>
          <a:ln w="19050" cap="flat" cmpd="sng">
            <a:solidFill>
              <a:srgbClr val="24731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186" name="Line 138"/>
          <p:cNvSpPr>
            <a:spLocks noChangeShapeType="1"/>
          </p:cNvSpPr>
          <p:nvPr/>
        </p:nvSpPr>
        <p:spPr bwMode="auto">
          <a:xfrm>
            <a:off x="7294563" y="2366963"/>
            <a:ext cx="0" cy="363537"/>
          </a:xfrm>
          <a:prstGeom prst="line">
            <a:avLst/>
          </a:prstGeom>
          <a:noFill/>
          <a:ln w="19050">
            <a:solidFill>
              <a:srgbClr val="24731D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187" name="Line 139"/>
          <p:cNvSpPr>
            <a:spLocks noChangeShapeType="1"/>
          </p:cNvSpPr>
          <p:nvPr/>
        </p:nvSpPr>
        <p:spPr bwMode="auto">
          <a:xfrm>
            <a:off x="6904038" y="1962150"/>
            <a:ext cx="0" cy="327025"/>
          </a:xfrm>
          <a:prstGeom prst="line">
            <a:avLst/>
          </a:prstGeom>
          <a:noFill/>
          <a:ln w="19050">
            <a:solidFill>
              <a:srgbClr val="24731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188" name="Line 140"/>
          <p:cNvSpPr>
            <a:spLocks noChangeShapeType="1"/>
          </p:cNvSpPr>
          <p:nvPr/>
        </p:nvSpPr>
        <p:spPr bwMode="auto">
          <a:xfrm>
            <a:off x="6904038" y="2389188"/>
            <a:ext cx="0" cy="344487"/>
          </a:xfrm>
          <a:prstGeom prst="line">
            <a:avLst/>
          </a:prstGeom>
          <a:noFill/>
          <a:ln w="19050">
            <a:solidFill>
              <a:srgbClr val="24731D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189" name="AutoShape 141"/>
          <p:cNvSpPr>
            <a:spLocks noChangeArrowheads="1"/>
          </p:cNvSpPr>
          <p:nvPr/>
        </p:nvSpPr>
        <p:spPr bwMode="auto">
          <a:xfrm>
            <a:off x="8008938" y="1820863"/>
            <a:ext cx="420687" cy="228600"/>
          </a:xfrm>
          <a:prstGeom prst="roundRect">
            <a:avLst>
              <a:gd name="adj" fmla="val 18750"/>
            </a:avLst>
          </a:prstGeom>
          <a:gradFill rotWithShape="1">
            <a:gsLst>
              <a:gs pos="0">
                <a:srgbClr val="33CC33"/>
              </a:gs>
              <a:gs pos="50000">
                <a:srgbClr val="CCFFCC"/>
              </a:gs>
              <a:gs pos="100000">
                <a:srgbClr val="33CC33"/>
              </a:gs>
            </a:gsLst>
            <a:lin ang="5400000" scaled="1"/>
          </a:gradFill>
          <a:ln w="3175">
            <a:solidFill>
              <a:srgbClr val="002A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82296" anchor="ctr"/>
          <a:lstStyle/>
          <a:p>
            <a:pPr algn="ctr"/>
            <a:r>
              <a:rPr lang="en-US" sz="800" b="1">
                <a:solidFill>
                  <a:srgbClr val="002A00"/>
                </a:solidFill>
                <a:cs typeface="Arial" charset="0"/>
                <a:sym typeface="Symbol" charset="0"/>
              </a:rPr>
              <a:t>SUMO1</a:t>
            </a:r>
          </a:p>
        </p:txBody>
      </p:sp>
      <p:sp>
        <p:nvSpPr>
          <p:cNvPr id="2190" name="AutoShape 142"/>
          <p:cNvSpPr>
            <a:spLocks noChangeArrowheads="1"/>
          </p:cNvSpPr>
          <p:nvPr/>
        </p:nvSpPr>
        <p:spPr bwMode="auto">
          <a:xfrm rot="-5400000">
            <a:off x="2395538" y="6280150"/>
            <a:ext cx="241300" cy="304800"/>
          </a:xfrm>
          <a:prstGeom prst="hexagon">
            <a:avLst>
              <a:gd name="adj" fmla="val 25000"/>
              <a:gd name="vf" fmla="val 115470"/>
            </a:avLst>
          </a:prstGeom>
          <a:gradFill rotWithShape="1">
            <a:gsLst>
              <a:gs pos="0">
                <a:srgbClr val="CEF1FE">
                  <a:gamma/>
                  <a:shade val="60392"/>
                  <a:invGamma/>
                </a:srgbClr>
              </a:gs>
              <a:gs pos="50000">
                <a:srgbClr val="CEF1FE"/>
              </a:gs>
              <a:gs pos="100000">
                <a:srgbClr val="CEF1FE">
                  <a:gamma/>
                  <a:shade val="60392"/>
                  <a:invGamma/>
                </a:srgbClr>
              </a:gs>
            </a:gsLst>
            <a:lin ang="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en-US" sz="800" b="1">
                <a:solidFill>
                  <a:srgbClr val="000000"/>
                </a:solidFill>
                <a:cs typeface="Arial" charset="0"/>
              </a:rPr>
              <a:t>K320</a:t>
            </a:r>
          </a:p>
        </p:txBody>
      </p:sp>
      <p:sp>
        <p:nvSpPr>
          <p:cNvPr id="2191" name="AutoShape 143"/>
          <p:cNvSpPr>
            <a:spLocks noChangeAspect="1" noChangeArrowheads="1"/>
          </p:cNvSpPr>
          <p:nvPr/>
        </p:nvSpPr>
        <p:spPr bwMode="auto">
          <a:xfrm flipH="1">
            <a:off x="2538413" y="6232525"/>
            <a:ext cx="136525" cy="122238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00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73152" anchor="ctr"/>
          <a:lstStyle/>
          <a:p>
            <a:pPr algn="ctr"/>
            <a:r>
              <a:rPr lang="en-US" sz="800" b="1">
                <a:solidFill>
                  <a:srgbClr val="FFFF99"/>
                </a:solidFill>
              </a:rPr>
              <a:t>N </a:t>
            </a:r>
          </a:p>
        </p:txBody>
      </p:sp>
      <p:sp>
        <p:nvSpPr>
          <p:cNvPr id="2192" name="AutoShape 144"/>
          <p:cNvSpPr>
            <a:spLocks noChangeArrowheads="1"/>
          </p:cNvSpPr>
          <p:nvPr/>
        </p:nvSpPr>
        <p:spPr bwMode="auto">
          <a:xfrm rot="-5400000">
            <a:off x="6486525" y="6278563"/>
            <a:ext cx="241300" cy="304800"/>
          </a:xfrm>
          <a:prstGeom prst="hexagon">
            <a:avLst>
              <a:gd name="adj" fmla="val 25000"/>
              <a:gd name="vf" fmla="val 115470"/>
            </a:avLst>
          </a:prstGeom>
          <a:gradFill rotWithShape="1">
            <a:gsLst>
              <a:gs pos="0">
                <a:srgbClr val="CEF1FE">
                  <a:gamma/>
                  <a:shade val="60392"/>
                  <a:invGamma/>
                </a:srgbClr>
              </a:gs>
              <a:gs pos="50000">
                <a:srgbClr val="CEF1FE"/>
              </a:gs>
              <a:gs pos="100000">
                <a:srgbClr val="CEF1FE">
                  <a:gamma/>
                  <a:shade val="60392"/>
                  <a:invGamma/>
                </a:srgbClr>
              </a:gs>
            </a:gsLst>
            <a:lin ang="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en-US" sz="800" b="1">
                <a:solidFill>
                  <a:srgbClr val="000000"/>
                </a:solidFill>
                <a:cs typeface="Arial" charset="0"/>
              </a:rPr>
              <a:t>K320</a:t>
            </a:r>
          </a:p>
        </p:txBody>
      </p:sp>
      <p:sp>
        <p:nvSpPr>
          <p:cNvPr id="2193" name="AutoShape 145"/>
          <p:cNvSpPr>
            <a:spLocks noChangeAspect="1" noChangeArrowheads="1"/>
          </p:cNvSpPr>
          <p:nvPr/>
        </p:nvSpPr>
        <p:spPr bwMode="auto">
          <a:xfrm flipH="1">
            <a:off x="6438900" y="6221413"/>
            <a:ext cx="146050" cy="131762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194" name="AutoShape 146"/>
          <p:cNvSpPr>
            <a:spLocks noChangeArrowheads="1"/>
          </p:cNvSpPr>
          <p:nvPr/>
        </p:nvSpPr>
        <p:spPr bwMode="auto">
          <a:xfrm rot="-5400000">
            <a:off x="4987925" y="2801938"/>
            <a:ext cx="241300" cy="304800"/>
          </a:xfrm>
          <a:prstGeom prst="hexagon">
            <a:avLst>
              <a:gd name="adj" fmla="val 25000"/>
              <a:gd name="vf" fmla="val 115470"/>
            </a:avLst>
          </a:prstGeom>
          <a:gradFill rotWithShape="1">
            <a:gsLst>
              <a:gs pos="0">
                <a:srgbClr val="CEF1FE">
                  <a:gamma/>
                  <a:shade val="60392"/>
                  <a:invGamma/>
                </a:srgbClr>
              </a:gs>
              <a:gs pos="50000">
                <a:srgbClr val="CEF1FE"/>
              </a:gs>
              <a:gs pos="100000">
                <a:srgbClr val="CEF1FE">
                  <a:gamma/>
                  <a:shade val="60392"/>
                  <a:invGamma/>
                </a:srgbClr>
              </a:gs>
            </a:gsLst>
            <a:lin ang="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en-US" sz="800" b="1">
                <a:solidFill>
                  <a:srgbClr val="000000"/>
                </a:solidFill>
                <a:cs typeface="Arial" charset="0"/>
              </a:rPr>
              <a:t>K320</a:t>
            </a:r>
          </a:p>
        </p:txBody>
      </p:sp>
      <p:sp>
        <p:nvSpPr>
          <p:cNvPr id="2195" name="AutoShape 147"/>
          <p:cNvSpPr>
            <a:spLocks noChangeAspect="1" noChangeArrowheads="1"/>
          </p:cNvSpPr>
          <p:nvPr/>
        </p:nvSpPr>
        <p:spPr bwMode="auto">
          <a:xfrm flipH="1">
            <a:off x="5133975" y="2754313"/>
            <a:ext cx="136525" cy="122237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00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73152" anchor="ctr"/>
          <a:lstStyle/>
          <a:p>
            <a:pPr algn="ctr"/>
            <a:r>
              <a:rPr lang="en-US" sz="800" b="1">
                <a:solidFill>
                  <a:srgbClr val="FFFF99"/>
                </a:solidFill>
              </a:rPr>
              <a:t>N </a:t>
            </a:r>
          </a:p>
        </p:txBody>
      </p:sp>
      <p:sp>
        <p:nvSpPr>
          <p:cNvPr id="2196" name="AutoShape 148"/>
          <p:cNvSpPr>
            <a:spLocks noChangeAspect="1" noChangeArrowheads="1"/>
          </p:cNvSpPr>
          <p:nvPr/>
        </p:nvSpPr>
        <p:spPr bwMode="auto">
          <a:xfrm flipH="1">
            <a:off x="4932363" y="2747963"/>
            <a:ext cx="146050" cy="131762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grpSp>
        <p:nvGrpSpPr>
          <p:cNvPr id="2197" name="Group 149"/>
          <p:cNvGrpSpPr>
            <a:grpSpLocks/>
          </p:cNvGrpSpPr>
          <p:nvPr/>
        </p:nvGrpSpPr>
        <p:grpSpPr bwMode="auto">
          <a:xfrm>
            <a:off x="342900" y="5330825"/>
            <a:ext cx="1255713" cy="1212850"/>
            <a:chOff x="271" y="3384"/>
            <a:chExt cx="791" cy="764"/>
          </a:xfrm>
        </p:grpSpPr>
        <p:grpSp>
          <p:nvGrpSpPr>
            <p:cNvPr id="2198" name="Group 150"/>
            <p:cNvGrpSpPr>
              <a:grpSpLocks/>
            </p:cNvGrpSpPr>
            <p:nvPr/>
          </p:nvGrpSpPr>
          <p:grpSpPr bwMode="auto">
            <a:xfrm>
              <a:off x="271" y="3384"/>
              <a:ext cx="791" cy="764"/>
              <a:chOff x="257" y="3391"/>
              <a:chExt cx="791" cy="764"/>
            </a:xfrm>
          </p:grpSpPr>
          <p:sp>
            <p:nvSpPr>
              <p:cNvPr id="2199" name="Oval 151"/>
              <p:cNvSpPr>
                <a:spLocks noChangeAspect="1" noChangeArrowheads="1"/>
              </p:cNvSpPr>
              <p:nvPr/>
            </p:nvSpPr>
            <p:spPr bwMode="auto">
              <a:xfrm>
                <a:off x="257" y="3391"/>
                <a:ext cx="791" cy="764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F91208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00" name="AutoShape 152"/>
              <p:cNvSpPr>
                <a:spLocks noChangeAspect="1" noChangeArrowheads="1"/>
              </p:cNvSpPr>
              <p:nvPr/>
            </p:nvSpPr>
            <p:spPr bwMode="auto">
              <a:xfrm rot="81960981">
                <a:off x="581" y="3634"/>
                <a:ext cx="206" cy="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664175"/>
                  </a:gs>
                  <a:gs pos="50000">
                    <a:srgbClr val="DDDDDD"/>
                  </a:gs>
                  <a:gs pos="100000">
                    <a:srgbClr val="66417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01" name="AutoShape 153"/>
              <p:cNvSpPr>
                <a:spLocks noChangeAspect="1" noChangeArrowheads="1"/>
              </p:cNvSpPr>
              <p:nvPr/>
            </p:nvSpPr>
            <p:spPr bwMode="auto">
              <a:xfrm rot="81960981">
                <a:off x="661" y="3469"/>
                <a:ext cx="41" cy="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664175"/>
                  </a:gs>
                  <a:gs pos="50000">
                    <a:srgbClr val="DDDDDD"/>
                  </a:gs>
                  <a:gs pos="100000">
                    <a:srgbClr val="66417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02" name="Oval 154"/>
              <p:cNvSpPr>
                <a:spLocks noChangeAspect="1" noChangeArrowheads="1"/>
              </p:cNvSpPr>
              <p:nvPr/>
            </p:nvSpPr>
            <p:spPr bwMode="auto">
              <a:xfrm rot="122119431">
                <a:off x="645" y="3490"/>
                <a:ext cx="99" cy="59"/>
              </a:xfrm>
              <a:prstGeom prst="ellipse">
                <a:avLst/>
              </a:prstGeom>
              <a:gradFill rotWithShape="1">
                <a:gsLst>
                  <a:gs pos="0">
                    <a:srgbClr val="FF8200"/>
                  </a:gs>
                  <a:gs pos="10001">
                    <a:srgbClr val="FF0000"/>
                  </a:gs>
                  <a:gs pos="35001">
                    <a:srgbClr val="BA0066"/>
                  </a:gs>
                  <a:gs pos="70000">
                    <a:srgbClr val="66008F"/>
                  </a:gs>
                  <a:gs pos="100000">
                    <a:srgbClr val="000082"/>
                  </a:gs>
                </a:gsLst>
                <a:path path="shape">
                  <a:fillToRect l="50000" t="50000" r="50000" b="50000"/>
                </a:path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400" b="1">
                    <a:solidFill>
                      <a:srgbClr val="FFFF66"/>
                    </a:solidFill>
                  </a:rPr>
                  <a:t>WD40</a:t>
                </a:r>
              </a:p>
            </p:txBody>
          </p:sp>
          <p:sp>
            <p:nvSpPr>
              <p:cNvPr id="2203" name="Oval 155"/>
              <p:cNvSpPr>
                <a:spLocks noChangeAspect="1" noChangeArrowheads="1"/>
              </p:cNvSpPr>
              <p:nvPr/>
            </p:nvSpPr>
            <p:spPr bwMode="auto">
              <a:xfrm rot="81960981">
                <a:off x="614" y="3665"/>
                <a:ext cx="107" cy="66"/>
              </a:xfrm>
              <a:prstGeom prst="ellipse">
                <a:avLst/>
              </a:pr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300" b="1">
                    <a:solidFill>
                      <a:srgbClr val="664175"/>
                    </a:solidFill>
                  </a:rPr>
                  <a:t>CARD</a:t>
                </a:r>
              </a:p>
            </p:txBody>
          </p:sp>
          <p:sp>
            <p:nvSpPr>
              <p:cNvPr id="2204" name="Oval 156"/>
              <p:cNvSpPr>
                <a:spLocks noChangeAspect="1" noChangeArrowheads="1"/>
              </p:cNvSpPr>
              <p:nvPr/>
            </p:nvSpPr>
            <p:spPr bwMode="auto">
              <a:xfrm rot="20202535" flipH="1">
                <a:off x="664" y="3413"/>
                <a:ext cx="100" cy="58"/>
              </a:xfrm>
              <a:prstGeom prst="ellipse">
                <a:avLst/>
              </a:prstGeom>
              <a:gradFill rotWithShape="1">
                <a:gsLst>
                  <a:gs pos="0">
                    <a:srgbClr val="FF8200"/>
                  </a:gs>
                  <a:gs pos="10001">
                    <a:srgbClr val="FF0000"/>
                  </a:gs>
                  <a:gs pos="35001">
                    <a:srgbClr val="BA0066"/>
                  </a:gs>
                  <a:gs pos="70000">
                    <a:srgbClr val="66008F"/>
                  </a:gs>
                  <a:gs pos="100000">
                    <a:srgbClr val="000082"/>
                  </a:gs>
                </a:gsLst>
                <a:path path="shape">
                  <a:fillToRect l="50000" t="50000" r="50000" b="50000"/>
                </a:path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400" b="1">
                    <a:solidFill>
                      <a:srgbClr val="FFFF66"/>
                    </a:solidFill>
                  </a:rPr>
                  <a:t>WD40</a:t>
                </a:r>
              </a:p>
            </p:txBody>
          </p:sp>
          <p:sp>
            <p:nvSpPr>
              <p:cNvPr id="2205" name="AutoShape 157"/>
              <p:cNvSpPr>
                <a:spLocks noChangeAspect="1" noChangeArrowheads="1"/>
              </p:cNvSpPr>
              <p:nvPr/>
            </p:nvSpPr>
            <p:spPr bwMode="auto">
              <a:xfrm rot="81960981">
                <a:off x="702" y="3470"/>
                <a:ext cx="63" cy="4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400" b="1">
                    <a:solidFill>
                      <a:srgbClr val="600000"/>
                    </a:solidFill>
                    <a:cs typeface="Arial" charset="0"/>
                  </a:rPr>
                  <a:t>Cyt</a:t>
                </a:r>
              </a:p>
            </p:txBody>
          </p:sp>
          <p:sp>
            <p:nvSpPr>
              <p:cNvPr id="2206" name="AutoShape 158"/>
              <p:cNvSpPr>
                <a:spLocks noChangeAspect="1" noChangeArrowheads="1"/>
              </p:cNvSpPr>
              <p:nvPr/>
            </p:nvSpPr>
            <p:spPr bwMode="auto">
              <a:xfrm rot="-1603966">
                <a:off x="670" y="3707"/>
                <a:ext cx="205" cy="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664175"/>
                  </a:gs>
                  <a:gs pos="50000">
                    <a:srgbClr val="DDDDDD"/>
                  </a:gs>
                  <a:gs pos="100000">
                    <a:srgbClr val="66417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07" name="AutoShape 159"/>
              <p:cNvSpPr>
                <a:spLocks noChangeAspect="1" noChangeArrowheads="1"/>
              </p:cNvSpPr>
              <p:nvPr/>
            </p:nvSpPr>
            <p:spPr bwMode="auto">
              <a:xfrm rot="-1603966">
                <a:off x="879" y="3585"/>
                <a:ext cx="40" cy="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664175"/>
                  </a:gs>
                  <a:gs pos="50000">
                    <a:srgbClr val="DDDDDD"/>
                  </a:gs>
                  <a:gs pos="100000">
                    <a:srgbClr val="66417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08" name="Oval 160"/>
              <p:cNvSpPr>
                <a:spLocks noChangeAspect="1" noChangeArrowheads="1"/>
              </p:cNvSpPr>
              <p:nvPr/>
            </p:nvSpPr>
            <p:spPr bwMode="auto">
              <a:xfrm rot="38554479">
                <a:off x="824" y="3601"/>
                <a:ext cx="98" cy="59"/>
              </a:xfrm>
              <a:prstGeom prst="ellipse">
                <a:avLst/>
              </a:prstGeom>
              <a:gradFill rotWithShape="1">
                <a:gsLst>
                  <a:gs pos="0">
                    <a:srgbClr val="FF8200"/>
                  </a:gs>
                  <a:gs pos="10001">
                    <a:srgbClr val="FF0000"/>
                  </a:gs>
                  <a:gs pos="35001">
                    <a:srgbClr val="BA0066"/>
                  </a:gs>
                  <a:gs pos="70000">
                    <a:srgbClr val="66008F"/>
                  </a:gs>
                  <a:gs pos="100000">
                    <a:srgbClr val="000082"/>
                  </a:gs>
                </a:gsLst>
                <a:path path="shape">
                  <a:fillToRect l="50000" t="50000" r="50000" b="50000"/>
                </a:path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400" b="1">
                    <a:solidFill>
                      <a:srgbClr val="FFFF66"/>
                    </a:solidFill>
                  </a:rPr>
                  <a:t>WD40</a:t>
                </a:r>
              </a:p>
            </p:txBody>
          </p:sp>
          <p:sp>
            <p:nvSpPr>
              <p:cNvPr id="2209" name="Oval 161"/>
              <p:cNvSpPr>
                <a:spLocks noChangeAspect="1" noChangeArrowheads="1"/>
              </p:cNvSpPr>
              <p:nvPr/>
            </p:nvSpPr>
            <p:spPr bwMode="auto">
              <a:xfrm rot="-1603966">
                <a:off x="668" y="3709"/>
                <a:ext cx="106" cy="65"/>
              </a:xfrm>
              <a:prstGeom prst="ellipse">
                <a:avLst/>
              </a:pr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300" b="1">
                    <a:solidFill>
                      <a:srgbClr val="664175"/>
                    </a:solidFill>
                  </a:rPr>
                  <a:t>CARD</a:t>
                </a:r>
              </a:p>
            </p:txBody>
          </p:sp>
          <p:sp>
            <p:nvSpPr>
              <p:cNvPr id="2210" name="Oval 162"/>
              <p:cNvSpPr>
                <a:spLocks noChangeAspect="1" noChangeArrowheads="1"/>
              </p:cNvSpPr>
              <p:nvPr/>
            </p:nvSpPr>
            <p:spPr bwMode="auto">
              <a:xfrm rot="1437587" flipH="1">
                <a:off x="898" y="3565"/>
                <a:ext cx="98" cy="58"/>
              </a:xfrm>
              <a:prstGeom prst="ellipse">
                <a:avLst/>
              </a:prstGeom>
              <a:gradFill rotWithShape="1">
                <a:gsLst>
                  <a:gs pos="0">
                    <a:srgbClr val="FF8200"/>
                  </a:gs>
                  <a:gs pos="10001">
                    <a:srgbClr val="FF0000"/>
                  </a:gs>
                  <a:gs pos="35001">
                    <a:srgbClr val="BA0066"/>
                  </a:gs>
                  <a:gs pos="70000">
                    <a:srgbClr val="66008F"/>
                  </a:gs>
                  <a:gs pos="100000">
                    <a:srgbClr val="000082"/>
                  </a:gs>
                </a:gsLst>
                <a:path path="shape">
                  <a:fillToRect l="50000" t="50000" r="50000" b="50000"/>
                </a:path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400" b="1">
                    <a:solidFill>
                      <a:srgbClr val="FFFF66"/>
                    </a:solidFill>
                  </a:rPr>
                  <a:t>WD40</a:t>
                </a:r>
              </a:p>
            </p:txBody>
          </p:sp>
          <p:sp>
            <p:nvSpPr>
              <p:cNvPr id="2211" name="AutoShape 163"/>
              <p:cNvSpPr>
                <a:spLocks noChangeAspect="1" noChangeArrowheads="1"/>
              </p:cNvSpPr>
              <p:nvPr/>
            </p:nvSpPr>
            <p:spPr bwMode="auto">
              <a:xfrm rot="-1603966">
                <a:off x="891" y="3620"/>
                <a:ext cx="64" cy="4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400" b="1">
                    <a:solidFill>
                      <a:srgbClr val="600000"/>
                    </a:solidFill>
                    <a:cs typeface="Arial" charset="0"/>
                  </a:rPr>
                  <a:t>Cyt</a:t>
                </a:r>
              </a:p>
            </p:txBody>
          </p:sp>
          <p:sp>
            <p:nvSpPr>
              <p:cNvPr id="2212" name="AutoShape 164"/>
              <p:cNvSpPr>
                <a:spLocks noChangeAspect="1" noChangeArrowheads="1"/>
              </p:cNvSpPr>
              <p:nvPr/>
            </p:nvSpPr>
            <p:spPr bwMode="auto">
              <a:xfrm rot="1597484">
                <a:off x="668" y="3828"/>
                <a:ext cx="206" cy="1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664175"/>
                  </a:gs>
                  <a:gs pos="50000">
                    <a:srgbClr val="DDDDDD"/>
                  </a:gs>
                  <a:gs pos="100000">
                    <a:srgbClr val="66417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13" name="AutoShape 165"/>
              <p:cNvSpPr>
                <a:spLocks noChangeAspect="1" noChangeArrowheads="1"/>
              </p:cNvSpPr>
              <p:nvPr/>
            </p:nvSpPr>
            <p:spPr bwMode="auto">
              <a:xfrm rot="1597484">
                <a:off x="919" y="3862"/>
                <a:ext cx="40" cy="2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664175"/>
                  </a:gs>
                  <a:gs pos="50000">
                    <a:srgbClr val="DDDDDD"/>
                  </a:gs>
                  <a:gs pos="100000">
                    <a:srgbClr val="66417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14" name="Oval 166"/>
              <p:cNvSpPr>
                <a:spLocks noChangeAspect="1" noChangeArrowheads="1"/>
              </p:cNvSpPr>
              <p:nvPr/>
            </p:nvSpPr>
            <p:spPr bwMode="auto">
              <a:xfrm rot="41755931">
                <a:off x="845" y="3844"/>
                <a:ext cx="99" cy="58"/>
              </a:xfrm>
              <a:prstGeom prst="ellipse">
                <a:avLst/>
              </a:prstGeom>
              <a:gradFill rotWithShape="1">
                <a:gsLst>
                  <a:gs pos="0">
                    <a:srgbClr val="FF8200"/>
                  </a:gs>
                  <a:gs pos="10001">
                    <a:srgbClr val="FF0000"/>
                  </a:gs>
                  <a:gs pos="35001">
                    <a:srgbClr val="BA0066"/>
                  </a:gs>
                  <a:gs pos="70000">
                    <a:srgbClr val="66008F"/>
                  </a:gs>
                  <a:gs pos="100000">
                    <a:srgbClr val="000082"/>
                  </a:gs>
                </a:gsLst>
                <a:path path="shape">
                  <a:fillToRect l="50000" t="50000" r="50000" b="50000"/>
                </a:path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400" b="1">
                    <a:solidFill>
                      <a:srgbClr val="FFFF66"/>
                    </a:solidFill>
                  </a:rPr>
                  <a:t>WD40</a:t>
                </a:r>
              </a:p>
            </p:txBody>
          </p:sp>
          <p:sp>
            <p:nvSpPr>
              <p:cNvPr id="2215" name="Oval 167"/>
              <p:cNvSpPr>
                <a:spLocks noChangeAspect="1" noChangeArrowheads="1"/>
              </p:cNvSpPr>
              <p:nvPr/>
            </p:nvSpPr>
            <p:spPr bwMode="auto">
              <a:xfrm rot="1597484">
                <a:off x="667" y="3779"/>
                <a:ext cx="106" cy="65"/>
              </a:xfrm>
              <a:prstGeom prst="ellipse">
                <a:avLst/>
              </a:pr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300" b="1">
                    <a:solidFill>
                      <a:srgbClr val="664175"/>
                    </a:solidFill>
                  </a:rPr>
                  <a:t>CARD</a:t>
                </a:r>
              </a:p>
            </p:txBody>
          </p:sp>
          <p:sp>
            <p:nvSpPr>
              <p:cNvPr id="2216" name="Oval 168"/>
              <p:cNvSpPr>
                <a:spLocks noChangeAspect="1" noChangeArrowheads="1"/>
              </p:cNvSpPr>
              <p:nvPr/>
            </p:nvSpPr>
            <p:spPr bwMode="auto">
              <a:xfrm rot="4639039" flipH="1">
                <a:off x="921" y="3882"/>
                <a:ext cx="98" cy="58"/>
              </a:xfrm>
              <a:prstGeom prst="ellipse">
                <a:avLst/>
              </a:prstGeom>
              <a:gradFill rotWithShape="1">
                <a:gsLst>
                  <a:gs pos="0">
                    <a:srgbClr val="FF8200"/>
                  </a:gs>
                  <a:gs pos="10001">
                    <a:srgbClr val="FF0000"/>
                  </a:gs>
                  <a:gs pos="35001">
                    <a:srgbClr val="BA0066"/>
                  </a:gs>
                  <a:gs pos="70000">
                    <a:srgbClr val="66008F"/>
                  </a:gs>
                  <a:gs pos="100000">
                    <a:srgbClr val="000082"/>
                  </a:gs>
                </a:gsLst>
                <a:path path="shape">
                  <a:fillToRect l="50000" t="50000" r="50000" b="50000"/>
                </a:path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400" b="1">
                    <a:solidFill>
                      <a:srgbClr val="FFFF66"/>
                    </a:solidFill>
                  </a:rPr>
                  <a:t>WD40</a:t>
                </a:r>
              </a:p>
            </p:txBody>
          </p:sp>
          <p:sp>
            <p:nvSpPr>
              <p:cNvPr id="2217" name="AutoShape 169"/>
              <p:cNvSpPr>
                <a:spLocks noChangeAspect="1" noChangeArrowheads="1"/>
              </p:cNvSpPr>
              <p:nvPr/>
            </p:nvSpPr>
            <p:spPr bwMode="auto">
              <a:xfrm rot="1597484">
                <a:off x="885" y="3898"/>
                <a:ext cx="64" cy="4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400" b="1">
                    <a:solidFill>
                      <a:srgbClr val="600000"/>
                    </a:solidFill>
                    <a:cs typeface="Arial" charset="0"/>
                  </a:rPr>
                  <a:t>Cyt</a:t>
                </a:r>
              </a:p>
            </p:txBody>
          </p:sp>
          <p:sp>
            <p:nvSpPr>
              <p:cNvPr id="2218" name="AutoShape 170"/>
              <p:cNvSpPr>
                <a:spLocks noChangeAspect="1" noChangeArrowheads="1"/>
              </p:cNvSpPr>
              <p:nvPr/>
            </p:nvSpPr>
            <p:spPr bwMode="auto">
              <a:xfrm rot="277581" flipH="1">
                <a:off x="414" y="3759"/>
                <a:ext cx="206" cy="1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664175"/>
                  </a:gs>
                  <a:gs pos="50000">
                    <a:srgbClr val="DDDDDD"/>
                  </a:gs>
                  <a:gs pos="100000">
                    <a:srgbClr val="66417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19" name="AutoShape 171"/>
              <p:cNvSpPr>
                <a:spLocks noChangeAspect="1" noChangeArrowheads="1"/>
              </p:cNvSpPr>
              <p:nvPr/>
            </p:nvSpPr>
            <p:spPr bwMode="auto">
              <a:xfrm rot="277581" flipH="1">
                <a:off x="334" y="3696"/>
                <a:ext cx="40" cy="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664175"/>
                  </a:gs>
                  <a:gs pos="50000">
                    <a:srgbClr val="DDDDDD"/>
                  </a:gs>
                  <a:gs pos="100000">
                    <a:srgbClr val="66417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20" name="Oval 172"/>
              <p:cNvSpPr>
                <a:spLocks noChangeAspect="1" noChangeArrowheads="1"/>
              </p:cNvSpPr>
              <p:nvPr/>
            </p:nvSpPr>
            <p:spPr bwMode="auto">
              <a:xfrm rot="3319135" flipH="1">
                <a:off x="342" y="3701"/>
                <a:ext cx="99" cy="59"/>
              </a:xfrm>
              <a:prstGeom prst="ellipse">
                <a:avLst/>
              </a:prstGeom>
              <a:gradFill rotWithShape="1">
                <a:gsLst>
                  <a:gs pos="0">
                    <a:srgbClr val="FF8200"/>
                  </a:gs>
                  <a:gs pos="10001">
                    <a:srgbClr val="FF0000"/>
                  </a:gs>
                  <a:gs pos="35001">
                    <a:srgbClr val="BA0066"/>
                  </a:gs>
                  <a:gs pos="70000">
                    <a:srgbClr val="66008F"/>
                  </a:gs>
                  <a:gs pos="100000">
                    <a:srgbClr val="000082"/>
                  </a:gs>
                </a:gsLst>
                <a:path path="shape">
                  <a:fillToRect l="50000" t="50000" r="50000" b="50000"/>
                </a:path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400" b="1">
                    <a:solidFill>
                      <a:srgbClr val="FFFF66"/>
                    </a:solidFill>
                  </a:rPr>
                  <a:t>WD40</a:t>
                </a:r>
              </a:p>
            </p:txBody>
          </p:sp>
          <p:sp>
            <p:nvSpPr>
              <p:cNvPr id="2221" name="Oval 173"/>
              <p:cNvSpPr>
                <a:spLocks noChangeAspect="1" noChangeArrowheads="1"/>
              </p:cNvSpPr>
              <p:nvPr/>
            </p:nvSpPr>
            <p:spPr bwMode="auto">
              <a:xfrm rot="277581" flipH="1">
                <a:off x="521" y="3739"/>
                <a:ext cx="107" cy="66"/>
              </a:xfrm>
              <a:prstGeom prst="ellipse">
                <a:avLst/>
              </a:pr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300" b="1">
                    <a:solidFill>
                      <a:srgbClr val="664175"/>
                    </a:solidFill>
                  </a:rPr>
                  <a:t>CARD</a:t>
                </a:r>
              </a:p>
            </p:txBody>
          </p:sp>
          <p:sp>
            <p:nvSpPr>
              <p:cNvPr id="2222" name="Oval 174"/>
              <p:cNvSpPr>
                <a:spLocks noChangeAspect="1" noChangeArrowheads="1"/>
              </p:cNvSpPr>
              <p:nvPr/>
            </p:nvSpPr>
            <p:spPr bwMode="auto">
              <a:xfrm rot="40436027">
                <a:off x="259" y="3695"/>
                <a:ext cx="99" cy="59"/>
              </a:xfrm>
              <a:prstGeom prst="ellipse">
                <a:avLst/>
              </a:prstGeom>
              <a:gradFill rotWithShape="1">
                <a:gsLst>
                  <a:gs pos="0">
                    <a:srgbClr val="FF8200"/>
                  </a:gs>
                  <a:gs pos="10001">
                    <a:srgbClr val="FF0000"/>
                  </a:gs>
                  <a:gs pos="35001">
                    <a:srgbClr val="BA0066"/>
                  </a:gs>
                  <a:gs pos="70000">
                    <a:srgbClr val="66008F"/>
                  </a:gs>
                  <a:gs pos="100000">
                    <a:srgbClr val="000082"/>
                  </a:gs>
                </a:gsLst>
                <a:path path="shape">
                  <a:fillToRect l="50000" t="50000" r="50000" b="50000"/>
                </a:path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400" b="1">
                    <a:solidFill>
                      <a:srgbClr val="FFFF66"/>
                    </a:solidFill>
                  </a:rPr>
                  <a:t>WD40</a:t>
                </a:r>
              </a:p>
            </p:txBody>
          </p:sp>
          <p:sp>
            <p:nvSpPr>
              <p:cNvPr id="2223" name="AutoShape 175"/>
              <p:cNvSpPr>
                <a:spLocks noChangeAspect="1" noChangeArrowheads="1"/>
              </p:cNvSpPr>
              <p:nvPr/>
            </p:nvSpPr>
            <p:spPr bwMode="auto">
              <a:xfrm rot="277581" flipH="1">
                <a:off x="317" y="3737"/>
                <a:ext cx="64" cy="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400" b="1">
                    <a:solidFill>
                      <a:srgbClr val="600000"/>
                    </a:solidFill>
                    <a:cs typeface="Arial" charset="0"/>
                  </a:rPr>
                  <a:t>Cyt</a:t>
                </a:r>
              </a:p>
            </p:txBody>
          </p:sp>
          <p:sp>
            <p:nvSpPr>
              <p:cNvPr id="2224" name="AutoShape 176"/>
              <p:cNvSpPr>
                <a:spLocks noChangeAspect="1" noChangeArrowheads="1"/>
              </p:cNvSpPr>
              <p:nvPr/>
            </p:nvSpPr>
            <p:spPr bwMode="auto">
              <a:xfrm rot="4523473">
                <a:off x="576" y="3896"/>
                <a:ext cx="206" cy="1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664175"/>
                  </a:gs>
                  <a:gs pos="50000">
                    <a:srgbClr val="DDDDDD"/>
                  </a:gs>
                  <a:gs pos="100000">
                    <a:srgbClr val="66417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25" name="AutoShape 177"/>
              <p:cNvSpPr>
                <a:spLocks noChangeAspect="1" noChangeArrowheads="1"/>
              </p:cNvSpPr>
              <p:nvPr/>
            </p:nvSpPr>
            <p:spPr bwMode="auto">
              <a:xfrm rot="4523473">
                <a:off x="743" y="4034"/>
                <a:ext cx="40" cy="2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664175"/>
                  </a:gs>
                  <a:gs pos="50000">
                    <a:srgbClr val="DDDDDD"/>
                  </a:gs>
                  <a:gs pos="100000">
                    <a:srgbClr val="66417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26" name="Oval 178"/>
              <p:cNvSpPr>
                <a:spLocks noChangeAspect="1" noChangeArrowheads="1"/>
              </p:cNvSpPr>
              <p:nvPr/>
            </p:nvSpPr>
            <p:spPr bwMode="auto">
              <a:xfrm rot="44681920">
                <a:off x="684" y="3982"/>
                <a:ext cx="98" cy="59"/>
              </a:xfrm>
              <a:prstGeom prst="ellipse">
                <a:avLst/>
              </a:prstGeom>
              <a:gradFill rotWithShape="1">
                <a:gsLst>
                  <a:gs pos="0">
                    <a:srgbClr val="FF8200"/>
                  </a:gs>
                  <a:gs pos="10001">
                    <a:srgbClr val="FF0000"/>
                  </a:gs>
                  <a:gs pos="35001">
                    <a:srgbClr val="BA0066"/>
                  </a:gs>
                  <a:gs pos="70000">
                    <a:srgbClr val="66008F"/>
                  </a:gs>
                  <a:gs pos="100000">
                    <a:srgbClr val="000082"/>
                  </a:gs>
                </a:gsLst>
                <a:path path="shape">
                  <a:fillToRect l="50000" t="50000" r="50000" b="50000"/>
                </a:path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400" b="1">
                    <a:solidFill>
                      <a:srgbClr val="FFFF66"/>
                    </a:solidFill>
                  </a:rPr>
                  <a:t>WD40</a:t>
                </a:r>
              </a:p>
            </p:txBody>
          </p:sp>
          <p:sp>
            <p:nvSpPr>
              <p:cNvPr id="2227" name="Oval 179"/>
              <p:cNvSpPr>
                <a:spLocks noChangeAspect="1" noChangeArrowheads="1"/>
              </p:cNvSpPr>
              <p:nvPr/>
            </p:nvSpPr>
            <p:spPr bwMode="auto">
              <a:xfrm rot="4523473">
                <a:off x="611" y="3816"/>
                <a:ext cx="106" cy="65"/>
              </a:xfrm>
              <a:prstGeom prst="ellipse">
                <a:avLst/>
              </a:pr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300" b="1">
                    <a:solidFill>
                      <a:srgbClr val="664175"/>
                    </a:solidFill>
                  </a:rPr>
                  <a:t>CARD</a:t>
                </a:r>
              </a:p>
            </p:txBody>
          </p:sp>
          <p:sp>
            <p:nvSpPr>
              <p:cNvPr id="2228" name="Oval 180"/>
              <p:cNvSpPr>
                <a:spLocks noChangeAspect="1" noChangeArrowheads="1"/>
              </p:cNvSpPr>
              <p:nvPr/>
            </p:nvSpPr>
            <p:spPr bwMode="auto">
              <a:xfrm rot="7565028" flipH="1">
                <a:off x="706" y="4063"/>
                <a:ext cx="98" cy="59"/>
              </a:xfrm>
              <a:prstGeom prst="ellipse">
                <a:avLst/>
              </a:prstGeom>
              <a:gradFill rotWithShape="1">
                <a:gsLst>
                  <a:gs pos="0">
                    <a:srgbClr val="FF8200"/>
                  </a:gs>
                  <a:gs pos="10001">
                    <a:srgbClr val="FF0000"/>
                  </a:gs>
                  <a:gs pos="35001">
                    <a:srgbClr val="BA0066"/>
                  </a:gs>
                  <a:gs pos="70000">
                    <a:srgbClr val="66008F"/>
                  </a:gs>
                  <a:gs pos="100000">
                    <a:srgbClr val="000082"/>
                  </a:gs>
                </a:gsLst>
                <a:path path="shape">
                  <a:fillToRect l="50000" t="50000" r="50000" b="50000"/>
                </a:path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400" b="1">
                    <a:solidFill>
                      <a:srgbClr val="FFFF66"/>
                    </a:solidFill>
                  </a:rPr>
                  <a:t>WD40</a:t>
                </a:r>
              </a:p>
            </p:txBody>
          </p:sp>
          <p:sp>
            <p:nvSpPr>
              <p:cNvPr id="2229" name="AutoShape 181"/>
              <p:cNvSpPr>
                <a:spLocks noChangeAspect="1" noChangeArrowheads="1"/>
              </p:cNvSpPr>
              <p:nvPr/>
            </p:nvSpPr>
            <p:spPr bwMode="auto">
              <a:xfrm rot="4523473">
                <a:off x="680" y="4037"/>
                <a:ext cx="64" cy="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400" b="1">
                    <a:solidFill>
                      <a:srgbClr val="600000"/>
                    </a:solidFill>
                    <a:cs typeface="Arial" charset="0"/>
                  </a:rPr>
                  <a:t>Cyt</a:t>
                </a:r>
              </a:p>
            </p:txBody>
          </p:sp>
          <p:sp>
            <p:nvSpPr>
              <p:cNvPr id="2230" name="AutoShape 182"/>
              <p:cNvSpPr>
                <a:spLocks noChangeAspect="1" noChangeArrowheads="1"/>
              </p:cNvSpPr>
              <p:nvPr/>
            </p:nvSpPr>
            <p:spPr bwMode="auto">
              <a:xfrm rot="3172675" flipH="1">
                <a:off x="465" y="3653"/>
                <a:ext cx="206" cy="1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664175"/>
                  </a:gs>
                  <a:gs pos="50000">
                    <a:srgbClr val="DDDDDD"/>
                  </a:gs>
                  <a:gs pos="100000">
                    <a:srgbClr val="66417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31" name="AutoShape 183"/>
              <p:cNvSpPr>
                <a:spLocks noChangeAspect="1" noChangeArrowheads="1"/>
              </p:cNvSpPr>
              <p:nvPr/>
            </p:nvSpPr>
            <p:spPr bwMode="auto">
              <a:xfrm rot="3172675" flipH="1">
                <a:off x="490" y="3499"/>
                <a:ext cx="41" cy="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664175"/>
                  </a:gs>
                  <a:gs pos="50000">
                    <a:srgbClr val="DDDDDD"/>
                  </a:gs>
                  <a:gs pos="100000">
                    <a:srgbClr val="66417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232" name="Oval 184"/>
              <p:cNvSpPr>
                <a:spLocks noChangeAspect="1" noChangeArrowheads="1"/>
              </p:cNvSpPr>
              <p:nvPr/>
            </p:nvSpPr>
            <p:spPr bwMode="auto">
              <a:xfrm rot="6214230" flipH="1">
                <a:off x="468" y="3525"/>
                <a:ext cx="99" cy="57"/>
              </a:xfrm>
              <a:prstGeom prst="ellipse">
                <a:avLst/>
              </a:prstGeom>
              <a:gradFill rotWithShape="1">
                <a:gsLst>
                  <a:gs pos="0">
                    <a:srgbClr val="FF8200"/>
                  </a:gs>
                  <a:gs pos="10001">
                    <a:srgbClr val="FF0000"/>
                  </a:gs>
                  <a:gs pos="35001">
                    <a:srgbClr val="BA0066"/>
                  </a:gs>
                  <a:gs pos="70000">
                    <a:srgbClr val="66008F"/>
                  </a:gs>
                  <a:gs pos="100000">
                    <a:srgbClr val="000082"/>
                  </a:gs>
                </a:gsLst>
                <a:path path="shape">
                  <a:fillToRect l="50000" t="50000" r="50000" b="50000"/>
                </a:path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400" b="1">
                    <a:solidFill>
                      <a:srgbClr val="FFFF66"/>
                    </a:solidFill>
                  </a:rPr>
                  <a:t>WD40</a:t>
                </a:r>
              </a:p>
            </p:txBody>
          </p:sp>
          <p:sp>
            <p:nvSpPr>
              <p:cNvPr id="2233" name="Oval 185"/>
              <p:cNvSpPr>
                <a:spLocks noChangeAspect="1" noChangeArrowheads="1"/>
              </p:cNvSpPr>
              <p:nvPr/>
            </p:nvSpPr>
            <p:spPr bwMode="auto">
              <a:xfrm rot="3172675" flipH="1">
                <a:off x="548" y="3677"/>
                <a:ext cx="107" cy="65"/>
              </a:xfrm>
              <a:prstGeom prst="ellipse">
                <a:avLst/>
              </a:pr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300" b="1">
                    <a:solidFill>
                      <a:srgbClr val="664175"/>
                    </a:solidFill>
                  </a:rPr>
                  <a:t>CARD</a:t>
                </a:r>
              </a:p>
            </p:txBody>
          </p:sp>
          <p:sp>
            <p:nvSpPr>
              <p:cNvPr id="2234" name="Oval 186"/>
              <p:cNvSpPr>
                <a:spLocks noChangeAspect="1" noChangeArrowheads="1"/>
              </p:cNvSpPr>
              <p:nvPr/>
            </p:nvSpPr>
            <p:spPr bwMode="auto">
              <a:xfrm rot="43331122">
                <a:off x="418" y="3458"/>
                <a:ext cx="99" cy="58"/>
              </a:xfrm>
              <a:prstGeom prst="ellipse">
                <a:avLst/>
              </a:prstGeom>
              <a:gradFill rotWithShape="1">
                <a:gsLst>
                  <a:gs pos="0">
                    <a:srgbClr val="FF8200"/>
                  </a:gs>
                  <a:gs pos="10001">
                    <a:srgbClr val="FF0000"/>
                  </a:gs>
                  <a:gs pos="35001">
                    <a:srgbClr val="BA0066"/>
                  </a:gs>
                  <a:gs pos="70000">
                    <a:srgbClr val="66008F"/>
                  </a:gs>
                  <a:gs pos="100000">
                    <a:srgbClr val="000082"/>
                  </a:gs>
                </a:gsLst>
                <a:path path="shape">
                  <a:fillToRect l="50000" t="50000" r="50000" b="50000"/>
                </a:path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400" b="1">
                    <a:solidFill>
                      <a:srgbClr val="FFFF66"/>
                    </a:solidFill>
                  </a:rPr>
                  <a:t>WD40</a:t>
                </a:r>
              </a:p>
            </p:txBody>
          </p:sp>
          <p:sp>
            <p:nvSpPr>
              <p:cNvPr id="2235" name="AutoShape 187"/>
              <p:cNvSpPr>
                <a:spLocks noChangeAspect="1" noChangeArrowheads="1"/>
              </p:cNvSpPr>
              <p:nvPr/>
            </p:nvSpPr>
            <p:spPr bwMode="auto">
              <a:xfrm rot="3172675" flipH="1">
                <a:off x="435" y="3518"/>
                <a:ext cx="65" cy="4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400" b="1">
                    <a:solidFill>
                      <a:srgbClr val="600000"/>
                    </a:solidFill>
                    <a:cs typeface="Arial" charset="0"/>
                  </a:rPr>
                  <a:t>Cyt</a:t>
                </a:r>
              </a:p>
            </p:txBody>
          </p:sp>
          <p:grpSp>
            <p:nvGrpSpPr>
              <p:cNvPr id="2236" name="Group 188"/>
              <p:cNvGrpSpPr>
                <a:grpSpLocks noChangeAspect="1"/>
              </p:cNvGrpSpPr>
              <p:nvPr/>
            </p:nvGrpSpPr>
            <p:grpSpPr bwMode="auto">
              <a:xfrm>
                <a:off x="376" y="3777"/>
                <a:ext cx="261" cy="281"/>
                <a:chOff x="270" y="3458"/>
                <a:chExt cx="363" cy="390"/>
              </a:xfrm>
            </p:grpSpPr>
            <p:sp>
              <p:nvSpPr>
                <p:cNvPr id="2237" name="AutoShape 189"/>
                <p:cNvSpPr>
                  <a:spLocks noChangeAspect="1" noChangeArrowheads="1"/>
                </p:cNvSpPr>
                <p:nvPr/>
              </p:nvSpPr>
              <p:spPr bwMode="auto">
                <a:xfrm rot="18784921" flipH="1">
                  <a:off x="390" y="3588"/>
                  <a:ext cx="286" cy="26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2238" name="AutoShape 190"/>
                <p:cNvSpPr>
                  <a:spLocks noChangeAspect="1" noChangeArrowheads="1"/>
                </p:cNvSpPr>
                <p:nvPr/>
              </p:nvSpPr>
              <p:spPr bwMode="auto">
                <a:xfrm rot="18784921" flipH="1">
                  <a:off x="303" y="3701"/>
                  <a:ext cx="56" cy="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2239" name="Oval 191"/>
                <p:cNvSpPr>
                  <a:spLocks noChangeAspect="1" noChangeArrowheads="1"/>
                </p:cNvSpPr>
                <p:nvPr/>
              </p:nvSpPr>
              <p:spPr bwMode="auto">
                <a:xfrm rot="226476" flipH="1">
                  <a:off x="321" y="3653"/>
                  <a:ext cx="137" cy="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 b="1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  <p:sp>
              <p:nvSpPr>
                <p:cNvPr id="2240" name="Oval 192"/>
                <p:cNvSpPr>
                  <a:spLocks noChangeAspect="1" noChangeArrowheads="1"/>
                </p:cNvSpPr>
                <p:nvPr/>
              </p:nvSpPr>
              <p:spPr bwMode="auto">
                <a:xfrm rot="18784921" flipH="1">
                  <a:off x="514" y="3497"/>
                  <a:ext cx="148" cy="9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300" b="1">
                      <a:solidFill>
                        <a:srgbClr val="664175"/>
                      </a:solidFill>
                    </a:rPr>
                    <a:t>CARD</a:t>
                  </a:r>
                </a:p>
              </p:txBody>
            </p:sp>
            <p:sp>
              <p:nvSpPr>
                <p:cNvPr id="2241" name="Oval 193"/>
                <p:cNvSpPr>
                  <a:spLocks noChangeAspect="1" noChangeArrowheads="1"/>
                </p:cNvSpPr>
                <p:nvPr/>
              </p:nvSpPr>
              <p:spPr bwMode="auto">
                <a:xfrm rot="37343368">
                  <a:off x="242" y="3739"/>
                  <a:ext cx="137" cy="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400" b="1">
                      <a:solidFill>
                        <a:srgbClr val="FFFF66"/>
                      </a:solidFill>
                    </a:rPr>
                    <a:t>WD40</a:t>
                  </a:r>
                </a:p>
              </p:txBody>
            </p:sp>
          </p:grpSp>
          <p:sp>
            <p:nvSpPr>
              <p:cNvPr id="2242" name="AutoShape 194"/>
              <p:cNvSpPr>
                <a:spLocks noChangeAspect="1" noChangeArrowheads="1"/>
              </p:cNvSpPr>
              <p:nvPr/>
            </p:nvSpPr>
            <p:spPr bwMode="auto">
              <a:xfrm rot="18784921" flipH="1">
                <a:off x="426" y="3975"/>
                <a:ext cx="64" cy="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400" b="1">
                    <a:solidFill>
                      <a:srgbClr val="600000"/>
                    </a:solidFill>
                    <a:cs typeface="Arial" charset="0"/>
                  </a:rPr>
                  <a:t>Cyt</a:t>
                </a:r>
              </a:p>
            </p:txBody>
          </p:sp>
          <p:sp>
            <p:nvSpPr>
              <p:cNvPr id="2243" name="AutoShape 195"/>
              <p:cNvSpPr>
                <a:spLocks noChangeAspect="1" noChangeArrowheads="1"/>
              </p:cNvSpPr>
              <p:nvPr/>
            </p:nvSpPr>
            <p:spPr bwMode="auto">
              <a:xfrm rot="-5957964">
                <a:off x="613" y="3661"/>
                <a:ext cx="35" cy="2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algn="ctr"/>
                <a:endParaRPr lang="es-ES" sz="300" b="1"/>
              </a:p>
            </p:txBody>
          </p:sp>
          <p:sp>
            <p:nvSpPr>
              <p:cNvPr id="2244" name="PubPieSlice"/>
              <p:cNvSpPr>
                <a:spLocks noChangeAspect="1" noEditPoints="1" noChangeArrowheads="1"/>
              </p:cNvSpPr>
              <p:nvPr/>
            </p:nvSpPr>
            <p:spPr bwMode="auto">
              <a:xfrm rot="-767323">
                <a:off x="576" y="3586"/>
                <a:ext cx="91" cy="75"/>
              </a:xfrm>
              <a:custGeom>
                <a:avLst/>
                <a:gdLst>
                  <a:gd name="G0" fmla="+- 0 0 0"/>
                  <a:gd name="G1" fmla="sin 10800 -8227520"/>
                  <a:gd name="G2" fmla="cos 10800 -8227520"/>
                  <a:gd name="G3" fmla="sin 10800 -2941617"/>
                  <a:gd name="G4" fmla="cos 10800 -2941617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4521 w 21600"/>
                  <a:gd name="T1" fmla="*/ 2012 h 21600"/>
                  <a:gd name="T2" fmla="*/ 10800 w 21600"/>
                  <a:gd name="T3" fmla="*/ 10800 h 21600"/>
                  <a:gd name="T4" fmla="*/ 18451 w 21600"/>
                  <a:gd name="T5" fmla="*/ 3178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4521" y="2012"/>
                    </a:moveTo>
                    <a:cubicBezTo>
                      <a:pt x="1683" y="4039"/>
                      <a:pt x="-1" y="7312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7942"/>
                      <a:pt x="20467" y="5201"/>
                      <a:pt x="18451" y="3177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8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 sz="900" b="1"/>
              </a:p>
            </p:txBody>
          </p:sp>
          <p:sp>
            <p:nvSpPr>
              <p:cNvPr id="2245" name="Text Box 197"/>
              <p:cNvSpPr txBox="1">
                <a:spLocks noChangeAspect="1" noChangeArrowheads="1"/>
              </p:cNvSpPr>
              <p:nvPr/>
            </p:nvSpPr>
            <p:spPr bwMode="auto">
              <a:xfrm rot="-557964">
                <a:off x="526" y="3586"/>
                <a:ext cx="194" cy="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200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300" b="1">
                    <a:solidFill>
                      <a:srgbClr val="FFFF00"/>
                    </a:solidFill>
                  </a:rPr>
                  <a:t>Casp 9</a:t>
                </a:r>
              </a:p>
            </p:txBody>
          </p:sp>
          <p:sp>
            <p:nvSpPr>
              <p:cNvPr id="2246" name="Oval 198"/>
              <p:cNvSpPr>
                <a:spLocks noChangeAspect="1" noChangeArrowheads="1"/>
              </p:cNvSpPr>
              <p:nvPr/>
            </p:nvSpPr>
            <p:spPr bwMode="auto">
              <a:xfrm rot="-5957964">
                <a:off x="597" y="3692"/>
                <a:ext cx="83" cy="51"/>
              </a:xfrm>
              <a:prstGeom prst="ellipse">
                <a:avLst/>
              </a:pr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300" b="1">
                    <a:solidFill>
                      <a:srgbClr val="664175"/>
                    </a:solidFill>
                  </a:rPr>
                  <a:t>CARD</a:t>
                </a:r>
              </a:p>
            </p:txBody>
          </p:sp>
          <p:sp>
            <p:nvSpPr>
              <p:cNvPr id="2247" name="AutoShape 199"/>
              <p:cNvSpPr>
                <a:spLocks noChangeAspect="1" noChangeArrowheads="1"/>
              </p:cNvSpPr>
              <p:nvPr/>
            </p:nvSpPr>
            <p:spPr bwMode="auto">
              <a:xfrm rot="-2799662">
                <a:off x="703" y="3682"/>
                <a:ext cx="36" cy="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algn="ctr"/>
                <a:endParaRPr lang="es-ES" sz="300" b="1"/>
              </a:p>
            </p:txBody>
          </p:sp>
          <p:sp>
            <p:nvSpPr>
              <p:cNvPr id="2248" name="PubPieSlice"/>
              <p:cNvSpPr>
                <a:spLocks noChangeAspect="1" noEditPoints="1" noChangeArrowheads="1"/>
              </p:cNvSpPr>
              <p:nvPr/>
            </p:nvSpPr>
            <p:spPr bwMode="auto">
              <a:xfrm rot="2390979">
                <a:off x="709" y="3619"/>
                <a:ext cx="91" cy="76"/>
              </a:xfrm>
              <a:custGeom>
                <a:avLst/>
                <a:gdLst>
                  <a:gd name="G0" fmla="+- 0 0 0"/>
                  <a:gd name="G1" fmla="sin 10800 -8227520"/>
                  <a:gd name="G2" fmla="cos 10800 -8227520"/>
                  <a:gd name="G3" fmla="sin 10800 -2941617"/>
                  <a:gd name="G4" fmla="cos 10800 -2941617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4521 w 21600"/>
                  <a:gd name="T1" fmla="*/ 2012 h 21600"/>
                  <a:gd name="T2" fmla="*/ 10800 w 21600"/>
                  <a:gd name="T3" fmla="*/ 10800 h 21600"/>
                  <a:gd name="T4" fmla="*/ 18451 w 21600"/>
                  <a:gd name="T5" fmla="*/ 3178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4521" y="2012"/>
                    </a:moveTo>
                    <a:cubicBezTo>
                      <a:pt x="1683" y="4039"/>
                      <a:pt x="-1" y="7312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7942"/>
                      <a:pt x="20467" y="5201"/>
                      <a:pt x="18451" y="3177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8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s-ES" sz="900" b="1"/>
              </a:p>
            </p:txBody>
          </p:sp>
          <p:sp>
            <p:nvSpPr>
              <p:cNvPr id="2249" name="Text Box 201"/>
              <p:cNvSpPr txBox="1">
                <a:spLocks noChangeAspect="1" noChangeArrowheads="1"/>
              </p:cNvSpPr>
              <p:nvPr/>
            </p:nvSpPr>
            <p:spPr bwMode="auto">
              <a:xfrm rot="2600338">
                <a:off x="653" y="3618"/>
                <a:ext cx="194" cy="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200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300" b="1">
                    <a:solidFill>
                      <a:srgbClr val="FFFF00"/>
                    </a:solidFill>
                  </a:rPr>
                  <a:t>Casp 9</a:t>
                </a:r>
              </a:p>
            </p:txBody>
          </p:sp>
          <p:sp>
            <p:nvSpPr>
              <p:cNvPr id="2250" name="Oval 202"/>
              <p:cNvSpPr>
                <a:spLocks noChangeAspect="1" noChangeArrowheads="1"/>
              </p:cNvSpPr>
              <p:nvPr/>
            </p:nvSpPr>
            <p:spPr bwMode="auto">
              <a:xfrm rot="-2799662">
                <a:off x="648" y="3701"/>
                <a:ext cx="83" cy="52"/>
              </a:xfrm>
              <a:prstGeom prst="ellipse">
                <a:avLst/>
              </a:pr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300" b="1">
                    <a:solidFill>
                      <a:srgbClr val="664175"/>
                    </a:solidFill>
                  </a:rPr>
                  <a:t>CARD</a:t>
                </a:r>
              </a:p>
            </p:txBody>
          </p:sp>
          <p:sp>
            <p:nvSpPr>
              <p:cNvPr id="2251" name="AutoShape 203"/>
              <p:cNvSpPr>
                <a:spLocks noChangeAspect="1" noChangeArrowheads="1"/>
              </p:cNvSpPr>
              <p:nvPr/>
            </p:nvSpPr>
            <p:spPr bwMode="auto">
              <a:xfrm rot="140338">
                <a:off x="733" y="3766"/>
                <a:ext cx="36" cy="2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ES" sz="300" b="1"/>
              </a:p>
            </p:txBody>
          </p:sp>
          <p:sp>
            <p:nvSpPr>
              <p:cNvPr id="2252" name="PubPieSlice"/>
              <p:cNvSpPr>
                <a:spLocks noChangeAspect="1" noEditPoints="1" noChangeArrowheads="1"/>
              </p:cNvSpPr>
              <p:nvPr/>
            </p:nvSpPr>
            <p:spPr bwMode="auto">
              <a:xfrm rot="5330979">
                <a:off x="756" y="3742"/>
                <a:ext cx="90" cy="75"/>
              </a:xfrm>
              <a:custGeom>
                <a:avLst/>
                <a:gdLst>
                  <a:gd name="G0" fmla="+- 0 0 0"/>
                  <a:gd name="G1" fmla="sin 10800 -8227520"/>
                  <a:gd name="G2" fmla="cos 10800 -8227520"/>
                  <a:gd name="G3" fmla="sin 10800 -2941617"/>
                  <a:gd name="G4" fmla="cos 10800 -2941617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4521 w 21600"/>
                  <a:gd name="T1" fmla="*/ 2012 h 21600"/>
                  <a:gd name="T2" fmla="*/ 10800 w 21600"/>
                  <a:gd name="T3" fmla="*/ 10800 h 21600"/>
                  <a:gd name="T4" fmla="*/ 18451 w 21600"/>
                  <a:gd name="T5" fmla="*/ 3178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4521" y="2012"/>
                    </a:moveTo>
                    <a:cubicBezTo>
                      <a:pt x="1683" y="4039"/>
                      <a:pt x="-1" y="7312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7942"/>
                      <a:pt x="20467" y="5201"/>
                      <a:pt x="18451" y="3177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8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rot="10800000" vert="eaVert"/>
              <a:lstStyle/>
              <a:p>
                <a:pPr algn="ctr"/>
                <a:endParaRPr lang="es-ES" sz="900" b="1"/>
              </a:p>
            </p:txBody>
          </p:sp>
          <p:sp>
            <p:nvSpPr>
              <p:cNvPr id="2253" name="Text Box 205"/>
              <p:cNvSpPr txBox="1">
                <a:spLocks noChangeAspect="1" noChangeArrowheads="1"/>
              </p:cNvSpPr>
              <p:nvPr/>
            </p:nvSpPr>
            <p:spPr bwMode="auto">
              <a:xfrm rot="5540338">
                <a:off x="698" y="3732"/>
                <a:ext cx="194" cy="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200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300" b="1">
                    <a:solidFill>
                      <a:srgbClr val="FFFF00"/>
                    </a:solidFill>
                  </a:rPr>
                  <a:t>Casp 9</a:t>
                </a:r>
              </a:p>
            </p:txBody>
          </p:sp>
          <p:sp>
            <p:nvSpPr>
              <p:cNvPr id="2254" name="Oval 206"/>
              <p:cNvSpPr>
                <a:spLocks noChangeAspect="1" noChangeArrowheads="1"/>
              </p:cNvSpPr>
              <p:nvPr/>
            </p:nvSpPr>
            <p:spPr bwMode="auto">
              <a:xfrm rot="140338">
                <a:off x="665" y="3751"/>
                <a:ext cx="83" cy="51"/>
              </a:xfrm>
              <a:prstGeom prst="ellipse">
                <a:avLst/>
              </a:pr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300" b="1">
                    <a:solidFill>
                      <a:srgbClr val="664175"/>
                    </a:solidFill>
                  </a:rPr>
                  <a:t>CARD</a:t>
                </a:r>
              </a:p>
            </p:txBody>
          </p:sp>
          <p:sp>
            <p:nvSpPr>
              <p:cNvPr id="2255" name="AutoShape 207"/>
              <p:cNvSpPr>
                <a:spLocks noChangeAspect="1" noChangeArrowheads="1"/>
              </p:cNvSpPr>
              <p:nvPr/>
            </p:nvSpPr>
            <p:spPr bwMode="auto">
              <a:xfrm rot="3140338">
                <a:off x="694" y="3845"/>
                <a:ext cx="35" cy="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rot="10800000" vert="eaVert" wrap="none" anchor="ctr"/>
              <a:lstStyle/>
              <a:p>
                <a:pPr algn="ctr"/>
                <a:endParaRPr lang="es-ES" sz="300" b="1"/>
              </a:p>
            </p:txBody>
          </p:sp>
          <p:sp>
            <p:nvSpPr>
              <p:cNvPr id="2256" name="PubPieSlice"/>
              <p:cNvSpPr>
                <a:spLocks noChangeAspect="1" noEditPoints="1" noChangeArrowheads="1"/>
              </p:cNvSpPr>
              <p:nvPr/>
            </p:nvSpPr>
            <p:spPr bwMode="auto">
              <a:xfrm rot="8330979">
                <a:off x="696" y="3859"/>
                <a:ext cx="92" cy="75"/>
              </a:xfrm>
              <a:custGeom>
                <a:avLst/>
                <a:gdLst>
                  <a:gd name="G0" fmla="+- 0 0 0"/>
                  <a:gd name="G1" fmla="sin 10800 -8227520"/>
                  <a:gd name="G2" fmla="cos 10800 -8227520"/>
                  <a:gd name="G3" fmla="sin 10800 -2941617"/>
                  <a:gd name="G4" fmla="cos 10800 -2941617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4521 w 21600"/>
                  <a:gd name="T1" fmla="*/ 2012 h 21600"/>
                  <a:gd name="T2" fmla="*/ 10800 w 21600"/>
                  <a:gd name="T3" fmla="*/ 10800 h 21600"/>
                  <a:gd name="T4" fmla="*/ 18451 w 21600"/>
                  <a:gd name="T5" fmla="*/ 3178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4521" y="2012"/>
                    </a:moveTo>
                    <a:cubicBezTo>
                      <a:pt x="1683" y="4039"/>
                      <a:pt x="-1" y="7312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7942"/>
                      <a:pt x="20467" y="5201"/>
                      <a:pt x="18451" y="3177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8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rot="10800000"/>
              <a:lstStyle/>
              <a:p>
                <a:pPr algn="ctr"/>
                <a:endParaRPr lang="es-ES" sz="900" b="1"/>
              </a:p>
            </p:txBody>
          </p:sp>
          <p:sp>
            <p:nvSpPr>
              <p:cNvPr id="2257" name="Text Box 209"/>
              <p:cNvSpPr txBox="1">
                <a:spLocks noChangeAspect="1" noChangeArrowheads="1"/>
              </p:cNvSpPr>
              <p:nvPr/>
            </p:nvSpPr>
            <p:spPr bwMode="auto">
              <a:xfrm rot="-1884935">
                <a:off x="639" y="3843"/>
                <a:ext cx="194" cy="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200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300" b="1">
                    <a:solidFill>
                      <a:srgbClr val="FFFF00"/>
                    </a:solidFill>
                  </a:rPr>
                  <a:t>Casp 9</a:t>
                </a:r>
              </a:p>
            </p:txBody>
          </p:sp>
          <p:sp>
            <p:nvSpPr>
              <p:cNvPr id="2258" name="Oval 210"/>
              <p:cNvSpPr>
                <a:spLocks noChangeAspect="1" noChangeArrowheads="1"/>
              </p:cNvSpPr>
              <p:nvPr/>
            </p:nvSpPr>
            <p:spPr bwMode="auto">
              <a:xfrm rot="3140338">
                <a:off x="643" y="3795"/>
                <a:ext cx="84" cy="51"/>
              </a:xfrm>
              <a:prstGeom prst="ellipse">
                <a:avLst/>
              </a:pr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300" b="1">
                    <a:solidFill>
                      <a:srgbClr val="664175"/>
                    </a:solidFill>
                  </a:rPr>
                  <a:t>CARD</a:t>
                </a:r>
              </a:p>
            </p:txBody>
          </p:sp>
          <p:sp>
            <p:nvSpPr>
              <p:cNvPr id="2259" name="AutoShape 211"/>
              <p:cNvSpPr>
                <a:spLocks noChangeAspect="1" noChangeArrowheads="1"/>
              </p:cNvSpPr>
              <p:nvPr/>
            </p:nvSpPr>
            <p:spPr bwMode="auto">
              <a:xfrm rot="6140338">
                <a:off x="607" y="3865"/>
                <a:ext cx="35" cy="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rot="10800000" vert="eaVert" wrap="none" anchor="ctr"/>
              <a:lstStyle/>
              <a:p>
                <a:pPr algn="ctr"/>
                <a:endParaRPr lang="es-ES" sz="300" b="1"/>
              </a:p>
            </p:txBody>
          </p:sp>
          <p:sp>
            <p:nvSpPr>
              <p:cNvPr id="2260" name="PubPieSlice"/>
              <p:cNvSpPr>
                <a:spLocks noChangeAspect="1" noEditPoints="1" noChangeArrowheads="1"/>
              </p:cNvSpPr>
              <p:nvPr/>
            </p:nvSpPr>
            <p:spPr bwMode="auto">
              <a:xfrm rot="11330979">
                <a:off x="569" y="3888"/>
                <a:ext cx="91" cy="76"/>
              </a:xfrm>
              <a:custGeom>
                <a:avLst/>
                <a:gdLst>
                  <a:gd name="G0" fmla="+- 0 0 0"/>
                  <a:gd name="G1" fmla="sin 10800 -8227520"/>
                  <a:gd name="G2" fmla="cos 10800 -8227520"/>
                  <a:gd name="G3" fmla="sin 10800 -2941617"/>
                  <a:gd name="G4" fmla="cos 10800 -2941617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4521 w 21600"/>
                  <a:gd name="T1" fmla="*/ 2012 h 21600"/>
                  <a:gd name="T2" fmla="*/ 10800 w 21600"/>
                  <a:gd name="T3" fmla="*/ 10800 h 21600"/>
                  <a:gd name="T4" fmla="*/ 18451 w 21600"/>
                  <a:gd name="T5" fmla="*/ 3178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4521" y="2012"/>
                    </a:moveTo>
                    <a:cubicBezTo>
                      <a:pt x="1683" y="4039"/>
                      <a:pt x="-1" y="7312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7942"/>
                      <a:pt x="20467" y="5201"/>
                      <a:pt x="18451" y="3177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8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rot="10800000"/>
              <a:lstStyle/>
              <a:p>
                <a:pPr algn="ctr"/>
                <a:endParaRPr lang="es-ES" sz="900" b="1"/>
              </a:p>
            </p:txBody>
          </p:sp>
          <p:sp>
            <p:nvSpPr>
              <p:cNvPr id="2261" name="Text Box 213"/>
              <p:cNvSpPr txBox="1">
                <a:spLocks noChangeAspect="1" noChangeArrowheads="1"/>
              </p:cNvSpPr>
              <p:nvPr/>
            </p:nvSpPr>
            <p:spPr bwMode="auto">
              <a:xfrm rot="1115065">
                <a:off x="524" y="3871"/>
                <a:ext cx="194" cy="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200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300" b="1">
                    <a:solidFill>
                      <a:srgbClr val="FFFF00"/>
                    </a:solidFill>
                  </a:rPr>
                  <a:t>Casp 9</a:t>
                </a:r>
              </a:p>
            </p:txBody>
          </p:sp>
          <p:sp>
            <p:nvSpPr>
              <p:cNvPr id="2262" name="Oval 214"/>
              <p:cNvSpPr>
                <a:spLocks noChangeAspect="1" noChangeArrowheads="1"/>
              </p:cNvSpPr>
              <p:nvPr/>
            </p:nvSpPr>
            <p:spPr bwMode="auto">
              <a:xfrm rot="6140338">
                <a:off x="593" y="3807"/>
                <a:ext cx="83" cy="52"/>
              </a:xfrm>
              <a:prstGeom prst="ellipse">
                <a:avLst/>
              </a:pr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300" b="1">
                    <a:solidFill>
                      <a:srgbClr val="664175"/>
                    </a:solidFill>
                  </a:rPr>
                  <a:t>CARD</a:t>
                </a:r>
              </a:p>
            </p:txBody>
          </p:sp>
          <p:sp>
            <p:nvSpPr>
              <p:cNvPr id="2263" name="AutoShape 215"/>
              <p:cNvSpPr>
                <a:spLocks noChangeAspect="1" noChangeArrowheads="1"/>
              </p:cNvSpPr>
              <p:nvPr/>
            </p:nvSpPr>
            <p:spPr bwMode="auto">
              <a:xfrm rot="9287580">
                <a:off x="538" y="3806"/>
                <a:ext cx="36" cy="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pPr algn="ctr"/>
                <a:endParaRPr lang="es-ES" sz="300" b="1"/>
              </a:p>
            </p:txBody>
          </p:sp>
          <p:sp>
            <p:nvSpPr>
              <p:cNvPr id="2264" name="PubPieSlice"/>
              <p:cNvSpPr>
                <a:spLocks noChangeAspect="1" noEditPoints="1" noChangeArrowheads="1"/>
              </p:cNvSpPr>
              <p:nvPr/>
            </p:nvSpPr>
            <p:spPr bwMode="auto">
              <a:xfrm rot="14478221">
                <a:off x="466" y="3803"/>
                <a:ext cx="91" cy="75"/>
              </a:xfrm>
              <a:custGeom>
                <a:avLst/>
                <a:gdLst>
                  <a:gd name="G0" fmla="+- 0 0 0"/>
                  <a:gd name="G1" fmla="sin 10800 -8227520"/>
                  <a:gd name="G2" fmla="cos 10800 -8227520"/>
                  <a:gd name="G3" fmla="sin 10800 -2941617"/>
                  <a:gd name="G4" fmla="cos 10800 -2941617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4521 w 21600"/>
                  <a:gd name="T1" fmla="*/ 2012 h 21600"/>
                  <a:gd name="T2" fmla="*/ 10800 w 21600"/>
                  <a:gd name="T3" fmla="*/ 10800 h 21600"/>
                  <a:gd name="T4" fmla="*/ 18451 w 21600"/>
                  <a:gd name="T5" fmla="*/ 3178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4521" y="2012"/>
                    </a:moveTo>
                    <a:cubicBezTo>
                      <a:pt x="1683" y="4039"/>
                      <a:pt x="-1" y="7312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7942"/>
                      <a:pt x="20467" y="5201"/>
                      <a:pt x="18451" y="3177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8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vert="eaVert"/>
              <a:lstStyle/>
              <a:p>
                <a:pPr algn="ctr"/>
                <a:endParaRPr lang="es-ES" sz="900" b="1"/>
              </a:p>
            </p:txBody>
          </p:sp>
          <p:sp>
            <p:nvSpPr>
              <p:cNvPr id="2265" name="Text Box 217"/>
              <p:cNvSpPr txBox="1">
                <a:spLocks noChangeAspect="1" noChangeArrowheads="1"/>
              </p:cNvSpPr>
              <p:nvPr/>
            </p:nvSpPr>
            <p:spPr bwMode="auto">
              <a:xfrm rot="4262306">
                <a:off x="426" y="3793"/>
                <a:ext cx="194" cy="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200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300" b="1">
                    <a:solidFill>
                      <a:srgbClr val="FFFF00"/>
                    </a:solidFill>
                  </a:rPr>
                  <a:t>Casp 9</a:t>
                </a:r>
              </a:p>
            </p:txBody>
          </p:sp>
          <p:sp>
            <p:nvSpPr>
              <p:cNvPr id="2266" name="Oval 218"/>
              <p:cNvSpPr>
                <a:spLocks noChangeAspect="1" noChangeArrowheads="1"/>
              </p:cNvSpPr>
              <p:nvPr/>
            </p:nvSpPr>
            <p:spPr bwMode="auto">
              <a:xfrm rot="9287580">
                <a:off x="557" y="3773"/>
                <a:ext cx="83" cy="52"/>
              </a:xfrm>
              <a:prstGeom prst="ellipse">
                <a:avLst/>
              </a:pr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300" b="1">
                    <a:solidFill>
                      <a:srgbClr val="664175"/>
                    </a:solidFill>
                  </a:rPr>
                  <a:t>CDAR</a:t>
                </a:r>
              </a:p>
            </p:txBody>
          </p:sp>
          <p:sp>
            <p:nvSpPr>
              <p:cNvPr id="2267" name="AutoShape 219"/>
              <p:cNvSpPr>
                <a:spLocks noChangeAspect="1" noChangeArrowheads="1"/>
              </p:cNvSpPr>
              <p:nvPr/>
            </p:nvSpPr>
            <p:spPr bwMode="auto">
              <a:xfrm rot="12613853">
                <a:off x="545" y="3716"/>
                <a:ext cx="36" cy="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pPr algn="ctr"/>
                <a:endParaRPr lang="es-ES" sz="300" b="1"/>
              </a:p>
            </p:txBody>
          </p:sp>
          <p:sp>
            <p:nvSpPr>
              <p:cNvPr id="2268" name="PubPieSlice"/>
              <p:cNvSpPr>
                <a:spLocks noChangeAspect="1" noEditPoints="1" noChangeArrowheads="1"/>
              </p:cNvSpPr>
              <p:nvPr/>
            </p:nvSpPr>
            <p:spPr bwMode="auto">
              <a:xfrm rot="17804495">
                <a:off x="473" y="3666"/>
                <a:ext cx="90" cy="74"/>
              </a:xfrm>
              <a:custGeom>
                <a:avLst/>
                <a:gdLst>
                  <a:gd name="G0" fmla="+- 0 0 0"/>
                  <a:gd name="G1" fmla="sin 10800 -8227520"/>
                  <a:gd name="G2" fmla="cos 10800 -8227520"/>
                  <a:gd name="G3" fmla="sin 10800 -2941617"/>
                  <a:gd name="G4" fmla="cos 10800 -2941617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4521 w 21600"/>
                  <a:gd name="T1" fmla="*/ 2012 h 21600"/>
                  <a:gd name="T2" fmla="*/ 10800 w 21600"/>
                  <a:gd name="T3" fmla="*/ 10800 h 21600"/>
                  <a:gd name="T4" fmla="*/ 18451 w 21600"/>
                  <a:gd name="T5" fmla="*/ 3178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4521" y="2012"/>
                    </a:moveTo>
                    <a:cubicBezTo>
                      <a:pt x="1683" y="4039"/>
                      <a:pt x="-1" y="7312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7942"/>
                      <a:pt x="20467" y="5201"/>
                      <a:pt x="18451" y="3177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8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vert="eaVert"/>
              <a:lstStyle/>
              <a:p>
                <a:pPr algn="ctr"/>
                <a:endParaRPr lang="es-ES" sz="900" b="1"/>
              </a:p>
            </p:txBody>
          </p:sp>
          <p:sp>
            <p:nvSpPr>
              <p:cNvPr id="2269" name="Text Box 221"/>
              <p:cNvSpPr txBox="1">
                <a:spLocks noChangeAspect="1" noChangeArrowheads="1"/>
              </p:cNvSpPr>
              <p:nvPr/>
            </p:nvSpPr>
            <p:spPr bwMode="auto">
              <a:xfrm rot="18013854">
                <a:off x="427" y="3660"/>
                <a:ext cx="194" cy="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200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300" b="1">
                    <a:solidFill>
                      <a:srgbClr val="FFFF00"/>
                    </a:solidFill>
                  </a:rPr>
                  <a:t>Casp 9</a:t>
                </a:r>
              </a:p>
            </p:txBody>
          </p:sp>
          <p:sp>
            <p:nvSpPr>
              <p:cNvPr id="2270" name="Oval 222"/>
              <p:cNvSpPr>
                <a:spLocks noChangeAspect="1" noChangeArrowheads="1"/>
              </p:cNvSpPr>
              <p:nvPr/>
            </p:nvSpPr>
            <p:spPr bwMode="auto">
              <a:xfrm rot="12613853">
                <a:off x="560" y="3726"/>
                <a:ext cx="83" cy="52"/>
              </a:xfrm>
              <a:prstGeom prst="ellipse">
                <a:avLst/>
              </a:pr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3175">
                <a:solidFill>
                  <a:srgbClr val="664175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300" b="1">
                    <a:solidFill>
                      <a:srgbClr val="664175"/>
                    </a:solidFill>
                  </a:rPr>
                  <a:t>CARD</a:t>
                </a:r>
              </a:p>
            </p:txBody>
          </p:sp>
        </p:grpSp>
        <p:sp>
          <p:nvSpPr>
            <p:cNvPr id="2271" name="Text Box 223"/>
            <p:cNvSpPr txBox="1">
              <a:spLocks noChangeAspect="1" noChangeArrowheads="1"/>
            </p:cNvSpPr>
            <p:nvPr/>
          </p:nvSpPr>
          <p:spPr bwMode="auto">
            <a:xfrm>
              <a:off x="477" y="3757"/>
              <a:ext cx="379" cy="10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45720" tIns="18288" rIns="45720" bIns="18288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solidFill>
                    <a:srgbClr val="FF0000"/>
                  </a:solidFill>
                  <a:cs typeface="Arial" charset="0"/>
                </a:rPr>
                <a:t>Apoptosis</a:t>
              </a:r>
            </a:p>
          </p:txBody>
        </p:sp>
      </p:grpSp>
      <p:sp>
        <p:nvSpPr>
          <p:cNvPr id="2272" name="AutoShape 224"/>
          <p:cNvSpPr>
            <a:spLocks/>
          </p:cNvSpPr>
          <p:nvPr/>
        </p:nvSpPr>
        <p:spPr bwMode="auto">
          <a:xfrm rot="5400000">
            <a:off x="6845300" y="3013075"/>
            <a:ext cx="68263" cy="976313"/>
          </a:xfrm>
          <a:prstGeom prst="rightBracket">
            <a:avLst>
              <a:gd name="adj" fmla="val 119185"/>
            </a:avLst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s-ES"/>
          </a:p>
        </p:txBody>
      </p:sp>
      <p:sp>
        <p:nvSpPr>
          <p:cNvPr id="2273" name="Freeform 225"/>
          <p:cNvSpPr>
            <a:spLocks/>
          </p:cNvSpPr>
          <p:nvPr/>
        </p:nvSpPr>
        <p:spPr bwMode="auto">
          <a:xfrm>
            <a:off x="6008688" y="3905250"/>
            <a:ext cx="900112" cy="1643063"/>
          </a:xfrm>
          <a:custGeom>
            <a:avLst/>
            <a:gdLst>
              <a:gd name="T0" fmla="*/ 567 w 567"/>
              <a:gd name="T1" fmla="*/ 0 h 1067"/>
              <a:gd name="T2" fmla="*/ 566 w 567"/>
              <a:gd name="T3" fmla="*/ 784 h 1067"/>
              <a:gd name="T4" fmla="*/ 0 w 567"/>
              <a:gd name="T5" fmla="*/ 1047 h 10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67" h="1067">
                <a:moveTo>
                  <a:pt x="567" y="0"/>
                </a:moveTo>
                <a:cubicBezTo>
                  <a:pt x="567" y="208"/>
                  <a:pt x="567" y="501"/>
                  <a:pt x="566" y="784"/>
                </a:cubicBezTo>
                <a:cubicBezTo>
                  <a:pt x="565" y="1067"/>
                  <a:pt x="279" y="1047"/>
                  <a:pt x="0" y="1047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274" name="AutoShape 226"/>
          <p:cNvSpPr>
            <a:spLocks/>
          </p:cNvSpPr>
          <p:nvPr/>
        </p:nvSpPr>
        <p:spPr bwMode="auto">
          <a:xfrm rot="5400000">
            <a:off x="7196931" y="2440782"/>
            <a:ext cx="173037" cy="2254250"/>
          </a:xfrm>
          <a:prstGeom prst="rightBracket">
            <a:avLst>
              <a:gd name="adj" fmla="val 108563"/>
            </a:avLst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s-ES"/>
          </a:p>
        </p:txBody>
      </p:sp>
      <p:sp>
        <p:nvSpPr>
          <p:cNvPr id="2275" name="AutoShape 227"/>
          <p:cNvSpPr>
            <a:spLocks noChangeArrowheads="1"/>
          </p:cNvSpPr>
          <p:nvPr/>
        </p:nvSpPr>
        <p:spPr bwMode="auto">
          <a:xfrm>
            <a:off x="4686300" y="4100513"/>
            <a:ext cx="1792288" cy="976312"/>
          </a:xfrm>
          <a:prstGeom prst="roundRect">
            <a:avLst>
              <a:gd name="adj" fmla="val 13972"/>
            </a:avLst>
          </a:prstGeom>
          <a:gradFill rotWithShape="1">
            <a:gsLst>
              <a:gs pos="0">
                <a:schemeClr val="bg1">
                  <a:gamma/>
                  <a:shade val="76078"/>
                  <a:invGamma/>
                </a:schemeClr>
              </a:gs>
              <a:gs pos="50000">
                <a:schemeClr val="bg1">
                  <a:alpha val="80000"/>
                </a:schemeClr>
              </a:gs>
              <a:gs pos="100000">
                <a:schemeClr val="bg1">
                  <a:gamma/>
                  <a:shade val="76078"/>
                  <a:invGamma/>
                </a:schemeClr>
              </a:gs>
            </a:gsLst>
            <a:lin ang="5400000" scaled="1"/>
          </a:gradFill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276" name="Group 228"/>
          <p:cNvGrpSpPr>
            <a:grpSpLocks noChangeAspect="1"/>
          </p:cNvGrpSpPr>
          <p:nvPr/>
        </p:nvGrpSpPr>
        <p:grpSpPr bwMode="auto">
          <a:xfrm>
            <a:off x="4697413" y="4324350"/>
            <a:ext cx="1774825" cy="290513"/>
            <a:chOff x="3762" y="2649"/>
            <a:chExt cx="977" cy="171"/>
          </a:xfrm>
        </p:grpSpPr>
        <p:sp>
          <p:nvSpPr>
            <p:cNvPr id="2277" name="AutoShape 229"/>
            <p:cNvSpPr>
              <a:spLocks noChangeAspect="1" noChangeArrowheads="1"/>
            </p:cNvSpPr>
            <p:nvPr/>
          </p:nvSpPr>
          <p:spPr bwMode="auto">
            <a:xfrm rot="1359063" flipH="1">
              <a:off x="4599" y="2743"/>
              <a:ext cx="91" cy="3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A6702"/>
                </a:gs>
                <a:gs pos="50000">
                  <a:srgbClr val="FFD833"/>
                </a:gs>
                <a:gs pos="100000">
                  <a:srgbClr val="9A670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278" name="AutoShape 230"/>
            <p:cNvSpPr>
              <a:spLocks noChangeAspect="1" noChangeArrowheads="1"/>
            </p:cNvSpPr>
            <p:nvPr/>
          </p:nvSpPr>
          <p:spPr bwMode="auto">
            <a:xfrm rot="652846" flipH="1">
              <a:off x="4323" y="2667"/>
              <a:ext cx="94" cy="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A6702"/>
                </a:gs>
                <a:gs pos="50000">
                  <a:srgbClr val="FFD833"/>
                </a:gs>
                <a:gs pos="100000">
                  <a:srgbClr val="9A670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279" name="AutoShape 231"/>
            <p:cNvSpPr>
              <a:spLocks noChangeAspect="1" noChangeArrowheads="1"/>
            </p:cNvSpPr>
            <p:nvPr/>
          </p:nvSpPr>
          <p:spPr bwMode="auto">
            <a:xfrm rot="-409725">
              <a:off x="4038" y="2660"/>
              <a:ext cx="90" cy="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A6702"/>
                </a:gs>
                <a:gs pos="50000">
                  <a:srgbClr val="FFD833"/>
                </a:gs>
                <a:gs pos="100000">
                  <a:srgbClr val="9A670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280" name="AutoShape 232"/>
            <p:cNvSpPr>
              <a:spLocks noChangeAspect="1" noChangeArrowheads="1"/>
            </p:cNvSpPr>
            <p:nvPr/>
          </p:nvSpPr>
          <p:spPr bwMode="auto">
            <a:xfrm rot="-1359063">
              <a:off x="3769" y="2734"/>
              <a:ext cx="84" cy="3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A6702"/>
                </a:gs>
                <a:gs pos="50000">
                  <a:srgbClr val="FFD833"/>
                </a:gs>
                <a:gs pos="100000">
                  <a:srgbClr val="9A670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281" name="Freeform 233"/>
            <p:cNvSpPr>
              <a:spLocks noChangeAspect="1"/>
            </p:cNvSpPr>
            <p:nvPr/>
          </p:nvSpPr>
          <p:spPr bwMode="auto">
            <a:xfrm>
              <a:off x="4662" y="2759"/>
              <a:ext cx="77" cy="61"/>
            </a:xfrm>
            <a:custGeom>
              <a:avLst/>
              <a:gdLst>
                <a:gd name="T0" fmla="*/ 451 w 451"/>
                <a:gd name="T1" fmla="*/ 193 h 361"/>
                <a:gd name="T2" fmla="*/ 265 w 451"/>
                <a:gd name="T3" fmla="*/ 79 h 361"/>
                <a:gd name="T4" fmla="*/ 97 w 451"/>
                <a:gd name="T5" fmla="*/ 13 h 361"/>
                <a:gd name="T6" fmla="*/ 25 w 451"/>
                <a:gd name="T7" fmla="*/ 157 h 361"/>
                <a:gd name="T8" fmla="*/ 247 w 451"/>
                <a:gd name="T9" fmla="*/ 247 h 361"/>
                <a:gd name="T10" fmla="*/ 445 w 451"/>
                <a:gd name="T11" fmla="*/ 349 h 361"/>
                <a:gd name="T12" fmla="*/ 451 w 451"/>
                <a:gd name="T13" fmla="*/ 193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361">
                  <a:moveTo>
                    <a:pt x="451" y="193"/>
                  </a:moveTo>
                  <a:cubicBezTo>
                    <a:pt x="421" y="148"/>
                    <a:pt x="324" y="109"/>
                    <a:pt x="265" y="79"/>
                  </a:cubicBezTo>
                  <a:cubicBezTo>
                    <a:pt x="206" y="49"/>
                    <a:pt x="137" y="0"/>
                    <a:pt x="97" y="13"/>
                  </a:cubicBezTo>
                  <a:cubicBezTo>
                    <a:pt x="57" y="26"/>
                    <a:pt x="0" y="118"/>
                    <a:pt x="25" y="157"/>
                  </a:cubicBezTo>
                  <a:cubicBezTo>
                    <a:pt x="50" y="196"/>
                    <a:pt x="177" y="215"/>
                    <a:pt x="247" y="247"/>
                  </a:cubicBezTo>
                  <a:cubicBezTo>
                    <a:pt x="317" y="279"/>
                    <a:pt x="414" y="361"/>
                    <a:pt x="445" y="349"/>
                  </a:cubicBezTo>
                  <a:lnTo>
                    <a:pt x="451" y="193"/>
                  </a:lnTo>
                  <a:close/>
                </a:path>
              </a:pathLst>
            </a:custGeom>
            <a:gradFill rotWithShape="1">
              <a:gsLst>
                <a:gs pos="0">
                  <a:srgbClr val="CC3300"/>
                </a:gs>
                <a:gs pos="100000">
                  <a:srgbClr val="FFDA3F"/>
                </a:gs>
              </a:gsLst>
              <a:lin ang="0" scaled="1"/>
            </a:gradFill>
            <a:ln w="9525" cap="flat" cmpd="sng">
              <a:solidFill>
                <a:srgbClr val="CC66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282" name="Freeform 234"/>
            <p:cNvSpPr>
              <a:spLocks noChangeAspect="1"/>
            </p:cNvSpPr>
            <p:nvPr/>
          </p:nvSpPr>
          <p:spPr bwMode="auto">
            <a:xfrm>
              <a:off x="3762" y="2747"/>
              <a:ext cx="29" cy="46"/>
            </a:xfrm>
            <a:custGeom>
              <a:avLst/>
              <a:gdLst>
                <a:gd name="T0" fmla="*/ 0 w 174"/>
                <a:gd name="T1" fmla="*/ 256 h 272"/>
                <a:gd name="T2" fmla="*/ 156 w 174"/>
                <a:gd name="T3" fmla="*/ 166 h 272"/>
                <a:gd name="T4" fmla="*/ 108 w 174"/>
                <a:gd name="T5" fmla="*/ 16 h 272"/>
                <a:gd name="T6" fmla="*/ 0 w 174"/>
                <a:gd name="T7" fmla="*/ 70 h 272"/>
                <a:gd name="T8" fmla="*/ 0 w 174"/>
                <a:gd name="T9" fmla="*/ 25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272">
                  <a:moveTo>
                    <a:pt x="0" y="256"/>
                  </a:moveTo>
                  <a:cubicBezTo>
                    <a:pt x="26" y="272"/>
                    <a:pt x="138" y="206"/>
                    <a:pt x="156" y="166"/>
                  </a:cubicBezTo>
                  <a:cubicBezTo>
                    <a:pt x="174" y="126"/>
                    <a:pt x="134" y="32"/>
                    <a:pt x="108" y="16"/>
                  </a:cubicBezTo>
                  <a:cubicBezTo>
                    <a:pt x="82" y="0"/>
                    <a:pt x="18" y="30"/>
                    <a:pt x="0" y="70"/>
                  </a:cubicBezTo>
                  <a:lnTo>
                    <a:pt x="0" y="256"/>
                  </a:lnTo>
                  <a:close/>
                </a:path>
              </a:pathLst>
            </a:custGeom>
            <a:gradFill rotWithShape="1">
              <a:gsLst>
                <a:gs pos="0">
                  <a:srgbClr val="CC6600"/>
                </a:gs>
                <a:gs pos="100000">
                  <a:srgbClr val="E6FE70"/>
                </a:gs>
              </a:gsLst>
              <a:lin ang="5400000" scaled="1"/>
            </a:gradFill>
            <a:ln w="9525" cap="flat" cmpd="sng">
              <a:solidFill>
                <a:srgbClr val="CC66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283" name="Freeform 235"/>
            <p:cNvSpPr>
              <a:spLocks noChangeAspect="1"/>
            </p:cNvSpPr>
            <p:nvPr/>
          </p:nvSpPr>
          <p:spPr bwMode="auto">
            <a:xfrm>
              <a:off x="4100" y="2649"/>
              <a:ext cx="249" cy="42"/>
            </a:xfrm>
            <a:custGeom>
              <a:avLst/>
              <a:gdLst>
                <a:gd name="T0" fmla="*/ 109 w 1465"/>
                <a:gd name="T1" fmla="*/ 52 h 249"/>
                <a:gd name="T2" fmla="*/ 127 w 1465"/>
                <a:gd name="T3" fmla="*/ 214 h 249"/>
                <a:gd name="T4" fmla="*/ 769 w 1465"/>
                <a:gd name="T5" fmla="*/ 178 h 249"/>
                <a:gd name="T6" fmla="*/ 1357 w 1465"/>
                <a:gd name="T7" fmla="*/ 232 h 249"/>
                <a:gd name="T8" fmla="*/ 1369 w 1465"/>
                <a:gd name="T9" fmla="*/ 76 h 249"/>
                <a:gd name="T10" fmla="*/ 781 w 1465"/>
                <a:gd name="T11" fmla="*/ 4 h 249"/>
                <a:gd name="T12" fmla="*/ 109 w 1465"/>
                <a:gd name="T13" fmla="*/ 5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5" h="249">
                  <a:moveTo>
                    <a:pt x="109" y="52"/>
                  </a:moveTo>
                  <a:cubicBezTo>
                    <a:pt x="0" y="87"/>
                    <a:pt x="17" y="193"/>
                    <a:pt x="127" y="214"/>
                  </a:cubicBezTo>
                  <a:cubicBezTo>
                    <a:pt x="237" y="235"/>
                    <a:pt x="564" y="175"/>
                    <a:pt x="769" y="178"/>
                  </a:cubicBezTo>
                  <a:cubicBezTo>
                    <a:pt x="974" y="181"/>
                    <a:pt x="1257" y="249"/>
                    <a:pt x="1357" y="232"/>
                  </a:cubicBezTo>
                  <a:cubicBezTo>
                    <a:pt x="1457" y="215"/>
                    <a:pt x="1465" y="114"/>
                    <a:pt x="1369" y="76"/>
                  </a:cubicBezTo>
                  <a:cubicBezTo>
                    <a:pt x="1273" y="38"/>
                    <a:pt x="991" y="8"/>
                    <a:pt x="781" y="4"/>
                  </a:cubicBezTo>
                  <a:cubicBezTo>
                    <a:pt x="571" y="0"/>
                    <a:pt x="218" y="17"/>
                    <a:pt x="109" y="52"/>
                  </a:cubicBezTo>
                  <a:close/>
                </a:path>
              </a:pathLst>
            </a:custGeom>
            <a:gradFill rotWithShape="1">
              <a:gsLst>
                <a:gs pos="0">
                  <a:srgbClr val="CC3300"/>
                </a:gs>
                <a:gs pos="100000">
                  <a:srgbClr val="FFDA3F"/>
                </a:gs>
              </a:gsLst>
              <a:lin ang="0" scaled="1"/>
            </a:gradFill>
            <a:ln w="9525" cap="flat" cmpd="sng">
              <a:solidFill>
                <a:srgbClr val="CC66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284" name="Freeform 236"/>
            <p:cNvSpPr>
              <a:spLocks noChangeAspect="1"/>
            </p:cNvSpPr>
            <p:nvPr/>
          </p:nvSpPr>
          <p:spPr bwMode="auto">
            <a:xfrm rot="831765">
              <a:off x="4387" y="2694"/>
              <a:ext cx="249" cy="42"/>
            </a:xfrm>
            <a:custGeom>
              <a:avLst/>
              <a:gdLst>
                <a:gd name="T0" fmla="*/ 109 w 1465"/>
                <a:gd name="T1" fmla="*/ 52 h 249"/>
                <a:gd name="T2" fmla="*/ 127 w 1465"/>
                <a:gd name="T3" fmla="*/ 214 h 249"/>
                <a:gd name="T4" fmla="*/ 769 w 1465"/>
                <a:gd name="T5" fmla="*/ 178 h 249"/>
                <a:gd name="T6" fmla="*/ 1357 w 1465"/>
                <a:gd name="T7" fmla="*/ 232 h 249"/>
                <a:gd name="T8" fmla="*/ 1369 w 1465"/>
                <a:gd name="T9" fmla="*/ 76 h 249"/>
                <a:gd name="T10" fmla="*/ 781 w 1465"/>
                <a:gd name="T11" fmla="*/ 4 h 249"/>
                <a:gd name="T12" fmla="*/ 109 w 1465"/>
                <a:gd name="T13" fmla="*/ 5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5" h="249">
                  <a:moveTo>
                    <a:pt x="109" y="52"/>
                  </a:moveTo>
                  <a:cubicBezTo>
                    <a:pt x="0" y="87"/>
                    <a:pt x="17" y="193"/>
                    <a:pt x="127" y="214"/>
                  </a:cubicBezTo>
                  <a:cubicBezTo>
                    <a:pt x="237" y="235"/>
                    <a:pt x="564" y="175"/>
                    <a:pt x="769" y="178"/>
                  </a:cubicBezTo>
                  <a:cubicBezTo>
                    <a:pt x="974" y="181"/>
                    <a:pt x="1257" y="249"/>
                    <a:pt x="1357" y="232"/>
                  </a:cubicBezTo>
                  <a:cubicBezTo>
                    <a:pt x="1457" y="215"/>
                    <a:pt x="1465" y="114"/>
                    <a:pt x="1369" y="76"/>
                  </a:cubicBezTo>
                  <a:cubicBezTo>
                    <a:pt x="1273" y="38"/>
                    <a:pt x="991" y="8"/>
                    <a:pt x="781" y="4"/>
                  </a:cubicBezTo>
                  <a:cubicBezTo>
                    <a:pt x="571" y="0"/>
                    <a:pt x="218" y="17"/>
                    <a:pt x="109" y="52"/>
                  </a:cubicBezTo>
                  <a:close/>
                </a:path>
              </a:pathLst>
            </a:custGeom>
            <a:gradFill rotWithShape="1">
              <a:gsLst>
                <a:gs pos="0">
                  <a:srgbClr val="CC3300"/>
                </a:gs>
                <a:gs pos="100000">
                  <a:srgbClr val="FFDA3F"/>
                </a:gs>
              </a:gsLst>
              <a:lin ang="0" scaled="1"/>
            </a:gradFill>
            <a:ln w="9525" cap="flat" cmpd="sng">
              <a:solidFill>
                <a:srgbClr val="CC66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285" name="Freeform 237"/>
            <p:cNvSpPr>
              <a:spLocks noChangeAspect="1"/>
            </p:cNvSpPr>
            <p:nvPr/>
          </p:nvSpPr>
          <p:spPr bwMode="auto">
            <a:xfrm rot="-974453">
              <a:off x="3816" y="2685"/>
              <a:ext cx="249" cy="42"/>
            </a:xfrm>
            <a:custGeom>
              <a:avLst/>
              <a:gdLst>
                <a:gd name="T0" fmla="*/ 109 w 1465"/>
                <a:gd name="T1" fmla="*/ 52 h 249"/>
                <a:gd name="T2" fmla="*/ 127 w 1465"/>
                <a:gd name="T3" fmla="*/ 214 h 249"/>
                <a:gd name="T4" fmla="*/ 769 w 1465"/>
                <a:gd name="T5" fmla="*/ 178 h 249"/>
                <a:gd name="T6" fmla="*/ 1357 w 1465"/>
                <a:gd name="T7" fmla="*/ 232 h 249"/>
                <a:gd name="T8" fmla="*/ 1369 w 1465"/>
                <a:gd name="T9" fmla="*/ 76 h 249"/>
                <a:gd name="T10" fmla="*/ 781 w 1465"/>
                <a:gd name="T11" fmla="*/ 4 h 249"/>
                <a:gd name="T12" fmla="*/ 109 w 1465"/>
                <a:gd name="T13" fmla="*/ 5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5" h="249">
                  <a:moveTo>
                    <a:pt x="109" y="52"/>
                  </a:moveTo>
                  <a:cubicBezTo>
                    <a:pt x="0" y="87"/>
                    <a:pt x="17" y="193"/>
                    <a:pt x="127" y="214"/>
                  </a:cubicBezTo>
                  <a:cubicBezTo>
                    <a:pt x="237" y="235"/>
                    <a:pt x="564" y="175"/>
                    <a:pt x="769" y="178"/>
                  </a:cubicBezTo>
                  <a:cubicBezTo>
                    <a:pt x="974" y="181"/>
                    <a:pt x="1257" y="249"/>
                    <a:pt x="1357" y="232"/>
                  </a:cubicBezTo>
                  <a:cubicBezTo>
                    <a:pt x="1457" y="215"/>
                    <a:pt x="1465" y="114"/>
                    <a:pt x="1369" y="76"/>
                  </a:cubicBezTo>
                  <a:cubicBezTo>
                    <a:pt x="1273" y="38"/>
                    <a:pt x="991" y="8"/>
                    <a:pt x="781" y="4"/>
                  </a:cubicBezTo>
                  <a:cubicBezTo>
                    <a:pt x="571" y="0"/>
                    <a:pt x="218" y="17"/>
                    <a:pt x="109" y="52"/>
                  </a:cubicBezTo>
                  <a:close/>
                </a:path>
              </a:pathLst>
            </a:custGeom>
            <a:gradFill rotWithShape="1">
              <a:gsLst>
                <a:gs pos="0">
                  <a:srgbClr val="CC3300"/>
                </a:gs>
                <a:gs pos="100000">
                  <a:srgbClr val="FFDA3F"/>
                </a:gs>
              </a:gsLst>
              <a:lin ang="0" scaled="1"/>
            </a:gradFill>
            <a:ln w="9525" cap="flat" cmpd="sng">
              <a:solidFill>
                <a:srgbClr val="CC66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2286" name="Freeform 238"/>
          <p:cNvSpPr>
            <a:spLocks/>
          </p:cNvSpPr>
          <p:nvPr/>
        </p:nvSpPr>
        <p:spPr bwMode="auto">
          <a:xfrm>
            <a:off x="6069013" y="4321175"/>
            <a:ext cx="255587" cy="342900"/>
          </a:xfrm>
          <a:custGeom>
            <a:avLst/>
            <a:gdLst>
              <a:gd name="T0" fmla="*/ 0 w 161"/>
              <a:gd name="T1" fmla="*/ 216 h 216"/>
              <a:gd name="T2" fmla="*/ 135 w 161"/>
              <a:gd name="T3" fmla="*/ 146 h 216"/>
              <a:gd name="T4" fmla="*/ 154 w 161"/>
              <a:gd name="T5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1" h="216">
                <a:moveTo>
                  <a:pt x="0" y="216"/>
                </a:moveTo>
                <a:cubicBezTo>
                  <a:pt x="22" y="204"/>
                  <a:pt x="109" y="182"/>
                  <a:pt x="135" y="146"/>
                </a:cubicBezTo>
                <a:cubicBezTo>
                  <a:pt x="161" y="110"/>
                  <a:pt x="150" y="30"/>
                  <a:pt x="154" y="0"/>
                </a:cubicBezTo>
              </a:path>
            </a:pathLst>
          </a:custGeom>
          <a:noFill/>
          <a:ln w="12700" cap="flat" cmpd="sng">
            <a:solidFill>
              <a:srgbClr val="5F5F5F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bg1">
                        <a:gamma/>
                        <a:shade val="63529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287" name="Freeform 239"/>
          <p:cNvSpPr>
            <a:spLocks/>
          </p:cNvSpPr>
          <p:nvPr/>
        </p:nvSpPr>
        <p:spPr bwMode="auto">
          <a:xfrm>
            <a:off x="6018213" y="3482975"/>
            <a:ext cx="2498725" cy="2243138"/>
          </a:xfrm>
          <a:custGeom>
            <a:avLst/>
            <a:gdLst>
              <a:gd name="T0" fmla="*/ 1566 w 1574"/>
              <a:gd name="T1" fmla="*/ 0 h 1520"/>
              <a:gd name="T2" fmla="*/ 1508 w 1574"/>
              <a:gd name="T3" fmla="*/ 619 h 1520"/>
              <a:gd name="T4" fmla="*/ 696 w 1574"/>
              <a:gd name="T5" fmla="*/ 1417 h 1520"/>
              <a:gd name="T6" fmla="*/ 0 w 1574"/>
              <a:gd name="T7" fmla="*/ 1513 h 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74" h="1520">
                <a:moveTo>
                  <a:pt x="1566" y="0"/>
                </a:moveTo>
                <a:cubicBezTo>
                  <a:pt x="1566" y="448"/>
                  <a:pt x="1574" y="491"/>
                  <a:pt x="1508" y="619"/>
                </a:cubicBezTo>
                <a:cubicBezTo>
                  <a:pt x="1442" y="747"/>
                  <a:pt x="844" y="1314"/>
                  <a:pt x="696" y="1417"/>
                </a:cubicBezTo>
                <a:cubicBezTo>
                  <a:pt x="548" y="1520"/>
                  <a:pt x="458" y="1513"/>
                  <a:pt x="0" y="1513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288" name="Freeform 240"/>
          <p:cNvSpPr>
            <a:spLocks/>
          </p:cNvSpPr>
          <p:nvPr/>
        </p:nvSpPr>
        <p:spPr bwMode="auto">
          <a:xfrm>
            <a:off x="3651250" y="3732213"/>
            <a:ext cx="4070350" cy="317500"/>
          </a:xfrm>
          <a:custGeom>
            <a:avLst/>
            <a:gdLst>
              <a:gd name="T0" fmla="*/ 2476 w 2498"/>
              <a:gd name="T1" fmla="*/ 0 h 332"/>
              <a:gd name="T2" fmla="*/ 2380 w 2498"/>
              <a:gd name="T3" fmla="*/ 107 h 332"/>
              <a:gd name="T4" fmla="*/ 241 w 2498"/>
              <a:gd name="T5" fmla="*/ 101 h 332"/>
              <a:gd name="T6" fmla="*/ 9 w 2498"/>
              <a:gd name="T7" fmla="*/ 3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98" h="332">
                <a:moveTo>
                  <a:pt x="2476" y="0"/>
                </a:moveTo>
                <a:cubicBezTo>
                  <a:pt x="2473" y="53"/>
                  <a:pt x="2498" y="103"/>
                  <a:pt x="2380" y="107"/>
                </a:cubicBezTo>
                <a:cubicBezTo>
                  <a:pt x="2262" y="111"/>
                  <a:pt x="482" y="102"/>
                  <a:pt x="241" y="101"/>
                </a:cubicBezTo>
                <a:cubicBezTo>
                  <a:pt x="0" y="100"/>
                  <a:pt x="7" y="230"/>
                  <a:pt x="9" y="332"/>
                </a:cubicBezTo>
              </a:path>
            </a:pathLst>
          </a:custGeom>
          <a:noFill/>
          <a:ln w="19050" cap="flat" cmpd="sng">
            <a:solidFill>
              <a:srgbClr val="24731D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289" name="AutoShape 241"/>
          <p:cNvSpPr>
            <a:spLocks noChangeAspect="1" noChangeArrowheads="1"/>
          </p:cNvSpPr>
          <p:nvPr/>
        </p:nvSpPr>
        <p:spPr bwMode="auto">
          <a:xfrm flipH="1">
            <a:off x="6846888" y="3470275"/>
            <a:ext cx="136525" cy="122238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00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73152" anchor="ctr"/>
          <a:lstStyle/>
          <a:p>
            <a:pPr algn="ctr"/>
            <a:r>
              <a:rPr lang="en-US" sz="800" b="1">
                <a:solidFill>
                  <a:srgbClr val="FFFF99"/>
                </a:solidFill>
              </a:rPr>
              <a:t>N </a:t>
            </a:r>
          </a:p>
        </p:txBody>
      </p:sp>
      <p:sp>
        <p:nvSpPr>
          <p:cNvPr id="2290" name="AutoShape 242"/>
          <p:cNvSpPr>
            <a:spLocks noChangeAspect="1" noChangeArrowheads="1"/>
          </p:cNvSpPr>
          <p:nvPr/>
        </p:nvSpPr>
        <p:spPr bwMode="auto">
          <a:xfrm flipH="1">
            <a:off x="8432800" y="3594100"/>
            <a:ext cx="136525" cy="122238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33CC33"/>
              </a:gs>
              <a:gs pos="50000">
                <a:srgbClr val="CCFFCC"/>
              </a:gs>
              <a:gs pos="100000">
                <a:srgbClr val="33CC33"/>
              </a:gs>
            </a:gsLst>
            <a:lin ang="5400000" scaled="1"/>
          </a:gradFill>
          <a:ln w="3175">
            <a:solidFill>
              <a:srgbClr val="002A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82296" anchor="ctr"/>
          <a:lstStyle/>
          <a:p>
            <a:pPr algn="ctr"/>
            <a:r>
              <a:rPr lang="en-US" sz="800" b="1">
                <a:solidFill>
                  <a:srgbClr val="002A00"/>
                </a:solidFill>
                <a:cs typeface="Arial" charset="0"/>
              </a:rPr>
              <a:t>S </a:t>
            </a:r>
          </a:p>
        </p:txBody>
      </p:sp>
      <p:sp>
        <p:nvSpPr>
          <p:cNvPr id="2291" name="AutoShape 243"/>
          <p:cNvSpPr>
            <a:spLocks/>
          </p:cNvSpPr>
          <p:nvPr/>
        </p:nvSpPr>
        <p:spPr bwMode="auto">
          <a:xfrm rot="5400000">
            <a:off x="5340350" y="3219450"/>
            <a:ext cx="77788" cy="554038"/>
          </a:xfrm>
          <a:prstGeom prst="rightBracket">
            <a:avLst>
              <a:gd name="adj" fmla="val 97933"/>
            </a:avLst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s-ES"/>
          </a:p>
        </p:txBody>
      </p:sp>
      <p:sp>
        <p:nvSpPr>
          <p:cNvPr id="2292" name="AutoShape 244"/>
          <p:cNvSpPr>
            <a:spLocks noChangeAspect="1" noChangeArrowheads="1"/>
          </p:cNvSpPr>
          <p:nvPr/>
        </p:nvSpPr>
        <p:spPr bwMode="auto">
          <a:xfrm flipH="1">
            <a:off x="5326063" y="3476625"/>
            <a:ext cx="136525" cy="122238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00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73152" anchor="ctr"/>
          <a:lstStyle/>
          <a:p>
            <a:pPr algn="ctr"/>
            <a:r>
              <a:rPr lang="en-US" sz="800" b="1">
                <a:solidFill>
                  <a:srgbClr val="FFFF99"/>
                </a:solidFill>
              </a:rPr>
              <a:t>N </a:t>
            </a:r>
          </a:p>
        </p:txBody>
      </p:sp>
      <p:sp>
        <p:nvSpPr>
          <p:cNvPr id="2293" name="AutoShape 245"/>
          <p:cNvSpPr>
            <a:spLocks noChangeArrowheads="1"/>
          </p:cNvSpPr>
          <p:nvPr/>
        </p:nvSpPr>
        <p:spPr bwMode="auto">
          <a:xfrm>
            <a:off x="3222625" y="5189538"/>
            <a:ext cx="2743200" cy="1408112"/>
          </a:xfrm>
          <a:prstGeom prst="roundRect">
            <a:avLst>
              <a:gd name="adj" fmla="val 13972"/>
            </a:avLst>
          </a:prstGeom>
          <a:gradFill rotWithShape="1">
            <a:gsLst>
              <a:gs pos="0">
                <a:schemeClr val="bg1">
                  <a:gamma/>
                  <a:shade val="76078"/>
                  <a:invGamma/>
                </a:schemeClr>
              </a:gs>
              <a:gs pos="50000">
                <a:schemeClr val="bg1">
                  <a:alpha val="80000"/>
                </a:schemeClr>
              </a:gs>
              <a:gs pos="100000">
                <a:schemeClr val="bg1">
                  <a:gamma/>
                  <a:shade val="76078"/>
                  <a:invGamma/>
                </a:schemeClr>
              </a:gs>
            </a:gsLst>
            <a:lin ang="5400000" scaled="1"/>
          </a:gradFill>
          <a:ln w="19050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294" name="Group 246"/>
          <p:cNvGrpSpPr>
            <a:grpSpLocks/>
          </p:cNvGrpSpPr>
          <p:nvPr/>
        </p:nvGrpSpPr>
        <p:grpSpPr bwMode="auto">
          <a:xfrm>
            <a:off x="3429000" y="6135688"/>
            <a:ext cx="2354263" cy="142875"/>
            <a:chOff x="2215" y="3891"/>
            <a:chExt cx="1483" cy="90"/>
          </a:xfrm>
        </p:grpSpPr>
        <p:sp>
          <p:nvSpPr>
            <p:cNvPr id="2295" name="Freeform 247"/>
            <p:cNvSpPr>
              <a:spLocks noChangeAspect="1"/>
            </p:cNvSpPr>
            <p:nvPr/>
          </p:nvSpPr>
          <p:spPr bwMode="auto">
            <a:xfrm flipV="1">
              <a:off x="2846" y="3892"/>
              <a:ext cx="94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296" name="AutoShape 248"/>
            <p:cNvSpPr>
              <a:spLocks noChangeAspect="1" noChangeArrowheads="1"/>
            </p:cNvSpPr>
            <p:nvPr/>
          </p:nvSpPr>
          <p:spPr bwMode="auto">
            <a:xfrm flipV="1">
              <a:off x="2935" y="3950"/>
              <a:ext cx="7" cy="29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297" name="AutoShape 249"/>
            <p:cNvSpPr>
              <a:spLocks noChangeAspect="1" noChangeArrowheads="1"/>
            </p:cNvSpPr>
            <p:nvPr/>
          </p:nvSpPr>
          <p:spPr bwMode="auto">
            <a:xfrm flipV="1">
              <a:off x="2955" y="3935"/>
              <a:ext cx="6" cy="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298" name="AutoShape 250"/>
            <p:cNvSpPr>
              <a:spLocks noChangeAspect="1" noChangeArrowheads="1"/>
            </p:cNvSpPr>
            <p:nvPr/>
          </p:nvSpPr>
          <p:spPr bwMode="auto">
            <a:xfrm flipV="1">
              <a:off x="2935" y="3922"/>
              <a:ext cx="7" cy="2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299" name="AutoShape 251"/>
            <p:cNvSpPr>
              <a:spLocks noChangeAspect="1" noChangeArrowheads="1"/>
            </p:cNvSpPr>
            <p:nvPr/>
          </p:nvSpPr>
          <p:spPr bwMode="auto">
            <a:xfrm flipV="1">
              <a:off x="2955" y="3900"/>
              <a:ext cx="6" cy="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00" name="Freeform 252"/>
            <p:cNvSpPr>
              <a:spLocks noChangeAspect="1"/>
            </p:cNvSpPr>
            <p:nvPr/>
          </p:nvSpPr>
          <p:spPr bwMode="auto">
            <a:xfrm flipH="1" flipV="1">
              <a:off x="2883" y="3892"/>
              <a:ext cx="95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01" name="Freeform 253"/>
            <p:cNvSpPr>
              <a:spLocks noChangeAspect="1"/>
            </p:cNvSpPr>
            <p:nvPr/>
          </p:nvSpPr>
          <p:spPr bwMode="auto">
            <a:xfrm flipH="1" flipV="1">
              <a:off x="2215" y="3891"/>
              <a:ext cx="95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02" name="Freeform 254"/>
            <p:cNvSpPr>
              <a:spLocks noChangeAspect="1"/>
            </p:cNvSpPr>
            <p:nvPr/>
          </p:nvSpPr>
          <p:spPr bwMode="auto">
            <a:xfrm flipV="1">
              <a:off x="2665" y="3891"/>
              <a:ext cx="94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03" name="Freeform 255"/>
            <p:cNvSpPr>
              <a:spLocks noChangeAspect="1"/>
            </p:cNvSpPr>
            <p:nvPr/>
          </p:nvSpPr>
          <p:spPr bwMode="auto">
            <a:xfrm flipV="1">
              <a:off x="2612" y="3891"/>
              <a:ext cx="95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04" name="Freeform 256"/>
            <p:cNvSpPr>
              <a:spLocks noChangeAspect="1"/>
            </p:cNvSpPr>
            <p:nvPr/>
          </p:nvSpPr>
          <p:spPr bwMode="auto">
            <a:xfrm flipV="1">
              <a:off x="2484" y="3891"/>
              <a:ext cx="95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05" name="Freeform 257"/>
            <p:cNvSpPr>
              <a:spLocks noChangeAspect="1"/>
            </p:cNvSpPr>
            <p:nvPr/>
          </p:nvSpPr>
          <p:spPr bwMode="auto">
            <a:xfrm flipV="1">
              <a:off x="2432" y="3891"/>
              <a:ext cx="94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06" name="Freeform 258"/>
            <p:cNvSpPr>
              <a:spLocks noChangeAspect="1"/>
            </p:cNvSpPr>
            <p:nvPr/>
          </p:nvSpPr>
          <p:spPr bwMode="auto">
            <a:xfrm flipV="1">
              <a:off x="2304" y="3891"/>
              <a:ext cx="94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07" name="Freeform 259"/>
            <p:cNvSpPr>
              <a:spLocks noChangeAspect="1"/>
            </p:cNvSpPr>
            <p:nvPr/>
          </p:nvSpPr>
          <p:spPr bwMode="auto">
            <a:xfrm flipV="1">
              <a:off x="2252" y="3891"/>
              <a:ext cx="93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08" name="AutoShape 260"/>
            <p:cNvSpPr>
              <a:spLocks noChangeAspect="1" noChangeArrowheads="1"/>
            </p:cNvSpPr>
            <p:nvPr/>
          </p:nvSpPr>
          <p:spPr bwMode="auto">
            <a:xfrm flipV="1">
              <a:off x="2323" y="3900"/>
              <a:ext cx="5" cy="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09" name="AutoShape 261"/>
            <p:cNvSpPr>
              <a:spLocks noChangeAspect="1" noChangeArrowheads="1"/>
            </p:cNvSpPr>
            <p:nvPr/>
          </p:nvSpPr>
          <p:spPr bwMode="auto">
            <a:xfrm flipV="1">
              <a:off x="2342" y="3926"/>
              <a:ext cx="6" cy="2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10" name="AutoShape 262"/>
            <p:cNvSpPr>
              <a:spLocks noChangeAspect="1" noChangeArrowheads="1"/>
            </p:cNvSpPr>
            <p:nvPr/>
          </p:nvSpPr>
          <p:spPr bwMode="auto">
            <a:xfrm flipV="1">
              <a:off x="2302" y="3891"/>
              <a:ext cx="6" cy="2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11" name="AutoShape 263"/>
            <p:cNvSpPr>
              <a:spLocks noChangeAspect="1" noChangeArrowheads="1"/>
            </p:cNvSpPr>
            <p:nvPr/>
          </p:nvSpPr>
          <p:spPr bwMode="auto">
            <a:xfrm flipV="1">
              <a:off x="2281" y="3899"/>
              <a:ext cx="7" cy="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12" name="AutoShape 264"/>
            <p:cNvSpPr>
              <a:spLocks noChangeAspect="1" noChangeArrowheads="1"/>
            </p:cNvSpPr>
            <p:nvPr/>
          </p:nvSpPr>
          <p:spPr bwMode="auto">
            <a:xfrm flipV="1">
              <a:off x="2406" y="3940"/>
              <a:ext cx="6" cy="3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13" name="AutoShape 265"/>
            <p:cNvSpPr>
              <a:spLocks noChangeAspect="1" noChangeArrowheads="1"/>
            </p:cNvSpPr>
            <p:nvPr/>
          </p:nvSpPr>
          <p:spPr bwMode="auto">
            <a:xfrm flipV="1">
              <a:off x="2427" y="3922"/>
              <a:ext cx="7" cy="3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14" name="AutoShape 266"/>
            <p:cNvSpPr>
              <a:spLocks noChangeAspect="1" noChangeArrowheads="1"/>
            </p:cNvSpPr>
            <p:nvPr/>
          </p:nvSpPr>
          <p:spPr bwMode="auto">
            <a:xfrm flipV="1">
              <a:off x="2361" y="3948"/>
              <a:ext cx="6" cy="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15" name="AutoShape 267"/>
            <p:cNvSpPr>
              <a:spLocks noChangeAspect="1" noChangeArrowheads="1"/>
            </p:cNvSpPr>
            <p:nvPr/>
          </p:nvSpPr>
          <p:spPr bwMode="auto">
            <a:xfrm flipV="1">
              <a:off x="2385" y="3956"/>
              <a:ext cx="6" cy="2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16" name="AutoShape 268"/>
            <p:cNvSpPr>
              <a:spLocks noChangeAspect="1" noChangeArrowheads="1"/>
            </p:cNvSpPr>
            <p:nvPr/>
          </p:nvSpPr>
          <p:spPr bwMode="auto">
            <a:xfrm flipV="1">
              <a:off x="2448" y="3910"/>
              <a:ext cx="6" cy="1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17" name="AutoShape 269"/>
            <p:cNvSpPr>
              <a:spLocks noChangeAspect="1" noChangeArrowheads="1"/>
            </p:cNvSpPr>
            <p:nvPr/>
          </p:nvSpPr>
          <p:spPr bwMode="auto">
            <a:xfrm>
              <a:off x="2532" y="3942"/>
              <a:ext cx="7" cy="1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18" name="AutoShape 270"/>
            <p:cNvSpPr>
              <a:spLocks noChangeAspect="1" noChangeArrowheads="1"/>
            </p:cNvSpPr>
            <p:nvPr/>
          </p:nvSpPr>
          <p:spPr bwMode="auto">
            <a:xfrm flipV="1">
              <a:off x="2514" y="3913"/>
              <a:ext cx="7" cy="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19" name="AutoShape 271"/>
            <p:cNvSpPr>
              <a:spLocks noChangeAspect="1" noChangeArrowheads="1"/>
            </p:cNvSpPr>
            <p:nvPr/>
          </p:nvSpPr>
          <p:spPr bwMode="auto">
            <a:xfrm>
              <a:off x="2493" y="3895"/>
              <a:ext cx="7" cy="3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20" name="AutoShape 272"/>
            <p:cNvSpPr>
              <a:spLocks noChangeAspect="1" noChangeArrowheads="1"/>
            </p:cNvSpPr>
            <p:nvPr/>
          </p:nvSpPr>
          <p:spPr bwMode="auto">
            <a:xfrm flipV="1">
              <a:off x="2470" y="3894"/>
              <a:ext cx="6" cy="17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21" name="AutoShape 273"/>
            <p:cNvSpPr>
              <a:spLocks noChangeAspect="1" noChangeArrowheads="1"/>
            </p:cNvSpPr>
            <p:nvPr/>
          </p:nvSpPr>
          <p:spPr bwMode="auto">
            <a:xfrm>
              <a:off x="2602" y="3927"/>
              <a:ext cx="6" cy="3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22" name="AutoShape 274"/>
            <p:cNvSpPr>
              <a:spLocks noChangeAspect="1" noChangeArrowheads="1"/>
            </p:cNvSpPr>
            <p:nvPr/>
          </p:nvSpPr>
          <p:spPr bwMode="auto">
            <a:xfrm flipV="1">
              <a:off x="2580" y="3945"/>
              <a:ext cx="7" cy="3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23" name="AutoShape 275"/>
            <p:cNvSpPr>
              <a:spLocks noChangeAspect="1" noChangeArrowheads="1"/>
            </p:cNvSpPr>
            <p:nvPr/>
          </p:nvSpPr>
          <p:spPr bwMode="auto">
            <a:xfrm flipV="1">
              <a:off x="2559" y="3955"/>
              <a:ext cx="7" cy="2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24" name="AutoShape 276"/>
            <p:cNvSpPr>
              <a:spLocks noChangeAspect="1" noChangeArrowheads="1"/>
            </p:cNvSpPr>
            <p:nvPr/>
          </p:nvSpPr>
          <p:spPr bwMode="auto">
            <a:xfrm flipV="1">
              <a:off x="2690" y="3906"/>
              <a:ext cx="6" cy="34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25" name="AutoShape 277"/>
            <p:cNvSpPr>
              <a:spLocks noChangeAspect="1" noChangeArrowheads="1"/>
            </p:cNvSpPr>
            <p:nvPr/>
          </p:nvSpPr>
          <p:spPr bwMode="auto">
            <a:xfrm flipV="1">
              <a:off x="2666" y="3893"/>
              <a:ext cx="7" cy="3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26" name="AutoShape 278"/>
            <p:cNvSpPr>
              <a:spLocks noChangeAspect="1" noChangeArrowheads="1"/>
            </p:cNvSpPr>
            <p:nvPr/>
          </p:nvSpPr>
          <p:spPr bwMode="auto">
            <a:xfrm flipV="1">
              <a:off x="2621" y="3914"/>
              <a:ext cx="6" cy="2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27" name="AutoShape 279"/>
            <p:cNvSpPr>
              <a:spLocks noChangeAspect="1" noChangeArrowheads="1"/>
            </p:cNvSpPr>
            <p:nvPr/>
          </p:nvSpPr>
          <p:spPr bwMode="auto">
            <a:xfrm>
              <a:off x="2647" y="3897"/>
              <a:ext cx="7" cy="1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28" name="AutoShape 280"/>
            <p:cNvSpPr>
              <a:spLocks noChangeAspect="1" noChangeArrowheads="1"/>
            </p:cNvSpPr>
            <p:nvPr/>
          </p:nvSpPr>
          <p:spPr bwMode="auto">
            <a:xfrm flipV="1">
              <a:off x="2709" y="3935"/>
              <a:ext cx="7" cy="2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29" name="AutoShape 281"/>
            <p:cNvSpPr>
              <a:spLocks noChangeAspect="1" noChangeArrowheads="1"/>
            </p:cNvSpPr>
            <p:nvPr/>
          </p:nvSpPr>
          <p:spPr bwMode="auto">
            <a:xfrm flipV="1">
              <a:off x="2735" y="3961"/>
              <a:ext cx="7" cy="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30" name="AutoShape 282"/>
            <p:cNvSpPr>
              <a:spLocks noChangeAspect="1" noChangeArrowheads="1"/>
            </p:cNvSpPr>
            <p:nvPr/>
          </p:nvSpPr>
          <p:spPr bwMode="auto">
            <a:xfrm flipV="1">
              <a:off x="2775" y="3933"/>
              <a:ext cx="7" cy="3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31" name="AutoShape 283"/>
            <p:cNvSpPr>
              <a:spLocks noChangeAspect="1" noChangeArrowheads="1"/>
            </p:cNvSpPr>
            <p:nvPr/>
          </p:nvSpPr>
          <p:spPr bwMode="auto">
            <a:xfrm flipV="1">
              <a:off x="2797" y="3917"/>
              <a:ext cx="6" cy="2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32" name="AutoShape 284"/>
            <p:cNvSpPr>
              <a:spLocks noChangeAspect="1" noChangeArrowheads="1"/>
            </p:cNvSpPr>
            <p:nvPr/>
          </p:nvSpPr>
          <p:spPr bwMode="auto">
            <a:xfrm flipV="1">
              <a:off x="2755" y="3951"/>
              <a:ext cx="7" cy="2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33" name="Freeform 285"/>
            <p:cNvSpPr>
              <a:spLocks noChangeAspect="1"/>
            </p:cNvSpPr>
            <p:nvPr/>
          </p:nvSpPr>
          <p:spPr bwMode="auto">
            <a:xfrm flipV="1">
              <a:off x="2793" y="3891"/>
              <a:ext cx="94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34" name="AutoShape 286"/>
            <p:cNvSpPr>
              <a:spLocks noChangeAspect="1" noChangeArrowheads="1"/>
            </p:cNvSpPr>
            <p:nvPr/>
          </p:nvSpPr>
          <p:spPr bwMode="auto">
            <a:xfrm flipV="1">
              <a:off x="2323" y="3936"/>
              <a:ext cx="5" cy="3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35" name="AutoShape 287"/>
            <p:cNvSpPr>
              <a:spLocks noChangeAspect="1" noChangeArrowheads="1"/>
            </p:cNvSpPr>
            <p:nvPr/>
          </p:nvSpPr>
          <p:spPr bwMode="auto">
            <a:xfrm flipV="1">
              <a:off x="2342" y="3952"/>
              <a:ext cx="6" cy="26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36" name="AutoShape 288"/>
            <p:cNvSpPr>
              <a:spLocks noChangeAspect="1" noChangeArrowheads="1"/>
            </p:cNvSpPr>
            <p:nvPr/>
          </p:nvSpPr>
          <p:spPr bwMode="auto">
            <a:xfrm flipV="1">
              <a:off x="2302" y="3919"/>
              <a:ext cx="6" cy="2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37" name="AutoShape 289"/>
            <p:cNvSpPr>
              <a:spLocks noChangeAspect="1" noChangeArrowheads="1"/>
            </p:cNvSpPr>
            <p:nvPr/>
          </p:nvSpPr>
          <p:spPr bwMode="auto">
            <a:xfrm flipV="1">
              <a:off x="2281" y="3908"/>
              <a:ext cx="7" cy="11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38" name="AutoShape 290"/>
            <p:cNvSpPr>
              <a:spLocks noChangeAspect="1" noChangeArrowheads="1"/>
            </p:cNvSpPr>
            <p:nvPr/>
          </p:nvSpPr>
          <p:spPr bwMode="auto">
            <a:xfrm flipV="1">
              <a:off x="2406" y="3906"/>
              <a:ext cx="6" cy="34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39" name="AutoShape 291"/>
            <p:cNvSpPr>
              <a:spLocks noChangeAspect="1" noChangeArrowheads="1"/>
            </p:cNvSpPr>
            <p:nvPr/>
          </p:nvSpPr>
          <p:spPr bwMode="auto">
            <a:xfrm flipV="1">
              <a:off x="2427" y="3893"/>
              <a:ext cx="7" cy="3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40" name="AutoShape 292"/>
            <p:cNvSpPr>
              <a:spLocks noChangeAspect="1" noChangeArrowheads="1"/>
            </p:cNvSpPr>
            <p:nvPr/>
          </p:nvSpPr>
          <p:spPr bwMode="auto">
            <a:xfrm flipV="1">
              <a:off x="2361" y="3961"/>
              <a:ext cx="6" cy="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41" name="AutoShape 293"/>
            <p:cNvSpPr>
              <a:spLocks noChangeAspect="1" noChangeArrowheads="1"/>
            </p:cNvSpPr>
            <p:nvPr/>
          </p:nvSpPr>
          <p:spPr bwMode="auto">
            <a:xfrm flipV="1">
              <a:off x="2385" y="3936"/>
              <a:ext cx="6" cy="2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42" name="AutoShape 294"/>
            <p:cNvSpPr>
              <a:spLocks noChangeAspect="1" noChangeArrowheads="1"/>
            </p:cNvSpPr>
            <p:nvPr/>
          </p:nvSpPr>
          <p:spPr bwMode="auto">
            <a:xfrm flipV="1">
              <a:off x="2448" y="3897"/>
              <a:ext cx="6" cy="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43" name="AutoShape 295"/>
            <p:cNvSpPr>
              <a:spLocks noChangeAspect="1" noChangeArrowheads="1"/>
            </p:cNvSpPr>
            <p:nvPr/>
          </p:nvSpPr>
          <p:spPr bwMode="auto">
            <a:xfrm>
              <a:off x="2532" y="3960"/>
              <a:ext cx="7" cy="1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44" name="AutoShape 296"/>
            <p:cNvSpPr>
              <a:spLocks noChangeAspect="1" noChangeArrowheads="1"/>
            </p:cNvSpPr>
            <p:nvPr/>
          </p:nvSpPr>
          <p:spPr bwMode="auto">
            <a:xfrm flipV="1">
              <a:off x="2514" y="3945"/>
              <a:ext cx="7" cy="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45" name="AutoShape 297"/>
            <p:cNvSpPr>
              <a:spLocks noChangeAspect="1" noChangeArrowheads="1"/>
            </p:cNvSpPr>
            <p:nvPr/>
          </p:nvSpPr>
          <p:spPr bwMode="auto">
            <a:xfrm>
              <a:off x="2493" y="3929"/>
              <a:ext cx="7" cy="34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46" name="AutoShape 298"/>
            <p:cNvSpPr>
              <a:spLocks noChangeAspect="1" noChangeArrowheads="1"/>
            </p:cNvSpPr>
            <p:nvPr/>
          </p:nvSpPr>
          <p:spPr bwMode="auto">
            <a:xfrm flipV="1">
              <a:off x="2470" y="3912"/>
              <a:ext cx="6" cy="1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47" name="AutoShape 299"/>
            <p:cNvSpPr>
              <a:spLocks noChangeAspect="1" noChangeArrowheads="1"/>
            </p:cNvSpPr>
            <p:nvPr/>
          </p:nvSpPr>
          <p:spPr bwMode="auto">
            <a:xfrm>
              <a:off x="2602" y="3893"/>
              <a:ext cx="6" cy="35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48" name="AutoShape 300"/>
            <p:cNvSpPr>
              <a:spLocks noChangeAspect="1" noChangeArrowheads="1"/>
            </p:cNvSpPr>
            <p:nvPr/>
          </p:nvSpPr>
          <p:spPr bwMode="auto">
            <a:xfrm flipV="1">
              <a:off x="2580" y="3912"/>
              <a:ext cx="7" cy="3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49" name="AutoShape 301"/>
            <p:cNvSpPr>
              <a:spLocks noChangeAspect="1" noChangeArrowheads="1"/>
            </p:cNvSpPr>
            <p:nvPr/>
          </p:nvSpPr>
          <p:spPr bwMode="auto">
            <a:xfrm flipV="1">
              <a:off x="2559" y="3936"/>
              <a:ext cx="7" cy="20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50" name="AutoShape 302"/>
            <p:cNvSpPr>
              <a:spLocks noChangeAspect="1" noChangeArrowheads="1"/>
            </p:cNvSpPr>
            <p:nvPr/>
          </p:nvSpPr>
          <p:spPr bwMode="auto">
            <a:xfrm flipV="1">
              <a:off x="2690" y="3940"/>
              <a:ext cx="6" cy="3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51" name="AutoShape 303"/>
            <p:cNvSpPr>
              <a:spLocks noChangeAspect="1" noChangeArrowheads="1"/>
            </p:cNvSpPr>
            <p:nvPr/>
          </p:nvSpPr>
          <p:spPr bwMode="auto">
            <a:xfrm flipV="1">
              <a:off x="2666" y="3923"/>
              <a:ext cx="7" cy="3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52" name="AutoShape 304"/>
            <p:cNvSpPr>
              <a:spLocks noChangeAspect="1" noChangeArrowheads="1"/>
            </p:cNvSpPr>
            <p:nvPr/>
          </p:nvSpPr>
          <p:spPr bwMode="auto">
            <a:xfrm flipV="1">
              <a:off x="2621" y="3895"/>
              <a:ext cx="6" cy="2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53" name="AutoShape 305"/>
            <p:cNvSpPr>
              <a:spLocks noChangeAspect="1" noChangeArrowheads="1"/>
            </p:cNvSpPr>
            <p:nvPr/>
          </p:nvSpPr>
          <p:spPr bwMode="auto">
            <a:xfrm>
              <a:off x="2647" y="3912"/>
              <a:ext cx="7" cy="14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54" name="AutoShape 306"/>
            <p:cNvSpPr>
              <a:spLocks noChangeAspect="1" noChangeArrowheads="1"/>
            </p:cNvSpPr>
            <p:nvPr/>
          </p:nvSpPr>
          <p:spPr bwMode="auto">
            <a:xfrm flipV="1">
              <a:off x="2709" y="3957"/>
              <a:ext cx="7" cy="2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55" name="AutoShape 307"/>
            <p:cNvSpPr>
              <a:spLocks noChangeAspect="1" noChangeArrowheads="1"/>
            </p:cNvSpPr>
            <p:nvPr/>
          </p:nvSpPr>
          <p:spPr bwMode="auto">
            <a:xfrm flipV="1">
              <a:off x="2735" y="3949"/>
              <a:ext cx="7" cy="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56" name="AutoShape 308"/>
            <p:cNvSpPr>
              <a:spLocks noChangeAspect="1" noChangeArrowheads="1"/>
            </p:cNvSpPr>
            <p:nvPr/>
          </p:nvSpPr>
          <p:spPr bwMode="auto">
            <a:xfrm flipV="1">
              <a:off x="2775" y="3899"/>
              <a:ext cx="7" cy="34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57" name="AutoShape 309"/>
            <p:cNvSpPr>
              <a:spLocks noChangeAspect="1" noChangeArrowheads="1"/>
            </p:cNvSpPr>
            <p:nvPr/>
          </p:nvSpPr>
          <p:spPr bwMode="auto">
            <a:xfrm flipV="1">
              <a:off x="2797" y="3893"/>
              <a:ext cx="6" cy="2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58" name="AutoShape 310"/>
            <p:cNvSpPr>
              <a:spLocks noChangeAspect="1" noChangeArrowheads="1"/>
            </p:cNvSpPr>
            <p:nvPr/>
          </p:nvSpPr>
          <p:spPr bwMode="auto">
            <a:xfrm flipV="1">
              <a:off x="2755" y="3925"/>
              <a:ext cx="7" cy="2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59" name="Freeform 311"/>
            <p:cNvSpPr>
              <a:spLocks noChangeAspect="1"/>
            </p:cNvSpPr>
            <p:nvPr/>
          </p:nvSpPr>
          <p:spPr bwMode="auto">
            <a:xfrm flipH="1" flipV="1">
              <a:off x="2342" y="3891"/>
              <a:ext cx="94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60" name="Freeform 312"/>
            <p:cNvSpPr>
              <a:spLocks noChangeAspect="1"/>
            </p:cNvSpPr>
            <p:nvPr/>
          </p:nvSpPr>
          <p:spPr bwMode="auto">
            <a:xfrm flipH="1" flipV="1">
              <a:off x="2394" y="3891"/>
              <a:ext cx="95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61" name="Freeform 313"/>
            <p:cNvSpPr>
              <a:spLocks noChangeAspect="1"/>
            </p:cNvSpPr>
            <p:nvPr/>
          </p:nvSpPr>
          <p:spPr bwMode="auto">
            <a:xfrm flipH="1" flipV="1">
              <a:off x="2522" y="3891"/>
              <a:ext cx="95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62" name="Freeform 314"/>
            <p:cNvSpPr>
              <a:spLocks noChangeAspect="1"/>
            </p:cNvSpPr>
            <p:nvPr/>
          </p:nvSpPr>
          <p:spPr bwMode="auto">
            <a:xfrm flipH="1" flipV="1">
              <a:off x="2574" y="3891"/>
              <a:ext cx="95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63" name="Freeform 315"/>
            <p:cNvSpPr>
              <a:spLocks noChangeAspect="1"/>
            </p:cNvSpPr>
            <p:nvPr/>
          </p:nvSpPr>
          <p:spPr bwMode="auto">
            <a:xfrm flipH="1" flipV="1">
              <a:off x="2703" y="3891"/>
              <a:ext cx="94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64" name="AutoShape 316"/>
            <p:cNvSpPr>
              <a:spLocks noChangeAspect="1" noChangeArrowheads="1"/>
            </p:cNvSpPr>
            <p:nvPr/>
          </p:nvSpPr>
          <p:spPr bwMode="auto">
            <a:xfrm flipV="1">
              <a:off x="2870" y="3906"/>
              <a:ext cx="7" cy="35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65" name="AutoShape 317"/>
            <p:cNvSpPr>
              <a:spLocks noChangeAspect="1" noChangeArrowheads="1"/>
            </p:cNvSpPr>
            <p:nvPr/>
          </p:nvSpPr>
          <p:spPr bwMode="auto">
            <a:xfrm flipV="1">
              <a:off x="2846" y="3893"/>
              <a:ext cx="7" cy="3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66" name="AutoShape 318"/>
            <p:cNvSpPr>
              <a:spLocks noChangeAspect="1" noChangeArrowheads="1"/>
            </p:cNvSpPr>
            <p:nvPr/>
          </p:nvSpPr>
          <p:spPr bwMode="auto">
            <a:xfrm>
              <a:off x="2827" y="3898"/>
              <a:ext cx="7" cy="1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67" name="AutoShape 319"/>
            <p:cNvSpPr>
              <a:spLocks noChangeAspect="1" noChangeArrowheads="1"/>
            </p:cNvSpPr>
            <p:nvPr/>
          </p:nvSpPr>
          <p:spPr bwMode="auto">
            <a:xfrm flipV="1">
              <a:off x="2890" y="3936"/>
              <a:ext cx="7" cy="2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68" name="AutoShape 320"/>
            <p:cNvSpPr>
              <a:spLocks noChangeAspect="1" noChangeArrowheads="1"/>
            </p:cNvSpPr>
            <p:nvPr/>
          </p:nvSpPr>
          <p:spPr bwMode="auto">
            <a:xfrm flipV="1">
              <a:off x="2870" y="3941"/>
              <a:ext cx="7" cy="3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69" name="AutoShape 321"/>
            <p:cNvSpPr>
              <a:spLocks noChangeAspect="1" noChangeArrowheads="1"/>
            </p:cNvSpPr>
            <p:nvPr/>
          </p:nvSpPr>
          <p:spPr bwMode="auto">
            <a:xfrm flipV="1">
              <a:off x="2846" y="3923"/>
              <a:ext cx="7" cy="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70" name="AutoShape 322"/>
            <p:cNvSpPr>
              <a:spLocks noChangeAspect="1" noChangeArrowheads="1"/>
            </p:cNvSpPr>
            <p:nvPr/>
          </p:nvSpPr>
          <p:spPr bwMode="auto">
            <a:xfrm>
              <a:off x="2827" y="3912"/>
              <a:ext cx="7" cy="15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71" name="AutoShape 323"/>
            <p:cNvSpPr>
              <a:spLocks noChangeAspect="1" noChangeArrowheads="1"/>
            </p:cNvSpPr>
            <p:nvPr/>
          </p:nvSpPr>
          <p:spPr bwMode="auto">
            <a:xfrm flipV="1">
              <a:off x="2890" y="3957"/>
              <a:ext cx="7" cy="2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72" name="Freeform 324"/>
            <p:cNvSpPr>
              <a:spLocks noChangeAspect="1"/>
            </p:cNvSpPr>
            <p:nvPr/>
          </p:nvSpPr>
          <p:spPr bwMode="auto">
            <a:xfrm flipH="1" flipV="1">
              <a:off x="2755" y="3891"/>
              <a:ext cx="94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73" name="Freeform 325"/>
            <p:cNvSpPr>
              <a:spLocks noChangeAspect="1"/>
            </p:cNvSpPr>
            <p:nvPr/>
          </p:nvSpPr>
          <p:spPr bwMode="auto">
            <a:xfrm flipV="1">
              <a:off x="3566" y="3893"/>
              <a:ext cx="94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74" name="AutoShape 326"/>
            <p:cNvSpPr>
              <a:spLocks noChangeAspect="1" noChangeArrowheads="1"/>
            </p:cNvSpPr>
            <p:nvPr/>
          </p:nvSpPr>
          <p:spPr bwMode="auto">
            <a:xfrm flipV="1">
              <a:off x="3655" y="3951"/>
              <a:ext cx="7" cy="29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75" name="AutoShape 327"/>
            <p:cNvSpPr>
              <a:spLocks noChangeAspect="1" noChangeArrowheads="1"/>
            </p:cNvSpPr>
            <p:nvPr/>
          </p:nvSpPr>
          <p:spPr bwMode="auto">
            <a:xfrm flipV="1">
              <a:off x="3675" y="3936"/>
              <a:ext cx="6" cy="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76" name="AutoShape 328"/>
            <p:cNvSpPr>
              <a:spLocks noChangeAspect="1" noChangeArrowheads="1"/>
            </p:cNvSpPr>
            <p:nvPr/>
          </p:nvSpPr>
          <p:spPr bwMode="auto">
            <a:xfrm flipV="1">
              <a:off x="3655" y="3923"/>
              <a:ext cx="7" cy="2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77" name="AutoShape 329"/>
            <p:cNvSpPr>
              <a:spLocks noChangeAspect="1" noChangeArrowheads="1"/>
            </p:cNvSpPr>
            <p:nvPr/>
          </p:nvSpPr>
          <p:spPr bwMode="auto">
            <a:xfrm flipV="1">
              <a:off x="3675" y="3901"/>
              <a:ext cx="6" cy="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78" name="Freeform 330"/>
            <p:cNvSpPr>
              <a:spLocks noChangeAspect="1"/>
            </p:cNvSpPr>
            <p:nvPr/>
          </p:nvSpPr>
          <p:spPr bwMode="auto">
            <a:xfrm flipH="1" flipV="1">
              <a:off x="3603" y="3893"/>
              <a:ext cx="95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79" name="Freeform 331"/>
            <p:cNvSpPr>
              <a:spLocks noChangeAspect="1"/>
            </p:cNvSpPr>
            <p:nvPr/>
          </p:nvSpPr>
          <p:spPr bwMode="auto">
            <a:xfrm flipH="1" flipV="1">
              <a:off x="2935" y="3892"/>
              <a:ext cx="95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80" name="Freeform 332"/>
            <p:cNvSpPr>
              <a:spLocks noChangeAspect="1"/>
            </p:cNvSpPr>
            <p:nvPr/>
          </p:nvSpPr>
          <p:spPr bwMode="auto">
            <a:xfrm flipV="1">
              <a:off x="3385" y="3892"/>
              <a:ext cx="94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81" name="Freeform 333"/>
            <p:cNvSpPr>
              <a:spLocks noChangeAspect="1"/>
            </p:cNvSpPr>
            <p:nvPr/>
          </p:nvSpPr>
          <p:spPr bwMode="auto">
            <a:xfrm flipV="1">
              <a:off x="3332" y="3892"/>
              <a:ext cx="95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82" name="Freeform 334"/>
            <p:cNvSpPr>
              <a:spLocks noChangeAspect="1"/>
            </p:cNvSpPr>
            <p:nvPr/>
          </p:nvSpPr>
          <p:spPr bwMode="auto">
            <a:xfrm flipV="1">
              <a:off x="3204" y="3892"/>
              <a:ext cx="95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83" name="Freeform 335"/>
            <p:cNvSpPr>
              <a:spLocks noChangeAspect="1"/>
            </p:cNvSpPr>
            <p:nvPr/>
          </p:nvSpPr>
          <p:spPr bwMode="auto">
            <a:xfrm flipV="1">
              <a:off x="3152" y="3892"/>
              <a:ext cx="94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84" name="Freeform 336"/>
            <p:cNvSpPr>
              <a:spLocks noChangeAspect="1"/>
            </p:cNvSpPr>
            <p:nvPr/>
          </p:nvSpPr>
          <p:spPr bwMode="auto">
            <a:xfrm flipV="1">
              <a:off x="3024" y="3892"/>
              <a:ext cx="94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85" name="Freeform 337"/>
            <p:cNvSpPr>
              <a:spLocks noChangeAspect="1"/>
            </p:cNvSpPr>
            <p:nvPr/>
          </p:nvSpPr>
          <p:spPr bwMode="auto">
            <a:xfrm flipV="1">
              <a:off x="2972" y="3892"/>
              <a:ext cx="93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386" name="AutoShape 338"/>
            <p:cNvSpPr>
              <a:spLocks noChangeAspect="1" noChangeArrowheads="1"/>
            </p:cNvSpPr>
            <p:nvPr/>
          </p:nvSpPr>
          <p:spPr bwMode="auto">
            <a:xfrm flipV="1">
              <a:off x="3043" y="3901"/>
              <a:ext cx="5" cy="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87" name="AutoShape 339"/>
            <p:cNvSpPr>
              <a:spLocks noChangeAspect="1" noChangeArrowheads="1"/>
            </p:cNvSpPr>
            <p:nvPr/>
          </p:nvSpPr>
          <p:spPr bwMode="auto">
            <a:xfrm flipV="1">
              <a:off x="3062" y="3927"/>
              <a:ext cx="6" cy="2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88" name="AutoShape 340"/>
            <p:cNvSpPr>
              <a:spLocks noChangeAspect="1" noChangeArrowheads="1"/>
            </p:cNvSpPr>
            <p:nvPr/>
          </p:nvSpPr>
          <p:spPr bwMode="auto">
            <a:xfrm flipV="1">
              <a:off x="3022" y="3892"/>
              <a:ext cx="6" cy="2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89" name="AutoShape 341"/>
            <p:cNvSpPr>
              <a:spLocks noChangeAspect="1" noChangeArrowheads="1"/>
            </p:cNvSpPr>
            <p:nvPr/>
          </p:nvSpPr>
          <p:spPr bwMode="auto">
            <a:xfrm flipV="1">
              <a:off x="3001" y="3900"/>
              <a:ext cx="7" cy="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90" name="AutoShape 342"/>
            <p:cNvSpPr>
              <a:spLocks noChangeAspect="1" noChangeArrowheads="1"/>
            </p:cNvSpPr>
            <p:nvPr/>
          </p:nvSpPr>
          <p:spPr bwMode="auto">
            <a:xfrm flipV="1">
              <a:off x="3126" y="3941"/>
              <a:ext cx="6" cy="3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91" name="AutoShape 343"/>
            <p:cNvSpPr>
              <a:spLocks noChangeAspect="1" noChangeArrowheads="1"/>
            </p:cNvSpPr>
            <p:nvPr/>
          </p:nvSpPr>
          <p:spPr bwMode="auto">
            <a:xfrm flipV="1">
              <a:off x="3147" y="3923"/>
              <a:ext cx="7" cy="3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92" name="AutoShape 344"/>
            <p:cNvSpPr>
              <a:spLocks noChangeAspect="1" noChangeArrowheads="1"/>
            </p:cNvSpPr>
            <p:nvPr/>
          </p:nvSpPr>
          <p:spPr bwMode="auto">
            <a:xfrm flipV="1">
              <a:off x="3081" y="3949"/>
              <a:ext cx="6" cy="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93" name="AutoShape 345"/>
            <p:cNvSpPr>
              <a:spLocks noChangeAspect="1" noChangeArrowheads="1"/>
            </p:cNvSpPr>
            <p:nvPr/>
          </p:nvSpPr>
          <p:spPr bwMode="auto">
            <a:xfrm flipV="1">
              <a:off x="3105" y="3957"/>
              <a:ext cx="6" cy="2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94" name="AutoShape 346"/>
            <p:cNvSpPr>
              <a:spLocks noChangeAspect="1" noChangeArrowheads="1"/>
            </p:cNvSpPr>
            <p:nvPr/>
          </p:nvSpPr>
          <p:spPr bwMode="auto">
            <a:xfrm flipV="1">
              <a:off x="3168" y="3911"/>
              <a:ext cx="6" cy="1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95" name="AutoShape 347"/>
            <p:cNvSpPr>
              <a:spLocks noChangeAspect="1" noChangeArrowheads="1"/>
            </p:cNvSpPr>
            <p:nvPr/>
          </p:nvSpPr>
          <p:spPr bwMode="auto">
            <a:xfrm>
              <a:off x="3252" y="3943"/>
              <a:ext cx="7" cy="1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96" name="AutoShape 348"/>
            <p:cNvSpPr>
              <a:spLocks noChangeAspect="1" noChangeArrowheads="1"/>
            </p:cNvSpPr>
            <p:nvPr/>
          </p:nvSpPr>
          <p:spPr bwMode="auto">
            <a:xfrm flipV="1">
              <a:off x="3234" y="3914"/>
              <a:ext cx="7" cy="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97" name="AutoShape 349"/>
            <p:cNvSpPr>
              <a:spLocks noChangeAspect="1" noChangeArrowheads="1"/>
            </p:cNvSpPr>
            <p:nvPr/>
          </p:nvSpPr>
          <p:spPr bwMode="auto">
            <a:xfrm>
              <a:off x="3213" y="3896"/>
              <a:ext cx="7" cy="3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98" name="AutoShape 350"/>
            <p:cNvSpPr>
              <a:spLocks noChangeAspect="1" noChangeArrowheads="1"/>
            </p:cNvSpPr>
            <p:nvPr/>
          </p:nvSpPr>
          <p:spPr bwMode="auto">
            <a:xfrm flipV="1">
              <a:off x="3190" y="3895"/>
              <a:ext cx="6" cy="17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99" name="AutoShape 351"/>
            <p:cNvSpPr>
              <a:spLocks noChangeAspect="1" noChangeArrowheads="1"/>
            </p:cNvSpPr>
            <p:nvPr/>
          </p:nvSpPr>
          <p:spPr bwMode="auto">
            <a:xfrm>
              <a:off x="3322" y="3928"/>
              <a:ext cx="6" cy="3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00" name="AutoShape 352"/>
            <p:cNvSpPr>
              <a:spLocks noChangeAspect="1" noChangeArrowheads="1"/>
            </p:cNvSpPr>
            <p:nvPr/>
          </p:nvSpPr>
          <p:spPr bwMode="auto">
            <a:xfrm flipV="1">
              <a:off x="3300" y="3946"/>
              <a:ext cx="7" cy="3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01" name="AutoShape 353"/>
            <p:cNvSpPr>
              <a:spLocks noChangeAspect="1" noChangeArrowheads="1"/>
            </p:cNvSpPr>
            <p:nvPr/>
          </p:nvSpPr>
          <p:spPr bwMode="auto">
            <a:xfrm flipV="1">
              <a:off x="3279" y="3956"/>
              <a:ext cx="7" cy="2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02" name="AutoShape 354"/>
            <p:cNvSpPr>
              <a:spLocks noChangeAspect="1" noChangeArrowheads="1"/>
            </p:cNvSpPr>
            <p:nvPr/>
          </p:nvSpPr>
          <p:spPr bwMode="auto">
            <a:xfrm flipV="1">
              <a:off x="3410" y="3907"/>
              <a:ext cx="6" cy="34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03" name="AutoShape 355"/>
            <p:cNvSpPr>
              <a:spLocks noChangeAspect="1" noChangeArrowheads="1"/>
            </p:cNvSpPr>
            <p:nvPr/>
          </p:nvSpPr>
          <p:spPr bwMode="auto">
            <a:xfrm flipV="1">
              <a:off x="3386" y="3894"/>
              <a:ext cx="7" cy="3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04" name="AutoShape 356"/>
            <p:cNvSpPr>
              <a:spLocks noChangeAspect="1" noChangeArrowheads="1"/>
            </p:cNvSpPr>
            <p:nvPr/>
          </p:nvSpPr>
          <p:spPr bwMode="auto">
            <a:xfrm flipV="1">
              <a:off x="3341" y="3915"/>
              <a:ext cx="6" cy="2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05" name="AutoShape 357"/>
            <p:cNvSpPr>
              <a:spLocks noChangeAspect="1" noChangeArrowheads="1"/>
            </p:cNvSpPr>
            <p:nvPr/>
          </p:nvSpPr>
          <p:spPr bwMode="auto">
            <a:xfrm>
              <a:off x="3367" y="3898"/>
              <a:ext cx="7" cy="1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06" name="AutoShape 358"/>
            <p:cNvSpPr>
              <a:spLocks noChangeAspect="1" noChangeArrowheads="1"/>
            </p:cNvSpPr>
            <p:nvPr/>
          </p:nvSpPr>
          <p:spPr bwMode="auto">
            <a:xfrm flipV="1">
              <a:off x="3429" y="3936"/>
              <a:ext cx="7" cy="2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07" name="AutoShape 359"/>
            <p:cNvSpPr>
              <a:spLocks noChangeAspect="1" noChangeArrowheads="1"/>
            </p:cNvSpPr>
            <p:nvPr/>
          </p:nvSpPr>
          <p:spPr bwMode="auto">
            <a:xfrm flipV="1">
              <a:off x="3455" y="3962"/>
              <a:ext cx="7" cy="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08" name="AutoShape 360"/>
            <p:cNvSpPr>
              <a:spLocks noChangeAspect="1" noChangeArrowheads="1"/>
            </p:cNvSpPr>
            <p:nvPr/>
          </p:nvSpPr>
          <p:spPr bwMode="auto">
            <a:xfrm flipV="1">
              <a:off x="3495" y="3934"/>
              <a:ext cx="7" cy="3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09" name="AutoShape 361"/>
            <p:cNvSpPr>
              <a:spLocks noChangeAspect="1" noChangeArrowheads="1"/>
            </p:cNvSpPr>
            <p:nvPr/>
          </p:nvSpPr>
          <p:spPr bwMode="auto">
            <a:xfrm flipV="1">
              <a:off x="3517" y="3918"/>
              <a:ext cx="6" cy="2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10" name="AutoShape 362"/>
            <p:cNvSpPr>
              <a:spLocks noChangeAspect="1" noChangeArrowheads="1"/>
            </p:cNvSpPr>
            <p:nvPr/>
          </p:nvSpPr>
          <p:spPr bwMode="auto">
            <a:xfrm flipV="1">
              <a:off x="3475" y="3952"/>
              <a:ext cx="7" cy="2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11" name="Freeform 363"/>
            <p:cNvSpPr>
              <a:spLocks noChangeAspect="1"/>
            </p:cNvSpPr>
            <p:nvPr/>
          </p:nvSpPr>
          <p:spPr bwMode="auto">
            <a:xfrm flipV="1">
              <a:off x="3513" y="3892"/>
              <a:ext cx="94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12" name="AutoShape 364"/>
            <p:cNvSpPr>
              <a:spLocks noChangeAspect="1" noChangeArrowheads="1"/>
            </p:cNvSpPr>
            <p:nvPr/>
          </p:nvSpPr>
          <p:spPr bwMode="auto">
            <a:xfrm flipV="1">
              <a:off x="3043" y="3937"/>
              <a:ext cx="5" cy="3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13" name="AutoShape 365"/>
            <p:cNvSpPr>
              <a:spLocks noChangeAspect="1" noChangeArrowheads="1"/>
            </p:cNvSpPr>
            <p:nvPr/>
          </p:nvSpPr>
          <p:spPr bwMode="auto">
            <a:xfrm flipV="1">
              <a:off x="3062" y="3953"/>
              <a:ext cx="6" cy="26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14" name="AutoShape 366"/>
            <p:cNvSpPr>
              <a:spLocks noChangeAspect="1" noChangeArrowheads="1"/>
            </p:cNvSpPr>
            <p:nvPr/>
          </p:nvSpPr>
          <p:spPr bwMode="auto">
            <a:xfrm flipV="1">
              <a:off x="3022" y="3920"/>
              <a:ext cx="6" cy="2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15" name="AutoShape 367"/>
            <p:cNvSpPr>
              <a:spLocks noChangeAspect="1" noChangeArrowheads="1"/>
            </p:cNvSpPr>
            <p:nvPr/>
          </p:nvSpPr>
          <p:spPr bwMode="auto">
            <a:xfrm flipV="1">
              <a:off x="3001" y="3909"/>
              <a:ext cx="7" cy="11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16" name="AutoShape 368"/>
            <p:cNvSpPr>
              <a:spLocks noChangeAspect="1" noChangeArrowheads="1"/>
            </p:cNvSpPr>
            <p:nvPr/>
          </p:nvSpPr>
          <p:spPr bwMode="auto">
            <a:xfrm flipV="1">
              <a:off x="3126" y="3907"/>
              <a:ext cx="6" cy="34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17" name="AutoShape 369"/>
            <p:cNvSpPr>
              <a:spLocks noChangeAspect="1" noChangeArrowheads="1"/>
            </p:cNvSpPr>
            <p:nvPr/>
          </p:nvSpPr>
          <p:spPr bwMode="auto">
            <a:xfrm flipV="1">
              <a:off x="3147" y="3894"/>
              <a:ext cx="7" cy="3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18" name="AutoShape 370"/>
            <p:cNvSpPr>
              <a:spLocks noChangeAspect="1" noChangeArrowheads="1"/>
            </p:cNvSpPr>
            <p:nvPr/>
          </p:nvSpPr>
          <p:spPr bwMode="auto">
            <a:xfrm flipV="1">
              <a:off x="3081" y="3962"/>
              <a:ext cx="6" cy="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19" name="AutoShape 371"/>
            <p:cNvSpPr>
              <a:spLocks noChangeAspect="1" noChangeArrowheads="1"/>
            </p:cNvSpPr>
            <p:nvPr/>
          </p:nvSpPr>
          <p:spPr bwMode="auto">
            <a:xfrm flipV="1">
              <a:off x="3105" y="3937"/>
              <a:ext cx="6" cy="2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20" name="AutoShape 372"/>
            <p:cNvSpPr>
              <a:spLocks noChangeAspect="1" noChangeArrowheads="1"/>
            </p:cNvSpPr>
            <p:nvPr/>
          </p:nvSpPr>
          <p:spPr bwMode="auto">
            <a:xfrm flipV="1">
              <a:off x="3168" y="3898"/>
              <a:ext cx="6" cy="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21" name="AutoShape 373"/>
            <p:cNvSpPr>
              <a:spLocks noChangeAspect="1" noChangeArrowheads="1"/>
            </p:cNvSpPr>
            <p:nvPr/>
          </p:nvSpPr>
          <p:spPr bwMode="auto">
            <a:xfrm>
              <a:off x="3252" y="3961"/>
              <a:ext cx="7" cy="1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22" name="AutoShape 374"/>
            <p:cNvSpPr>
              <a:spLocks noChangeAspect="1" noChangeArrowheads="1"/>
            </p:cNvSpPr>
            <p:nvPr/>
          </p:nvSpPr>
          <p:spPr bwMode="auto">
            <a:xfrm flipV="1">
              <a:off x="3234" y="3946"/>
              <a:ext cx="7" cy="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23" name="AutoShape 375"/>
            <p:cNvSpPr>
              <a:spLocks noChangeAspect="1" noChangeArrowheads="1"/>
            </p:cNvSpPr>
            <p:nvPr/>
          </p:nvSpPr>
          <p:spPr bwMode="auto">
            <a:xfrm>
              <a:off x="3213" y="3930"/>
              <a:ext cx="7" cy="34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24" name="AutoShape 376"/>
            <p:cNvSpPr>
              <a:spLocks noChangeAspect="1" noChangeArrowheads="1"/>
            </p:cNvSpPr>
            <p:nvPr/>
          </p:nvSpPr>
          <p:spPr bwMode="auto">
            <a:xfrm flipV="1">
              <a:off x="3190" y="3913"/>
              <a:ext cx="6" cy="1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25" name="AutoShape 377"/>
            <p:cNvSpPr>
              <a:spLocks noChangeAspect="1" noChangeArrowheads="1"/>
            </p:cNvSpPr>
            <p:nvPr/>
          </p:nvSpPr>
          <p:spPr bwMode="auto">
            <a:xfrm>
              <a:off x="3322" y="3894"/>
              <a:ext cx="6" cy="35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26" name="AutoShape 378"/>
            <p:cNvSpPr>
              <a:spLocks noChangeAspect="1" noChangeArrowheads="1"/>
            </p:cNvSpPr>
            <p:nvPr/>
          </p:nvSpPr>
          <p:spPr bwMode="auto">
            <a:xfrm flipV="1">
              <a:off x="3300" y="3913"/>
              <a:ext cx="7" cy="3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27" name="AutoShape 379"/>
            <p:cNvSpPr>
              <a:spLocks noChangeAspect="1" noChangeArrowheads="1"/>
            </p:cNvSpPr>
            <p:nvPr/>
          </p:nvSpPr>
          <p:spPr bwMode="auto">
            <a:xfrm flipV="1">
              <a:off x="3279" y="3937"/>
              <a:ext cx="7" cy="20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28" name="AutoShape 380"/>
            <p:cNvSpPr>
              <a:spLocks noChangeAspect="1" noChangeArrowheads="1"/>
            </p:cNvSpPr>
            <p:nvPr/>
          </p:nvSpPr>
          <p:spPr bwMode="auto">
            <a:xfrm flipV="1">
              <a:off x="3410" y="3941"/>
              <a:ext cx="6" cy="3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29" name="AutoShape 381"/>
            <p:cNvSpPr>
              <a:spLocks noChangeAspect="1" noChangeArrowheads="1"/>
            </p:cNvSpPr>
            <p:nvPr/>
          </p:nvSpPr>
          <p:spPr bwMode="auto">
            <a:xfrm flipV="1">
              <a:off x="3386" y="3924"/>
              <a:ext cx="7" cy="3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30" name="AutoShape 382"/>
            <p:cNvSpPr>
              <a:spLocks noChangeAspect="1" noChangeArrowheads="1"/>
            </p:cNvSpPr>
            <p:nvPr/>
          </p:nvSpPr>
          <p:spPr bwMode="auto">
            <a:xfrm flipV="1">
              <a:off x="3341" y="3896"/>
              <a:ext cx="6" cy="2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31" name="AutoShape 383"/>
            <p:cNvSpPr>
              <a:spLocks noChangeAspect="1" noChangeArrowheads="1"/>
            </p:cNvSpPr>
            <p:nvPr/>
          </p:nvSpPr>
          <p:spPr bwMode="auto">
            <a:xfrm>
              <a:off x="3367" y="3913"/>
              <a:ext cx="7" cy="14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32" name="AutoShape 384"/>
            <p:cNvSpPr>
              <a:spLocks noChangeAspect="1" noChangeArrowheads="1"/>
            </p:cNvSpPr>
            <p:nvPr/>
          </p:nvSpPr>
          <p:spPr bwMode="auto">
            <a:xfrm flipV="1">
              <a:off x="3429" y="3958"/>
              <a:ext cx="7" cy="2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33" name="AutoShape 385"/>
            <p:cNvSpPr>
              <a:spLocks noChangeAspect="1" noChangeArrowheads="1"/>
            </p:cNvSpPr>
            <p:nvPr/>
          </p:nvSpPr>
          <p:spPr bwMode="auto">
            <a:xfrm flipV="1">
              <a:off x="3455" y="3950"/>
              <a:ext cx="7" cy="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34" name="AutoShape 386"/>
            <p:cNvSpPr>
              <a:spLocks noChangeAspect="1" noChangeArrowheads="1"/>
            </p:cNvSpPr>
            <p:nvPr/>
          </p:nvSpPr>
          <p:spPr bwMode="auto">
            <a:xfrm flipV="1">
              <a:off x="3495" y="3900"/>
              <a:ext cx="7" cy="34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35" name="AutoShape 387"/>
            <p:cNvSpPr>
              <a:spLocks noChangeAspect="1" noChangeArrowheads="1"/>
            </p:cNvSpPr>
            <p:nvPr/>
          </p:nvSpPr>
          <p:spPr bwMode="auto">
            <a:xfrm flipV="1">
              <a:off x="3517" y="3894"/>
              <a:ext cx="6" cy="2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36" name="AutoShape 388"/>
            <p:cNvSpPr>
              <a:spLocks noChangeAspect="1" noChangeArrowheads="1"/>
            </p:cNvSpPr>
            <p:nvPr/>
          </p:nvSpPr>
          <p:spPr bwMode="auto">
            <a:xfrm flipV="1">
              <a:off x="3475" y="3926"/>
              <a:ext cx="7" cy="2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37" name="Freeform 389"/>
            <p:cNvSpPr>
              <a:spLocks noChangeAspect="1"/>
            </p:cNvSpPr>
            <p:nvPr/>
          </p:nvSpPr>
          <p:spPr bwMode="auto">
            <a:xfrm flipH="1" flipV="1">
              <a:off x="3062" y="3892"/>
              <a:ext cx="94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38" name="Freeform 390"/>
            <p:cNvSpPr>
              <a:spLocks noChangeAspect="1"/>
            </p:cNvSpPr>
            <p:nvPr/>
          </p:nvSpPr>
          <p:spPr bwMode="auto">
            <a:xfrm flipH="1" flipV="1">
              <a:off x="3114" y="3892"/>
              <a:ext cx="95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39" name="Freeform 391"/>
            <p:cNvSpPr>
              <a:spLocks noChangeAspect="1"/>
            </p:cNvSpPr>
            <p:nvPr/>
          </p:nvSpPr>
          <p:spPr bwMode="auto">
            <a:xfrm flipH="1" flipV="1">
              <a:off x="3242" y="3892"/>
              <a:ext cx="95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40" name="Freeform 392"/>
            <p:cNvSpPr>
              <a:spLocks noChangeAspect="1"/>
            </p:cNvSpPr>
            <p:nvPr/>
          </p:nvSpPr>
          <p:spPr bwMode="auto">
            <a:xfrm flipH="1" flipV="1">
              <a:off x="3294" y="3892"/>
              <a:ext cx="95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41" name="Freeform 393"/>
            <p:cNvSpPr>
              <a:spLocks noChangeAspect="1"/>
            </p:cNvSpPr>
            <p:nvPr/>
          </p:nvSpPr>
          <p:spPr bwMode="auto">
            <a:xfrm flipH="1" flipV="1">
              <a:off x="3423" y="3892"/>
              <a:ext cx="94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33CC3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442" name="AutoShape 394"/>
            <p:cNvSpPr>
              <a:spLocks noChangeAspect="1" noChangeArrowheads="1"/>
            </p:cNvSpPr>
            <p:nvPr/>
          </p:nvSpPr>
          <p:spPr bwMode="auto">
            <a:xfrm flipV="1">
              <a:off x="3590" y="3907"/>
              <a:ext cx="7" cy="35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43" name="AutoShape 395"/>
            <p:cNvSpPr>
              <a:spLocks noChangeAspect="1" noChangeArrowheads="1"/>
            </p:cNvSpPr>
            <p:nvPr/>
          </p:nvSpPr>
          <p:spPr bwMode="auto">
            <a:xfrm flipV="1">
              <a:off x="3566" y="3894"/>
              <a:ext cx="7" cy="3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44" name="AutoShape 396"/>
            <p:cNvSpPr>
              <a:spLocks noChangeAspect="1" noChangeArrowheads="1"/>
            </p:cNvSpPr>
            <p:nvPr/>
          </p:nvSpPr>
          <p:spPr bwMode="auto">
            <a:xfrm>
              <a:off x="3547" y="3899"/>
              <a:ext cx="7" cy="1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45" name="AutoShape 397"/>
            <p:cNvSpPr>
              <a:spLocks noChangeAspect="1" noChangeArrowheads="1"/>
            </p:cNvSpPr>
            <p:nvPr/>
          </p:nvSpPr>
          <p:spPr bwMode="auto">
            <a:xfrm flipV="1">
              <a:off x="3610" y="3937"/>
              <a:ext cx="7" cy="2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46" name="AutoShape 398"/>
            <p:cNvSpPr>
              <a:spLocks noChangeAspect="1" noChangeArrowheads="1"/>
            </p:cNvSpPr>
            <p:nvPr/>
          </p:nvSpPr>
          <p:spPr bwMode="auto">
            <a:xfrm flipV="1">
              <a:off x="3590" y="3942"/>
              <a:ext cx="7" cy="3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47" name="AutoShape 399"/>
            <p:cNvSpPr>
              <a:spLocks noChangeAspect="1" noChangeArrowheads="1"/>
            </p:cNvSpPr>
            <p:nvPr/>
          </p:nvSpPr>
          <p:spPr bwMode="auto">
            <a:xfrm flipV="1">
              <a:off x="3566" y="3924"/>
              <a:ext cx="7" cy="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48" name="AutoShape 400"/>
            <p:cNvSpPr>
              <a:spLocks noChangeAspect="1" noChangeArrowheads="1"/>
            </p:cNvSpPr>
            <p:nvPr/>
          </p:nvSpPr>
          <p:spPr bwMode="auto">
            <a:xfrm>
              <a:off x="3547" y="3913"/>
              <a:ext cx="7" cy="15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49" name="AutoShape 401"/>
            <p:cNvSpPr>
              <a:spLocks noChangeAspect="1" noChangeArrowheads="1"/>
            </p:cNvSpPr>
            <p:nvPr/>
          </p:nvSpPr>
          <p:spPr bwMode="auto">
            <a:xfrm flipV="1">
              <a:off x="3610" y="3958"/>
              <a:ext cx="7" cy="2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50" name="Freeform 402"/>
            <p:cNvSpPr>
              <a:spLocks noChangeAspect="1"/>
            </p:cNvSpPr>
            <p:nvPr/>
          </p:nvSpPr>
          <p:spPr bwMode="auto">
            <a:xfrm flipH="1" flipV="1">
              <a:off x="3475" y="3892"/>
              <a:ext cx="94" cy="88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451" name="Group 403"/>
          <p:cNvGrpSpPr>
            <a:grpSpLocks/>
          </p:cNvGrpSpPr>
          <p:nvPr/>
        </p:nvGrpSpPr>
        <p:grpSpPr bwMode="auto">
          <a:xfrm>
            <a:off x="4022725" y="5921375"/>
            <a:ext cx="1033463" cy="595313"/>
            <a:chOff x="2585" y="3614"/>
            <a:chExt cx="651" cy="375"/>
          </a:xfrm>
        </p:grpSpPr>
        <p:grpSp>
          <p:nvGrpSpPr>
            <p:cNvPr id="2452" name="Group 404"/>
            <p:cNvGrpSpPr>
              <a:grpSpLocks noChangeAspect="1"/>
            </p:cNvGrpSpPr>
            <p:nvPr/>
          </p:nvGrpSpPr>
          <p:grpSpPr bwMode="auto">
            <a:xfrm>
              <a:off x="2876" y="3614"/>
              <a:ext cx="358" cy="189"/>
              <a:chOff x="3436" y="733"/>
              <a:chExt cx="1644" cy="861"/>
            </a:xfrm>
          </p:grpSpPr>
          <p:sp>
            <p:nvSpPr>
              <p:cNvPr id="2453" name="Freeform 405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54" name="Oval 406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55" name="Oval 407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56" name="Oval 408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57" name="Oval 409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58" name="Group 410"/>
            <p:cNvGrpSpPr>
              <a:grpSpLocks noChangeAspect="1"/>
            </p:cNvGrpSpPr>
            <p:nvPr/>
          </p:nvGrpSpPr>
          <p:grpSpPr bwMode="auto">
            <a:xfrm flipV="1">
              <a:off x="2876" y="3800"/>
              <a:ext cx="360" cy="189"/>
              <a:chOff x="3436" y="733"/>
              <a:chExt cx="1644" cy="861"/>
            </a:xfrm>
          </p:grpSpPr>
          <p:sp>
            <p:nvSpPr>
              <p:cNvPr id="2459" name="Freeform 411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60" name="Oval 412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61" name="Oval 413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62" name="Oval 414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63" name="Oval 415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64" name="Group 416"/>
            <p:cNvGrpSpPr>
              <a:grpSpLocks noChangeAspect="1"/>
            </p:cNvGrpSpPr>
            <p:nvPr/>
          </p:nvGrpSpPr>
          <p:grpSpPr bwMode="auto">
            <a:xfrm flipH="1">
              <a:off x="2585" y="3614"/>
              <a:ext cx="360" cy="189"/>
              <a:chOff x="3436" y="733"/>
              <a:chExt cx="1644" cy="861"/>
            </a:xfrm>
          </p:grpSpPr>
          <p:sp>
            <p:nvSpPr>
              <p:cNvPr id="2465" name="Freeform 417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66" name="Oval 418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67" name="Oval 419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68" name="Oval 420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69" name="Oval 421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70" name="Group 422"/>
            <p:cNvGrpSpPr>
              <a:grpSpLocks noChangeAspect="1"/>
            </p:cNvGrpSpPr>
            <p:nvPr/>
          </p:nvGrpSpPr>
          <p:grpSpPr bwMode="auto">
            <a:xfrm flipH="1" flipV="1">
              <a:off x="2587" y="3798"/>
              <a:ext cx="358" cy="189"/>
              <a:chOff x="3436" y="733"/>
              <a:chExt cx="1644" cy="861"/>
            </a:xfrm>
          </p:grpSpPr>
          <p:sp>
            <p:nvSpPr>
              <p:cNvPr id="2471" name="Freeform 423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72" name="Oval 424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73" name="Oval 425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74" name="Oval 426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475" name="Oval 427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</p:grpSp>
      <p:sp>
        <p:nvSpPr>
          <p:cNvPr id="2476" name="Text Box 428"/>
          <p:cNvSpPr txBox="1">
            <a:spLocks noChangeArrowheads="1"/>
          </p:cNvSpPr>
          <p:nvPr/>
        </p:nvSpPr>
        <p:spPr bwMode="auto">
          <a:xfrm>
            <a:off x="4300538" y="6034088"/>
            <a:ext cx="131762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>
                        <a:gamma/>
                        <a:shade val="63529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" b="1">
                <a:solidFill>
                  <a:schemeClr val="bg1"/>
                </a:solidFill>
              </a:rPr>
              <a:t>p53</a:t>
            </a:r>
          </a:p>
        </p:txBody>
      </p:sp>
      <p:sp>
        <p:nvSpPr>
          <p:cNvPr id="2477" name="Text Box 429"/>
          <p:cNvSpPr txBox="1">
            <a:spLocks noChangeArrowheads="1"/>
          </p:cNvSpPr>
          <p:nvPr/>
        </p:nvSpPr>
        <p:spPr bwMode="auto">
          <a:xfrm>
            <a:off x="4629150" y="6034088"/>
            <a:ext cx="131763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>
                        <a:gamma/>
                        <a:shade val="63529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" b="1">
                <a:solidFill>
                  <a:schemeClr val="bg1"/>
                </a:solidFill>
              </a:rPr>
              <a:t>p53</a:t>
            </a:r>
          </a:p>
        </p:txBody>
      </p:sp>
      <p:sp>
        <p:nvSpPr>
          <p:cNvPr id="2478" name="Text Box 430"/>
          <p:cNvSpPr txBox="1">
            <a:spLocks noChangeArrowheads="1"/>
          </p:cNvSpPr>
          <p:nvPr/>
        </p:nvSpPr>
        <p:spPr bwMode="auto">
          <a:xfrm>
            <a:off x="4300538" y="6289675"/>
            <a:ext cx="131762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>
                        <a:gamma/>
                        <a:shade val="63529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" b="1">
                <a:solidFill>
                  <a:schemeClr val="bg1"/>
                </a:solidFill>
              </a:rPr>
              <a:t>p53</a:t>
            </a:r>
          </a:p>
        </p:txBody>
      </p:sp>
      <p:sp>
        <p:nvSpPr>
          <p:cNvPr id="2479" name="Text Box 431"/>
          <p:cNvSpPr txBox="1">
            <a:spLocks noChangeArrowheads="1"/>
          </p:cNvSpPr>
          <p:nvPr/>
        </p:nvSpPr>
        <p:spPr bwMode="auto">
          <a:xfrm>
            <a:off x="4629150" y="6289675"/>
            <a:ext cx="131763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>
                        <a:gamma/>
                        <a:shade val="63529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" b="1">
                <a:solidFill>
                  <a:schemeClr val="bg1"/>
                </a:solidFill>
              </a:rPr>
              <a:t>p53</a:t>
            </a:r>
          </a:p>
        </p:txBody>
      </p:sp>
      <p:sp>
        <p:nvSpPr>
          <p:cNvPr id="2480" name="Freeform 432"/>
          <p:cNvSpPr>
            <a:spLocks noChangeAspect="1"/>
          </p:cNvSpPr>
          <p:nvPr/>
        </p:nvSpPr>
        <p:spPr bwMode="auto">
          <a:xfrm flipV="1">
            <a:off x="5095875" y="6042025"/>
            <a:ext cx="485775" cy="28575"/>
          </a:xfrm>
          <a:custGeom>
            <a:avLst/>
            <a:gdLst>
              <a:gd name="T0" fmla="*/ 0 w 6872"/>
              <a:gd name="T1" fmla="*/ 590 h 594"/>
              <a:gd name="T2" fmla="*/ 349 w 6872"/>
              <a:gd name="T3" fmla="*/ 0 h 594"/>
              <a:gd name="T4" fmla="*/ 728 w 6872"/>
              <a:gd name="T5" fmla="*/ 590 h 594"/>
              <a:gd name="T6" fmla="*/ 1077 w 6872"/>
              <a:gd name="T7" fmla="*/ 23 h 594"/>
              <a:gd name="T8" fmla="*/ 1456 w 6872"/>
              <a:gd name="T9" fmla="*/ 590 h 594"/>
              <a:gd name="T10" fmla="*/ 1805 w 6872"/>
              <a:gd name="T11" fmla="*/ 23 h 594"/>
              <a:gd name="T12" fmla="*/ 2176 w 6872"/>
              <a:gd name="T13" fmla="*/ 585 h 594"/>
              <a:gd name="T14" fmla="*/ 2539 w 6872"/>
              <a:gd name="T15" fmla="*/ 15 h 594"/>
              <a:gd name="T16" fmla="*/ 2915 w 6872"/>
              <a:gd name="T17" fmla="*/ 579 h 594"/>
              <a:gd name="T18" fmla="*/ 3272 w 6872"/>
              <a:gd name="T19" fmla="*/ 15 h 594"/>
              <a:gd name="T20" fmla="*/ 3635 w 6872"/>
              <a:gd name="T21" fmla="*/ 572 h 594"/>
              <a:gd name="T22" fmla="*/ 3989 w 6872"/>
              <a:gd name="T23" fmla="*/ 23 h 594"/>
              <a:gd name="T24" fmla="*/ 4368 w 6872"/>
              <a:gd name="T25" fmla="*/ 590 h 594"/>
              <a:gd name="T26" fmla="*/ 4717 w 6872"/>
              <a:gd name="T27" fmla="*/ 23 h 594"/>
              <a:gd name="T28" fmla="*/ 5096 w 6872"/>
              <a:gd name="T29" fmla="*/ 590 h 594"/>
              <a:gd name="T30" fmla="*/ 5445 w 6872"/>
              <a:gd name="T31" fmla="*/ 23 h 594"/>
              <a:gd name="T32" fmla="*/ 5824 w 6872"/>
              <a:gd name="T33" fmla="*/ 590 h 594"/>
              <a:gd name="T34" fmla="*/ 6174 w 6872"/>
              <a:gd name="T35" fmla="*/ 23 h 594"/>
              <a:gd name="T36" fmla="*/ 6552 w 6872"/>
              <a:gd name="T37" fmla="*/ 590 h 594"/>
              <a:gd name="T38" fmla="*/ 6872 w 6872"/>
              <a:gd name="T39" fmla="*/ 23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72" h="594">
                <a:moveTo>
                  <a:pt x="0" y="590"/>
                </a:moveTo>
                <a:cubicBezTo>
                  <a:pt x="114" y="295"/>
                  <a:pt x="229" y="0"/>
                  <a:pt x="349" y="0"/>
                </a:cubicBezTo>
                <a:cubicBezTo>
                  <a:pt x="470" y="0"/>
                  <a:pt x="607" y="586"/>
                  <a:pt x="728" y="590"/>
                </a:cubicBezTo>
                <a:cubicBezTo>
                  <a:pt x="849" y="594"/>
                  <a:pt x="957" y="23"/>
                  <a:pt x="1077" y="23"/>
                </a:cubicBezTo>
                <a:cubicBezTo>
                  <a:pt x="1198" y="23"/>
                  <a:pt x="1335" y="590"/>
                  <a:pt x="1456" y="590"/>
                </a:cubicBezTo>
                <a:cubicBezTo>
                  <a:pt x="1577" y="590"/>
                  <a:pt x="1685" y="24"/>
                  <a:pt x="1805" y="23"/>
                </a:cubicBezTo>
                <a:cubicBezTo>
                  <a:pt x="1925" y="22"/>
                  <a:pt x="2054" y="586"/>
                  <a:pt x="2176" y="585"/>
                </a:cubicBezTo>
                <a:cubicBezTo>
                  <a:pt x="2298" y="584"/>
                  <a:pt x="2416" y="16"/>
                  <a:pt x="2539" y="15"/>
                </a:cubicBezTo>
                <a:cubicBezTo>
                  <a:pt x="2662" y="14"/>
                  <a:pt x="2793" y="579"/>
                  <a:pt x="2915" y="579"/>
                </a:cubicBezTo>
                <a:cubicBezTo>
                  <a:pt x="3037" y="579"/>
                  <a:pt x="3152" y="16"/>
                  <a:pt x="3272" y="15"/>
                </a:cubicBezTo>
                <a:cubicBezTo>
                  <a:pt x="3392" y="14"/>
                  <a:pt x="3516" y="571"/>
                  <a:pt x="3635" y="572"/>
                </a:cubicBezTo>
                <a:cubicBezTo>
                  <a:pt x="3754" y="573"/>
                  <a:pt x="3867" y="20"/>
                  <a:pt x="3989" y="23"/>
                </a:cubicBezTo>
                <a:cubicBezTo>
                  <a:pt x="4111" y="26"/>
                  <a:pt x="4247" y="590"/>
                  <a:pt x="4368" y="590"/>
                </a:cubicBezTo>
                <a:cubicBezTo>
                  <a:pt x="4489" y="590"/>
                  <a:pt x="4597" y="23"/>
                  <a:pt x="4717" y="23"/>
                </a:cubicBezTo>
                <a:cubicBezTo>
                  <a:pt x="4838" y="23"/>
                  <a:pt x="4976" y="590"/>
                  <a:pt x="5096" y="590"/>
                </a:cubicBezTo>
                <a:cubicBezTo>
                  <a:pt x="5217" y="590"/>
                  <a:pt x="5325" y="23"/>
                  <a:pt x="5445" y="23"/>
                </a:cubicBezTo>
                <a:cubicBezTo>
                  <a:pt x="5566" y="23"/>
                  <a:pt x="5704" y="590"/>
                  <a:pt x="5824" y="590"/>
                </a:cubicBezTo>
                <a:cubicBezTo>
                  <a:pt x="5945" y="590"/>
                  <a:pt x="6053" y="23"/>
                  <a:pt x="6174" y="23"/>
                </a:cubicBezTo>
                <a:cubicBezTo>
                  <a:pt x="6294" y="23"/>
                  <a:pt x="6435" y="590"/>
                  <a:pt x="6552" y="590"/>
                </a:cubicBezTo>
                <a:cubicBezTo>
                  <a:pt x="6669" y="590"/>
                  <a:pt x="6771" y="306"/>
                  <a:pt x="6872" y="23"/>
                </a:cubicBezTo>
              </a:path>
            </a:pathLst>
          </a:custGeom>
          <a:noFill/>
          <a:ln w="12700" cmpd="sng">
            <a:solidFill>
              <a:srgbClr val="8F312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2481" name="Text Box 433"/>
          <p:cNvSpPr txBox="1">
            <a:spLocks noChangeAspect="1" noChangeArrowheads="1"/>
          </p:cNvSpPr>
          <p:nvPr/>
        </p:nvSpPr>
        <p:spPr bwMode="auto">
          <a:xfrm>
            <a:off x="5499100" y="5949950"/>
            <a:ext cx="501650" cy="19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8F312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700" b="1">
                <a:solidFill>
                  <a:srgbClr val="8F3121"/>
                </a:solidFill>
              </a:rPr>
              <a:t>AAAAA</a:t>
            </a:r>
          </a:p>
        </p:txBody>
      </p:sp>
      <p:sp>
        <p:nvSpPr>
          <p:cNvPr id="2482" name="Freeform 434"/>
          <p:cNvSpPr>
            <a:spLocks noChangeAspect="1"/>
          </p:cNvSpPr>
          <p:nvPr/>
        </p:nvSpPr>
        <p:spPr bwMode="auto">
          <a:xfrm flipV="1">
            <a:off x="3260725" y="6056313"/>
            <a:ext cx="485775" cy="28575"/>
          </a:xfrm>
          <a:custGeom>
            <a:avLst/>
            <a:gdLst>
              <a:gd name="T0" fmla="*/ 0 w 6872"/>
              <a:gd name="T1" fmla="*/ 590 h 594"/>
              <a:gd name="T2" fmla="*/ 349 w 6872"/>
              <a:gd name="T3" fmla="*/ 0 h 594"/>
              <a:gd name="T4" fmla="*/ 728 w 6872"/>
              <a:gd name="T5" fmla="*/ 590 h 594"/>
              <a:gd name="T6" fmla="*/ 1077 w 6872"/>
              <a:gd name="T7" fmla="*/ 23 h 594"/>
              <a:gd name="T8" fmla="*/ 1456 w 6872"/>
              <a:gd name="T9" fmla="*/ 590 h 594"/>
              <a:gd name="T10" fmla="*/ 1805 w 6872"/>
              <a:gd name="T11" fmla="*/ 23 h 594"/>
              <a:gd name="T12" fmla="*/ 2176 w 6872"/>
              <a:gd name="T13" fmla="*/ 585 h 594"/>
              <a:gd name="T14" fmla="*/ 2539 w 6872"/>
              <a:gd name="T15" fmla="*/ 15 h 594"/>
              <a:gd name="T16" fmla="*/ 2915 w 6872"/>
              <a:gd name="T17" fmla="*/ 579 h 594"/>
              <a:gd name="T18" fmla="*/ 3272 w 6872"/>
              <a:gd name="T19" fmla="*/ 15 h 594"/>
              <a:gd name="T20" fmla="*/ 3635 w 6872"/>
              <a:gd name="T21" fmla="*/ 572 h 594"/>
              <a:gd name="T22" fmla="*/ 3989 w 6872"/>
              <a:gd name="T23" fmla="*/ 23 h 594"/>
              <a:gd name="T24" fmla="*/ 4368 w 6872"/>
              <a:gd name="T25" fmla="*/ 590 h 594"/>
              <a:gd name="T26" fmla="*/ 4717 w 6872"/>
              <a:gd name="T27" fmla="*/ 23 h 594"/>
              <a:gd name="T28" fmla="*/ 5096 w 6872"/>
              <a:gd name="T29" fmla="*/ 590 h 594"/>
              <a:gd name="T30" fmla="*/ 5445 w 6872"/>
              <a:gd name="T31" fmla="*/ 23 h 594"/>
              <a:gd name="T32" fmla="*/ 5824 w 6872"/>
              <a:gd name="T33" fmla="*/ 590 h 594"/>
              <a:gd name="T34" fmla="*/ 6174 w 6872"/>
              <a:gd name="T35" fmla="*/ 23 h 594"/>
              <a:gd name="T36" fmla="*/ 6552 w 6872"/>
              <a:gd name="T37" fmla="*/ 590 h 594"/>
              <a:gd name="T38" fmla="*/ 6872 w 6872"/>
              <a:gd name="T39" fmla="*/ 23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72" h="594">
                <a:moveTo>
                  <a:pt x="0" y="590"/>
                </a:moveTo>
                <a:cubicBezTo>
                  <a:pt x="114" y="295"/>
                  <a:pt x="229" y="0"/>
                  <a:pt x="349" y="0"/>
                </a:cubicBezTo>
                <a:cubicBezTo>
                  <a:pt x="470" y="0"/>
                  <a:pt x="607" y="586"/>
                  <a:pt x="728" y="590"/>
                </a:cubicBezTo>
                <a:cubicBezTo>
                  <a:pt x="849" y="594"/>
                  <a:pt x="957" y="23"/>
                  <a:pt x="1077" y="23"/>
                </a:cubicBezTo>
                <a:cubicBezTo>
                  <a:pt x="1198" y="23"/>
                  <a:pt x="1335" y="590"/>
                  <a:pt x="1456" y="590"/>
                </a:cubicBezTo>
                <a:cubicBezTo>
                  <a:pt x="1577" y="590"/>
                  <a:pt x="1685" y="24"/>
                  <a:pt x="1805" y="23"/>
                </a:cubicBezTo>
                <a:cubicBezTo>
                  <a:pt x="1925" y="22"/>
                  <a:pt x="2054" y="586"/>
                  <a:pt x="2176" y="585"/>
                </a:cubicBezTo>
                <a:cubicBezTo>
                  <a:pt x="2298" y="584"/>
                  <a:pt x="2416" y="16"/>
                  <a:pt x="2539" y="15"/>
                </a:cubicBezTo>
                <a:cubicBezTo>
                  <a:pt x="2662" y="14"/>
                  <a:pt x="2793" y="579"/>
                  <a:pt x="2915" y="579"/>
                </a:cubicBezTo>
                <a:cubicBezTo>
                  <a:pt x="3037" y="579"/>
                  <a:pt x="3152" y="16"/>
                  <a:pt x="3272" y="15"/>
                </a:cubicBezTo>
                <a:cubicBezTo>
                  <a:pt x="3392" y="14"/>
                  <a:pt x="3516" y="571"/>
                  <a:pt x="3635" y="572"/>
                </a:cubicBezTo>
                <a:cubicBezTo>
                  <a:pt x="3754" y="573"/>
                  <a:pt x="3867" y="20"/>
                  <a:pt x="3989" y="23"/>
                </a:cubicBezTo>
                <a:cubicBezTo>
                  <a:pt x="4111" y="26"/>
                  <a:pt x="4247" y="590"/>
                  <a:pt x="4368" y="590"/>
                </a:cubicBezTo>
                <a:cubicBezTo>
                  <a:pt x="4489" y="590"/>
                  <a:pt x="4597" y="23"/>
                  <a:pt x="4717" y="23"/>
                </a:cubicBezTo>
                <a:cubicBezTo>
                  <a:pt x="4838" y="23"/>
                  <a:pt x="4976" y="590"/>
                  <a:pt x="5096" y="590"/>
                </a:cubicBezTo>
                <a:cubicBezTo>
                  <a:pt x="5217" y="590"/>
                  <a:pt x="5325" y="23"/>
                  <a:pt x="5445" y="23"/>
                </a:cubicBezTo>
                <a:cubicBezTo>
                  <a:pt x="5566" y="23"/>
                  <a:pt x="5704" y="590"/>
                  <a:pt x="5824" y="590"/>
                </a:cubicBezTo>
                <a:cubicBezTo>
                  <a:pt x="5945" y="590"/>
                  <a:pt x="6053" y="23"/>
                  <a:pt x="6174" y="23"/>
                </a:cubicBezTo>
                <a:cubicBezTo>
                  <a:pt x="6294" y="23"/>
                  <a:pt x="6435" y="590"/>
                  <a:pt x="6552" y="590"/>
                </a:cubicBezTo>
                <a:cubicBezTo>
                  <a:pt x="6669" y="590"/>
                  <a:pt x="6771" y="306"/>
                  <a:pt x="6872" y="23"/>
                </a:cubicBezTo>
              </a:path>
            </a:pathLst>
          </a:custGeom>
          <a:noFill/>
          <a:ln w="12700" cmpd="sng">
            <a:solidFill>
              <a:srgbClr val="8F312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2483" name="Text Box 435"/>
          <p:cNvSpPr txBox="1">
            <a:spLocks noChangeAspect="1" noChangeArrowheads="1"/>
          </p:cNvSpPr>
          <p:nvPr/>
        </p:nvSpPr>
        <p:spPr bwMode="auto">
          <a:xfrm>
            <a:off x="3663950" y="5964238"/>
            <a:ext cx="501650" cy="198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8F312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700" b="1">
                <a:solidFill>
                  <a:srgbClr val="8F3121"/>
                </a:solidFill>
              </a:rPr>
              <a:t>AAAAA</a:t>
            </a:r>
          </a:p>
        </p:txBody>
      </p:sp>
      <p:sp>
        <p:nvSpPr>
          <p:cNvPr id="2484" name="Freeform 436"/>
          <p:cNvSpPr>
            <a:spLocks/>
          </p:cNvSpPr>
          <p:nvPr/>
        </p:nvSpPr>
        <p:spPr bwMode="auto">
          <a:xfrm flipH="1">
            <a:off x="3910013" y="5807075"/>
            <a:ext cx="239712" cy="333375"/>
          </a:xfrm>
          <a:custGeom>
            <a:avLst/>
            <a:gdLst>
              <a:gd name="T0" fmla="*/ 0 w 576"/>
              <a:gd name="T1" fmla="*/ 582 h 582"/>
              <a:gd name="T2" fmla="*/ 0 w 576"/>
              <a:gd name="T3" fmla="*/ 0 h 582"/>
              <a:gd name="T4" fmla="*/ 576 w 576"/>
              <a:gd name="T5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582">
                <a:moveTo>
                  <a:pt x="0" y="582"/>
                </a:moveTo>
                <a:lnTo>
                  <a:pt x="0" y="0"/>
                </a:lnTo>
                <a:lnTo>
                  <a:pt x="576" y="0"/>
                </a:lnTo>
              </a:path>
            </a:pathLst>
          </a:custGeom>
          <a:noFill/>
          <a:ln w="28575" cap="flat" cmpd="sng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>
                        <a:gamma/>
                        <a:shade val="63529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485" name="Freeform 437"/>
          <p:cNvSpPr>
            <a:spLocks/>
          </p:cNvSpPr>
          <p:nvPr/>
        </p:nvSpPr>
        <p:spPr bwMode="auto">
          <a:xfrm>
            <a:off x="4937125" y="5810250"/>
            <a:ext cx="239713" cy="333375"/>
          </a:xfrm>
          <a:custGeom>
            <a:avLst/>
            <a:gdLst>
              <a:gd name="T0" fmla="*/ 0 w 576"/>
              <a:gd name="T1" fmla="*/ 582 h 582"/>
              <a:gd name="T2" fmla="*/ 0 w 576"/>
              <a:gd name="T3" fmla="*/ 0 h 582"/>
              <a:gd name="T4" fmla="*/ 576 w 576"/>
              <a:gd name="T5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582">
                <a:moveTo>
                  <a:pt x="0" y="582"/>
                </a:moveTo>
                <a:lnTo>
                  <a:pt x="0" y="0"/>
                </a:lnTo>
                <a:lnTo>
                  <a:pt x="576" y="0"/>
                </a:lnTo>
              </a:path>
            </a:pathLst>
          </a:custGeom>
          <a:noFill/>
          <a:ln w="28575" cap="flat" cmpd="sng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>
                        <a:gamma/>
                        <a:shade val="63529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486" name="Text Box 438"/>
          <p:cNvSpPr txBox="1">
            <a:spLocks noChangeArrowheads="1"/>
          </p:cNvSpPr>
          <p:nvPr/>
        </p:nvSpPr>
        <p:spPr bwMode="auto">
          <a:xfrm>
            <a:off x="5224463" y="5340350"/>
            <a:ext cx="414337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>
                        <a:gamma/>
                        <a:shade val="63529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00" b="1" i="1" dirty="0"/>
              <a:t>p21</a:t>
            </a:r>
            <a:br>
              <a:rPr lang="en-US" sz="700" b="1" i="1" dirty="0"/>
            </a:br>
            <a:r>
              <a:rPr lang="en-US" sz="700" b="1" i="1" dirty="0"/>
              <a:t>GADD45</a:t>
            </a:r>
            <a:br>
              <a:rPr lang="en-US" sz="700" b="1" i="1" dirty="0"/>
            </a:br>
            <a:r>
              <a:rPr lang="en-US" sz="700" b="1" i="1" dirty="0"/>
              <a:t>14-3-3</a:t>
            </a:r>
            <a:r>
              <a:rPr lang="el-GR" sz="700" b="1" i="1" dirty="0"/>
              <a:t>σ</a:t>
            </a:r>
            <a:r>
              <a:rPr lang="en-US" sz="700" b="1" i="1" dirty="0"/>
              <a:t/>
            </a:r>
            <a:br>
              <a:rPr lang="en-US" sz="700" b="1" i="1" dirty="0"/>
            </a:br>
            <a:r>
              <a:rPr lang="en-US" sz="700" b="1" i="1" dirty="0"/>
              <a:t>CyclinB1</a:t>
            </a:r>
            <a:br>
              <a:rPr lang="en-US" sz="700" b="1" i="1" dirty="0"/>
            </a:br>
            <a:r>
              <a:rPr lang="en-US" sz="700" b="1" i="1" dirty="0"/>
              <a:t>CyclinG1</a:t>
            </a:r>
            <a:br>
              <a:rPr lang="en-US" sz="700" b="1" i="1" dirty="0"/>
            </a:br>
            <a:r>
              <a:rPr lang="en-US" sz="700" b="1" i="1" dirty="0"/>
              <a:t>REPRIMO</a:t>
            </a:r>
          </a:p>
        </p:txBody>
      </p:sp>
      <p:sp>
        <p:nvSpPr>
          <p:cNvPr id="2487" name="Text Box 439"/>
          <p:cNvSpPr txBox="1">
            <a:spLocks noChangeArrowheads="1"/>
          </p:cNvSpPr>
          <p:nvPr/>
        </p:nvSpPr>
        <p:spPr bwMode="auto">
          <a:xfrm>
            <a:off x="3500438" y="5246688"/>
            <a:ext cx="349250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00" b="1" i="1" dirty="0"/>
              <a:t>APAF1</a:t>
            </a:r>
            <a:br>
              <a:rPr lang="en-US" sz="700" b="1" i="1" dirty="0"/>
            </a:br>
            <a:r>
              <a:rPr lang="en-US" sz="700" b="1" i="1" dirty="0"/>
              <a:t>BAX</a:t>
            </a:r>
            <a:br>
              <a:rPr lang="en-US" sz="700" b="1" i="1" dirty="0"/>
            </a:br>
            <a:r>
              <a:rPr lang="en-US" sz="700" b="1" i="1" dirty="0"/>
              <a:t>DR5</a:t>
            </a:r>
            <a:br>
              <a:rPr lang="en-US" sz="700" b="1" i="1" dirty="0"/>
            </a:br>
            <a:r>
              <a:rPr lang="en-US" sz="700" b="1" i="1" dirty="0"/>
              <a:t>PUMA</a:t>
            </a:r>
            <a:br>
              <a:rPr lang="en-US" sz="700" b="1" i="1" dirty="0"/>
            </a:br>
            <a:r>
              <a:rPr lang="en-US" sz="700" b="1" i="1" dirty="0"/>
              <a:t>NOXA</a:t>
            </a:r>
            <a:br>
              <a:rPr lang="en-US" sz="700" b="1" i="1" dirty="0"/>
            </a:br>
            <a:r>
              <a:rPr lang="en-US" sz="700" b="1" i="1" dirty="0"/>
              <a:t>PERP</a:t>
            </a:r>
            <a:br>
              <a:rPr lang="en-US" sz="700" b="1" i="1" dirty="0"/>
            </a:br>
            <a:r>
              <a:rPr lang="el-GR" sz="700" b="1" i="1" dirty="0"/>
              <a:t>p53AIP1</a:t>
            </a:r>
          </a:p>
        </p:txBody>
      </p:sp>
      <p:sp>
        <p:nvSpPr>
          <p:cNvPr id="2488" name="Freeform 440"/>
          <p:cNvSpPr>
            <a:spLocks/>
          </p:cNvSpPr>
          <p:nvPr/>
        </p:nvSpPr>
        <p:spPr bwMode="auto">
          <a:xfrm>
            <a:off x="5573713" y="3730625"/>
            <a:ext cx="2189162" cy="323850"/>
          </a:xfrm>
          <a:custGeom>
            <a:avLst/>
            <a:gdLst>
              <a:gd name="T0" fmla="*/ 1162 w 1175"/>
              <a:gd name="T1" fmla="*/ 0 h 334"/>
              <a:gd name="T2" fmla="*/ 1090 w 1175"/>
              <a:gd name="T3" fmla="*/ 162 h 334"/>
              <a:gd name="T4" fmla="*/ 113 w 1175"/>
              <a:gd name="T5" fmla="*/ 162 h 334"/>
              <a:gd name="T6" fmla="*/ 4 w 1175"/>
              <a:gd name="T7" fmla="*/ 334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75" h="334">
                <a:moveTo>
                  <a:pt x="1162" y="0"/>
                </a:moveTo>
                <a:cubicBezTo>
                  <a:pt x="1162" y="76"/>
                  <a:pt x="1175" y="157"/>
                  <a:pt x="1090" y="162"/>
                </a:cubicBezTo>
                <a:cubicBezTo>
                  <a:pt x="1006" y="166"/>
                  <a:pt x="226" y="162"/>
                  <a:pt x="113" y="162"/>
                </a:cubicBezTo>
                <a:cubicBezTo>
                  <a:pt x="0" y="161"/>
                  <a:pt x="3" y="258"/>
                  <a:pt x="4" y="334"/>
                </a:cubicBezTo>
              </a:path>
            </a:pathLst>
          </a:custGeom>
          <a:noFill/>
          <a:ln w="19050" cap="flat" cmpd="sng">
            <a:solidFill>
              <a:srgbClr val="24731D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89" name="AutoShape 441"/>
          <p:cNvSpPr>
            <a:spLocks noChangeAspect="1" noChangeArrowheads="1"/>
          </p:cNvSpPr>
          <p:nvPr/>
        </p:nvSpPr>
        <p:spPr bwMode="auto">
          <a:xfrm flipH="1">
            <a:off x="7637463" y="3584575"/>
            <a:ext cx="146050" cy="131763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490" name="Freeform 442"/>
          <p:cNvSpPr>
            <a:spLocks/>
          </p:cNvSpPr>
          <p:nvPr/>
        </p:nvSpPr>
        <p:spPr bwMode="auto">
          <a:xfrm>
            <a:off x="2338388" y="3616325"/>
            <a:ext cx="3079750" cy="1801813"/>
          </a:xfrm>
          <a:custGeom>
            <a:avLst/>
            <a:gdLst>
              <a:gd name="T0" fmla="*/ 1924 w 1940"/>
              <a:gd name="T1" fmla="*/ 0 h 1262"/>
              <a:gd name="T2" fmla="*/ 1826 w 1940"/>
              <a:gd name="T3" fmla="*/ 92 h 1262"/>
              <a:gd name="T4" fmla="*/ 141 w 1940"/>
              <a:gd name="T5" fmla="*/ 128 h 1262"/>
              <a:gd name="T6" fmla="*/ 100 w 1940"/>
              <a:gd name="T7" fmla="*/ 1154 h 1262"/>
              <a:gd name="T8" fmla="*/ 512 w 1940"/>
              <a:gd name="T9" fmla="*/ 1247 h 1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40" h="1262">
                <a:moveTo>
                  <a:pt x="1924" y="0"/>
                </a:moveTo>
                <a:cubicBezTo>
                  <a:pt x="1921" y="46"/>
                  <a:pt x="1940" y="90"/>
                  <a:pt x="1826" y="92"/>
                </a:cubicBezTo>
                <a:cubicBezTo>
                  <a:pt x="1712" y="94"/>
                  <a:pt x="269" y="68"/>
                  <a:pt x="141" y="128"/>
                </a:cubicBezTo>
                <a:cubicBezTo>
                  <a:pt x="13" y="188"/>
                  <a:pt x="0" y="1046"/>
                  <a:pt x="100" y="1154"/>
                </a:cubicBezTo>
                <a:cubicBezTo>
                  <a:pt x="200" y="1262"/>
                  <a:pt x="295" y="1248"/>
                  <a:pt x="512" y="1247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91" name="Freeform 443"/>
          <p:cNvSpPr>
            <a:spLocks/>
          </p:cNvSpPr>
          <p:nvPr/>
        </p:nvSpPr>
        <p:spPr bwMode="auto">
          <a:xfrm>
            <a:off x="2178050" y="3457575"/>
            <a:ext cx="2852738" cy="2139950"/>
          </a:xfrm>
          <a:custGeom>
            <a:avLst/>
            <a:gdLst>
              <a:gd name="T0" fmla="*/ 1777 w 1797"/>
              <a:gd name="T1" fmla="*/ 0 h 1448"/>
              <a:gd name="T2" fmla="*/ 1690 w 1797"/>
              <a:gd name="T3" fmla="*/ 116 h 1448"/>
              <a:gd name="T4" fmla="*/ 131 w 1797"/>
              <a:gd name="T5" fmla="*/ 144 h 1448"/>
              <a:gd name="T6" fmla="*/ 94 w 1797"/>
              <a:gd name="T7" fmla="*/ 1326 h 1448"/>
              <a:gd name="T8" fmla="*/ 619 w 1797"/>
              <a:gd name="T9" fmla="*/ 1436 h 1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97" h="1448">
                <a:moveTo>
                  <a:pt x="1777" y="0"/>
                </a:moveTo>
                <a:cubicBezTo>
                  <a:pt x="1777" y="54"/>
                  <a:pt x="1797" y="113"/>
                  <a:pt x="1690" y="116"/>
                </a:cubicBezTo>
                <a:cubicBezTo>
                  <a:pt x="1584" y="118"/>
                  <a:pt x="251" y="76"/>
                  <a:pt x="131" y="144"/>
                </a:cubicBezTo>
                <a:cubicBezTo>
                  <a:pt x="11" y="212"/>
                  <a:pt x="0" y="1203"/>
                  <a:pt x="94" y="1326"/>
                </a:cubicBezTo>
                <a:cubicBezTo>
                  <a:pt x="187" y="1448"/>
                  <a:pt x="416" y="1437"/>
                  <a:pt x="619" y="1436"/>
                </a:cubicBezTo>
              </a:path>
            </a:pathLst>
          </a:custGeom>
          <a:noFill/>
          <a:ln w="19050" cap="flat" cmpd="sng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92" name="AutoShape 444"/>
          <p:cNvSpPr>
            <a:spLocks noChangeAspect="1" noChangeArrowheads="1"/>
          </p:cNvSpPr>
          <p:nvPr/>
        </p:nvSpPr>
        <p:spPr bwMode="auto">
          <a:xfrm flipH="1">
            <a:off x="4903788" y="3516313"/>
            <a:ext cx="146050" cy="131762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493" name="Line 445"/>
          <p:cNvSpPr>
            <a:spLocks noChangeShapeType="1"/>
          </p:cNvSpPr>
          <p:nvPr/>
        </p:nvSpPr>
        <p:spPr bwMode="auto">
          <a:xfrm>
            <a:off x="6907213" y="3606800"/>
            <a:ext cx="0" cy="317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94" name="Line 446"/>
          <p:cNvSpPr>
            <a:spLocks noChangeShapeType="1"/>
          </p:cNvSpPr>
          <p:nvPr/>
        </p:nvSpPr>
        <p:spPr bwMode="auto">
          <a:xfrm>
            <a:off x="6908800" y="3670300"/>
            <a:ext cx="0" cy="1460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95" name="Freeform 447"/>
          <p:cNvSpPr>
            <a:spLocks/>
          </p:cNvSpPr>
          <p:nvPr/>
        </p:nvSpPr>
        <p:spPr bwMode="auto">
          <a:xfrm>
            <a:off x="1425575" y="6450013"/>
            <a:ext cx="1754188" cy="222250"/>
          </a:xfrm>
          <a:custGeom>
            <a:avLst/>
            <a:gdLst>
              <a:gd name="T0" fmla="*/ 987 w 987"/>
              <a:gd name="T1" fmla="*/ 55 h 159"/>
              <a:gd name="T2" fmla="*/ 474 w 987"/>
              <a:gd name="T3" fmla="*/ 158 h 159"/>
              <a:gd name="T4" fmla="*/ 0 w 987"/>
              <a:gd name="T5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87" h="159">
                <a:moveTo>
                  <a:pt x="987" y="55"/>
                </a:moveTo>
                <a:cubicBezTo>
                  <a:pt x="850" y="148"/>
                  <a:pt x="641" y="159"/>
                  <a:pt x="474" y="158"/>
                </a:cubicBezTo>
                <a:cubicBezTo>
                  <a:pt x="307" y="157"/>
                  <a:pt x="140" y="112"/>
                  <a:pt x="0" y="0"/>
                </a:cubicBezTo>
              </a:path>
            </a:pathLst>
          </a:custGeom>
          <a:noFill/>
          <a:ln w="38100" cap="flat" cmpd="sng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>
                        <a:gamma/>
                        <a:shade val="63529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496" name="Freeform 448"/>
          <p:cNvSpPr>
            <a:spLocks/>
          </p:cNvSpPr>
          <p:nvPr/>
        </p:nvSpPr>
        <p:spPr bwMode="auto">
          <a:xfrm>
            <a:off x="2098675" y="6427788"/>
            <a:ext cx="231775" cy="192087"/>
          </a:xfrm>
          <a:custGeom>
            <a:avLst/>
            <a:gdLst>
              <a:gd name="T0" fmla="*/ 182 w 182"/>
              <a:gd name="T1" fmla="*/ 5 h 121"/>
              <a:gd name="T2" fmla="*/ 29 w 182"/>
              <a:gd name="T3" fmla="*/ 19 h 121"/>
              <a:gd name="T4" fmla="*/ 8 w 182"/>
              <a:gd name="T5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2" h="121">
                <a:moveTo>
                  <a:pt x="182" y="5"/>
                </a:moveTo>
                <a:cubicBezTo>
                  <a:pt x="120" y="5"/>
                  <a:pt x="58" y="0"/>
                  <a:pt x="29" y="19"/>
                </a:cubicBezTo>
                <a:cubicBezTo>
                  <a:pt x="0" y="38"/>
                  <a:pt x="8" y="64"/>
                  <a:pt x="8" y="121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grpSp>
        <p:nvGrpSpPr>
          <p:cNvPr id="2497" name="Group 449"/>
          <p:cNvGrpSpPr>
            <a:grpSpLocks/>
          </p:cNvGrpSpPr>
          <p:nvPr/>
        </p:nvGrpSpPr>
        <p:grpSpPr bwMode="auto">
          <a:xfrm>
            <a:off x="2103438" y="6380163"/>
            <a:ext cx="115887" cy="111125"/>
            <a:chOff x="880" y="2691"/>
            <a:chExt cx="63" cy="58"/>
          </a:xfrm>
        </p:grpSpPr>
        <p:sp>
          <p:nvSpPr>
            <p:cNvPr id="2498" name="Oval 450"/>
            <p:cNvSpPr>
              <a:spLocks noChangeAspect="1" noChangeArrowheads="1"/>
            </p:cNvSpPr>
            <p:nvPr/>
          </p:nvSpPr>
          <p:spPr bwMode="auto">
            <a:xfrm>
              <a:off x="880" y="2691"/>
              <a:ext cx="63" cy="58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99" name="Line 451"/>
            <p:cNvSpPr>
              <a:spLocks noChangeAspect="1" noChangeShapeType="1"/>
            </p:cNvSpPr>
            <p:nvPr/>
          </p:nvSpPr>
          <p:spPr bwMode="auto">
            <a:xfrm rot="-5400000">
              <a:off x="912" y="2701"/>
              <a:ext cx="0" cy="38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"/>
            </a:p>
          </p:txBody>
        </p:sp>
      </p:grpSp>
      <p:sp>
        <p:nvSpPr>
          <p:cNvPr id="2500" name="Freeform 452"/>
          <p:cNvSpPr>
            <a:spLocks/>
          </p:cNvSpPr>
          <p:nvPr/>
        </p:nvSpPr>
        <p:spPr bwMode="auto">
          <a:xfrm flipH="1">
            <a:off x="6777038" y="6427788"/>
            <a:ext cx="231775" cy="192087"/>
          </a:xfrm>
          <a:custGeom>
            <a:avLst/>
            <a:gdLst>
              <a:gd name="T0" fmla="*/ 182 w 182"/>
              <a:gd name="T1" fmla="*/ 5 h 121"/>
              <a:gd name="T2" fmla="*/ 29 w 182"/>
              <a:gd name="T3" fmla="*/ 19 h 121"/>
              <a:gd name="T4" fmla="*/ 8 w 182"/>
              <a:gd name="T5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2" h="121">
                <a:moveTo>
                  <a:pt x="182" y="5"/>
                </a:moveTo>
                <a:cubicBezTo>
                  <a:pt x="120" y="5"/>
                  <a:pt x="58" y="0"/>
                  <a:pt x="29" y="19"/>
                </a:cubicBezTo>
                <a:cubicBezTo>
                  <a:pt x="0" y="38"/>
                  <a:pt x="8" y="64"/>
                  <a:pt x="8" y="121"/>
                </a:cubicBezTo>
              </a:path>
            </a:pathLst>
          </a:custGeom>
          <a:noFill/>
          <a:ln w="19050" cap="flat" cmpd="sng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grpSp>
        <p:nvGrpSpPr>
          <p:cNvPr id="2501" name="Group 453"/>
          <p:cNvGrpSpPr>
            <a:grpSpLocks noChangeAspect="1"/>
          </p:cNvGrpSpPr>
          <p:nvPr/>
        </p:nvGrpSpPr>
        <p:grpSpPr bwMode="auto">
          <a:xfrm>
            <a:off x="6878638" y="6375400"/>
            <a:ext cx="125412" cy="115888"/>
            <a:chOff x="5004" y="1338"/>
            <a:chExt cx="81" cy="75"/>
          </a:xfrm>
        </p:grpSpPr>
        <p:sp>
          <p:nvSpPr>
            <p:cNvPr id="2502" name="Oval 454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503" name="Line 455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"/>
            </a:p>
          </p:txBody>
        </p:sp>
        <p:sp>
          <p:nvSpPr>
            <p:cNvPr id="2504" name="Line 456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"/>
            </a:p>
          </p:txBody>
        </p:sp>
      </p:grpSp>
      <p:sp>
        <p:nvSpPr>
          <p:cNvPr id="2505" name="Freeform 457"/>
          <p:cNvSpPr>
            <a:spLocks/>
          </p:cNvSpPr>
          <p:nvPr/>
        </p:nvSpPr>
        <p:spPr bwMode="auto">
          <a:xfrm>
            <a:off x="1376363" y="3554413"/>
            <a:ext cx="1776412" cy="2233612"/>
          </a:xfrm>
          <a:custGeom>
            <a:avLst/>
            <a:gdLst>
              <a:gd name="T0" fmla="*/ 0 w 1112"/>
              <a:gd name="T1" fmla="*/ 0 h 1525"/>
              <a:gd name="T2" fmla="*/ 52 w 1112"/>
              <a:gd name="T3" fmla="*/ 804 h 1525"/>
              <a:gd name="T4" fmla="*/ 429 w 1112"/>
              <a:gd name="T5" fmla="*/ 1422 h 1525"/>
              <a:gd name="T6" fmla="*/ 1112 w 1112"/>
              <a:gd name="T7" fmla="*/ 1513 h 1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12" h="1525">
                <a:moveTo>
                  <a:pt x="0" y="0"/>
                </a:moveTo>
                <a:cubicBezTo>
                  <a:pt x="0" y="448"/>
                  <a:pt x="5" y="676"/>
                  <a:pt x="52" y="804"/>
                </a:cubicBezTo>
                <a:cubicBezTo>
                  <a:pt x="99" y="932"/>
                  <a:pt x="324" y="1319"/>
                  <a:pt x="429" y="1422"/>
                </a:cubicBezTo>
                <a:cubicBezTo>
                  <a:pt x="534" y="1525"/>
                  <a:pt x="787" y="1513"/>
                  <a:pt x="1112" y="1513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506" name="Text Box 458"/>
          <p:cNvSpPr txBox="1">
            <a:spLocks noChangeArrowheads="1"/>
          </p:cNvSpPr>
          <p:nvPr/>
        </p:nvSpPr>
        <p:spPr bwMode="auto">
          <a:xfrm>
            <a:off x="792163" y="3397250"/>
            <a:ext cx="1266825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24731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" b="1" dirty="0"/>
              <a:t>M</a:t>
            </a:r>
            <a:r>
              <a:rPr lang="en-US" sz="600" b="1" dirty="0" smtClean="0"/>
              <a:t>DM2 </a:t>
            </a:r>
            <a:r>
              <a:rPr lang="en-US" sz="600" b="1" dirty="0"/>
              <a:t>binding</a:t>
            </a:r>
          </a:p>
        </p:txBody>
      </p:sp>
      <p:sp>
        <p:nvSpPr>
          <p:cNvPr id="2507" name="AutoShape 459"/>
          <p:cNvSpPr>
            <a:spLocks noChangeAspect="1" noChangeArrowheads="1"/>
          </p:cNvSpPr>
          <p:nvPr/>
        </p:nvSpPr>
        <p:spPr bwMode="auto">
          <a:xfrm>
            <a:off x="8183563" y="217488"/>
            <a:ext cx="395287" cy="157162"/>
          </a:xfrm>
          <a:prstGeom prst="roundRect">
            <a:avLst>
              <a:gd name="adj" fmla="val 18750"/>
            </a:avLst>
          </a:prstGeom>
          <a:gradFill rotWithShape="1">
            <a:gsLst>
              <a:gs pos="0">
                <a:srgbClr val="005CBF"/>
              </a:gs>
              <a:gs pos="12500">
                <a:srgbClr val="0087E6"/>
              </a:gs>
              <a:gs pos="37500">
                <a:srgbClr val="21D6E0"/>
              </a:gs>
              <a:gs pos="50000">
                <a:srgbClr val="03D4A8"/>
              </a:gs>
              <a:gs pos="62500">
                <a:srgbClr val="21D6E0"/>
              </a:gs>
              <a:gs pos="87500">
                <a:srgbClr val="0087E6"/>
              </a:gs>
              <a:gs pos="100000">
                <a:srgbClr val="005CBF"/>
              </a:gs>
            </a:gsLst>
            <a:lin ang="5400000" scaled="1"/>
          </a:gradFill>
          <a:ln w="317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80000" tIns="180000" rIns="180000" bIns="180000" anchor="ctr"/>
          <a:lstStyle/>
          <a:p>
            <a:pPr algn="ctr"/>
            <a:r>
              <a:rPr lang="en-US" sz="800" b="1">
                <a:solidFill>
                  <a:srgbClr val="FF0000"/>
                </a:solidFill>
                <a:sym typeface="Symbol" charset="0"/>
              </a:rPr>
              <a:t>NEDP1</a:t>
            </a:r>
          </a:p>
        </p:txBody>
      </p:sp>
      <p:sp>
        <p:nvSpPr>
          <p:cNvPr id="2508" name="AutoShape 460"/>
          <p:cNvSpPr>
            <a:spLocks noChangeAspect="1" noChangeArrowheads="1"/>
          </p:cNvSpPr>
          <p:nvPr/>
        </p:nvSpPr>
        <p:spPr bwMode="auto">
          <a:xfrm>
            <a:off x="5786438" y="422275"/>
            <a:ext cx="479425" cy="153988"/>
          </a:xfrm>
          <a:prstGeom prst="roundRect">
            <a:avLst>
              <a:gd name="adj" fmla="val 18750"/>
            </a:avLst>
          </a:prstGeom>
          <a:gradFill rotWithShape="1">
            <a:gsLst>
              <a:gs pos="0">
                <a:srgbClr val="CC6600"/>
              </a:gs>
              <a:gs pos="50000">
                <a:srgbClr val="FFF200"/>
              </a:gs>
              <a:gs pos="100000">
                <a:srgbClr val="CC66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80000" tIns="180000" rIns="180000" bIns="180000" anchor="ctr"/>
          <a:lstStyle/>
          <a:p>
            <a:pPr algn="ctr"/>
            <a:r>
              <a:rPr lang="en-US" sz="800" b="1">
                <a:solidFill>
                  <a:srgbClr val="A80000"/>
                </a:solidFill>
                <a:sym typeface="Symbol" charset="0"/>
              </a:rPr>
              <a:t>ARF/BP1</a:t>
            </a:r>
          </a:p>
        </p:txBody>
      </p:sp>
      <p:sp>
        <p:nvSpPr>
          <p:cNvPr id="2509" name="AutoShape 461"/>
          <p:cNvSpPr>
            <a:spLocks noChangeAspect="1" noChangeArrowheads="1"/>
          </p:cNvSpPr>
          <p:nvPr/>
        </p:nvSpPr>
        <p:spPr bwMode="auto">
          <a:xfrm>
            <a:off x="5046663" y="217488"/>
            <a:ext cx="384175" cy="153987"/>
          </a:xfrm>
          <a:prstGeom prst="roundRect">
            <a:avLst>
              <a:gd name="adj" fmla="val 18750"/>
            </a:avLst>
          </a:prstGeom>
          <a:gradFill rotWithShape="1">
            <a:gsLst>
              <a:gs pos="0">
                <a:srgbClr val="CC6600"/>
              </a:gs>
              <a:gs pos="50000">
                <a:srgbClr val="FFF200"/>
              </a:gs>
              <a:gs pos="100000">
                <a:srgbClr val="CC66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80000" tIns="180000" rIns="180000" bIns="180000" anchor="ctr"/>
          <a:lstStyle/>
          <a:p>
            <a:pPr algn="ctr"/>
            <a:r>
              <a:rPr lang="en-US" sz="800" b="1">
                <a:solidFill>
                  <a:srgbClr val="A80000"/>
                </a:solidFill>
                <a:sym typeface="Symbol" charset="0"/>
              </a:rPr>
              <a:t>Topors</a:t>
            </a:r>
          </a:p>
        </p:txBody>
      </p:sp>
      <p:sp>
        <p:nvSpPr>
          <p:cNvPr id="2510" name="AutoShape 462"/>
          <p:cNvSpPr>
            <a:spLocks noChangeAspect="1" noChangeArrowheads="1"/>
          </p:cNvSpPr>
          <p:nvPr/>
        </p:nvSpPr>
        <p:spPr bwMode="auto">
          <a:xfrm>
            <a:off x="6318250" y="222250"/>
            <a:ext cx="315913" cy="153988"/>
          </a:xfrm>
          <a:prstGeom prst="roundRect">
            <a:avLst>
              <a:gd name="adj" fmla="val 18750"/>
            </a:avLst>
          </a:prstGeom>
          <a:gradFill rotWithShape="1">
            <a:gsLst>
              <a:gs pos="0">
                <a:srgbClr val="CC6600"/>
              </a:gs>
              <a:gs pos="50000">
                <a:srgbClr val="FFF200"/>
              </a:gs>
              <a:gs pos="100000">
                <a:srgbClr val="CC66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80000" tIns="180000" rIns="180000" bIns="180000" anchor="ctr"/>
          <a:lstStyle/>
          <a:p>
            <a:pPr algn="ctr"/>
            <a:r>
              <a:rPr lang="en-US" sz="800" b="1">
                <a:solidFill>
                  <a:srgbClr val="A80000"/>
                </a:solidFill>
                <a:sym typeface="Symbol" charset="0"/>
              </a:rPr>
              <a:t>COP1</a:t>
            </a:r>
          </a:p>
        </p:txBody>
      </p:sp>
      <p:sp>
        <p:nvSpPr>
          <p:cNvPr id="2511" name="AutoShape 463"/>
          <p:cNvSpPr>
            <a:spLocks noChangeAspect="1" noChangeArrowheads="1"/>
          </p:cNvSpPr>
          <p:nvPr/>
        </p:nvSpPr>
        <p:spPr bwMode="auto">
          <a:xfrm>
            <a:off x="6678613" y="222250"/>
            <a:ext cx="342900" cy="153988"/>
          </a:xfrm>
          <a:prstGeom prst="roundRect">
            <a:avLst>
              <a:gd name="adj" fmla="val 18750"/>
            </a:avLst>
          </a:prstGeom>
          <a:gradFill rotWithShape="1">
            <a:gsLst>
              <a:gs pos="0">
                <a:srgbClr val="CC6600"/>
              </a:gs>
              <a:gs pos="50000">
                <a:srgbClr val="FFF200"/>
              </a:gs>
              <a:gs pos="100000">
                <a:srgbClr val="CC66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80000" tIns="180000" rIns="180000" bIns="180000" anchor="ctr"/>
          <a:lstStyle/>
          <a:p>
            <a:pPr algn="ctr"/>
            <a:r>
              <a:rPr lang="en-US" sz="800" b="1">
                <a:solidFill>
                  <a:srgbClr val="A80000"/>
                </a:solidFill>
                <a:sym typeface="Symbol" charset="0"/>
              </a:rPr>
              <a:t>HRD1 </a:t>
            </a:r>
          </a:p>
        </p:txBody>
      </p:sp>
      <p:sp>
        <p:nvSpPr>
          <p:cNvPr id="2512" name="AutoShape 464"/>
          <p:cNvSpPr>
            <a:spLocks noChangeAspect="1" noChangeArrowheads="1"/>
          </p:cNvSpPr>
          <p:nvPr/>
        </p:nvSpPr>
        <p:spPr bwMode="auto">
          <a:xfrm>
            <a:off x="6307138" y="422275"/>
            <a:ext cx="338137" cy="153988"/>
          </a:xfrm>
          <a:prstGeom prst="roundRect">
            <a:avLst>
              <a:gd name="adj" fmla="val 18750"/>
            </a:avLst>
          </a:prstGeom>
          <a:gradFill rotWithShape="1">
            <a:gsLst>
              <a:gs pos="0">
                <a:srgbClr val="CC6600"/>
              </a:gs>
              <a:gs pos="50000">
                <a:srgbClr val="FFF200"/>
              </a:gs>
              <a:gs pos="100000">
                <a:srgbClr val="CC66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80000" tIns="180000" rIns="180000" bIns="180000" anchor="ctr"/>
          <a:lstStyle/>
          <a:p>
            <a:pPr algn="ctr"/>
            <a:r>
              <a:rPr lang="en-US" sz="800" b="1">
                <a:solidFill>
                  <a:srgbClr val="A80000"/>
                </a:solidFill>
                <a:sym typeface="Symbol" charset="0"/>
              </a:rPr>
              <a:t>PIRH2</a:t>
            </a:r>
          </a:p>
        </p:txBody>
      </p:sp>
      <p:sp>
        <p:nvSpPr>
          <p:cNvPr id="2513" name="AutoShape 465"/>
          <p:cNvSpPr>
            <a:spLocks noChangeAspect="1" noChangeArrowheads="1"/>
          </p:cNvSpPr>
          <p:nvPr/>
        </p:nvSpPr>
        <p:spPr bwMode="auto">
          <a:xfrm>
            <a:off x="5876925" y="222250"/>
            <a:ext cx="384175" cy="153988"/>
          </a:xfrm>
          <a:prstGeom prst="roundRect">
            <a:avLst>
              <a:gd name="adj" fmla="val 18750"/>
            </a:avLst>
          </a:prstGeom>
          <a:gradFill rotWithShape="1">
            <a:gsLst>
              <a:gs pos="0">
                <a:srgbClr val="CC6600"/>
              </a:gs>
              <a:gs pos="50000">
                <a:srgbClr val="FFF200"/>
              </a:gs>
              <a:gs pos="100000">
                <a:srgbClr val="CC66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80000" tIns="180000" rIns="180000" bIns="180000" anchor="ctr"/>
          <a:lstStyle/>
          <a:p>
            <a:pPr algn="ctr"/>
            <a:r>
              <a:rPr lang="en-US" sz="800" b="1">
                <a:solidFill>
                  <a:srgbClr val="A80000"/>
                </a:solidFill>
                <a:sym typeface="Symbol" charset="0"/>
              </a:rPr>
              <a:t>CARPs</a:t>
            </a:r>
          </a:p>
        </p:txBody>
      </p:sp>
      <p:sp>
        <p:nvSpPr>
          <p:cNvPr id="2514" name="AutoShape 466"/>
          <p:cNvSpPr>
            <a:spLocks noChangeAspect="1" noChangeArrowheads="1"/>
          </p:cNvSpPr>
          <p:nvPr/>
        </p:nvSpPr>
        <p:spPr bwMode="auto">
          <a:xfrm>
            <a:off x="7072313" y="222250"/>
            <a:ext cx="279400" cy="153988"/>
          </a:xfrm>
          <a:prstGeom prst="roundRect">
            <a:avLst>
              <a:gd name="adj" fmla="val 18750"/>
            </a:avLst>
          </a:prstGeom>
          <a:gradFill rotWithShape="1">
            <a:gsLst>
              <a:gs pos="0">
                <a:srgbClr val="CC6600"/>
              </a:gs>
              <a:gs pos="50000">
                <a:srgbClr val="FFF200"/>
              </a:gs>
              <a:gs pos="100000">
                <a:srgbClr val="CC66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80000" tIns="180000" rIns="180000" bIns="180000" anchor="ctr"/>
          <a:lstStyle/>
          <a:p>
            <a:pPr algn="ctr"/>
            <a:r>
              <a:rPr lang="en-US" sz="800" b="1">
                <a:solidFill>
                  <a:srgbClr val="A80000"/>
                </a:solidFill>
                <a:sym typeface="Symbol" charset="0"/>
              </a:rPr>
              <a:t>CHIP</a:t>
            </a:r>
          </a:p>
        </p:txBody>
      </p:sp>
      <p:sp>
        <p:nvSpPr>
          <p:cNvPr id="2515" name="AutoShape 467"/>
          <p:cNvSpPr>
            <a:spLocks noChangeAspect="1" noChangeArrowheads="1"/>
          </p:cNvSpPr>
          <p:nvPr/>
        </p:nvSpPr>
        <p:spPr bwMode="auto">
          <a:xfrm>
            <a:off x="7072313" y="422275"/>
            <a:ext cx="303212" cy="153988"/>
          </a:xfrm>
          <a:prstGeom prst="roundRect">
            <a:avLst>
              <a:gd name="adj" fmla="val 18750"/>
            </a:avLst>
          </a:prstGeom>
          <a:gradFill rotWithShape="1">
            <a:gsLst>
              <a:gs pos="0">
                <a:srgbClr val="CC6600"/>
              </a:gs>
              <a:gs pos="50000">
                <a:srgbClr val="FFF200"/>
              </a:gs>
              <a:gs pos="100000">
                <a:srgbClr val="CC66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80000" tIns="180000" rIns="180000" bIns="180000" anchor="ctr"/>
          <a:lstStyle/>
          <a:p>
            <a:pPr algn="ctr"/>
            <a:r>
              <a:rPr lang="en-US" sz="800" b="1">
                <a:solidFill>
                  <a:srgbClr val="A80000"/>
                </a:solidFill>
                <a:sym typeface="Symbol" charset="0"/>
              </a:rPr>
              <a:t>CUL7</a:t>
            </a:r>
          </a:p>
        </p:txBody>
      </p:sp>
      <p:sp>
        <p:nvSpPr>
          <p:cNvPr id="2516" name="AutoShape 468"/>
          <p:cNvSpPr>
            <a:spLocks noChangeAspect="1" noChangeArrowheads="1"/>
          </p:cNvSpPr>
          <p:nvPr/>
        </p:nvSpPr>
        <p:spPr bwMode="auto">
          <a:xfrm>
            <a:off x="6678613" y="422275"/>
            <a:ext cx="354012" cy="153988"/>
          </a:xfrm>
          <a:prstGeom prst="roundRect">
            <a:avLst>
              <a:gd name="adj" fmla="val 18750"/>
            </a:avLst>
          </a:prstGeom>
          <a:gradFill rotWithShape="1">
            <a:gsLst>
              <a:gs pos="0">
                <a:srgbClr val="CC6600"/>
              </a:gs>
              <a:gs pos="50000">
                <a:srgbClr val="FFF200"/>
              </a:gs>
              <a:gs pos="100000">
                <a:srgbClr val="CC66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80000" tIns="180000" rIns="180000" bIns="180000" anchor="ctr"/>
          <a:lstStyle/>
          <a:p>
            <a:pPr algn="ctr"/>
            <a:r>
              <a:rPr lang="en-US" sz="800" b="1">
                <a:solidFill>
                  <a:srgbClr val="A80000"/>
                </a:solidFill>
                <a:sym typeface="Symbol" charset="0"/>
              </a:rPr>
              <a:t>WWP1</a:t>
            </a:r>
          </a:p>
        </p:txBody>
      </p:sp>
      <p:sp>
        <p:nvSpPr>
          <p:cNvPr id="2517" name="AutoShape 469"/>
          <p:cNvSpPr>
            <a:spLocks noChangeArrowheads="1"/>
          </p:cNvSpPr>
          <p:nvPr/>
        </p:nvSpPr>
        <p:spPr bwMode="auto">
          <a:xfrm rot="-5400000">
            <a:off x="6408738" y="949325"/>
            <a:ext cx="241300" cy="304800"/>
          </a:xfrm>
          <a:prstGeom prst="hexagon">
            <a:avLst>
              <a:gd name="adj" fmla="val 25000"/>
              <a:gd name="vf" fmla="val 115470"/>
            </a:avLst>
          </a:prstGeom>
          <a:gradFill rotWithShape="1">
            <a:gsLst>
              <a:gs pos="0">
                <a:srgbClr val="CEF1FE">
                  <a:gamma/>
                  <a:shade val="60392"/>
                  <a:invGamma/>
                </a:srgbClr>
              </a:gs>
              <a:gs pos="50000">
                <a:srgbClr val="CEF1FE"/>
              </a:gs>
              <a:gs pos="100000">
                <a:srgbClr val="CEF1FE">
                  <a:gamma/>
                  <a:shade val="60392"/>
                  <a:invGamma/>
                </a:srgbClr>
              </a:gs>
            </a:gsLst>
            <a:lin ang="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en-US" sz="1000" b="1">
                <a:solidFill>
                  <a:srgbClr val="000000"/>
                </a:solidFill>
                <a:cs typeface="Arial" charset="0"/>
              </a:rPr>
              <a:t>?</a:t>
            </a:r>
          </a:p>
        </p:txBody>
      </p:sp>
      <p:sp>
        <p:nvSpPr>
          <p:cNvPr id="2518" name="AutoShape 470"/>
          <p:cNvSpPr>
            <a:spLocks noChangeAspect="1" noChangeArrowheads="1"/>
          </p:cNvSpPr>
          <p:nvPr/>
        </p:nvSpPr>
        <p:spPr bwMode="auto">
          <a:xfrm flipH="1">
            <a:off x="6357938" y="893763"/>
            <a:ext cx="146050" cy="131762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519" name="AutoShape 471"/>
          <p:cNvSpPr>
            <a:spLocks noChangeArrowheads="1"/>
          </p:cNvSpPr>
          <p:nvPr/>
        </p:nvSpPr>
        <p:spPr bwMode="auto">
          <a:xfrm rot="-5400000">
            <a:off x="5108575" y="949325"/>
            <a:ext cx="241300" cy="304800"/>
          </a:xfrm>
          <a:prstGeom prst="hexagon">
            <a:avLst>
              <a:gd name="adj" fmla="val 25000"/>
              <a:gd name="vf" fmla="val 115470"/>
            </a:avLst>
          </a:prstGeom>
          <a:gradFill rotWithShape="1">
            <a:gsLst>
              <a:gs pos="0">
                <a:srgbClr val="CEF1FE">
                  <a:gamma/>
                  <a:shade val="60392"/>
                  <a:invGamma/>
                </a:srgbClr>
              </a:gs>
              <a:gs pos="50000">
                <a:srgbClr val="CEF1FE"/>
              </a:gs>
              <a:gs pos="100000">
                <a:srgbClr val="CEF1FE">
                  <a:gamma/>
                  <a:shade val="60392"/>
                  <a:invGamma/>
                </a:srgbClr>
              </a:gs>
            </a:gsLst>
            <a:lin ang="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en-US" sz="1000" b="1">
                <a:solidFill>
                  <a:srgbClr val="000000"/>
                </a:solidFill>
                <a:cs typeface="Arial" charset="0"/>
              </a:rPr>
              <a:t>?</a:t>
            </a:r>
          </a:p>
        </p:txBody>
      </p:sp>
      <p:sp>
        <p:nvSpPr>
          <p:cNvPr id="2520" name="AutoShape 472"/>
          <p:cNvSpPr>
            <a:spLocks noChangeAspect="1" noChangeArrowheads="1"/>
          </p:cNvSpPr>
          <p:nvPr/>
        </p:nvSpPr>
        <p:spPr bwMode="auto">
          <a:xfrm flipH="1">
            <a:off x="5057775" y="893763"/>
            <a:ext cx="146050" cy="131762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521" name="AutoShape 473"/>
          <p:cNvSpPr>
            <a:spLocks noChangeAspect="1" noChangeArrowheads="1"/>
          </p:cNvSpPr>
          <p:nvPr/>
        </p:nvSpPr>
        <p:spPr bwMode="auto">
          <a:xfrm flipH="1">
            <a:off x="5260975" y="903288"/>
            <a:ext cx="136525" cy="122237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00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73152" anchor="ctr"/>
          <a:lstStyle/>
          <a:p>
            <a:pPr algn="ctr"/>
            <a:r>
              <a:rPr lang="en-US" sz="800" b="1">
                <a:solidFill>
                  <a:srgbClr val="FFFF99"/>
                </a:solidFill>
              </a:rPr>
              <a:t>N </a:t>
            </a:r>
          </a:p>
        </p:txBody>
      </p:sp>
      <p:sp>
        <p:nvSpPr>
          <p:cNvPr id="2522" name="Freeform 474"/>
          <p:cNvSpPr>
            <a:spLocks/>
          </p:cNvSpPr>
          <p:nvPr/>
        </p:nvSpPr>
        <p:spPr bwMode="auto">
          <a:xfrm>
            <a:off x="5243513" y="392113"/>
            <a:ext cx="80962" cy="485775"/>
          </a:xfrm>
          <a:custGeom>
            <a:avLst/>
            <a:gdLst>
              <a:gd name="T0" fmla="*/ 1 w 70"/>
              <a:gd name="T1" fmla="*/ 0 h 290"/>
              <a:gd name="T2" fmla="*/ 11 w 70"/>
              <a:gd name="T3" fmla="*/ 156 h 290"/>
              <a:gd name="T4" fmla="*/ 70 w 70"/>
              <a:gd name="T5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0" h="290">
                <a:moveTo>
                  <a:pt x="1" y="0"/>
                </a:moveTo>
                <a:cubicBezTo>
                  <a:pt x="1" y="33"/>
                  <a:pt x="0" y="108"/>
                  <a:pt x="11" y="156"/>
                </a:cubicBezTo>
                <a:cubicBezTo>
                  <a:pt x="22" y="204"/>
                  <a:pt x="50" y="254"/>
                  <a:pt x="70" y="290"/>
                </a:cubicBezTo>
              </a:path>
            </a:pathLst>
          </a:custGeom>
          <a:noFill/>
          <a:ln w="19050" cap="flat" cmpd="sng">
            <a:solidFill>
              <a:srgbClr val="0080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>
                        <a:gamma/>
                        <a:shade val="63529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523" name="Freeform 475"/>
          <p:cNvSpPr>
            <a:spLocks/>
          </p:cNvSpPr>
          <p:nvPr/>
        </p:nvSpPr>
        <p:spPr bwMode="auto">
          <a:xfrm flipH="1">
            <a:off x="5132388" y="392113"/>
            <a:ext cx="77787" cy="485775"/>
          </a:xfrm>
          <a:custGeom>
            <a:avLst/>
            <a:gdLst>
              <a:gd name="T0" fmla="*/ 1 w 70"/>
              <a:gd name="T1" fmla="*/ 0 h 290"/>
              <a:gd name="T2" fmla="*/ 11 w 70"/>
              <a:gd name="T3" fmla="*/ 156 h 290"/>
              <a:gd name="T4" fmla="*/ 70 w 70"/>
              <a:gd name="T5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0" h="290">
                <a:moveTo>
                  <a:pt x="1" y="0"/>
                </a:moveTo>
                <a:cubicBezTo>
                  <a:pt x="1" y="33"/>
                  <a:pt x="0" y="108"/>
                  <a:pt x="11" y="156"/>
                </a:cubicBezTo>
                <a:cubicBezTo>
                  <a:pt x="22" y="204"/>
                  <a:pt x="50" y="254"/>
                  <a:pt x="70" y="290"/>
                </a:cubicBezTo>
              </a:path>
            </a:pathLst>
          </a:custGeom>
          <a:noFill/>
          <a:ln w="19050" cap="flat" cmpd="sng">
            <a:solidFill>
              <a:srgbClr val="0080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>
                        <a:gamma/>
                        <a:shade val="63529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524" name="AutoShape 476"/>
          <p:cNvSpPr>
            <a:spLocks/>
          </p:cNvSpPr>
          <p:nvPr/>
        </p:nvSpPr>
        <p:spPr bwMode="auto">
          <a:xfrm rot="5400000">
            <a:off x="6555582" y="-189706"/>
            <a:ext cx="42862" cy="1644650"/>
          </a:xfrm>
          <a:prstGeom prst="rightBracket">
            <a:avLst>
              <a:gd name="adj" fmla="val 207309"/>
            </a:avLst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s-ES"/>
          </a:p>
        </p:txBody>
      </p:sp>
      <p:sp>
        <p:nvSpPr>
          <p:cNvPr id="2525" name="Freeform 477"/>
          <p:cNvSpPr>
            <a:spLocks/>
          </p:cNvSpPr>
          <p:nvPr/>
        </p:nvSpPr>
        <p:spPr bwMode="auto">
          <a:xfrm>
            <a:off x="6503988" y="676275"/>
            <a:ext cx="87312" cy="233363"/>
          </a:xfrm>
          <a:custGeom>
            <a:avLst/>
            <a:gdLst>
              <a:gd name="T0" fmla="*/ 21 w 55"/>
              <a:gd name="T1" fmla="*/ 0 h 147"/>
              <a:gd name="T2" fmla="*/ 55 w 55"/>
              <a:gd name="T3" fmla="*/ 72 h 147"/>
              <a:gd name="T4" fmla="*/ 0 w 55"/>
              <a:gd name="T5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5" h="147">
                <a:moveTo>
                  <a:pt x="21" y="0"/>
                </a:moveTo>
                <a:cubicBezTo>
                  <a:pt x="36" y="21"/>
                  <a:pt x="55" y="41"/>
                  <a:pt x="55" y="72"/>
                </a:cubicBezTo>
                <a:cubicBezTo>
                  <a:pt x="55" y="103"/>
                  <a:pt x="11" y="133"/>
                  <a:pt x="0" y="147"/>
                </a:cubicBezTo>
              </a:path>
            </a:pathLst>
          </a:custGeom>
          <a:noFill/>
          <a:ln w="19050" cap="flat" cmpd="sng">
            <a:solidFill>
              <a:srgbClr val="24731D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526" name="AutoShape 478"/>
          <p:cNvSpPr>
            <a:spLocks noChangeAspect="1" noChangeArrowheads="1"/>
          </p:cNvSpPr>
          <p:nvPr/>
        </p:nvSpPr>
        <p:spPr bwMode="auto">
          <a:xfrm>
            <a:off x="7675563" y="217488"/>
            <a:ext cx="395287" cy="153987"/>
          </a:xfrm>
          <a:prstGeom prst="roundRect">
            <a:avLst>
              <a:gd name="adj" fmla="val 18750"/>
            </a:avLst>
          </a:prstGeom>
          <a:gradFill rotWithShape="1">
            <a:gsLst>
              <a:gs pos="0">
                <a:srgbClr val="FFB66D"/>
              </a:gs>
              <a:gs pos="50000">
                <a:srgbClr val="FFF75F"/>
              </a:gs>
              <a:gs pos="100000">
                <a:srgbClr val="FFB66D"/>
              </a:gs>
            </a:gsLst>
            <a:lin ang="5400000" scaled="1"/>
          </a:gra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80000" tIns="180000" rIns="180000" bIns="180000" anchor="ctr"/>
          <a:lstStyle/>
          <a:p>
            <a:pPr algn="ctr"/>
            <a:r>
              <a:rPr lang="en-US" sz="800" b="1">
                <a:solidFill>
                  <a:srgbClr val="FF0000"/>
                </a:solidFill>
                <a:sym typeface="Symbol" charset="0"/>
              </a:rPr>
              <a:t>HAUSP</a:t>
            </a:r>
          </a:p>
        </p:txBody>
      </p:sp>
      <p:sp>
        <p:nvSpPr>
          <p:cNvPr id="2527" name="AutoShape 479"/>
          <p:cNvSpPr>
            <a:spLocks noChangeArrowheads="1"/>
          </p:cNvSpPr>
          <p:nvPr/>
        </p:nvSpPr>
        <p:spPr bwMode="auto">
          <a:xfrm rot="-5400000">
            <a:off x="7777163" y="912813"/>
            <a:ext cx="241300" cy="304800"/>
          </a:xfrm>
          <a:prstGeom prst="hexagon">
            <a:avLst>
              <a:gd name="adj" fmla="val 25000"/>
              <a:gd name="vf" fmla="val 115470"/>
            </a:avLst>
          </a:prstGeom>
          <a:gradFill rotWithShape="1">
            <a:gsLst>
              <a:gs pos="0">
                <a:srgbClr val="CEF1FE">
                  <a:gamma/>
                  <a:shade val="60392"/>
                  <a:invGamma/>
                </a:srgbClr>
              </a:gs>
              <a:gs pos="50000">
                <a:srgbClr val="CEF1FE"/>
              </a:gs>
              <a:gs pos="100000">
                <a:srgbClr val="CEF1FE">
                  <a:gamma/>
                  <a:shade val="60392"/>
                  <a:invGamma/>
                </a:srgbClr>
              </a:gs>
            </a:gsLst>
            <a:lin ang="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en-US" sz="1000" b="1">
                <a:solidFill>
                  <a:srgbClr val="000000"/>
                </a:solidFill>
                <a:cs typeface="Arial" charset="0"/>
              </a:rPr>
              <a:t>?</a:t>
            </a:r>
          </a:p>
        </p:txBody>
      </p:sp>
      <p:sp>
        <p:nvSpPr>
          <p:cNvPr id="2528" name="AutoShape 480"/>
          <p:cNvSpPr>
            <a:spLocks noChangeAspect="1" noChangeArrowheads="1"/>
          </p:cNvSpPr>
          <p:nvPr/>
        </p:nvSpPr>
        <p:spPr bwMode="auto">
          <a:xfrm flipH="1">
            <a:off x="7726363" y="857250"/>
            <a:ext cx="146050" cy="131763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529" name="AutoShape 481"/>
          <p:cNvSpPr>
            <a:spLocks noChangeArrowheads="1"/>
          </p:cNvSpPr>
          <p:nvPr/>
        </p:nvSpPr>
        <p:spPr bwMode="auto">
          <a:xfrm rot="-5400000">
            <a:off x="8248650" y="914400"/>
            <a:ext cx="241300" cy="304800"/>
          </a:xfrm>
          <a:prstGeom prst="hexagon">
            <a:avLst>
              <a:gd name="adj" fmla="val 25000"/>
              <a:gd name="vf" fmla="val 115470"/>
            </a:avLst>
          </a:prstGeom>
          <a:gradFill rotWithShape="1">
            <a:gsLst>
              <a:gs pos="0">
                <a:srgbClr val="CEF1FE">
                  <a:gamma/>
                  <a:shade val="60392"/>
                  <a:invGamma/>
                </a:srgbClr>
              </a:gs>
              <a:gs pos="50000">
                <a:srgbClr val="CEF1FE"/>
              </a:gs>
              <a:gs pos="100000">
                <a:srgbClr val="CEF1FE">
                  <a:gamma/>
                  <a:shade val="60392"/>
                  <a:invGamma/>
                </a:srgbClr>
              </a:gs>
            </a:gsLst>
            <a:lin ang="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en-US" sz="1000" b="1">
                <a:solidFill>
                  <a:srgbClr val="000000"/>
                </a:solidFill>
                <a:cs typeface="Arial" charset="0"/>
              </a:rPr>
              <a:t>?</a:t>
            </a:r>
          </a:p>
        </p:txBody>
      </p:sp>
      <p:sp>
        <p:nvSpPr>
          <p:cNvPr id="2530" name="AutoShape 482"/>
          <p:cNvSpPr>
            <a:spLocks noChangeAspect="1" noChangeArrowheads="1"/>
          </p:cNvSpPr>
          <p:nvPr/>
        </p:nvSpPr>
        <p:spPr bwMode="auto">
          <a:xfrm flipH="1">
            <a:off x="8401050" y="868363"/>
            <a:ext cx="136525" cy="122237"/>
          </a:xfrm>
          <a:prstGeom prst="hexagon">
            <a:avLst>
              <a:gd name="adj" fmla="val 27922"/>
              <a:gd name="vf" fmla="val 11547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00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73152" anchor="ctr"/>
          <a:lstStyle/>
          <a:p>
            <a:pPr algn="ctr"/>
            <a:r>
              <a:rPr lang="en-US" sz="800" b="1">
                <a:solidFill>
                  <a:srgbClr val="FFFF99"/>
                </a:solidFill>
              </a:rPr>
              <a:t>N </a:t>
            </a:r>
          </a:p>
        </p:txBody>
      </p:sp>
      <p:sp>
        <p:nvSpPr>
          <p:cNvPr id="2531" name="Freeform 483"/>
          <p:cNvSpPr>
            <a:spLocks/>
          </p:cNvSpPr>
          <p:nvPr/>
        </p:nvSpPr>
        <p:spPr bwMode="auto">
          <a:xfrm>
            <a:off x="8378825" y="404813"/>
            <a:ext cx="80963" cy="439737"/>
          </a:xfrm>
          <a:custGeom>
            <a:avLst/>
            <a:gdLst>
              <a:gd name="T0" fmla="*/ 1 w 70"/>
              <a:gd name="T1" fmla="*/ 0 h 290"/>
              <a:gd name="T2" fmla="*/ 11 w 70"/>
              <a:gd name="T3" fmla="*/ 156 h 290"/>
              <a:gd name="T4" fmla="*/ 70 w 70"/>
              <a:gd name="T5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0" h="290">
                <a:moveTo>
                  <a:pt x="1" y="0"/>
                </a:moveTo>
                <a:cubicBezTo>
                  <a:pt x="1" y="33"/>
                  <a:pt x="0" y="108"/>
                  <a:pt x="11" y="156"/>
                </a:cubicBezTo>
                <a:cubicBezTo>
                  <a:pt x="22" y="204"/>
                  <a:pt x="50" y="254"/>
                  <a:pt x="70" y="290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>
                        <a:gamma/>
                        <a:shade val="63529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2532" name="Freeform 484"/>
          <p:cNvSpPr>
            <a:spLocks/>
          </p:cNvSpPr>
          <p:nvPr/>
        </p:nvSpPr>
        <p:spPr bwMode="auto">
          <a:xfrm flipH="1">
            <a:off x="7802563" y="393700"/>
            <a:ext cx="80962" cy="439738"/>
          </a:xfrm>
          <a:custGeom>
            <a:avLst/>
            <a:gdLst>
              <a:gd name="T0" fmla="*/ 1 w 70"/>
              <a:gd name="T1" fmla="*/ 0 h 290"/>
              <a:gd name="T2" fmla="*/ 11 w 70"/>
              <a:gd name="T3" fmla="*/ 156 h 290"/>
              <a:gd name="T4" fmla="*/ 70 w 70"/>
              <a:gd name="T5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0" h="290">
                <a:moveTo>
                  <a:pt x="1" y="0"/>
                </a:moveTo>
                <a:cubicBezTo>
                  <a:pt x="1" y="33"/>
                  <a:pt x="0" y="108"/>
                  <a:pt x="11" y="156"/>
                </a:cubicBezTo>
                <a:cubicBezTo>
                  <a:pt x="22" y="204"/>
                  <a:pt x="50" y="254"/>
                  <a:pt x="70" y="290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>
                        <a:gamma/>
                        <a:shade val="63529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533" name="Group 485"/>
          <p:cNvGrpSpPr>
            <a:grpSpLocks/>
          </p:cNvGrpSpPr>
          <p:nvPr/>
        </p:nvGrpSpPr>
        <p:grpSpPr bwMode="auto">
          <a:xfrm>
            <a:off x="5741988" y="4548188"/>
            <a:ext cx="342900" cy="180975"/>
            <a:chOff x="1217" y="2434"/>
            <a:chExt cx="216" cy="114"/>
          </a:xfrm>
        </p:grpSpPr>
        <p:grpSp>
          <p:nvGrpSpPr>
            <p:cNvPr id="2534" name="Group 486"/>
            <p:cNvGrpSpPr>
              <a:grpSpLocks noChangeAspect="1"/>
            </p:cNvGrpSpPr>
            <p:nvPr/>
          </p:nvGrpSpPr>
          <p:grpSpPr bwMode="auto">
            <a:xfrm>
              <a:off x="1217" y="2434"/>
              <a:ext cx="216" cy="114"/>
              <a:chOff x="3436" y="733"/>
              <a:chExt cx="1644" cy="861"/>
            </a:xfrm>
          </p:grpSpPr>
          <p:sp>
            <p:nvSpPr>
              <p:cNvPr id="2535" name="Freeform 487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36" name="Oval 488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37" name="Oval 489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38" name="Oval 490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39" name="Oval 491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540" name="Text Box 492"/>
            <p:cNvSpPr txBox="1">
              <a:spLocks noChangeAspect="1" noChangeArrowheads="1"/>
            </p:cNvSpPr>
            <p:nvPr/>
          </p:nvSpPr>
          <p:spPr bwMode="auto">
            <a:xfrm>
              <a:off x="1263" y="2465"/>
              <a:ext cx="68" cy="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5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2541" name="AutoShape 493"/>
          <p:cNvSpPr>
            <a:spLocks noChangeAspect="1" noChangeArrowheads="1"/>
          </p:cNvSpPr>
          <p:nvPr/>
        </p:nvSpPr>
        <p:spPr bwMode="auto">
          <a:xfrm flipH="1">
            <a:off x="5743575" y="4486275"/>
            <a:ext cx="128588" cy="117475"/>
          </a:xfrm>
          <a:prstGeom prst="hexagon">
            <a:avLst>
              <a:gd name="adj" fmla="val 27365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600" b="1">
                <a:solidFill>
                  <a:srgbClr val="6C0000"/>
                </a:solidFill>
              </a:rPr>
              <a:t>U </a:t>
            </a:r>
          </a:p>
        </p:txBody>
      </p:sp>
      <p:grpSp>
        <p:nvGrpSpPr>
          <p:cNvPr id="2542" name="Group 494"/>
          <p:cNvGrpSpPr>
            <a:grpSpLocks/>
          </p:cNvGrpSpPr>
          <p:nvPr/>
        </p:nvGrpSpPr>
        <p:grpSpPr bwMode="auto">
          <a:xfrm>
            <a:off x="485775" y="812800"/>
            <a:ext cx="2867025" cy="566738"/>
            <a:chOff x="248" y="425"/>
            <a:chExt cx="1806" cy="357"/>
          </a:xfrm>
        </p:grpSpPr>
        <p:sp>
          <p:nvSpPr>
            <p:cNvPr id="2543" name="AutoShape 495"/>
            <p:cNvSpPr>
              <a:spLocks noChangeAspect="1" noChangeArrowheads="1"/>
            </p:cNvSpPr>
            <p:nvPr/>
          </p:nvSpPr>
          <p:spPr bwMode="auto">
            <a:xfrm flipH="1">
              <a:off x="251" y="563"/>
              <a:ext cx="95" cy="85"/>
            </a:xfrm>
            <a:prstGeom prst="hexagon">
              <a:avLst>
                <a:gd name="adj" fmla="val 27941"/>
                <a:gd name="vf" fmla="val 115470"/>
              </a:avLst>
            </a:prstGeom>
            <a:gradFill rotWithShape="1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</a:gradFill>
            <a:ln w="3175">
              <a:solidFill>
                <a:srgbClr val="0000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73152" anchor="ctr"/>
            <a:lstStyle/>
            <a:p>
              <a:pPr algn="ctr"/>
              <a:r>
                <a:rPr lang="en-US" sz="800" b="1">
                  <a:solidFill>
                    <a:srgbClr val="FFFF99"/>
                  </a:solidFill>
                </a:rPr>
                <a:t>N </a:t>
              </a:r>
            </a:p>
          </p:txBody>
        </p:sp>
        <p:sp>
          <p:nvSpPr>
            <p:cNvPr id="2544" name="AutoShape 496"/>
            <p:cNvSpPr>
              <a:spLocks noChangeAspect="1" noChangeArrowheads="1"/>
            </p:cNvSpPr>
            <p:nvPr/>
          </p:nvSpPr>
          <p:spPr bwMode="auto">
            <a:xfrm flipH="1">
              <a:off x="251" y="697"/>
              <a:ext cx="95" cy="85"/>
            </a:xfrm>
            <a:prstGeom prst="hexagon">
              <a:avLst>
                <a:gd name="adj" fmla="val 27941"/>
                <a:gd name="vf" fmla="val 115470"/>
              </a:avLst>
            </a:prstGeom>
            <a:gradFill rotWithShape="1">
              <a:gsLst>
                <a:gs pos="0">
                  <a:srgbClr val="33CC33"/>
                </a:gs>
                <a:gs pos="50000">
                  <a:srgbClr val="CCFFCC"/>
                </a:gs>
                <a:gs pos="100000">
                  <a:srgbClr val="33CC33"/>
                </a:gs>
              </a:gsLst>
              <a:lin ang="5400000" scaled="1"/>
            </a:gradFill>
            <a:ln w="3175">
              <a:solidFill>
                <a:srgbClr val="002A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82296" anchor="ctr"/>
            <a:lstStyle/>
            <a:p>
              <a:pPr algn="ctr"/>
              <a:r>
                <a:rPr lang="en-US" sz="800" b="1">
                  <a:solidFill>
                    <a:srgbClr val="002A00"/>
                  </a:solidFill>
                  <a:cs typeface="Arial" charset="0"/>
                </a:rPr>
                <a:t>S </a:t>
              </a:r>
            </a:p>
          </p:txBody>
        </p:sp>
        <p:sp>
          <p:nvSpPr>
            <p:cNvPr id="2545" name="Oval 497"/>
            <p:cNvSpPr>
              <a:spLocks noChangeAspect="1" noChangeArrowheads="1"/>
            </p:cNvSpPr>
            <p:nvPr/>
          </p:nvSpPr>
          <p:spPr bwMode="auto">
            <a:xfrm flipH="1">
              <a:off x="966" y="425"/>
              <a:ext cx="138" cy="89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700" b="1">
                  <a:cs typeface="Arial" charset="0"/>
                </a:rPr>
                <a:t>S20</a:t>
              </a:r>
            </a:p>
          </p:txBody>
        </p:sp>
        <p:sp>
          <p:nvSpPr>
            <p:cNvPr id="2546" name="AutoShape 498"/>
            <p:cNvSpPr>
              <a:spLocks noChangeAspect="1" noChangeArrowheads="1"/>
            </p:cNvSpPr>
            <p:nvPr/>
          </p:nvSpPr>
          <p:spPr bwMode="auto">
            <a:xfrm rot="-5400000">
              <a:off x="980" y="534"/>
              <a:ext cx="109" cy="138"/>
            </a:xfrm>
            <a:prstGeom prst="hexagon">
              <a:avLst>
                <a:gd name="adj" fmla="val 25000"/>
                <a:gd name="vf" fmla="val 115470"/>
              </a:avLst>
            </a:prstGeom>
            <a:gradFill rotWithShape="1">
              <a:gsLst>
                <a:gs pos="0">
                  <a:srgbClr val="CEF1FE">
                    <a:gamma/>
                    <a:shade val="60392"/>
                    <a:invGamma/>
                  </a:srgbClr>
                </a:gs>
                <a:gs pos="50000">
                  <a:srgbClr val="CEF1FE"/>
                </a:gs>
                <a:gs pos="100000">
                  <a:srgbClr val="CEF1FE">
                    <a:gamma/>
                    <a:shade val="60392"/>
                    <a:invGamma/>
                  </a:srgbClr>
                </a:gs>
              </a:gsLst>
              <a:lin ang="0" scaled="1"/>
            </a:gra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algn="ctr"/>
              <a:r>
                <a:rPr lang="en-US" sz="600" b="1">
                  <a:cs typeface="Arial" charset="0"/>
                </a:rPr>
                <a:t>K321</a:t>
              </a:r>
            </a:p>
          </p:txBody>
        </p:sp>
        <p:sp>
          <p:nvSpPr>
            <p:cNvPr id="2547" name="AutoShape 499"/>
            <p:cNvSpPr>
              <a:spLocks noChangeAspect="1" noChangeArrowheads="1"/>
            </p:cNvSpPr>
            <p:nvPr/>
          </p:nvSpPr>
          <p:spPr bwMode="auto">
            <a:xfrm flipH="1">
              <a:off x="248" y="426"/>
              <a:ext cx="102" cy="92"/>
            </a:xfrm>
            <a:prstGeom prst="hexagon">
              <a:avLst>
                <a:gd name="adj" fmla="val 27717"/>
                <a:gd name="vf" fmla="val 115470"/>
              </a:avLst>
            </a:prstGeom>
            <a:gradFill rotWithShape="1">
              <a:gsLst>
                <a:gs pos="0">
                  <a:srgbClr val="FF0000"/>
                </a:gs>
                <a:gs pos="50000">
                  <a:srgbClr val="FFCC00"/>
                </a:gs>
                <a:gs pos="100000">
                  <a:srgbClr val="FF0000"/>
                </a:gs>
              </a:gsLst>
              <a:lin ang="5400000" scaled="1"/>
            </a:gra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54864" rIns="18288" anchor="ctr" anchorCtr="1"/>
            <a:lstStyle/>
            <a:p>
              <a:pPr algn="ctr"/>
              <a:r>
                <a:rPr lang="en-US" sz="800" b="1">
                  <a:solidFill>
                    <a:srgbClr val="6C0000"/>
                  </a:solidFill>
                </a:rPr>
                <a:t>U </a:t>
              </a:r>
            </a:p>
          </p:txBody>
        </p:sp>
        <p:sp>
          <p:nvSpPr>
            <p:cNvPr id="2548" name="Text Box 500"/>
            <p:cNvSpPr txBox="1">
              <a:spLocks noChangeArrowheads="1"/>
            </p:cNvSpPr>
            <p:nvPr/>
          </p:nvSpPr>
          <p:spPr bwMode="auto">
            <a:xfrm>
              <a:off x="388" y="568"/>
              <a:ext cx="360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24731D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/>
                <a:t>neddylation</a:t>
              </a:r>
            </a:p>
          </p:txBody>
        </p:sp>
        <p:sp>
          <p:nvSpPr>
            <p:cNvPr id="2549" name="Text Box 501"/>
            <p:cNvSpPr txBox="1">
              <a:spLocks noChangeArrowheads="1"/>
            </p:cNvSpPr>
            <p:nvPr/>
          </p:nvSpPr>
          <p:spPr bwMode="auto">
            <a:xfrm>
              <a:off x="388" y="434"/>
              <a:ext cx="423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24731D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/>
                <a:t>ubiquitination</a:t>
              </a:r>
            </a:p>
          </p:txBody>
        </p:sp>
        <p:sp>
          <p:nvSpPr>
            <p:cNvPr id="2550" name="Text Box 502"/>
            <p:cNvSpPr txBox="1">
              <a:spLocks noChangeArrowheads="1"/>
            </p:cNvSpPr>
            <p:nvPr/>
          </p:nvSpPr>
          <p:spPr bwMode="auto">
            <a:xfrm>
              <a:off x="388" y="702"/>
              <a:ext cx="378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24731D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/>
                <a:t>sumoylation</a:t>
              </a:r>
            </a:p>
          </p:txBody>
        </p:sp>
        <p:sp>
          <p:nvSpPr>
            <p:cNvPr id="2551" name="Text Box 503"/>
            <p:cNvSpPr txBox="1">
              <a:spLocks noChangeArrowheads="1"/>
            </p:cNvSpPr>
            <p:nvPr/>
          </p:nvSpPr>
          <p:spPr bwMode="auto">
            <a:xfrm>
              <a:off x="1152" y="431"/>
              <a:ext cx="902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24731D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/>
                <a:t>non-phosphorylated residues</a:t>
              </a:r>
            </a:p>
          </p:txBody>
        </p:sp>
        <p:sp>
          <p:nvSpPr>
            <p:cNvPr id="2552" name="Text Box 504"/>
            <p:cNvSpPr txBox="1">
              <a:spLocks noChangeArrowheads="1"/>
            </p:cNvSpPr>
            <p:nvPr/>
          </p:nvSpPr>
          <p:spPr bwMode="auto">
            <a:xfrm>
              <a:off x="1152" y="560"/>
              <a:ext cx="598" cy="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24731D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/>
                <a:t>acetylated residues</a:t>
              </a:r>
            </a:p>
          </p:txBody>
        </p:sp>
      </p:grpSp>
      <p:sp>
        <p:nvSpPr>
          <p:cNvPr id="2553" name="Oval 505"/>
          <p:cNvSpPr>
            <a:spLocks noChangeArrowheads="1"/>
          </p:cNvSpPr>
          <p:nvPr/>
        </p:nvSpPr>
        <p:spPr bwMode="auto">
          <a:xfrm>
            <a:off x="0" y="79375"/>
            <a:ext cx="3690938" cy="644525"/>
          </a:xfrm>
          <a:prstGeom prst="ellipse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/>
          <a:p>
            <a:pPr algn="ctr"/>
            <a:r>
              <a:rPr lang="en-US" sz="1600" b="1" dirty="0"/>
              <a:t>p53 </a:t>
            </a:r>
            <a:r>
              <a:rPr lang="en-US" sz="1600" b="1" dirty="0" err="1"/>
              <a:t>ubiquitination</a:t>
            </a:r>
            <a:endParaRPr lang="en-US" sz="1600" b="1" dirty="0"/>
          </a:p>
        </p:txBody>
      </p:sp>
      <p:grpSp>
        <p:nvGrpSpPr>
          <p:cNvPr id="2554" name="Group 506"/>
          <p:cNvGrpSpPr>
            <a:grpSpLocks noChangeAspect="1"/>
          </p:cNvGrpSpPr>
          <p:nvPr/>
        </p:nvGrpSpPr>
        <p:grpSpPr bwMode="auto">
          <a:xfrm>
            <a:off x="3429000" y="4330700"/>
            <a:ext cx="430213" cy="227013"/>
            <a:chOff x="1217" y="2434"/>
            <a:chExt cx="216" cy="114"/>
          </a:xfrm>
        </p:grpSpPr>
        <p:grpSp>
          <p:nvGrpSpPr>
            <p:cNvPr id="2555" name="Group 507"/>
            <p:cNvGrpSpPr>
              <a:grpSpLocks noChangeAspect="1"/>
            </p:cNvGrpSpPr>
            <p:nvPr/>
          </p:nvGrpSpPr>
          <p:grpSpPr bwMode="auto">
            <a:xfrm>
              <a:off x="1217" y="2434"/>
              <a:ext cx="216" cy="114"/>
              <a:chOff x="3436" y="733"/>
              <a:chExt cx="1644" cy="861"/>
            </a:xfrm>
          </p:grpSpPr>
          <p:sp>
            <p:nvSpPr>
              <p:cNvPr id="2556" name="Freeform 508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57" name="Oval 509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58" name="Oval 510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59" name="Oval 511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60" name="Oval 512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561" name="Text Box 513"/>
            <p:cNvSpPr txBox="1">
              <a:spLocks noChangeAspect="1" noChangeArrowheads="1"/>
            </p:cNvSpPr>
            <p:nvPr/>
          </p:nvSpPr>
          <p:spPr bwMode="auto">
            <a:xfrm>
              <a:off x="1264" y="2465"/>
              <a:ext cx="66" cy="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6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grpSp>
        <p:nvGrpSpPr>
          <p:cNvPr id="2562" name="Group 514"/>
          <p:cNvGrpSpPr>
            <a:grpSpLocks noChangeAspect="1"/>
          </p:cNvGrpSpPr>
          <p:nvPr/>
        </p:nvGrpSpPr>
        <p:grpSpPr bwMode="auto">
          <a:xfrm>
            <a:off x="4857750" y="4816475"/>
            <a:ext cx="1238250" cy="71438"/>
            <a:chOff x="2356" y="3238"/>
            <a:chExt cx="1483" cy="90"/>
          </a:xfrm>
        </p:grpSpPr>
        <p:grpSp>
          <p:nvGrpSpPr>
            <p:cNvPr id="2563" name="Group 515"/>
            <p:cNvGrpSpPr>
              <a:grpSpLocks noChangeAspect="1"/>
            </p:cNvGrpSpPr>
            <p:nvPr/>
          </p:nvGrpSpPr>
          <p:grpSpPr bwMode="auto">
            <a:xfrm>
              <a:off x="2356" y="3238"/>
              <a:ext cx="763" cy="89"/>
              <a:chOff x="2591" y="3843"/>
              <a:chExt cx="763" cy="89"/>
            </a:xfrm>
          </p:grpSpPr>
          <p:sp>
            <p:nvSpPr>
              <p:cNvPr id="2564" name="Freeform 516"/>
              <p:cNvSpPr>
                <a:spLocks noChangeAspect="1"/>
              </p:cNvSpPr>
              <p:nvPr/>
            </p:nvSpPr>
            <p:spPr bwMode="auto">
              <a:xfrm flipV="1">
                <a:off x="3222" y="3844"/>
                <a:ext cx="94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99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65" name="AutoShape 517"/>
              <p:cNvSpPr>
                <a:spLocks noChangeAspect="1" noChangeArrowheads="1"/>
              </p:cNvSpPr>
              <p:nvPr/>
            </p:nvSpPr>
            <p:spPr bwMode="auto">
              <a:xfrm flipV="1">
                <a:off x="3311" y="3902"/>
                <a:ext cx="7" cy="2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66" name="AutoShape 518"/>
              <p:cNvSpPr>
                <a:spLocks noChangeAspect="1" noChangeArrowheads="1"/>
              </p:cNvSpPr>
              <p:nvPr/>
            </p:nvSpPr>
            <p:spPr bwMode="auto">
              <a:xfrm flipV="1">
                <a:off x="3331" y="3887"/>
                <a:ext cx="6" cy="36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67" name="AutoShape 519"/>
              <p:cNvSpPr>
                <a:spLocks noChangeAspect="1" noChangeArrowheads="1"/>
              </p:cNvSpPr>
              <p:nvPr/>
            </p:nvSpPr>
            <p:spPr bwMode="auto">
              <a:xfrm flipV="1">
                <a:off x="3311" y="3874"/>
                <a:ext cx="7" cy="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68" name="AutoShape 520"/>
              <p:cNvSpPr>
                <a:spLocks noChangeAspect="1" noChangeArrowheads="1"/>
              </p:cNvSpPr>
              <p:nvPr/>
            </p:nvSpPr>
            <p:spPr bwMode="auto">
              <a:xfrm flipV="1">
                <a:off x="3331" y="3852"/>
                <a:ext cx="6" cy="36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69" name="Freeform 521"/>
              <p:cNvSpPr>
                <a:spLocks noChangeAspect="1"/>
              </p:cNvSpPr>
              <p:nvPr/>
            </p:nvSpPr>
            <p:spPr bwMode="auto">
              <a:xfrm flipH="1" flipV="1">
                <a:off x="3259" y="3844"/>
                <a:ext cx="95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33CC33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70" name="Freeform 522"/>
              <p:cNvSpPr>
                <a:spLocks noChangeAspect="1"/>
              </p:cNvSpPr>
              <p:nvPr/>
            </p:nvSpPr>
            <p:spPr bwMode="auto">
              <a:xfrm flipH="1" flipV="1">
                <a:off x="2591" y="3843"/>
                <a:ext cx="95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99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71" name="Freeform 523"/>
              <p:cNvSpPr>
                <a:spLocks noChangeAspect="1"/>
              </p:cNvSpPr>
              <p:nvPr/>
            </p:nvSpPr>
            <p:spPr bwMode="auto">
              <a:xfrm flipV="1">
                <a:off x="3041" y="3843"/>
                <a:ext cx="94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99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72" name="Freeform 524"/>
              <p:cNvSpPr>
                <a:spLocks noChangeAspect="1"/>
              </p:cNvSpPr>
              <p:nvPr/>
            </p:nvSpPr>
            <p:spPr bwMode="auto">
              <a:xfrm flipV="1">
                <a:off x="2988" y="3843"/>
                <a:ext cx="95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33CC33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73" name="Freeform 525"/>
              <p:cNvSpPr>
                <a:spLocks noChangeAspect="1"/>
              </p:cNvSpPr>
              <p:nvPr/>
            </p:nvSpPr>
            <p:spPr bwMode="auto">
              <a:xfrm flipV="1">
                <a:off x="2860" y="3843"/>
                <a:ext cx="95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99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74" name="Freeform 526"/>
              <p:cNvSpPr>
                <a:spLocks noChangeAspect="1"/>
              </p:cNvSpPr>
              <p:nvPr/>
            </p:nvSpPr>
            <p:spPr bwMode="auto">
              <a:xfrm flipV="1">
                <a:off x="2808" y="3843"/>
                <a:ext cx="94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33CC33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75" name="Freeform 527"/>
              <p:cNvSpPr>
                <a:spLocks noChangeAspect="1"/>
              </p:cNvSpPr>
              <p:nvPr/>
            </p:nvSpPr>
            <p:spPr bwMode="auto">
              <a:xfrm flipV="1">
                <a:off x="2680" y="3843"/>
                <a:ext cx="94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cmpd="sng">
                    <a:solidFill>
                      <a:srgbClr val="FF99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76" name="Freeform 528"/>
              <p:cNvSpPr>
                <a:spLocks noChangeAspect="1"/>
              </p:cNvSpPr>
              <p:nvPr/>
            </p:nvSpPr>
            <p:spPr bwMode="auto">
              <a:xfrm flipV="1">
                <a:off x="2628" y="3843"/>
                <a:ext cx="93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cmpd="sng">
                    <a:solidFill>
                      <a:srgbClr val="33CC33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77" name="AutoShape 529"/>
              <p:cNvSpPr>
                <a:spLocks noChangeAspect="1" noChangeArrowheads="1"/>
              </p:cNvSpPr>
              <p:nvPr/>
            </p:nvSpPr>
            <p:spPr bwMode="auto">
              <a:xfrm flipV="1">
                <a:off x="2699" y="3852"/>
                <a:ext cx="5" cy="36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78" name="AutoShape 530"/>
              <p:cNvSpPr>
                <a:spLocks noChangeAspect="1" noChangeArrowheads="1"/>
              </p:cNvSpPr>
              <p:nvPr/>
            </p:nvSpPr>
            <p:spPr bwMode="auto">
              <a:xfrm flipV="1">
                <a:off x="2718" y="3878"/>
                <a:ext cx="6" cy="2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79" name="AutoShape 531"/>
              <p:cNvSpPr>
                <a:spLocks noChangeAspect="1" noChangeArrowheads="1"/>
              </p:cNvSpPr>
              <p:nvPr/>
            </p:nvSpPr>
            <p:spPr bwMode="auto">
              <a:xfrm flipV="1">
                <a:off x="2678" y="3843"/>
                <a:ext cx="6" cy="2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80" name="AutoShape 532"/>
              <p:cNvSpPr>
                <a:spLocks noChangeAspect="1" noChangeArrowheads="1"/>
              </p:cNvSpPr>
              <p:nvPr/>
            </p:nvSpPr>
            <p:spPr bwMode="auto">
              <a:xfrm flipV="1">
                <a:off x="2657" y="3851"/>
                <a:ext cx="7" cy="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81" name="AutoShape 533"/>
              <p:cNvSpPr>
                <a:spLocks noChangeAspect="1" noChangeArrowheads="1"/>
              </p:cNvSpPr>
              <p:nvPr/>
            </p:nvSpPr>
            <p:spPr bwMode="auto">
              <a:xfrm flipV="1">
                <a:off x="2782" y="3892"/>
                <a:ext cx="6" cy="3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82" name="AutoShape 534"/>
              <p:cNvSpPr>
                <a:spLocks noChangeAspect="1" noChangeArrowheads="1"/>
              </p:cNvSpPr>
              <p:nvPr/>
            </p:nvSpPr>
            <p:spPr bwMode="auto">
              <a:xfrm flipV="1">
                <a:off x="2803" y="3874"/>
                <a:ext cx="7" cy="3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83" name="AutoShape 535"/>
              <p:cNvSpPr>
                <a:spLocks noChangeAspect="1" noChangeArrowheads="1"/>
              </p:cNvSpPr>
              <p:nvPr/>
            </p:nvSpPr>
            <p:spPr bwMode="auto">
              <a:xfrm flipV="1">
                <a:off x="2737" y="3900"/>
                <a:ext cx="6" cy="1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84" name="AutoShape 536"/>
              <p:cNvSpPr>
                <a:spLocks noChangeAspect="1" noChangeArrowheads="1"/>
              </p:cNvSpPr>
              <p:nvPr/>
            </p:nvSpPr>
            <p:spPr bwMode="auto">
              <a:xfrm flipV="1">
                <a:off x="2761" y="3908"/>
                <a:ext cx="6" cy="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85" name="AutoShape 537"/>
              <p:cNvSpPr>
                <a:spLocks noChangeAspect="1" noChangeArrowheads="1"/>
              </p:cNvSpPr>
              <p:nvPr/>
            </p:nvSpPr>
            <p:spPr bwMode="auto">
              <a:xfrm flipV="1">
                <a:off x="2824" y="3862"/>
                <a:ext cx="6" cy="1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86" name="AutoShape 538"/>
              <p:cNvSpPr>
                <a:spLocks noChangeAspect="1" noChangeArrowheads="1"/>
              </p:cNvSpPr>
              <p:nvPr/>
            </p:nvSpPr>
            <p:spPr bwMode="auto">
              <a:xfrm>
                <a:off x="2908" y="3894"/>
                <a:ext cx="7" cy="1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87" name="AutoShape 539"/>
              <p:cNvSpPr>
                <a:spLocks noChangeAspect="1" noChangeArrowheads="1"/>
              </p:cNvSpPr>
              <p:nvPr/>
            </p:nvSpPr>
            <p:spPr bwMode="auto">
              <a:xfrm flipV="1">
                <a:off x="2890" y="3865"/>
                <a:ext cx="7" cy="3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88" name="AutoShape 540"/>
              <p:cNvSpPr>
                <a:spLocks noChangeAspect="1" noChangeArrowheads="1"/>
              </p:cNvSpPr>
              <p:nvPr/>
            </p:nvSpPr>
            <p:spPr bwMode="auto">
              <a:xfrm>
                <a:off x="2869" y="3847"/>
                <a:ext cx="7" cy="3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89" name="AutoShape 541"/>
              <p:cNvSpPr>
                <a:spLocks noChangeAspect="1" noChangeArrowheads="1"/>
              </p:cNvSpPr>
              <p:nvPr/>
            </p:nvSpPr>
            <p:spPr bwMode="auto">
              <a:xfrm flipV="1">
                <a:off x="2846" y="3846"/>
                <a:ext cx="6" cy="17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90" name="AutoShape 542"/>
              <p:cNvSpPr>
                <a:spLocks noChangeAspect="1" noChangeArrowheads="1"/>
              </p:cNvSpPr>
              <p:nvPr/>
            </p:nvSpPr>
            <p:spPr bwMode="auto">
              <a:xfrm>
                <a:off x="2978" y="3879"/>
                <a:ext cx="6" cy="3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91" name="AutoShape 543"/>
              <p:cNvSpPr>
                <a:spLocks noChangeAspect="1" noChangeArrowheads="1"/>
              </p:cNvSpPr>
              <p:nvPr/>
            </p:nvSpPr>
            <p:spPr bwMode="auto">
              <a:xfrm flipV="1">
                <a:off x="2956" y="3897"/>
                <a:ext cx="7" cy="3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92" name="AutoShape 544"/>
              <p:cNvSpPr>
                <a:spLocks noChangeAspect="1" noChangeArrowheads="1"/>
              </p:cNvSpPr>
              <p:nvPr/>
            </p:nvSpPr>
            <p:spPr bwMode="auto">
              <a:xfrm flipV="1">
                <a:off x="2935" y="3907"/>
                <a:ext cx="7" cy="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93" name="AutoShape 545"/>
              <p:cNvSpPr>
                <a:spLocks noChangeAspect="1" noChangeArrowheads="1"/>
              </p:cNvSpPr>
              <p:nvPr/>
            </p:nvSpPr>
            <p:spPr bwMode="auto">
              <a:xfrm flipV="1">
                <a:off x="3066" y="3858"/>
                <a:ext cx="6" cy="34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94" name="AutoShape 546"/>
              <p:cNvSpPr>
                <a:spLocks noChangeAspect="1" noChangeArrowheads="1"/>
              </p:cNvSpPr>
              <p:nvPr/>
            </p:nvSpPr>
            <p:spPr bwMode="auto">
              <a:xfrm flipV="1">
                <a:off x="3042" y="3845"/>
                <a:ext cx="7" cy="3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95" name="AutoShape 547"/>
              <p:cNvSpPr>
                <a:spLocks noChangeAspect="1" noChangeArrowheads="1"/>
              </p:cNvSpPr>
              <p:nvPr/>
            </p:nvSpPr>
            <p:spPr bwMode="auto">
              <a:xfrm flipV="1">
                <a:off x="2997" y="3866"/>
                <a:ext cx="6" cy="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96" name="AutoShape 548"/>
              <p:cNvSpPr>
                <a:spLocks noChangeAspect="1" noChangeArrowheads="1"/>
              </p:cNvSpPr>
              <p:nvPr/>
            </p:nvSpPr>
            <p:spPr bwMode="auto">
              <a:xfrm>
                <a:off x="3023" y="3849"/>
                <a:ext cx="7" cy="1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97" name="AutoShape 549"/>
              <p:cNvSpPr>
                <a:spLocks noChangeAspect="1" noChangeArrowheads="1"/>
              </p:cNvSpPr>
              <p:nvPr/>
            </p:nvSpPr>
            <p:spPr bwMode="auto">
              <a:xfrm flipV="1">
                <a:off x="3085" y="3887"/>
                <a:ext cx="7" cy="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98" name="AutoShape 550"/>
              <p:cNvSpPr>
                <a:spLocks noChangeAspect="1" noChangeArrowheads="1"/>
              </p:cNvSpPr>
              <p:nvPr/>
            </p:nvSpPr>
            <p:spPr bwMode="auto">
              <a:xfrm flipV="1">
                <a:off x="3111" y="3913"/>
                <a:ext cx="7" cy="1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599" name="AutoShape 551"/>
              <p:cNvSpPr>
                <a:spLocks noChangeAspect="1" noChangeArrowheads="1"/>
              </p:cNvSpPr>
              <p:nvPr/>
            </p:nvSpPr>
            <p:spPr bwMode="auto">
              <a:xfrm flipV="1">
                <a:off x="3151" y="3885"/>
                <a:ext cx="7" cy="3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00" name="AutoShape 552"/>
              <p:cNvSpPr>
                <a:spLocks noChangeAspect="1" noChangeArrowheads="1"/>
              </p:cNvSpPr>
              <p:nvPr/>
            </p:nvSpPr>
            <p:spPr bwMode="auto">
              <a:xfrm flipV="1">
                <a:off x="3173" y="3869"/>
                <a:ext cx="6" cy="2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01" name="AutoShape 553"/>
              <p:cNvSpPr>
                <a:spLocks noChangeAspect="1" noChangeArrowheads="1"/>
              </p:cNvSpPr>
              <p:nvPr/>
            </p:nvSpPr>
            <p:spPr bwMode="auto">
              <a:xfrm flipV="1">
                <a:off x="3131" y="3903"/>
                <a:ext cx="7" cy="26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02" name="Freeform 554"/>
              <p:cNvSpPr>
                <a:spLocks noChangeAspect="1"/>
              </p:cNvSpPr>
              <p:nvPr/>
            </p:nvSpPr>
            <p:spPr bwMode="auto">
              <a:xfrm flipV="1">
                <a:off x="3169" y="3843"/>
                <a:ext cx="94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33CC33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03" name="AutoShape 555"/>
              <p:cNvSpPr>
                <a:spLocks noChangeAspect="1" noChangeArrowheads="1"/>
              </p:cNvSpPr>
              <p:nvPr/>
            </p:nvSpPr>
            <p:spPr bwMode="auto">
              <a:xfrm flipV="1">
                <a:off x="2699" y="3888"/>
                <a:ext cx="5" cy="3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04" name="AutoShape 556"/>
              <p:cNvSpPr>
                <a:spLocks noChangeAspect="1" noChangeArrowheads="1"/>
              </p:cNvSpPr>
              <p:nvPr/>
            </p:nvSpPr>
            <p:spPr bwMode="auto">
              <a:xfrm flipV="1">
                <a:off x="2718" y="3904"/>
                <a:ext cx="6" cy="26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05" name="AutoShape 557"/>
              <p:cNvSpPr>
                <a:spLocks noChangeAspect="1" noChangeArrowheads="1"/>
              </p:cNvSpPr>
              <p:nvPr/>
            </p:nvSpPr>
            <p:spPr bwMode="auto">
              <a:xfrm flipV="1">
                <a:off x="2678" y="3871"/>
                <a:ext cx="6" cy="2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06" name="AutoShape 558"/>
              <p:cNvSpPr>
                <a:spLocks noChangeAspect="1" noChangeArrowheads="1"/>
              </p:cNvSpPr>
              <p:nvPr/>
            </p:nvSpPr>
            <p:spPr bwMode="auto">
              <a:xfrm flipV="1">
                <a:off x="2657" y="3860"/>
                <a:ext cx="7" cy="1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07" name="AutoShape 559"/>
              <p:cNvSpPr>
                <a:spLocks noChangeAspect="1" noChangeArrowheads="1"/>
              </p:cNvSpPr>
              <p:nvPr/>
            </p:nvSpPr>
            <p:spPr bwMode="auto">
              <a:xfrm flipV="1">
                <a:off x="2782" y="3858"/>
                <a:ext cx="6" cy="34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08" name="AutoShape 560"/>
              <p:cNvSpPr>
                <a:spLocks noChangeAspect="1" noChangeArrowheads="1"/>
              </p:cNvSpPr>
              <p:nvPr/>
            </p:nvSpPr>
            <p:spPr bwMode="auto">
              <a:xfrm flipV="1">
                <a:off x="2803" y="3845"/>
                <a:ext cx="7" cy="3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09" name="AutoShape 561"/>
              <p:cNvSpPr>
                <a:spLocks noChangeAspect="1" noChangeArrowheads="1"/>
              </p:cNvSpPr>
              <p:nvPr/>
            </p:nvSpPr>
            <p:spPr bwMode="auto">
              <a:xfrm flipV="1">
                <a:off x="2737" y="3913"/>
                <a:ext cx="6" cy="1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10" name="AutoShape 562"/>
              <p:cNvSpPr>
                <a:spLocks noChangeAspect="1" noChangeArrowheads="1"/>
              </p:cNvSpPr>
              <p:nvPr/>
            </p:nvSpPr>
            <p:spPr bwMode="auto">
              <a:xfrm flipV="1">
                <a:off x="2761" y="3888"/>
                <a:ext cx="6" cy="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11" name="AutoShape 563"/>
              <p:cNvSpPr>
                <a:spLocks noChangeAspect="1" noChangeArrowheads="1"/>
              </p:cNvSpPr>
              <p:nvPr/>
            </p:nvSpPr>
            <p:spPr bwMode="auto">
              <a:xfrm flipV="1">
                <a:off x="2824" y="3849"/>
                <a:ext cx="6" cy="1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12" name="AutoShape 564"/>
              <p:cNvSpPr>
                <a:spLocks noChangeAspect="1" noChangeArrowheads="1"/>
              </p:cNvSpPr>
              <p:nvPr/>
            </p:nvSpPr>
            <p:spPr bwMode="auto">
              <a:xfrm>
                <a:off x="2908" y="3912"/>
                <a:ext cx="7" cy="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13" name="AutoShape 565"/>
              <p:cNvSpPr>
                <a:spLocks noChangeAspect="1" noChangeArrowheads="1"/>
              </p:cNvSpPr>
              <p:nvPr/>
            </p:nvSpPr>
            <p:spPr bwMode="auto">
              <a:xfrm flipV="1">
                <a:off x="2890" y="3897"/>
                <a:ext cx="7" cy="3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14" name="AutoShape 566"/>
              <p:cNvSpPr>
                <a:spLocks noChangeAspect="1" noChangeArrowheads="1"/>
              </p:cNvSpPr>
              <p:nvPr/>
            </p:nvSpPr>
            <p:spPr bwMode="auto">
              <a:xfrm>
                <a:off x="2869" y="3881"/>
                <a:ext cx="7" cy="34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15" name="AutoShape 567"/>
              <p:cNvSpPr>
                <a:spLocks noChangeAspect="1" noChangeArrowheads="1"/>
              </p:cNvSpPr>
              <p:nvPr/>
            </p:nvSpPr>
            <p:spPr bwMode="auto">
              <a:xfrm flipV="1">
                <a:off x="2846" y="3864"/>
                <a:ext cx="6" cy="1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16" name="AutoShape 568"/>
              <p:cNvSpPr>
                <a:spLocks noChangeAspect="1" noChangeArrowheads="1"/>
              </p:cNvSpPr>
              <p:nvPr/>
            </p:nvSpPr>
            <p:spPr bwMode="auto">
              <a:xfrm>
                <a:off x="2978" y="3845"/>
                <a:ext cx="6" cy="35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17" name="AutoShape 569"/>
              <p:cNvSpPr>
                <a:spLocks noChangeAspect="1" noChangeArrowheads="1"/>
              </p:cNvSpPr>
              <p:nvPr/>
            </p:nvSpPr>
            <p:spPr bwMode="auto">
              <a:xfrm flipV="1">
                <a:off x="2956" y="3864"/>
                <a:ext cx="7" cy="3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18" name="AutoShape 570"/>
              <p:cNvSpPr>
                <a:spLocks noChangeAspect="1" noChangeArrowheads="1"/>
              </p:cNvSpPr>
              <p:nvPr/>
            </p:nvSpPr>
            <p:spPr bwMode="auto">
              <a:xfrm flipV="1">
                <a:off x="2935" y="3888"/>
                <a:ext cx="7" cy="20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19" name="AutoShape 571"/>
              <p:cNvSpPr>
                <a:spLocks noChangeAspect="1" noChangeArrowheads="1"/>
              </p:cNvSpPr>
              <p:nvPr/>
            </p:nvSpPr>
            <p:spPr bwMode="auto">
              <a:xfrm flipV="1">
                <a:off x="3066" y="3892"/>
                <a:ext cx="6" cy="3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20" name="AutoShape 572"/>
              <p:cNvSpPr>
                <a:spLocks noChangeAspect="1" noChangeArrowheads="1"/>
              </p:cNvSpPr>
              <p:nvPr/>
            </p:nvSpPr>
            <p:spPr bwMode="auto">
              <a:xfrm flipV="1">
                <a:off x="3042" y="3875"/>
                <a:ext cx="7" cy="3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21" name="AutoShape 573"/>
              <p:cNvSpPr>
                <a:spLocks noChangeAspect="1" noChangeArrowheads="1"/>
              </p:cNvSpPr>
              <p:nvPr/>
            </p:nvSpPr>
            <p:spPr bwMode="auto">
              <a:xfrm flipV="1">
                <a:off x="2997" y="3847"/>
                <a:ext cx="6" cy="2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22" name="AutoShape 574"/>
              <p:cNvSpPr>
                <a:spLocks noChangeAspect="1" noChangeArrowheads="1"/>
              </p:cNvSpPr>
              <p:nvPr/>
            </p:nvSpPr>
            <p:spPr bwMode="auto">
              <a:xfrm>
                <a:off x="3023" y="3864"/>
                <a:ext cx="7" cy="14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23" name="AutoShape 575"/>
              <p:cNvSpPr>
                <a:spLocks noChangeAspect="1" noChangeArrowheads="1"/>
              </p:cNvSpPr>
              <p:nvPr/>
            </p:nvSpPr>
            <p:spPr bwMode="auto">
              <a:xfrm flipV="1">
                <a:off x="3085" y="3909"/>
                <a:ext cx="7" cy="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24" name="AutoShape 576"/>
              <p:cNvSpPr>
                <a:spLocks noChangeAspect="1" noChangeArrowheads="1"/>
              </p:cNvSpPr>
              <p:nvPr/>
            </p:nvSpPr>
            <p:spPr bwMode="auto">
              <a:xfrm flipV="1">
                <a:off x="3111" y="3901"/>
                <a:ext cx="7" cy="1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25" name="AutoShape 577"/>
              <p:cNvSpPr>
                <a:spLocks noChangeAspect="1" noChangeArrowheads="1"/>
              </p:cNvSpPr>
              <p:nvPr/>
            </p:nvSpPr>
            <p:spPr bwMode="auto">
              <a:xfrm flipV="1">
                <a:off x="3151" y="3851"/>
                <a:ext cx="7" cy="34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26" name="AutoShape 578"/>
              <p:cNvSpPr>
                <a:spLocks noChangeAspect="1" noChangeArrowheads="1"/>
              </p:cNvSpPr>
              <p:nvPr/>
            </p:nvSpPr>
            <p:spPr bwMode="auto">
              <a:xfrm flipV="1">
                <a:off x="3173" y="3845"/>
                <a:ext cx="6" cy="2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27" name="AutoShape 579"/>
              <p:cNvSpPr>
                <a:spLocks noChangeAspect="1" noChangeArrowheads="1"/>
              </p:cNvSpPr>
              <p:nvPr/>
            </p:nvSpPr>
            <p:spPr bwMode="auto">
              <a:xfrm flipV="1">
                <a:off x="3131" y="3877"/>
                <a:ext cx="7" cy="26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28" name="Freeform 580"/>
              <p:cNvSpPr>
                <a:spLocks noChangeAspect="1"/>
              </p:cNvSpPr>
              <p:nvPr/>
            </p:nvSpPr>
            <p:spPr bwMode="auto">
              <a:xfrm flipH="1" flipV="1">
                <a:off x="2718" y="3843"/>
                <a:ext cx="94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33CC33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29" name="Freeform 581"/>
              <p:cNvSpPr>
                <a:spLocks noChangeAspect="1"/>
              </p:cNvSpPr>
              <p:nvPr/>
            </p:nvSpPr>
            <p:spPr bwMode="auto">
              <a:xfrm flipH="1" flipV="1">
                <a:off x="2770" y="3843"/>
                <a:ext cx="95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99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30" name="Freeform 582"/>
              <p:cNvSpPr>
                <a:spLocks noChangeAspect="1"/>
              </p:cNvSpPr>
              <p:nvPr/>
            </p:nvSpPr>
            <p:spPr bwMode="auto">
              <a:xfrm flipH="1" flipV="1">
                <a:off x="2898" y="3843"/>
                <a:ext cx="95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33CC33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31" name="Freeform 583"/>
              <p:cNvSpPr>
                <a:spLocks noChangeAspect="1"/>
              </p:cNvSpPr>
              <p:nvPr/>
            </p:nvSpPr>
            <p:spPr bwMode="auto">
              <a:xfrm flipH="1" flipV="1">
                <a:off x="2950" y="3843"/>
                <a:ext cx="95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99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32" name="Freeform 584"/>
              <p:cNvSpPr>
                <a:spLocks noChangeAspect="1"/>
              </p:cNvSpPr>
              <p:nvPr/>
            </p:nvSpPr>
            <p:spPr bwMode="auto">
              <a:xfrm flipH="1" flipV="1">
                <a:off x="3079" y="3843"/>
                <a:ext cx="94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33CC33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33" name="AutoShape 585"/>
              <p:cNvSpPr>
                <a:spLocks noChangeAspect="1" noChangeArrowheads="1"/>
              </p:cNvSpPr>
              <p:nvPr/>
            </p:nvSpPr>
            <p:spPr bwMode="auto">
              <a:xfrm flipV="1">
                <a:off x="3246" y="3858"/>
                <a:ext cx="7" cy="35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34" name="AutoShape 586"/>
              <p:cNvSpPr>
                <a:spLocks noChangeAspect="1" noChangeArrowheads="1"/>
              </p:cNvSpPr>
              <p:nvPr/>
            </p:nvSpPr>
            <p:spPr bwMode="auto">
              <a:xfrm flipV="1">
                <a:off x="3222" y="3845"/>
                <a:ext cx="7" cy="3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35" name="AutoShape 587"/>
              <p:cNvSpPr>
                <a:spLocks noChangeAspect="1" noChangeArrowheads="1"/>
              </p:cNvSpPr>
              <p:nvPr/>
            </p:nvSpPr>
            <p:spPr bwMode="auto">
              <a:xfrm>
                <a:off x="3203" y="3850"/>
                <a:ext cx="7" cy="1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36" name="AutoShape 588"/>
              <p:cNvSpPr>
                <a:spLocks noChangeAspect="1" noChangeArrowheads="1"/>
              </p:cNvSpPr>
              <p:nvPr/>
            </p:nvSpPr>
            <p:spPr bwMode="auto">
              <a:xfrm flipV="1">
                <a:off x="3266" y="3888"/>
                <a:ext cx="7" cy="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37" name="AutoShape 589"/>
              <p:cNvSpPr>
                <a:spLocks noChangeAspect="1" noChangeArrowheads="1"/>
              </p:cNvSpPr>
              <p:nvPr/>
            </p:nvSpPr>
            <p:spPr bwMode="auto">
              <a:xfrm flipV="1">
                <a:off x="3246" y="3893"/>
                <a:ext cx="7" cy="3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38" name="AutoShape 590"/>
              <p:cNvSpPr>
                <a:spLocks noChangeAspect="1" noChangeArrowheads="1"/>
              </p:cNvSpPr>
              <p:nvPr/>
            </p:nvSpPr>
            <p:spPr bwMode="auto">
              <a:xfrm flipV="1">
                <a:off x="3222" y="3875"/>
                <a:ext cx="7" cy="3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39" name="AutoShape 591"/>
              <p:cNvSpPr>
                <a:spLocks noChangeAspect="1" noChangeArrowheads="1"/>
              </p:cNvSpPr>
              <p:nvPr/>
            </p:nvSpPr>
            <p:spPr bwMode="auto">
              <a:xfrm>
                <a:off x="3203" y="3864"/>
                <a:ext cx="7" cy="15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40" name="AutoShape 592"/>
              <p:cNvSpPr>
                <a:spLocks noChangeAspect="1" noChangeArrowheads="1"/>
              </p:cNvSpPr>
              <p:nvPr/>
            </p:nvSpPr>
            <p:spPr bwMode="auto">
              <a:xfrm flipV="1">
                <a:off x="3266" y="3909"/>
                <a:ext cx="7" cy="2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41" name="Freeform 593"/>
              <p:cNvSpPr>
                <a:spLocks noChangeAspect="1"/>
              </p:cNvSpPr>
              <p:nvPr/>
            </p:nvSpPr>
            <p:spPr bwMode="auto">
              <a:xfrm flipH="1" flipV="1">
                <a:off x="3131" y="3843"/>
                <a:ext cx="94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99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2642" name="Group 594"/>
            <p:cNvGrpSpPr>
              <a:grpSpLocks noChangeAspect="1"/>
            </p:cNvGrpSpPr>
            <p:nvPr/>
          </p:nvGrpSpPr>
          <p:grpSpPr bwMode="auto">
            <a:xfrm>
              <a:off x="3076" y="3239"/>
              <a:ext cx="763" cy="89"/>
              <a:chOff x="2591" y="3843"/>
              <a:chExt cx="763" cy="89"/>
            </a:xfrm>
          </p:grpSpPr>
          <p:sp>
            <p:nvSpPr>
              <p:cNvPr id="2643" name="Freeform 595"/>
              <p:cNvSpPr>
                <a:spLocks noChangeAspect="1"/>
              </p:cNvSpPr>
              <p:nvPr/>
            </p:nvSpPr>
            <p:spPr bwMode="auto">
              <a:xfrm flipV="1">
                <a:off x="3222" y="3844"/>
                <a:ext cx="94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99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44" name="AutoShape 596"/>
              <p:cNvSpPr>
                <a:spLocks noChangeAspect="1" noChangeArrowheads="1"/>
              </p:cNvSpPr>
              <p:nvPr/>
            </p:nvSpPr>
            <p:spPr bwMode="auto">
              <a:xfrm flipV="1">
                <a:off x="3311" y="3902"/>
                <a:ext cx="7" cy="2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45" name="AutoShape 597"/>
              <p:cNvSpPr>
                <a:spLocks noChangeAspect="1" noChangeArrowheads="1"/>
              </p:cNvSpPr>
              <p:nvPr/>
            </p:nvSpPr>
            <p:spPr bwMode="auto">
              <a:xfrm flipV="1">
                <a:off x="3331" y="3887"/>
                <a:ext cx="6" cy="36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46" name="AutoShape 598"/>
              <p:cNvSpPr>
                <a:spLocks noChangeAspect="1" noChangeArrowheads="1"/>
              </p:cNvSpPr>
              <p:nvPr/>
            </p:nvSpPr>
            <p:spPr bwMode="auto">
              <a:xfrm flipV="1">
                <a:off x="3311" y="3874"/>
                <a:ext cx="7" cy="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47" name="AutoShape 599"/>
              <p:cNvSpPr>
                <a:spLocks noChangeAspect="1" noChangeArrowheads="1"/>
              </p:cNvSpPr>
              <p:nvPr/>
            </p:nvSpPr>
            <p:spPr bwMode="auto">
              <a:xfrm flipV="1">
                <a:off x="3331" y="3852"/>
                <a:ext cx="6" cy="36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48" name="Freeform 600"/>
              <p:cNvSpPr>
                <a:spLocks noChangeAspect="1"/>
              </p:cNvSpPr>
              <p:nvPr/>
            </p:nvSpPr>
            <p:spPr bwMode="auto">
              <a:xfrm flipH="1" flipV="1">
                <a:off x="3259" y="3844"/>
                <a:ext cx="95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33CC33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49" name="Freeform 601"/>
              <p:cNvSpPr>
                <a:spLocks noChangeAspect="1"/>
              </p:cNvSpPr>
              <p:nvPr/>
            </p:nvSpPr>
            <p:spPr bwMode="auto">
              <a:xfrm flipH="1" flipV="1">
                <a:off x="2591" y="3843"/>
                <a:ext cx="95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99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50" name="Freeform 602"/>
              <p:cNvSpPr>
                <a:spLocks noChangeAspect="1"/>
              </p:cNvSpPr>
              <p:nvPr/>
            </p:nvSpPr>
            <p:spPr bwMode="auto">
              <a:xfrm flipV="1">
                <a:off x="3041" y="3843"/>
                <a:ext cx="94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99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51" name="Freeform 603"/>
              <p:cNvSpPr>
                <a:spLocks noChangeAspect="1"/>
              </p:cNvSpPr>
              <p:nvPr/>
            </p:nvSpPr>
            <p:spPr bwMode="auto">
              <a:xfrm flipV="1">
                <a:off x="2988" y="3843"/>
                <a:ext cx="95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33CC33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52" name="Freeform 604"/>
              <p:cNvSpPr>
                <a:spLocks noChangeAspect="1"/>
              </p:cNvSpPr>
              <p:nvPr/>
            </p:nvSpPr>
            <p:spPr bwMode="auto">
              <a:xfrm flipV="1">
                <a:off x="2860" y="3843"/>
                <a:ext cx="95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99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53" name="Freeform 605"/>
              <p:cNvSpPr>
                <a:spLocks noChangeAspect="1"/>
              </p:cNvSpPr>
              <p:nvPr/>
            </p:nvSpPr>
            <p:spPr bwMode="auto">
              <a:xfrm flipV="1">
                <a:off x="2808" y="3843"/>
                <a:ext cx="94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33CC33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54" name="Freeform 606"/>
              <p:cNvSpPr>
                <a:spLocks noChangeAspect="1"/>
              </p:cNvSpPr>
              <p:nvPr/>
            </p:nvSpPr>
            <p:spPr bwMode="auto">
              <a:xfrm flipV="1">
                <a:off x="2680" y="3843"/>
                <a:ext cx="94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cmpd="sng">
                    <a:solidFill>
                      <a:srgbClr val="FF99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55" name="Freeform 607"/>
              <p:cNvSpPr>
                <a:spLocks noChangeAspect="1"/>
              </p:cNvSpPr>
              <p:nvPr/>
            </p:nvSpPr>
            <p:spPr bwMode="auto">
              <a:xfrm flipV="1">
                <a:off x="2628" y="3843"/>
                <a:ext cx="93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cmpd="sng">
                    <a:solidFill>
                      <a:srgbClr val="33CC33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56" name="AutoShape 608"/>
              <p:cNvSpPr>
                <a:spLocks noChangeAspect="1" noChangeArrowheads="1"/>
              </p:cNvSpPr>
              <p:nvPr/>
            </p:nvSpPr>
            <p:spPr bwMode="auto">
              <a:xfrm flipV="1">
                <a:off x="2699" y="3852"/>
                <a:ext cx="5" cy="36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57" name="AutoShape 609"/>
              <p:cNvSpPr>
                <a:spLocks noChangeAspect="1" noChangeArrowheads="1"/>
              </p:cNvSpPr>
              <p:nvPr/>
            </p:nvSpPr>
            <p:spPr bwMode="auto">
              <a:xfrm flipV="1">
                <a:off x="2718" y="3878"/>
                <a:ext cx="6" cy="2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58" name="AutoShape 610"/>
              <p:cNvSpPr>
                <a:spLocks noChangeAspect="1" noChangeArrowheads="1"/>
              </p:cNvSpPr>
              <p:nvPr/>
            </p:nvSpPr>
            <p:spPr bwMode="auto">
              <a:xfrm flipV="1">
                <a:off x="2678" y="3843"/>
                <a:ext cx="6" cy="2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59" name="AutoShape 611"/>
              <p:cNvSpPr>
                <a:spLocks noChangeAspect="1" noChangeArrowheads="1"/>
              </p:cNvSpPr>
              <p:nvPr/>
            </p:nvSpPr>
            <p:spPr bwMode="auto">
              <a:xfrm flipV="1">
                <a:off x="2657" y="3851"/>
                <a:ext cx="7" cy="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60" name="AutoShape 612"/>
              <p:cNvSpPr>
                <a:spLocks noChangeAspect="1" noChangeArrowheads="1"/>
              </p:cNvSpPr>
              <p:nvPr/>
            </p:nvSpPr>
            <p:spPr bwMode="auto">
              <a:xfrm flipV="1">
                <a:off x="2782" y="3892"/>
                <a:ext cx="6" cy="3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61" name="AutoShape 613"/>
              <p:cNvSpPr>
                <a:spLocks noChangeAspect="1" noChangeArrowheads="1"/>
              </p:cNvSpPr>
              <p:nvPr/>
            </p:nvSpPr>
            <p:spPr bwMode="auto">
              <a:xfrm flipV="1">
                <a:off x="2803" y="3874"/>
                <a:ext cx="7" cy="3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62" name="AutoShape 614"/>
              <p:cNvSpPr>
                <a:spLocks noChangeAspect="1" noChangeArrowheads="1"/>
              </p:cNvSpPr>
              <p:nvPr/>
            </p:nvSpPr>
            <p:spPr bwMode="auto">
              <a:xfrm flipV="1">
                <a:off x="2737" y="3900"/>
                <a:ext cx="6" cy="1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63" name="AutoShape 615"/>
              <p:cNvSpPr>
                <a:spLocks noChangeAspect="1" noChangeArrowheads="1"/>
              </p:cNvSpPr>
              <p:nvPr/>
            </p:nvSpPr>
            <p:spPr bwMode="auto">
              <a:xfrm flipV="1">
                <a:off x="2761" y="3908"/>
                <a:ext cx="6" cy="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64" name="AutoShape 616"/>
              <p:cNvSpPr>
                <a:spLocks noChangeAspect="1" noChangeArrowheads="1"/>
              </p:cNvSpPr>
              <p:nvPr/>
            </p:nvSpPr>
            <p:spPr bwMode="auto">
              <a:xfrm flipV="1">
                <a:off x="2824" y="3862"/>
                <a:ext cx="6" cy="1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65" name="AutoShape 617"/>
              <p:cNvSpPr>
                <a:spLocks noChangeAspect="1" noChangeArrowheads="1"/>
              </p:cNvSpPr>
              <p:nvPr/>
            </p:nvSpPr>
            <p:spPr bwMode="auto">
              <a:xfrm>
                <a:off x="2908" y="3894"/>
                <a:ext cx="7" cy="1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66" name="AutoShape 618"/>
              <p:cNvSpPr>
                <a:spLocks noChangeAspect="1" noChangeArrowheads="1"/>
              </p:cNvSpPr>
              <p:nvPr/>
            </p:nvSpPr>
            <p:spPr bwMode="auto">
              <a:xfrm flipV="1">
                <a:off x="2890" y="3865"/>
                <a:ext cx="7" cy="3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67" name="AutoShape 619"/>
              <p:cNvSpPr>
                <a:spLocks noChangeAspect="1" noChangeArrowheads="1"/>
              </p:cNvSpPr>
              <p:nvPr/>
            </p:nvSpPr>
            <p:spPr bwMode="auto">
              <a:xfrm>
                <a:off x="2869" y="3847"/>
                <a:ext cx="7" cy="3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68" name="AutoShape 620"/>
              <p:cNvSpPr>
                <a:spLocks noChangeAspect="1" noChangeArrowheads="1"/>
              </p:cNvSpPr>
              <p:nvPr/>
            </p:nvSpPr>
            <p:spPr bwMode="auto">
              <a:xfrm flipV="1">
                <a:off x="2846" y="3846"/>
                <a:ext cx="6" cy="17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69" name="AutoShape 621"/>
              <p:cNvSpPr>
                <a:spLocks noChangeAspect="1" noChangeArrowheads="1"/>
              </p:cNvSpPr>
              <p:nvPr/>
            </p:nvSpPr>
            <p:spPr bwMode="auto">
              <a:xfrm>
                <a:off x="2978" y="3879"/>
                <a:ext cx="6" cy="3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70" name="AutoShape 622"/>
              <p:cNvSpPr>
                <a:spLocks noChangeAspect="1" noChangeArrowheads="1"/>
              </p:cNvSpPr>
              <p:nvPr/>
            </p:nvSpPr>
            <p:spPr bwMode="auto">
              <a:xfrm flipV="1">
                <a:off x="2956" y="3897"/>
                <a:ext cx="7" cy="3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71" name="AutoShape 623"/>
              <p:cNvSpPr>
                <a:spLocks noChangeAspect="1" noChangeArrowheads="1"/>
              </p:cNvSpPr>
              <p:nvPr/>
            </p:nvSpPr>
            <p:spPr bwMode="auto">
              <a:xfrm flipV="1">
                <a:off x="2935" y="3907"/>
                <a:ext cx="7" cy="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72" name="AutoShape 624"/>
              <p:cNvSpPr>
                <a:spLocks noChangeAspect="1" noChangeArrowheads="1"/>
              </p:cNvSpPr>
              <p:nvPr/>
            </p:nvSpPr>
            <p:spPr bwMode="auto">
              <a:xfrm flipV="1">
                <a:off x="3066" y="3858"/>
                <a:ext cx="6" cy="34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73" name="AutoShape 625"/>
              <p:cNvSpPr>
                <a:spLocks noChangeAspect="1" noChangeArrowheads="1"/>
              </p:cNvSpPr>
              <p:nvPr/>
            </p:nvSpPr>
            <p:spPr bwMode="auto">
              <a:xfrm flipV="1">
                <a:off x="3042" y="3845"/>
                <a:ext cx="7" cy="3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74" name="AutoShape 626"/>
              <p:cNvSpPr>
                <a:spLocks noChangeAspect="1" noChangeArrowheads="1"/>
              </p:cNvSpPr>
              <p:nvPr/>
            </p:nvSpPr>
            <p:spPr bwMode="auto">
              <a:xfrm flipV="1">
                <a:off x="2997" y="3866"/>
                <a:ext cx="6" cy="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75" name="AutoShape 627"/>
              <p:cNvSpPr>
                <a:spLocks noChangeAspect="1" noChangeArrowheads="1"/>
              </p:cNvSpPr>
              <p:nvPr/>
            </p:nvSpPr>
            <p:spPr bwMode="auto">
              <a:xfrm>
                <a:off x="3023" y="3849"/>
                <a:ext cx="7" cy="1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76" name="AutoShape 628"/>
              <p:cNvSpPr>
                <a:spLocks noChangeAspect="1" noChangeArrowheads="1"/>
              </p:cNvSpPr>
              <p:nvPr/>
            </p:nvSpPr>
            <p:spPr bwMode="auto">
              <a:xfrm flipV="1">
                <a:off x="3085" y="3887"/>
                <a:ext cx="7" cy="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77" name="AutoShape 629"/>
              <p:cNvSpPr>
                <a:spLocks noChangeAspect="1" noChangeArrowheads="1"/>
              </p:cNvSpPr>
              <p:nvPr/>
            </p:nvSpPr>
            <p:spPr bwMode="auto">
              <a:xfrm flipV="1">
                <a:off x="3111" y="3913"/>
                <a:ext cx="7" cy="1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78" name="AutoShape 630"/>
              <p:cNvSpPr>
                <a:spLocks noChangeAspect="1" noChangeArrowheads="1"/>
              </p:cNvSpPr>
              <p:nvPr/>
            </p:nvSpPr>
            <p:spPr bwMode="auto">
              <a:xfrm flipV="1">
                <a:off x="3151" y="3885"/>
                <a:ext cx="7" cy="3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79" name="AutoShape 631"/>
              <p:cNvSpPr>
                <a:spLocks noChangeAspect="1" noChangeArrowheads="1"/>
              </p:cNvSpPr>
              <p:nvPr/>
            </p:nvSpPr>
            <p:spPr bwMode="auto">
              <a:xfrm flipV="1">
                <a:off x="3173" y="3869"/>
                <a:ext cx="6" cy="2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80" name="AutoShape 632"/>
              <p:cNvSpPr>
                <a:spLocks noChangeAspect="1" noChangeArrowheads="1"/>
              </p:cNvSpPr>
              <p:nvPr/>
            </p:nvSpPr>
            <p:spPr bwMode="auto">
              <a:xfrm flipV="1">
                <a:off x="3131" y="3903"/>
                <a:ext cx="7" cy="26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81" name="Freeform 633"/>
              <p:cNvSpPr>
                <a:spLocks noChangeAspect="1"/>
              </p:cNvSpPr>
              <p:nvPr/>
            </p:nvSpPr>
            <p:spPr bwMode="auto">
              <a:xfrm flipV="1">
                <a:off x="3169" y="3843"/>
                <a:ext cx="94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33CC33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82" name="AutoShape 634"/>
              <p:cNvSpPr>
                <a:spLocks noChangeAspect="1" noChangeArrowheads="1"/>
              </p:cNvSpPr>
              <p:nvPr/>
            </p:nvSpPr>
            <p:spPr bwMode="auto">
              <a:xfrm flipV="1">
                <a:off x="2699" y="3888"/>
                <a:ext cx="5" cy="3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83" name="AutoShape 635"/>
              <p:cNvSpPr>
                <a:spLocks noChangeAspect="1" noChangeArrowheads="1"/>
              </p:cNvSpPr>
              <p:nvPr/>
            </p:nvSpPr>
            <p:spPr bwMode="auto">
              <a:xfrm flipV="1">
                <a:off x="2718" y="3904"/>
                <a:ext cx="6" cy="26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84" name="AutoShape 636"/>
              <p:cNvSpPr>
                <a:spLocks noChangeAspect="1" noChangeArrowheads="1"/>
              </p:cNvSpPr>
              <p:nvPr/>
            </p:nvSpPr>
            <p:spPr bwMode="auto">
              <a:xfrm flipV="1">
                <a:off x="2678" y="3871"/>
                <a:ext cx="6" cy="2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85" name="AutoShape 637"/>
              <p:cNvSpPr>
                <a:spLocks noChangeAspect="1" noChangeArrowheads="1"/>
              </p:cNvSpPr>
              <p:nvPr/>
            </p:nvSpPr>
            <p:spPr bwMode="auto">
              <a:xfrm flipV="1">
                <a:off x="2657" y="3860"/>
                <a:ext cx="7" cy="1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86" name="AutoShape 638"/>
              <p:cNvSpPr>
                <a:spLocks noChangeAspect="1" noChangeArrowheads="1"/>
              </p:cNvSpPr>
              <p:nvPr/>
            </p:nvSpPr>
            <p:spPr bwMode="auto">
              <a:xfrm flipV="1">
                <a:off x="2782" y="3858"/>
                <a:ext cx="6" cy="34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87" name="AutoShape 639"/>
              <p:cNvSpPr>
                <a:spLocks noChangeAspect="1" noChangeArrowheads="1"/>
              </p:cNvSpPr>
              <p:nvPr/>
            </p:nvSpPr>
            <p:spPr bwMode="auto">
              <a:xfrm flipV="1">
                <a:off x="2803" y="3845"/>
                <a:ext cx="7" cy="3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88" name="AutoShape 640"/>
              <p:cNvSpPr>
                <a:spLocks noChangeAspect="1" noChangeArrowheads="1"/>
              </p:cNvSpPr>
              <p:nvPr/>
            </p:nvSpPr>
            <p:spPr bwMode="auto">
              <a:xfrm flipV="1">
                <a:off x="2737" y="3913"/>
                <a:ext cx="6" cy="1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89" name="AutoShape 641"/>
              <p:cNvSpPr>
                <a:spLocks noChangeAspect="1" noChangeArrowheads="1"/>
              </p:cNvSpPr>
              <p:nvPr/>
            </p:nvSpPr>
            <p:spPr bwMode="auto">
              <a:xfrm flipV="1">
                <a:off x="2761" y="3888"/>
                <a:ext cx="6" cy="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0" name="AutoShape 642"/>
              <p:cNvSpPr>
                <a:spLocks noChangeAspect="1" noChangeArrowheads="1"/>
              </p:cNvSpPr>
              <p:nvPr/>
            </p:nvSpPr>
            <p:spPr bwMode="auto">
              <a:xfrm flipV="1">
                <a:off x="2824" y="3849"/>
                <a:ext cx="6" cy="1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1" name="AutoShape 643"/>
              <p:cNvSpPr>
                <a:spLocks noChangeAspect="1" noChangeArrowheads="1"/>
              </p:cNvSpPr>
              <p:nvPr/>
            </p:nvSpPr>
            <p:spPr bwMode="auto">
              <a:xfrm>
                <a:off x="2908" y="3912"/>
                <a:ext cx="7" cy="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2" name="AutoShape 644"/>
              <p:cNvSpPr>
                <a:spLocks noChangeAspect="1" noChangeArrowheads="1"/>
              </p:cNvSpPr>
              <p:nvPr/>
            </p:nvSpPr>
            <p:spPr bwMode="auto">
              <a:xfrm flipV="1">
                <a:off x="2890" y="3897"/>
                <a:ext cx="7" cy="3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3" name="AutoShape 645"/>
              <p:cNvSpPr>
                <a:spLocks noChangeAspect="1" noChangeArrowheads="1"/>
              </p:cNvSpPr>
              <p:nvPr/>
            </p:nvSpPr>
            <p:spPr bwMode="auto">
              <a:xfrm>
                <a:off x="2869" y="3881"/>
                <a:ext cx="7" cy="34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4" name="AutoShape 646"/>
              <p:cNvSpPr>
                <a:spLocks noChangeAspect="1" noChangeArrowheads="1"/>
              </p:cNvSpPr>
              <p:nvPr/>
            </p:nvSpPr>
            <p:spPr bwMode="auto">
              <a:xfrm flipV="1">
                <a:off x="2846" y="3864"/>
                <a:ext cx="6" cy="1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5" name="AutoShape 647"/>
              <p:cNvSpPr>
                <a:spLocks noChangeAspect="1" noChangeArrowheads="1"/>
              </p:cNvSpPr>
              <p:nvPr/>
            </p:nvSpPr>
            <p:spPr bwMode="auto">
              <a:xfrm>
                <a:off x="2978" y="3845"/>
                <a:ext cx="6" cy="35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6" name="AutoShape 648"/>
              <p:cNvSpPr>
                <a:spLocks noChangeAspect="1" noChangeArrowheads="1"/>
              </p:cNvSpPr>
              <p:nvPr/>
            </p:nvSpPr>
            <p:spPr bwMode="auto">
              <a:xfrm flipV="1">
                <a:off x="2956" y="3864"/>
                <a:ext cx="7" cy="3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7" name="AutoShape 649"/>
              <p:cNvSpPr>
                <a:spLocks noChangeAspect="1" noChangeArrowheads="1"/>
              </p:cNvSpPr>
              <p:nvPr/>
            </p:nvSpPr>
            <p:spPr bwMode="auto">
              <a:xfrm flipV="1">
                <a:off x="2935" y="3888"/>
                <a:ext cx="7" cy="20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8" name="AutoShape 650"/>
              <p:cNvSpPr>
                <a:spLocks noChangeAspect="1" noChangeArrowheads="1"/>
              </p:cNvSpPr>
              <p:nvPr/>
            </p:nvSpPr>
            <p:spPr bwMode="auto">
              <a:xfrm flipV="1">
                <a:off x="3066" y="3892"/>
                <a:ext cx="6" cy="3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9" name="AutoShape 651"/>
              <p:cNvSpPr>
                <a:spLocks noChangeAspect="1" noChangeArrowheads="1"/>
              </p:cNvSpPr>
              <p:nvPr/>
            </p:nvSpPr>
            <p:spPr bwMode="auto">
              <a:xfrm flipV="1">
                <a:off x="3042" y="3875"/>
                <a:ext cx="7" cy="3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00" name="AutoShape 652"/>
              <p:cNvSpPr>
                <a:spLocks noChangeAspect="1" noChangeArrowheads="1"/>
              </p:cNvSpPr>
              <p:nvPr/>
            </p:nvSpPr>
            <p:spPr bwMode="auto">
              <a:xfrm flipV="1">
                <a:off x="2997" y="3847"/>
                <a:ext cx="6" cy="2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01" name="AutoShape 653"/>
              <p:cNvSpPr>
                <a:spLocks noChangeAspect="1" noChangeArrowheads="1"/>
              </p:cNvSpPr>
              <p:nvPr/>
            </p:nvSpPr>
            <p:spPr bwMode="auto">
              <a:xfrm>
                <a:off x="3023" y="3864"/>
                <a:ext cx="7" cy="14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02" name="AutoShape 654"/>
              <p:cNvSpPr>
                <a:spLocks noChangeAspect="1" noChangeArrowheads="1"/>
              </p:cNvSpPr>
              <p:nvPr/>
            </p:nvSpPr>
            <p:spPr bwMode="auto">
              <a:xfrm flipV="1">
                <a:off x="3085" y="3909"/>
                <a:ext cx="7" cy="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03" name="AutoShape 655"/>
              <p:cNvSpPr>
                <a:spLocks noChangeAspect="1" noChangeArrowheads="1"/>
              </p:cNvSpPr>
              <p:nvPr/>
            </p:nvSpPr>
            <p:spPr bwMode="auto">
              <a:xfrm flipV="1">
                <a:off x="3111" y="3901"/>
                <a:ext cx="7" cy="1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04" name="AutoShape 656"/>
              <p:cNvSpPr>
                <a:spLocks noChangeAspect="1" noChangeArrowheads="1"/>
              </p:cNvSpPr>
              <p:nvPr/>
            </p:nvSpPr>
            <p:spPr bwMode="auto">
              <a:xfrm flipV="1">
                <a:off x="3151" y="3851"/>
                <a:ext cx="7" cy="34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05" name="AutoShape 657"/>
              <p:cNvSpPr>
                <a:spLocks noChangeAspect="1" noChangeArrowheads="1"/>
              </p:cNvSpPr>
              <p:nvPr/>
            </p:nvSpPr>
            <p:spPr bwMode="auto">
              <a:xfrm flipV="1">
                <a:off x="3173" y="3845"/>
                <a:ext cx="6" cy="2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06" name="AutoShape 658"/>
              <p:cNvSpPr>
                <a:spLocks noChangeAspect="1" noChangeArrowheads="1"/>
              </p:cNvSpPr>
              <p:nvPr/>
            </p:nvSpPr>
            <p:spPr bwMode="auto">
              <a:xfrm flipV="1">
                <a:off x="3131" y="3877"/>
                <a:ext cx="7" cy="26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07" name="Freeform 659"/>
              <p:cNvSpPr>
                <a:spLocks noChangeAspect="1"/>
              </p:cNvSpPr>
              <p:nvPr/>
            </p:nvSpPr>
            <p:spPr bwMode="auto">
              <a:xfrm flipH="1" flipV="1">
                <a:off x="2718" y="3843"/>
                <a:ext cx="94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33CC33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708" name="Freeform 660"/>
              <p:cNvSpPr>
                <a:spLocks noChangeAspect="1"/>
              </p:cNvSpPr>
              <p:nvPr/>
            </p:nvSpPr>
            <p:spPr bwMode="auto">
              <a:xfrm flipH="1" flipV="1">
                <a:off x="2770" y="3843"/>
                <a:ext cx="95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99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709" name="Freeform 661"/>
              <p:cNvSpPr>
                <a:spLocks noChangeAspect="1"/>
              </p:cNvSpPr>
              <p:nvPr/>
            </p:nvSpPr>
            <p:spPr bwMode="auto">
              <a:xfrm flipH="1" flipV="1">
                <a:off x="2898" y="3843"/>
                <a:ext cx="95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33CC33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710" name="Freeform 662"/>
              <p:cNvSpPr>
                <a:spLocks noChangeAspect="1"/>
              </p:cNvSpPr>
              <p:nvPr/>
            </p:nvSpPr>
            <p:spPr bwMode="auto">
              <a:xfrm flipH="1" flipV="1">
                <a:off x="2950" y="3843"/>
                <a:ext cx="95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99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711" name="Freeform 663"/>
              <p:cNvSpPr>
                <a:spLocks noChangeAspect="1"/>
              </p:cNvSpPr>
              <p:nvPr/>
            </p:nvSpPr>
            <p:spPr bwMode="auto">
              <a:xfrm flipH="1" flipV="1">
                <a:off x="3079" y="3843"/>
                <a:ext cx="94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33CC33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712" name="AutoShape 664"/>
              <p:cNvSpPr>
                <a:spLocks noChangeAspect="1" noChangeArrowheads="1"/>
              </p:cNvSpPr>
              <p:nvPr/>
            </p:nvSpPr>
            <p:spPr bwMode="auto">
              <a:xfrm flipV="1">
                <a:off x="3246" y="3858"/>
                <a:ext cx="7" cy="35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13" name="AutoShape 665"/>
              <p:cNvSpPr>
                <a:spLocks noChangeAspect="1" noChangeArrowheads="1"/>
              </p:cNvSpPr>
              <p:nvPr/>
            </p:nvSpPr>
            <p:spPr bwMode="auto">
              <a:xfrm flipV="1">
                <a:off x="3222" y="3845"/>
                <a:ext cx="7" cy="3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14" name="AutoShape 666"/>
              <p:cNvSpPr>
                <a:spLocks noChangeAspect="1" noChangeArrowheads="1"/>
              </p:cNvSpPr>
              <p:nvPr/>
            </p:nvSpPr>
            <p:spPr bwMode="auto">
              <a:xfrm>
                <a:off x="3203" y="3850"/>
                <a:ext cx="7" cy="1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15" name="AutoShape 667"/>
              <p:cNvSpPr>
                <a:spLocks noChangeAspect="1" noChangeArrowheads="1"/>
              </p:cNvSpPr>
              <p:nvPr/>
            </p:nvSpPr>
            <p:spPr bwMode="auto">
              <a:xfrm flipV="1">
                <a:off x="3266" y="3888"/>
                <a:ext cx="7" cy="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16" name="AutoShape 668"/>
              <p:cNvSpPr>
                <a:spLocks noChangeAspect="1" noChangeArrowheads="1"/>
              </p:cNvSpPr>
              <p:nvPr/>
            </p:nvSpPr>
            <p:spPr bwMode="auto">
              <a:xfrm flipV="1">
                <a:off x="3246" y="3893"/>
                <a:ext cx="7" cy="3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17" name="AutoShape 669"/>
              <p:cNvSpPr>
                <a:spLocks noChangeAspect="1" noChangeArrowheads="1"/>
              </p:cNvSpPr>
              <p:nvPr/>
            </p:nvSpPr>
            <p:spPr bwMode="auto">
              <a:xfrm flipV="1">
                <a:off x="3222" y="3875"/>
                <a:ext cx="7" cy="3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18" name="AutoShape 670"/>
              <p:cNvSpPr>
                <a:spLocks noChangeAspect="1" noChangeArrowheads="1"/>
              </p:cNvSpPr>
              <p:nvPr/>
            </p:nvSpPr>
            <p:spPr bwMode="auto">
              <a:xfrm>
                <a:off x="3203" y="3864"/>
                <a:ext cx="7" cy="15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19" name="AutoShape 671"/>
              <p:cNvSpPr>
                <a:spLocks noChangeAspect="1" noChangeArrowheads="1"/>
              </p:cNvSpPr>
              <p:nvPr/>
            </p:nvSpPr>
            <p:spPr bwMode="auto">
              <a:xfrm flipV="1">
                <a:off x="3266" y="3909"/>
                <a:ext cx="7" cy="2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20" name="Freeform 672"/>
              <p:cNvSpPr>
                <a:spLocks noChangeAspect="1"/>
              </p:cNvSpPr>
              <p:nvPr/>
            </p:nvSpPr>
            <p:spPr bwMode="auto">
              <a:xfrm flipH="1" flipV="1">
                <a:off x="3131" y="3843"/>
                <a:ext cx="94" cy="88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99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grpSp>
        <p:nvGrpSpPr>
          <p:cNvPr id="2721" name="Group 673"/>
          <p:cNvGrpSpPr>
            <a:grpSpLocks/>
          </p:cNvGrpSpPr>
          <p:nvPr/>
        </p:nvGrpSpPr>
        <p:grpSpPr bwMode="auto">
          <a:xfrm>
            <a:off x="4872038" y="4679950"/>
            <a:ext cx="622300" cy="358775"/>
            <a:chOff x="675" y="2498"/>
            <a:chExt cx="392" cy="226"/>
          </a:xfrm>
        </p:grpSpPr>
        <p:grpSp>
          <p:nvGrpSpPr>
            <p:cNvPr id="2722" name="Group 674"/>
            <p:cNvGrpSpPr>
              <a:grpSpLocks noChangeAspect="1"/>
            </p:cNvGrpSpPr>
            <p:nvPr/>
          </p:nvGrpSpPr>
          <p:grpSpPr bwMode="auto">
            <a:xfrm>
              <a:off x="850" y="2498"/>
              <a:ext cx="216" cy="114"/>
              <a:chOff x="3436" y="733"/>
              <a:chExt cx="1644" cy="861"/>
            </a:xfrm>
          </p:grpSpPr>
          <p:sp>
            <p:nvSpPr>
              <p:cNvPr id="2723" name="Freeform 675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24" name="Oval 676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25" name="Oval 677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26" name="Oval 678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27" name="Oval 679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728" name="Group 680"/>
            <p:cNvGrpSpPr>
              <a:grpSpLocks noChangeAspect="1"/>
            </p:cNvGrpSpPr>
            <p:nvPr/>
          </p:nvGrpSpPr>
          <p:grpSpPr bwMode="auto">
            <a:xfrm flipV="1">
              <a:off x="850" y="2610"/>
              <a:ext cx="217" cy="114"/>
              <a:chOff x="3436" y="733"/>
              <a:chExt cx="1644" cy="861"/>
            </a:xfrm>
          </p:grpSpPr>
          <p:sp>
            <p:nvSpPr>
              <p:cNvPr id="2729" name="Freeform 681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30" name="Oval 682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31" name="Oval 683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32" name="Oval 684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33" name="Oval 685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734" name="Group 686"/>
            <p:cNvGrpSpPr>
              <a:grpSpLocks noChangeAspect="1"/>
            </p:cNvGrpSpPr>
            <p:nvPr/>
          </p:nvGrpSpPr>
          <p:grpSpPr bwMode="auto">
            <a:xfrm flipH="1">
              <a:off x="675" y="2498"/>
              <a:ext cx="217" cy="114"/>
              <a:chOff x="3436" y="733"/>
              <a:chExt cx="1644" cy="861"/>
            </a:xfrm>
          </p:grpSpPr>
          <p:sp>
            <p:nvSpPr>
              <p:cNvPr id="2735" name="Freeform 687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36" name="Oval 688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37" name="Oval 689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38" name="Oval 690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39" name="Oval 691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740" name="Group 692"/>
            <p:cNvGrpSpPr>
              <a:grpSpLocks noChangeAspect="1"/>
            </p:cNvGrpSpPr>
            <p:nvPr/>
          </p:nvGrpSpPr>
          <p:grpSpPr bwMode="auto">
            <a:xfrm flipH="1" flipV="1">
              <a:off x="676" y="2609"/>
              <a:ext cx="216" cy="114"/>
              <a:chOff x="3436" y="733"/>
              <a:chExt cx="1644" cy="861"/>
            </a:xfrm>
          </p:grpSpPr>
          <p:sp>
            <p:nvSpPr>
              <p:cNvPr id="2741" name="Freeform 693"/>
              <p:cNvSpPr>
                <a:spLocks noChangeAspect="1"/>
              </p:cNvSpPr>
              <p:nvPr/>
            </p:nvSpPr>
            <p:spPr bwMode="auto">
              <a:xfrm>
                <a:off x="3436" y="733"/>
                <a:ext cx="1636" cy="861"/>
              </a:xfrm>
              <a:custGeom>
                <a:avLst/>
                <a:gdLst>
                  <a:gd name="T0" fmla="*/ 1271 w 1636"/>
                  <a:gd name="T1" fmla="*/ 3 h 861"/>
                  <a:gd name="T2" fmla="*/ 864 w 1636"/>
                  <a:gd name="T3" fmla="*/ 80 h 861"/>
                  <a:gd name="T4" fmla="*/ 569 w 1636"/>
                  <a:gd name="T5" fmla="*/ 73 h 861"/>
                  <a:gd name="T6" fmla="*/ 302 w 1636"/>
                  <a:gd name="T7" fmla="*/ 428 h 861"/>
                  <a:gd name="T8" fmla="*/ 407 w 1636"/>
                  <a:gd name="T9" fmla="*/ 646 h 861"/>
                  <a:gd name="T10" fmla="*/ 234 w 1636"/>
                  <a:gd name="T11" fmla="*/ 745 h 861"/>
                  <a:gd name="T12" fmla="*/ 74 w 1636"/>
                  <a:gd name="T13" fmla="*/ 624 h 861"/>
                  <a:gd name="T14" fmla="*/ 55 w 1636"/>
                  <a:gd name="T15" fmla="*/ 806 h 861"/>
                  <a:gd name="T16" fmla="*/ 330 w 1636"/>
                  <a:gd name="T17" fmla="*/ 845 h 861"/>
                  <a:gd name="T18" fmla="*/ 884 w 1636"/>
                  <a:gd name="T19" fmla="*/ 621 h 861"/>
                  <a:gd name="T20" fmla="*/ 961 w 1636"/>
                  <a:gd name="T21" fmla="*/ 237 h 861"/>
                  <a:gd name="T22" fmla="*/ 1165 w 1636"/>
                  <a:gd name="T23" fmla="*/ 144 h 861"/>
                  <a:gd name="T24" fmla="*/ 1636 w 1636"/>
                  <a:gd name="T25" fmla="*/ 86 h 861"/>
                  <a:gd name="T26" fmla="*/ 1271 w 1636"/>
                  <a:gd name="T27" fmla="*/ 3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6" h="861">
                    <a:moveTo>
                      <a:pt x="1271" y="3"/>
                    </a:moveTo>
                    <a:cubicBezTo>
                      <a:pt x="1133" y="6"/>
                      <a:pt x="948" y="45"/>
                      <a:pt x="864" y="80"/>
                    </a:cubicBezTo>
                    <a:cubicBezTo>
                      <a:pt x="780" y="115"/>
                      <a:pt x="749" y="43"/>
                      <a:pt x="569" y="73"/>
                    </a:cubicBezTo>
                    <a:cubicBezTo>
                      <a:pt x="389" y="103"/>
                      <a:pt x="278" y="270"/>
                      <a:pt x="302" y="428"/>
                    </a:cubicBezTo>
                    <a:cubicBezTo>
                      <a:pt x="325" y="584"/>
                      <a:pt x="391" y="591"/>
                      <a:pt x="407" y="646"/>
                    </a:cubicBezTo>
                    <a:cubicBezTo>
                      <a:pt x="423" y="701"/>
                      <a:pt x="378" y="745"/>
                      <a:pt x="234" y="745"/>
                    </a:cubicBezTo>
                    <a:cubicBezTo>
                      <a:pt x="90" y="745"/>
                      <a:pt x="148" y="627"/>
                      <a:pt x="74" y="624"/>
                    </a:cubicBezTo>
                    <a:cubicBezTo>
                      <a:pt x="0" y="621"/>
                      <a:pt x="20" y="751"/>
                      <a:pt x="55" y="806"/>
                    </a:cubicBezTo>
                    <a:cubicBezTo>
                      <a:pt x="90" y="861"/>
                      <a:pt x="189" y="855"/>
                      <a:pt x="330" y="845"/>
                    </a:cubicBezTo>
                    <a:cubicBezTo>
                      <a:pt x="471" y="835"/>
                      <a:pt x="746" y="778"/>
                      <a:pt x="884" y="621"/>
                    </a:cubicBezTo>
                    <a:cubicBezTo>
                      <a:pt x="1022" y="464"/>
                      <a:pt x="923" y="317"/>
                      <a:pt x="961" y="237"/>
                    </a:cubicBezTo>
                    <a:cubicBezTo>
                      <a:pt x="999" y="157"/>
                      <a:pt x="1098" y="144"/>
                      <a:pt x="1165" y="144"/>
                    </a:cubicBezTo>
                    <a:cubicBezTo>
                      <a:pt x="1232" y="144"/>
                      <a:pt x="1636" y="163"/>
                      <a:pt x="1636" y="86"/>
                    </a:cubicBezTo>
                    <a:cubicBezTo>
                      <a:pt x="1636" y="9"/>
                      <a:pt x="1409" y="0"/>
                      <a:pt x="1271" y="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24F3B">
                      <a:gamma/>
                      <a:shade val="76078"/>
                      <a:invGamma/>
                    </a:srgbClr>
                  </a:gs>
                  <a:gs pos="100000">
                    <a:srgbClr val="D24F3B"/>
                  </a:gs>
                </a:gsLst>
                <a:lin ang="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42" name="Oval 694"/>
              <p:cNvSpPr>
                <a:spLocks noChangeAspect="1" noChangeArrowheads="1"/>
              </p:cNvSpPr>
              <p:nvPr/>
            </p:nvSpPr>
            <p:spPr bwMode="auto">
              <a:xfrm rot="-7406742" flipH="1" flipV="1">
                <a:off x="3834" y="720"/>
                <a:ext cx="294" cy="50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tint val="93725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43" name="Oval 695"/>
              <p:cNvSpPr>
                <a:spLocks noChangeAspect="1" noChangeArrowheads="1"/>
              </p:cNvSpPr>
              <p:nvPr/>
            </p:nvSpPr>
            <p:spPr bwMode="auto">
              <a:xfrm rot="10800000" flipH="1" flipV="1">
                <a:off x="4455" y="747"/>
                <a:ext cx="625" cy="119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44" name="Oval 696"/>
              <p:cNvSpPr>
                <a:spLocks noChangeAspect="1" noChangeArrowheads="1"/>
              </p:cNvSpPr>
              <p:nvPr/>
            </p:nvSpPr>
            <p:spPr bwMode="auto">
              <a:xfrm rot="-6018290" flipH="1" flipV="1">
                <a:off x="3409" y="1402"/>
                <a:ext cx="216" cy="112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45" name="Oval 697"/>
              <p:cNvSpPr>
                <a:spLocks noChangeAspect="1" noChangeArrowheads="1"/>
              </p:cNvSpPr>
              <p:nvPr/>
            </p:nvSpPr>
            <p:spPr bwMode="auto">
              <a:xfrm rot="-210836" flipH="1" flipV="1">
                <a:off x="3596" y="1474"/>
                <a:ext cx="286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8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746" name="Text Box 698"/>
            <p:cNvSpPr txBox="1">
              <a:spLocks noChangeAspect="1" noChangeArrowheads="1"/>
            </p:cNvSpPr>
            <p:nvPr/>
          </p:nvSpPr>
          <p:spPr bwMode="auto">
            <a:xfrm>
              <a:off x="771" y="2532"/>
              <a:ext cx="68" cy="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500" b="1">
                  <a:solidFill>
                    <a:schemeClr val="bg1"/>
                  </a:solidFill>
                </a:rPr>
                <a:t>p53</a:t>
              </a:r>
            </a:p>
          </p:txBody>
        </p:sp>
        <p:sp>
          <p:nvSpPr>
            <p:cNvPr id="2747" name="Text Box 699"/>
            <p:cNvSpPr txBox="1">
              <a:spLocks noChangeAspect="1" noChangeArrowheads="1"/>
            </p:cNvSpPr>
            <p:nvPr/>
          </p:nvSpPr>
          <p:spPr bwMode="auto">
            <a:xfrm>
              <a:off x="896" y="2529"/>
              <a:ext cx="68" cy="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500" b="1">
                  <a:solidFill>
                    <a:schemeClr val="bg1"/>
                  </a:solidFill>
                </a:rPr>
                <a:t>p53</a:t>
              </a:r>
            </a:p>
          </p:txBody>
        </p:sp>
        <p:sp>
          <p:nvSpPr>
            <p:cNvPr id="2748" name="Text Box 700"/>
            <p:cNvSpPr txBox="1">
              <a:spLocks noChangeAspect="1" noChangeArrowheads="1"/>
            </p:cNvSpPr>
            <p:nvPr/>
          </p:nvSpPr>
          <p:spPr bwMode="auto">
            <a:xfrm>
              <a:off x="774" y="2632"/>
              <a:ext cx="68" cy="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500" b="1">
                  <a:solidFill>
                    <a:schemeClr val="bg1"/>
                  </a:solidFill>
                </a:rPr>
                <a:t>p53</a:t>
              </a:r>
            </a:p>
          </p:txBody>
        </p:sp>
        <p:sp>
          <p:nvSpPr>
            <p:cNvPr id="2749" name="Text Box 701"/>
            <p:cNvSpPr txBox="1">
              <a:spLocks noChangeAspect="1" noChangeArrowheads="1"/>
            </p:cNvSpPr>
            <p:nvPr/>
          </p:nvSpPr>
          <p:spPr bwMode="auto">
            <a:xfrm>
              <a:off x="899" y="2632"/>
              <a:ext cx="68" cy="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>
                          <a:gamma/>
                          <a:shade val="63529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500" b="1">
                  <a:solidFill>
                    <a:schemeClr val="bg1"/>
                  </a:solidFill>
                </a:rPr>
                <a:t>p53</a:t>
              </a:r>
            </a:p>
          </p:txBody>
        </p:sp>
      </p:grpSp>
      <p:sp>
        <p:nvSpPr>
          <p:cNvPr id="2750" name="AutoShape 702"/>
          <p:cNvSpPr>
            <a:spLocks noChangeAspect="1" noChangeArrowheads="1"/>
          </p:cNvSpPr>
          <p:nvPr/>
        </p:nvSpPr>
        <p:spPr bwMode="auto">
          <a:xfrm flipH="1">
            <a:off x="3484563" y="4198938"/>
            <a:ext cx="134937" cy="123825"/>
          </a:xfrm>
          <a:prstGeom prst="hexagon">
            <a:avLst>
              <a:gd name="adj" fmla="val 27243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6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751" name="AutoShape 703"/>
          <p:cNvSpPr>
            <a:spLocks noChangeAspect="1" noChangeArrowheads="1"/>
          </p:cNvSpPr>
          <p:nvPr/>
        </p:nvSpPr>
        <p:spPr bwMode="auto">
          <a:xfrm flipH="1">
            <a:off x="3578225" y="4270375"/>
            <a:ext cx="133350" cy="122238"/>
          </a:xfrm>
          <a:prstGeom prst="hexagon">
            <a:avLst>
              <a:gd name="adj" fmla="val 27273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6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752" name="AutoShape 704"/>
          <p:cNvSpPr>
            <a:spLocks noChangeAspect="1" noChangeArrowheads="1"/>
          </p:cNvSpPr>
          <p:nvPr/>
        </p:nvSpPr>
        <p:spPr bwMode="auto">
          <a:xfrm flipH="1">
            <a:off x="3384550" y="4160838"/>
            <a:ext cx="133350" cy="122237"/>
          </a:xfrm>
          <a:prstGeom prst="hexagon">
            <a:avLst>
              <a:gd name="adj" fmla="val 27273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600" b="1">
                <a:solidFill>
                  <a:srgbClr val="6C0000"/>
                </a:solidFill>
              </a:rPr>
              <a:t>U </a:t>
            </a:r>
          </a:p>
        </p:txBody>
      </p:sp>
      <p:grpSp>
        <p:nvGrpSpPr>
          <p:cNvPr id="2753" name="Group 705"/>
          <p:cNvGrpSpPr>
            <a:grpSpLocks/>
          </p:cNvGrpSpPr>
          <p:nvPr/>
        </p:nvGrpSpPr>
        <p:grpSpPr bwMode="auto">
          <a:xfrm>
            <a:off x="6210300" y="5661025"/>
            <a:ext cx="115888" cy="111125"/>
            <a:chOff x="880" y="2691"/>
            <a:chExt cx="63" cy="58"/>
          </a:xfrm>
        </p:grpSpPr>
        <p:sp>
          <p:nvSpPr>
            <p:cNvPr id="2754" name="Oval 706"/>
            <p:cNvSpPr>
              <a:spLocks noChangeAspect="1" noChangeArrowheads="1"/>
            </p:cNvSpPr>
            <p:nvPr/>
          </p:nvSpPr>
          <p:spPr bwMode="auto">
            <a:xfrm>
              <a:off x="880" y="2691"/>
              <a:ext cx="63" cy="58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755" name="Line 707"/>
            <p:cNvSpPr>
              <a:spLocks noChangeAspect="1" noChangeShapeType="1"/>
            </p:cNvSpPr>
            <p:nvPr/>
          </p:nvSpPr>
          <p:spPr bwMode="auto">
            <a:xfrm rot="-5400000">
              <a:off x="912" y="2701"/>
              <a:ext cx="0" cy="38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"/>
            </a:p>
          </p:txBody>
        </p:sp>
      </p:grpSp>
      <p:grpSp>
        <p:nvGrpSpPr>
          <p:cNvPr id="2756" name="Group 708"/>
          <p:cNvGrpSpPr>
            <a:grpSpLocks/>
          </p:cNvGrpSpPr>
          <p:nvPr/>
        </p:nvGrpSpPr>
        <p:grpSpPr bwMode="auto">
          <a:xfrm>
            <a:off x="6194425" y="5462588"/>
            <a:ext cx="115888" cy="111125"/>
            <a:chOff x="880" y="2691"/>
            <a:chExt cx="63" cy="58"/>
          </a:xfrm>
        </p:grpSpPr>
        <p:sp>
          <p:nvSpPr>
            <p:cNvPr id="2757" name="Oval 709"/>
            <p:cNvSpPr>
              <a:spLocks noChangeAspect="1" noChangeArrowheads="1"/>
            </p:cNvSpPr>
            <p:nvPr/>
          </p:nvSpPr>
          <p:spPr bwMode="auto">
            <a:xfrm>
              <a:off x="880" y="2691"/>
              <a:ext cx="63" cy="58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758" name="Line 710"/>
            <p:cNvSpPr>
              <a:spLocks noChangeAspect="1" noChangeShapeType="1"/>
            </p:cNvSpPr>
            <p:nvPr/>
          </p:nvSpPr>
          <p:spPr bwMode="auto">
            <a:xfrm rot="-5400000">
              <a:off x="912" y="2701"/>
              <a:ext cx="0" cy="38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"/>
            </a:p>
          </p:txBody>
        </p:sp>
      </p:grpSp>
      <p:grpSp>
        <p:nvGrpSpPr>
          <p:cNvPr id="2759" name="Group 711"/>
          <p:cNvGrpSpPr>
            <a:grpSpLocks/>
          </p:cNvGrpSpPr>
          <p:nvPr/>
        </p:nvGrpSpPr>
        <p:grpSpPr bwMode="auto">
          <a:xfrm>
            <a:off x="2830513" y="5722938"/>
            <a:ext cx="115887" cy="111125"/>
            <a:chOff x="880" y="2691"/>
            <a:chExt cx="63" cy="58"/>
          </a:xfrm>
        </p:grpSpPr>
        <p:sp>
          <p:nvSpPr>
            <p:cNvPr id="2760" name="Oval 712"/>
            <p:cNvSpPr>
              <a:spLocks noChangeAspect="1" noChangeArrowheads="1"/>
            </p:cNvSpPr>
            <p:nvPr/>
          </p:nvSpPr>
          <p:spPr bwMode="auto">
            <a:xfrm>
              <a:off x="880" y="2691"/>
              <a:ext cx="63" cy="58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761" name="Line 713"/>
            <p:cNvSpPr>
              <a:spLocks noChangeAspect="1" noChangeShapeType="1"/>
            </p:cNvSpPr>
            <p:nvPr/>
          </p:nvSpPr>
          <p:spPr bwMode="auto">
            <a:xfrm rot="-5400000">
              <a:off x="912" y="2701"/>
              <a:ext cx="0" cy="38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"/>
            </a:p>
          </p:txBody>
        </p:sp>
      </p:grpSp>
      <p:grpSp>
        <p:nvGrpSpPr>
          <p:cNvPr id="2762" name="Group 714"/>
          <p:cNvGrpSpPr>
            <a:grpSpLocks/>
          </p:cNvGrpSpPr>
          <p:nvPr/>
        </p:nvGrpSpPr>
        <p:grpSpPr bwMode="auto">
          <a:xfrm>
            <a:off x="2838450" y="5345113"/>
            <a:ext cx="115888" cy="111125"/>
            <a:chOff x="880" y="2691"/>
            <a:chExt cx="63" cy="58"/>
          </a:xfrm>
        </p:grpSpPr>
        <p:sp>
          <p:nvSpPr>
            <p:cNvPr id="2763" name="Oval 715"/>
            <p:cNvSpPr>
              <a:spLocks noChangeAspect="1" noChangeArrowheads="1"/>
            </p:cNvSpPr>
            <p:nvPr/>
          </p:nvSpPr>
          <p:spPr bwMode="auto">
            <a:xfrm>
              <a:off x="880" y="2691"/>
              <a:ext cx="63" cy="58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764" name="Line 716"/>
            <p:cNvSpPr>
              <a:spLocks noChangeAspect="1" noChangeShapeType="1"/>
            </p:cNvSpPr>
            <p:nvPr/>
          </p:nvSpPr>
          <p:spPr bwMode="auto">
            <a:xfrm rot="-5400000">
              <a:off x="912" y="2701"/>
              <a:ext cx="0" cy="38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"/>
            </a:p>
          </p:txBody>
        </p:sp>
      </p:grpSp>
      <p:grpSp>
        <p:nvGrpSpPr>
          <p:cNvPr id="2765" name="Group 717"/>
          <p:cNvGrpSpPr>
            <a:grpSpLocks noChangeAspect="1"/>
          </p:cNvGrpSpPr>
          <p:nvPr/>
        </p:nvGrpSpPr>
        <p:grpSpPr bwMode="auto">
          <a:xfrm>
            <a:off x="2838450" y="5522913"/>
            <a:ext cx="125413" cy="115887"/>
            <a:chOff x="5004" y="1338"/>
            <a:chExt cx="81" cy="75"/>
          </a:xfrm>
        </p:grpSpPr>
        <p:sp>
          <p:nvSpPr>
            <p:cNvPr id="2766" name="Oval 718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767" name="Line 719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"/>
            </a:p>
          </p:txBody>
        </p:sp>
        <p:sp>
          <p:nvSpPr>
            <p:cNvPr id="2768" name="Line 720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"/>
            </a:p>
          </p:txBody>
        </p:sp>
      </p:grpSp>
      <p:grpSp>
        <p:nvGrpSpPr>
          <p:cNvPr id="2769" name="Group 721"/>
          <p:cNvGrpSpPr>
            <a:grpSpLocks noChangeAspect="1"/>
          </p:cNvGrpSpPr>
          <p:nvPr/>
        </p:nvGrpSpPr>
        <p:grpSpPr bwMode="auto">
          <a:xfrm>
            <a:off x="6129338" y="3802063"/>
            <a:ext cx="125412" cy="115887"/>
            <a:chOff x="5004" y="1338"/>
            <a:chExt cx="81" cy="75"/>
          </a:xfrm>
        </p:grpSpPr>
        <p:sp>
          <p:nvSpPr>
            <p:cNvPr id="2770" name="Oval 722"/>
            <p:cNvSpPr>
              <a:spLocks noChangeAspect="1" noChangeArrowheads="1"/>
            </p:cNvSpPr>
            <p:nvPr/>
          </p:nvSpPr>
          <p:spPr bwMode="auto">
            <a:xfrm>
              <a:off x="5004" y="1338"/>
              <a:ext cx="81" cy="7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771" name="Line 723"/>
            <p:cNvSpPr>
              <a:spLocks noChangeAspect="1" noChangeShapeType="1"/>
            </p:cNvSpPr>
            <p:nvPr/>
          </p:nvSpPr>
          <p:spPr bwMode="auto">
            <a:xfrm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"/>
            </a:p>
          </p:txBody>
        </p:sp>
        <p:sp>
          <p:nvSpPr>
            <p:cNvPr id="2772" name="Line 724"/>
            <p:cNvSpPr>
              <a:spLocks noChangeAspect="1" noChangeShapeType="1"/>
            </p:cNvSpPr>
            <p:nvPr/>
          </p:nvSpPr>
          <p:spPr bwMode="auto">
            <a:xfrm rot="-5400000">
              <a:off x="5045" y="1352"/>
              <a:ext cx="0" cy="4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"/>
            </a:p>
          </p:txBody>
        </p:sp>
      </p:grpSp>
      <p:sp>
        <p:nvSpPr>
          <p:cNvPr id="2773" name="AutoShape 725"/>
          <p:cNvSpPr>
            <a:spLocks noChangeAspect="1" noChangeArrowheads="1"/>
          </p:cNvSpPr>
          <p:nvPr/>
        </p:nvSpPr>
        <p:spPr bwMode="auto">
          <a:xfrm flipH="1">
            <a:off x="6134100" y="2628900"/>
            <a:ext cx="146050" cy="131763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774" name="AutoShape 726"/>
          <p:cNvSpPr>
            <a:spLocks noChangeAspect="1" noChangeArrowheads="1"/>
          </p:cNvSpPr>
          <p:nvPr/>
        </p:nvSpPr>
        <p:spPr bwMode="auto">
          <a:xfrm flipH="1">
            <a:off x="6594475" y="2628900"/>
            <a:ext cx="146050" cy="131763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775" name="AutoShape 727"/>
          <p:cNvSpPr>
            <a:spLocks noChangeAspect="1" noChangeArrowheads="1"/>
          </p:cNvSpPr>
          <p:nvPr/>
        </p:nvSpPr>
        <p:spPr bwMode="auto">
          <a:xfrm flipH="1">
            <a:off x="6967538" y="2628900"/>
            <a:ext cx="146050" cy="131763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776" name="AutoShape 728"/>
          <p:cNvSpPr>
            <a:spLocks noChangeAspect="1" noChangeArrowheads="1"/>
          </p:cNvSpPr>
          <p:nvPr/>
        </p:nvSpPr>
        <p:spPr bwMode="auto">
          <a:xfrm flipH="1">
            <a:off x="7413625" y="2630488"/>
            <a:ext cx="146050" cy="131762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777" name="AutoShape 729"/>
          <p:cNvSpPr>
            <a:spLocks noChangeAspect="1" noChangeArrowheads="1"/>
          </p:cNvSpPr>
          <p:nvPr/>
        </p:nvSpPr>
        <p:spPr bwMode="auto">
          <a:xfrm flipH="1">
            <a:off x="7769225" y="2630488"/>
            <a:ext cx="146050" cy="131762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778" name="AutoShape 730"/>
          <p:cNvSpPr>
            <a:spLocks noChangeAspect="1" noChangeArrowheads="1"/>
          </p:cNvSpPr>
          <p:nvPr/>
        </p:nvSpPr>
        <p:spPr bwMode="auto">
          <a:xfrm flipH="1">
            <a:off x="8189913" y="2630488"/>
            <a:ext cx="146050" cy="131762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779" name="AutoShape 731"/>
          <p:cNvSpPr>
            <a:spLocks noChangeAspect="1" noChangeArrowheads="1"/>
          </p:cNvSpPr>
          <p:nvPr/>
        </p:nvSpPr>
        <p:spPr bwMode="auto">
          <a:xfrm flipH="1">
            <a:off x="6207125" y="2506663"/>
            <a:ext cx="146050" cy="131762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780" name="AutoShape 732"/>
          <p:cNvSpPr>
            <a:spLocks noChangeAspect="1" noChangeArrowheads="1"/>
          </p:cNvSpPr>
          <p:nvPr/>
        </p:nvSpPr>
        <p:spPr bwMode="auto">
          <a:xfrm flipH="1">
            <a:off x="6667500" y="2506663"/>
            <a:ext cx="146050" cy="131762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781" name="AutoShape 733"/>
          <p:cNvSpPr>
            <a:spLocks noChangeAspect="1" noChangeArrowheads="1"/>
          </p:cNvSpPr>
          <p:nvPr/>
        </p:nvSpPr>
        <p:spPr bwMode="auto">
          <a:xfrm flipH="1">
            <a:off x="7040563" y="2506663"/>
            <a:ext cx="146050" cy="131762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782" name="AutoShape 734"/>
          <p:cNvSpPr>
            <a:spLocks noChangeAspect="1" noChangeArrowheads="1"/>
          </p:cNvSpPr>
          <p:nvPr/>
        </p:nvSpPr>
        <p:spPr bwMode="auto">
          <a:xfrm flipH="1">
            <a:off x="7486650" y="2508250"/>
            <a:ext cx="146050" cy="131763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783" name="AutoShape 735"/>
          <p:cNvSpPr>
            <a:spLocks noChangeAspect="1" noChangeArrowheads="1"/>
          </p:cNvSpPr>
          <p:nvPr/>
        </p:nvSpPr>
        <p:spPr bwMode="auto">
          <a:xfrm flipH="1">
            <a:off x="7842250" y="2508250"/>
            <a:ext cx="146050" cy="131763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784" name="AutoShape 736"/>
          <p:cNvSpPr>
            <a:spLocks noChangeAspect="1" noChangeArrowheads="1"/>
          </p:cNvSpPr>
          <p:nvPr/>
        </p:nvSpPr>
        <p:spPr bwMode="auto">
          <a:xfrm flipH="1">
            <a:off x="8262938" y="2508250"/>
            <a:ext cx="146050" cy="131763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785" name="AutoShape 737"/>
          <p:cNvSpPr>
            <a:spLocks noChangeAspect="1" noChangeArrowheads="1"/>
          </p:cNvSpPr>
          <p:nvPr/>
        </p:nvSpPr>
        <p:spPr bwMode="auto">
          <a:xfrm flipH="1">
            <a:off x="3267075" y="4135438"/>
            <a:ext cx="133350" cy="122237"/>
          </a:xfrm>
          <a:prstGeom prst="hexagon">
            <a:avLst>
              <a:gd name="adj" fmla="val 27273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6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786" name="AutoShape 738"/>
          <p:cNvSpPr>
            <a:spLocks noChangeAspect="1" noChangeArrowheads="1"/>
          </p:cNvSpPr>
          <p:nvPr/>
        </p:nvSpPr>
        <p:spPr bwMode="auto">
          <a:xfrm flipH="1">
            <a:off x="4740275" y="2363788"/>
            <a:ext cx="146050" cy="131762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787" name="AutoShape 739"/>
          <p:cNvSpPr>
            <a:spLocks/>
          </p:cNvSpPr>
          <p:nvPr/>
        </p:nvSpPr>
        <p:spPr bwMode="auto">
          <a:xfrm rot="16200000" flipV="1">
            <a:off x="7153275" y="1250951"/>
            <a:ext cx="173037" cy="2309812"/>
          </a:xfrm>
          <a:prstGeom prst="rightBracket">
            <a:avLst>
              <a:gd name="adj" fmla="val 111239"/>
            </a:avLst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s-ES"/>
          </a:p>
        </p:txBody>
      </p:sp>
      <p:sp>
        <p:nvSpPr>
          <p:cNvPr id="2788" name="AutoShape 740"/>
          <p:cNvSpPr>
            <a:spLocks noChangeAspect="1" noChangeArrowheads="1"/>
          </p:cNvSpPr>
          <p:nvPr/>
        </p:nvSpPr>
        <p:spPr bwMode="auto">
          <a:xfrm flipH="1">
            <a:off x="6135688" y="2379663"/>
            <a:ext cx="146050" cy="131762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789" name="AutoShape 741"/>
          <p:cNvSpPr>
            <a:spLocks noChangeAspect="1" noChangeArrowheads="1"/>
          </p:cNvSpPr>
          <p:nvPr/>
        </p:nvSpPr>
        <p:spPr bwMode="auto">
          <a:xfrm flipH="1">
            <a:off x="6596063" y="2379663"/>
            <a:ext cx="146050" cy="131762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790" name="AutoShape 742"/>
          <p:cNvSpPr>
            <a:spLocks noChangeAspect="1" noChangeArrowheads="1"/>
          </p:cNvSpPr>
          <p:nvPr/>
        </p:nvSpPr>
        <p:spPr bwMode="auto">
          <a:xfrm flipH="1">
            <a:off x="6969125" y="2379663"/>
            <a:ext cx="146050" cy="131762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791" name="AutoShape 743"/>
          <p:cNvSpPr>
            <a:spLocks noChangeAspect="1" noChangeArrowheads="1"/>
          </p:cNvSpPr>
          <p:nvPr/>
        </p:nvSpPr>
        <p:spPr bwMode="auto">
          <a:xfrm flipH="1">
            <a:off x="7415213" y="2381250"/>
            <a:ext cx="146050" cy="131763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792" name="AutoShape 744"/>
          <p:cNvSpPr>
            <a:spLocks noChangeAspect="1" noChangeArrowheads="1"/>
          </p:cNvSpPr>
          <p:nvPr/>
        </p:nvSpPr>
        <p:spPr bwMode="auto">
          <a:xfrm flipH="1">
            <a:off x="7770813" y="2381250"/>
            <a:ext cx="146050" cy="131763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  <p:sp>
        <p:nvSpPr>
          <p:cNvPr id="2793" name="AutoShape 745"/>
          <p:cNvSpPr>
            <a:spLocks noChangeAspect="1" noChangeArrowheads="1"/>
          </p:cNvSpPr>
          <p:nvPr/>
        </p:nvSpPr>
        <p:spPr bwMode="auto">
          <a:xfrm flipH="1">
            <a:off x="8191500" y="2381250"/>
            <a:ext cx="146050" cy="131763"/>
          </a:xfrm>
          <a:prstGeom prst="hexagon">
            <a:avLst>
              <a:gd name="adj" fmla="val 27711"/>
              <a:gd name="vf" fmla="val 115470"/>
            </a:avLst>
          </a:prstGeom>
          <a:gradFill rotWithShape="1">
            <a:gsLst>
              <a:gs pos="0">
                <a:srgbClr val="FF0000"/>
              </a:gs>
              <a:gs pos="50000">
                <a:srgbClr val="FFCC00"/>
              </a:gs>
              <a:gs pos="100000">
                <a:srgbClr val="FF00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54864" rIns="18288" anchor="ctr" anchorCtr="1"/>
          <a:lstStyle/>
          <a:p>
            <a:pPr algn="ctr"/>
            <a:r>
              <a:rPr lang="en-US" sz="800" b="1">
                <a:solidFill>
                  <a:srgbClr val="6C0000"/>
                </a:solidFill>
              </a:rPr>
              <a:t>U </a:t>
            </a:r>
          </a:p>
        </p:txBody>
      </p:sp>
    </p:spTree>
    <p:extLst>
      <p:ext uri="{BB962C8B-B14F-4D97-AF65-F5344CB8AC3E}">
        <p14:creationId xmlns:p14="http://schemas.microsoft.com/office/powerpoint/2010/main" val="932749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464368" y="539999"/>
            <a:ext cx="95998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dirty="0" smtClean="0"/>
              <a:t>p53</a:t>
            </a:r>
            <a:r>
              <a:rPr lang="es-ES" sz="3200" baseline="-25000" dirty="0" smtClean="0"/>
              <a:t>n</a:t>
            </a:r>
            <a:endParaRPr lang="es-ES" sz="3200" dirty="0"/>
          </a:p>
        </p:txBody>
      </p:sp>
      <p:sp>
        <p:nvSpPr>
          <p:cNvPr id="3" name="CuadroTexto 2"/>
          <p:cNvSpPr txBox="1"/>
          <p:nvPr/>
        </p:nvSpPr>
        <p:spPr>
          <a:xfrm>
            <a:off x="84512" y="539999"/>
            <a:ext cx="128693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dirty="0" smtClean="0">
                <a:solidFill>
                  <a:srgbClr val="FF0000"/>
                </a:solidFill>
              </a:rPr>
              <a:t>Mdm2</a:t>
            </a:r>
            <a:endParaRPr lang="es-ES" sz="3200" dirty="0">
              <a:solidFill>
                <a:srgbClr val="FF0000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224207" y="539999"/>
            <a:ext cx="29447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dirty="0" smtClean="0"/>
              <a:t>:</a:t>
            </a:r>
            <a:endParaRPr lang="es-ES" sz="3200" dirty="0"/>
          </a:p>
        </p:txBody>
      </p:sp>
      <p:sp>
        <p:nvSpPr>
          <p:cNvPr id="5" name="CuadroTexto 4"/>
          <p:cNvSpPr txBox="1"/>
          <p:nvPr/>
        </p:nvSpPr>
        <p:spPr>
          <a:xfrm>
            <a:off x="3341029" y="2127494"/>
            <a:ext cx="110372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dirty="0" smtClean="0"/>
              <a:t>p53</a:t>
            </a:r>
            <a:r>
              <a:rPr lang="es-ES" sz="3200" baseline="30000" dirty="0" smtClean="0"/>
              <a:t>u</a:t>
            </a:r>
            <a:r>
              <a:rPr lang="es-ES" sz="3200" baseline="-25000" dirty="0" smtClean="0"/>
              <a:t>n</a:t>
            </a:r>
            <a:endParaRPr lang="es-ES" sz="3200" dirty="0"/>
          </a:p>
        </p:txBody>
      </p:sp>
      <p:sp>
        <p:nvSpPr>
          <p:cNvPr id="6" name="CuadroTexto 5"/>
          <p:cNvSpPr txBox="1"/>
          <p:nvPr/>
        </p:nvSpPr>
        <p:spPr>
          <a:xfrm>
            <a:off x="1961173" y="2127494"/>
            <a:ext cx="128693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dirty="0" smtClean="0">
                <a:solidFill>
                  <a:srgbClr val="FF0000"/>
                </a:solidFill>
              </a:rPr>
              <a:t>Mdm2</a:t>
            </a:r>
            <a:endParaRPr lang="es-ES" sz="3200" dirty="0">
              <a:solidFill>
                <a:srgbClr val="FF0000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3100868" y="2127494"/>
            <a:ext cx="29447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dirty="0" smtClean="0"/>
              <a:t>:</a:t>
            </a:r>
            <a:endParaRPr lang="es-ES" sz="3200" dirty="0"/>
          </a:p>
        </p:txBody>
      </p:sp>
      <p:sp>
        <p:nvSpPr>
          <p:cNvPr id="8" name="CuadroTexto 7"/>
          <p:cNvSpPr txBox="1"/>
          <p:nvPr/>
        </p:nvSpPr>
        <p:spPr>
          <a:xfrm>
            <a:off x="4637617" y="3456878"/>
            <a:ext cx="107566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dirty="0" smtClean="0"/>
              <a:t>p53</a:t>
            </a:r>
            <a:r>
              <a:rPr lang="es-ES" sz="3200" baseline="30000" dirty="0" smtClean="0"/>
              <a:t>u</a:t>
            </a:r>
            <a:r>
              <a:rPr lang="es-ES" sz="3200" baseline="-25000" dirty="0"/>
              <a:t>c</a:t>
            </a:r>
            <a:endParaRPr lang="es-ES" sz="3200" dirty="0"/>
          </a:p>
        </p:txBody>
      </p:sp>
      <p:sp>
        <p:nvSpPr>
          <p:cNvPr id="11" name="CuadroTexto 10"/>
          <p:cNvSpPr txBox="1"/>
          <p:nvPr/>
        </p:nvSpPr>
        <p:spPr>
          <a:xfrm>
            <a:off x="6880000" y="5067489"/>
            <a:ext cx="107566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strike="sngStrike" dirty="0" smtClean="0"/>
              <a:t>p53</a:t>
            </a:r>
            <a:r>
              <a:rPr lang="es-ES" sz="3200" strike="sngStrike" baseline="30000" dirty="0" smtClean="0"/>
              <a:t>u</a:t>
            </a:r>
            <a:r>
              <a:rPr lang="es-ES" sz="3200" strike="sngStrike" baseline="-25000" dirty="0"/>
              <a:t>c</a:t>
            </a:r>
            <a:endParaRPr lang="es-ES" sz="3200" strike="sngStrike" dirty="0"/>
          </a:p>
        </p:txBody>
      </p:sp>
      <p:sp>
        <p:nvSpPr>
          <p:cNvPr id="12" name="CuadroTexto 11"/>
          <p:cNvSpPr txBox="1"/>
          <p:nvPr/>
        </p:nvSpPr>
        <p:spPr>
          <a:xfrm>
            <a:off x="4444750" y="5079900"/>
            <a:ext cx="219563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dirty="0" err="1" smtClean="0">
                <a:solidFill>
                  <a:srgbClr val="FFFF00"/>
                </a:solidFill>
              </a:rPr>
              <a:t>Proteasoma</a:t>
            </a:r>
            <a:endParaRPr lang="es-ES" sz="3200" dirty="0">
              <a:solidFill>
                <a:srgbClr val="FFFF00"/>
              </a:solidFill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6639839" y="5067489"/>
            <a:ext cx="29447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dirty="0" smtClean="0"/>
              <a:t>:</a:t>
            </a:r>
            <a:endParaRPr lang="es-ES" sz="3200" dirty="0"/>
          </a:p>
        </p:txBody>
      </p:sp>
      <p:sp>
        <p:nvSpPr>
          <p:cNvPr id="14" name="CuadroTexto 13"/>
          <p:cNvSpPr txBox="1"/>
          <p:nvPr/>
        </p:nvSpPr>
        <p:spPr>
          <a:xfrm>
            <a:off x="2424353" y="6080478"/>
            <a:ext cx="47677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i="1" dirty="0" smtClean="0"/>
              <a:t>El p53 tiene una Vida media CORTA</a:t>
            </a:r>
            <a:endParaRPr lang="es-ES" sz="2400" b="1" i="1" dirty="0"/>
          </a:p>
        </p:txBody>
      </p:sp>
      <p:sp>
        <p:nvSpPr>
          <p:cNvPr id="15" name="CuadroTexto 14"/>
          <p:cNvSpPr txBox="1"/>
          <p:nvPr/>
        </p:nvSpPr>
        <p:spPr>
          <a:xfrm>
            <a:off x="4428660" y="1758162"/>
            <a:ext cx="1818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U: </a:t>
            </a:r>
            <a:r>
              <a:rPr lang="es-ES" dirty="0" err="1" smtClean="0"/>
              <a:t>Ubiquitinación</a:t>
            </a:r>
            <a:endParaRPr lang="es-ES" dirty="0"/>
          </a:p>
        </p:txBody>
      </p:sp>
      <p:cxnSp>
        <p:nvCxnSpPr>
          <p:cNvPr id="17" name="Conector curvado 16"/>
          <p:cNvCxnSpPr>
            <a:stCxn id="15" idx="1"/>
          </p:cNvCxnSpPr>
          <p:nvPr/>
        </p:nvCxnSpPr>
        <p:spPr>
          <a:xfrm rot="10800000" flipV="1">
            <a:off x="4119640" y="1942827"/>
            <a:ext cx="309020" cy="334979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uadroTexto 17"/>
          <p:cNvSpPr txBox="1"/>
          <p:nvPr/>
        </p:nvSpPr>
        <p:spPr>
          <a:xfrm>
            <a:off x="5892324" y="3272212"/>
            <a:ext cx="1441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c: Citoplasma</a:t>
            </a:r>
            <a:endParaRPr lang="es-ES" dirty="0"/>
          </a:p>
        </p:txBody>
      </p:sp>
      <p:cxnSp>
        <p:nvCxnSpPr>
          <p:cNvPr id="19" name="Conector curvado 18"/>
          <p:cNvCxnSpPr>
            <a:stCxn id="18" idx="1"/>
          </p:cNvCxnSpPr>
          <p:nvPr/>
        </p:nvCxnSpPr>
        <p:spPr>
          <a:xfrm rot="10800000" flipV="1">
            <a:off x="5583304" y="3456878"/>
            <a:ext cx="309020" cy="334978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CuadroTexto 19"/>
          <p:cNvSpPr txBox="1"/>
          <p:nvPr/>
        </p:nvSpPr>
        <p:spPr>
          <a:xfrm>
            <a:off x="7185819" y="4305829"/>
            <a:ext cx="1771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trike="sngStrike" dirty="0" smtClean="0"/>
              <a:t>p53</a:t>
            </a:r>
            <a:r>
              <a:rPr lang="es-ES" dirty="0" smtClean="0"/>
              <a:t>: Destrucción</a:t>
            </a:r>
            <a:endParaRPr lang="es-ES" dirty="0"/>
          </a:p>
        </p:txBody>
      </p:sp>
      <p:cxnSp>
        <p:nvCxnSpPr>
          <p:cNvPr id="21" name="Conector curvado 20"/>
          <p:cNvCxnSpPr>
            <a:stCxn id="20" idx="2"/>
            <a:endCxn id="11" idx="0"/>
          </p:cNvCxnSpPr>
          <p:nvPr/>
        </p:nvCxnSpPr>
        <p:spPr>
          <a:xfrm rot="5400000">
            <a:off x="7548488" y="4544507"/>
            <a:ext cx="392328" cy="653636"/>
          </a:xfrm>
          <a:prstGeom prst="curvedConnector3">
            <a:avLst>
              <a:gd name="adj1" fmla="val 1579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ector curvado 27"/>
          <p:cNvCxnSpPr>
            <a:stCxn id="4" idx="2"/>
            <a:endCxn id="7" idx="0"/>
          </p:cNvCxnSpPr>
          <p:nvPr/>
        </p:nvCxnSpPr>
        <p:spPr>
          <a:xfrm rot="16200000" flipH="1">
            <a:off x="1808414" y="687803"/>
            <a:ext cx="1002719" cy="1876661"/>
          </a:xfrm>
          <a:prstGeom prst="curvedConnector3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ector curvado 29"/>
          <p:cNvCxnSpPr>
            <a:stCxn id="7" idx="2"/>
            <a:endCxn id="8" idx="0"/>
          </p:cNvCxnSpPr>
          <p:nvPr/>
        </p:nvCxnSpPr>
        <p:spPr>
          <a:xfrm rot="16200000" flipH="1">
            <a:off x="3839473" y="2120900"/>
            <a:ext cx="744608" cy="1927347"/>
          </a:xfrm>
          <a:prstGeom prst="curvedConnector3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ector curvado 31"/>
          <p:cNvCxnSpPr>
            <a:stCxn id="8" idx="2"/>
            <a:endCxn id="13" idx="0"/>
          </p:cNvCxnSpPr>
          <p:nvPr/>
        </p:nvCxnSpPr>
        <p:spPr>
          <a:xfrm rot="16200000" flipH="1">
            <a:off x="5468346" y="3748759"/>
            <a:ext cx="1025835" cy="1611624"/>
          </a:xfrm>
          <a:prstGeom prst="curvedConnector3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CuadroTexto 32"/>
          <p:cNvSpPr txBox="1"/>
          <p:nvPr/>
        </p:nvSpPr>
        <p:spPr>
          <a:xfrm>
            <a:off x="2610021" y="355333"/>
            <a:ext cx="1049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n: núcleo</a:t>
            </a:r>
            <a:endParaRPr lang="es-ES" dirty="0"/>
          </a:p>
        </p:txBody>
      </p:sp>
      <p:cxnSp>
        <p:nvCxnSpPr>
          <p:cNvPr id="34" name="Conector curvado 33"/>
          <p:cNvCxnSpPr>
            <a:stCxn id="33" idx="1"/>
          </p:cNvCxnSpPr>
          <p:nvPr/>
        </p:nvCxnSpPr>
        <p:spPr>
          <a:xfrm rot="10800000" flipV="1">
            <a:off x="2301001" y="539999"/>
            <a:ext cx="309020" cy="334978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6026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11" grpId="0"/>
      <p:bldP spid="12" grpId="0"/>
      <p:bldP spid="13" grpId="0"/>
      <p:bldP spid="14" grpId="0"/>
      <p:bldP spid="15" grpId="0"/>
      <p:bldP spid="15" grpId="1"/>
      <p:bldP spid="18" grpId="0"/>
      <p:bldP spid="18" grpId="1"/>
      <p:bldP spid="20" grpId="0"/>
      <p:bldP spid="20" grpId="1"/>
      <p:bldP spid="33" grpId="0"/>
      <p:bldP spid="33" grpId="1"/>
    </p:bldLst>
  </p:timing>
</p:sld>
</file>

<file path=ppt/theme/theme1.xml><?xml version="1.0" encoding="utf-8"?>
<a:theme xmlns:a="http://schemas.openxmlformats.org/drawingml/2006/main" name=" Negro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Negro .thmx</Template>
  <TotalTime>2329</TotalTime>
  <Words>1638</Words>
  <Application>Microsoft Macintosh PowerPoint</Application>
  <PresentationFormat>Presentación en pantalla (4:3)</PresentationFormat>
  <Paragraphs>1145</Paragraphs>
  <Slides>29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0" baseType="lpstr">
      <vt:lpstr> Negro </vt:lpstr>
      <vt:lpstr>p53</vt:lpstr>
      <vt:lpstr>Presentación de PowerPoint</vt:lpstr>
      <vt:lpstr>p53</vt:lpstr>
      <vt:lpstr>p53</vt:lpstr>
      <vt:lpstr>Presentación de PowerPoint</vt:lpstr>
      <vt:lpstr>Presentación de PowerPoint</vt:lpstr>
      <vt:lpstr>La expresión de p53 es altamente regulada</vt:lpstr>
      <vt:lpstr>Presentación de PowerPoint</vt:lpstr>
      <vt:lpstr>Presentación de PowerPoint</vt:lpstr>
      <vt:lpstr>Presentación de PowerPoint</vt:lpstr>
      <vt:lpstr>Señales que activan la vía p53</vt:lpstr>
      <vt:lpstr>Presentación de PowerPoint</vt:lpstr>
      <vt:lpstr>p53 induce apoptosis</vt:lpstr>
      <vt:lpstr>Presentación de PowerPoint</vt:lpstr>
      <vt:lpstr>El p53 detiene el ciclo celular en G1 </vt:lpstr>
      <vt:lpstr>Presentación de PowerPoint</vt:lpstr>
      <vt:lpstr>En síntesis…</vt:lpstr>
      <vt:lpstr>Presentación de PowerPoint</vt:lpstr>
      <vt:lpstr>El efecto del p53 no es del TODO o NADA</vt:lpstr>
      <vt:lpstr>Presentación de PowerPoint</vt:lpstr>
      <vt:lpstr>Presentación de PowerPoint</vt:lpstr>
      <vt:lpstr>Presentación de PowerPoint</vt:lpstr>
      <vt:lpstr>El p53 está mutado en más de la mitad de los cánceres</vt:lpstr>
      <vt:lpstr>Presentación de PowerPoint</vt:lpstr>
      <vt:lpstr>http://cgap.nci.nih.gov/Genes/GeneFinder</vt:lpstr>
      <vt:lpstr>Back-up slides</vt:lpstr>
      <vt:lpstr>Presentación de PowerPoint</vt:lpstr>
      <vt:lpstr>Presentación de PowerPoint</vt:lpstr>
      <vt:lpstr>Presentación de PowerPoint</vt:lpstr>
    </vt:vector>
  </TitlesOfParts>
  <Company>familiar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p53</dc:title>
  <dc:creator>mac mac</dc:creator>
  <cp:lastModifiedBy>mac mac</cp:lastModifiedBy>
  <cp:revision>59</cp:revision>
  <dcterms:created xsi:type="dcterms:W3CDTF">2013-08-25T23:31:10Z</dcterms:created>
  <dcterms:modified xsi:type="dcterms:W3CDTF">2014-01-06T14:02:56Z</dcterms:modified>
</cp:coreProperties>
</file>