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52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9E016143-E03C-4CFD-AFDC-14E5BDEA754C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3E54A-A8CA-48C1-9504-691B58049D29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6C806-BBF7-471C-9527-881CE2266695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4063-DF36-4330-A365-08DA1FA5B7D6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7C6C-0F39-4D70-8E8D-FE5B9C95FA73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FA4AC-08CC-42CE-BD01-C191750A04EC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7A723-92A7-435B-B681-F25B092FEFEB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70639-886C-4FCF-9EAB-ABB5DA3F3F4A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30651-31F4-45D2-98AE-A2108F41BC07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3789A-C914-4DB1-8815-80B5EC7335C5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440AA-91A0-436F-8FDB-C0F939DCAE21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0E59FD0C-5451-4CA0-86AF-E70AE3279989}" type="datetimeFigureOut">
              <a:rPr lang="en-US" dirty="0"/>
              <a:t>1/4/2014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Vía del TGF-</a:t>
            </a:r>
            <a:r>
              <a:rPr lang="es-CO" i="1" dirty="0" smtClean="0"/>
              <a:t>Beta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Ángel o Demonio según el entorno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3877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/>
          <p:cNvSpPr/>
          <p:nvPr/>
        </p:nvSpPr>
        <p:spPr>
          <a:xfrm>
            <a:off x="4633232" y="910319"/>
            <a:ext cx="1020536" cy="547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SMAD2</a:t>
            </a:r>
            <a:endParaRPr lang="es-CO" sz="1200" dirty="0"/>
          </a:p>
        </p:txBody>
      </p:sp>
      <p:sp>
        <p:nvSpPr>
          <p:cNvPr id="3" name="Elipse 2"/>
          <p:cNvSpPr/>
          <p:nvPr/>
        </p:nvSpPr>
        <p:spPr>
          <a:xfrm>
            <a:off x="5167992" y="538843"/>
            <a:ext cx="1020536" cy="54700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SMAD3</a:t>
            </a:r>
            <a:endParaRPr lang="es-CO" sz="1200" dirty="0"/>
          </a:p>
        </p:txBody>
      </p:sp>
      <p:sp>
        <p:nvSpPr>
          <p:cNvPr id="4" name="Elipse 3"/>
          <p:cNvSpPr/>
          <p:nvPr/>
        </p:nvSpPr>
        <p:spPr>
          <a:xfrm>
            <a:off x="5410880" y="998085"/>
            <a:ext cx="1020536" cy="547007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SMAD4</a:t>
            </a:r>
            <a:endParaRPr lang="es-CO" sz="1200" dirty="0"/>
          </a:p>
        </p:txBody>
      </p:sp>
      <p:sp>
        <p:nvSpPr>
          <p:cNvPr id="5" name="CuadroTexto 4"/>
          <p:cNvSpPr txBox="1"/>
          <p:nvPr/>
        </p:nvSpPr>
        <p:spPr>
          <a:xfrm>
            <a:off x="3497664" y="627680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Citoplasma</a:t>
            </a:r>
            <a:endParaRPr lang="es-CO" dirty="0"/>
          </a:p>
        </p:txBody>
      </p:sp>
      <p:sp>
        <p:nvSpPr>
          <p:cNvPr id="6" name="Elipse 5"/>
          <p:cNvSpPr/>
          <p:nvPr/>
        </p:nvSpPr>
        <p:spPr>
          <a:xfrm>
            <a:off x="4625067" y="3748769"/>
            <a:ext cx="1020536" cy="547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SMAD2</a:t>
            </a:r>
            <a:endParaRPr lang="es-CO" sz="1200" dirty="0"/>
          </a:p>
        </p:txBody>
      </p:sp>
      <p:sp>
        <p:nvSpPr>
          <p:cNvPr id="7" name="Elipse 6"/>
          <p:cNvSpPr/>
          <p:nvPr/>
        </p:nvSpPr>
        <p:spPr>
          <a:xfrm>
            <a:off x="5159827" y="3377293"/>
            <a:ext cx="1020536" cy="54700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SMAD3</a:t>
            </a:r>
            <a:endParaRPr lang="es-CO" sz="1200" dirty="0"/>
          </a:p>
        </p:txBody>
      </p:sp>
      <p:sp>
        <p:nvSpPr>
          <p:cNvPr id="8" name="Elipse 7"/>
          <p:cNvSpPr/>
          <p:nvPr/>
        </p:nvSpPr>
        <p:spPr>
          <a:xfrm>
            <a:off x="5402715" y="3836535"/>
            <a:ext cx="1020536" cy="547007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SMAD4</a:t>
            </a:r>
            <a:endParaRPr lang="es-CO" sz="1200" dirty="0"/>
          </a:p>
        </p:txBody>
      </p:sp>
      <p:sp>
        <p:nvSpPr>
          <p:cNvPr id="9" name="CuadroTexto 8"/>
          <p:cNvSpPr txBox="1"/>
          <p:nvPr/>
        </p:nvSpPr>
        <p:spPr>
          <a:xfrm>
            <a:off x="6498413" y="2891010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Núcleo</a:t>
            </a:r>
            <a:endParaRPr lang="es-CO" dirty="0"/>
          </a:p>
        </p:txBody>
      </p:sp>
      <p:cxnSp>
        <p:nvCxnSpPr>
          <p:cNvPr id="12" name="Conector curvado 11"/>
          <p:cNvCxnSpPr>
            <a:stCxn id="2" idx="4"/>
            <a:endCxn id="7" idx="0"/>
          </p:cNvCxnSpPr>
          <p:nvPr/>
        </p:nvCxnSpPr>
        <p:spPr>
          <a:xfrm rot="16200000" flipH="1">
            <a:off x="4446814" y="2154011"/>
            <a:ext cx="1919967" cy="526595"/>
          </a:xfrm>
          <a:prstGeom prst="curvedConnector3">
            <a:avLst>
              <a:gd name="adj1" fmla="val 50000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ipse 15"/>
          <p:cNvSpPr/>
          <p:nvPr/>
        </p:nvSpPr>
        <p:spPr>
          <a:xfrm>
            <a:off x="4400550" y="2856717"/>
            <a:ext cx="2506436" cy="232682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937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ipse 5"/>
          <p:cNvSpPr/>
          <p:nvPr/>
        </p:nvSpPr>
        <p:spPr>
          <a:xfrm>
            <a:off x="4491503" y="1293245"/>
            <a:ext cx="1020536" cy="547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SMAD2</a:t>
            </a:r>
            <a:endParaRPr lang="es-CO" sz="1200" dirty="0"/>
          </a:p>
        </p:txBody>
      </p:sp>
      <p:sp>
        <p:nvSpPr>
          <p:cNvPr id="7" name="Elipse 6"/>
          <p:cNvSpPr/>
          <p:nvPr/>
        </p:nvSpPr>
        <p:spPr>
          <a:xfrm>
            <a:off x="5026263" y="921769"/>
            <a:ext cx="1020536" cy="54700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SMAD3</a:t>
            </a:r>
            <a:endParaRPr lang="es-CO" sz="1200" dirty="0"/>
          </a:p>
        </p:txBody>
      </p:sp>
      <p:sp>
        <p:nvSpPr>
          <p:cNvPr id="8" name="Elipse 7"/>
          <p:cNvSpPr/>
          <p:nvPr/>
        </p:nvSpPr>
        <p:spPr>
          <a:xfrm>
            <a:off x="5269151" y="1381011"/>
            <a:ext cx="1020536" cy="547007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SMAD4</a:t>
            </a:r>
            <a:endParaRPr lang="es-CO" sz="1200" dirty="0"/>
          </a:p>
        </p:txBody>
      </p:sp>
      <p:sp>
        <p:nvSpPr>
          <p:cNvPr id="9" name="CuadroTexto 8"/>
          <p:cNvSpPr txBox="1"/>
          <p:nvPr/>
        </p:nvSpPr>
        <p:spPr>
          <a:xfrm>
            <a:off x="6364849" y="435486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Núcleo</a:t>
            </a:r>
            <a:endParaRPr lang="es-CO" dirty="0"/>
          </a:p>
        </p:txBody>
      </p:sp>
      <p:sp>
        <p:nvSpPr>
          <p:cNvPr id="16" name="Elipse 15"/>
          <p:cNvSpPr/>
          <p:nvPr/>
        </p:nvSpPr>
        <p:spPr>
          <a:xfrm>
            <a:off x="4266986" y="401193"/>
            <a:ext cx="2506436" cy="232682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Elipse 12"/>
          <p:cNvSpPr/>
          <p:nvPr/>
        </p:nvSpPr>
        <p:spPr>
          <a:xfrm>
            <a:off x="1485516" y="4897836"/>
            <a:ext cx="1020536" cy="547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SMAD2</a:t>
            </a:r>
            <a:endParaRPr lang="es-CO" sz="1200" dirty="0"/>
          </a:p>
        </p:txBody>
      </p:sp>
      <p:sp>
        <p:nvSpPr>
          <p:cNvPr id="14" name="Elipse 13"/>
          <p:cNvSpPr/>
          <p:nvPr/>
        </p:nvSpPr>
        <p:spPr>
          <a:xfrm>
            <a:off x="2020276" y="4526360"/>
            <a:ext cx="1020536" cy="54700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SMAD3</a:t>
            </a:r>
            <a:endParaRPr lang="es-CO" sz="1200" dirty="0"/>
          </a:p>
        </p:txBody>
      </p:sp>
      <p:sp>
        <p:nvSpPr>
          <p:cNvPr id="15" name="Elipse 14"/>
          <p:cNvSpPr/>
          <p:nvPr/>
        </p:nvSpPr>
        <p:spPr>
          <a:xfrm>
            <a:off x="2263164" y="4985602"/>
            <a:ext cx="1020536" cy="547007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SMAD4</a:t>
            </a:r>
            <a:endParaRPr lang="es-CO" sz="12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358862" y="4040077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Núcleo</a:t>
            </a:r>
            <a:endParaRPr lang="es-CO" dirty="0"/>
          </a:p>
        </p:txBody>
      </p:sp>
      <p:sp>
        <p:nvSpPr>
          <p:cNvPr id="18" name="Elipse 17"/>
          <p:cNvSpPr/>
          <p:nvPr/>
        </p:nvSpPr>
        <p:spPr>
          <a:xfrm>
            <a:off x="1260999" y="4005784"/>
            <a:ext cx="2506436" cy="232682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1" name="Conector recto 10"/>
          <p:cNvCxnSpPr/>
          <p:nvPr/>
        </p:nvCxnSpPr>
        <p:spPr>
          <a:xfrm flipV="1">
            <a:off x="1485516" y="5473365"/>
            <a:ext cx="2048794" cy="59244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angular 20"/>
          <p:cNvCxnSpPr/>
          <p:nvPr/>
        </p:nvCxnSpPr>
        <p:spPr>
          <a:xfrm flipV="1">
            <a:off x="3436659" y="4746661"/>
            <a:ext cx="1166163" cy="585627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4652100" y="4526360"/>
            <a:ext cx="1645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Transcripción</a:t>
            </a:r>
            <a:endParaRPr lang="es-CO" dirty="0"/>
          </a:p>
        </p:txBody>
      </p:sp>
      <p:cxnSp>
        <p:nvCxnSpPr>
          <p:cNvPr id="24" name="Conector angular 23"/>
          <p:cNvCxnSpPr>
            <a:stCxn id="22" idx="3"/>
          </p:cNvCxnSpPr>
          <p:nvPr/>
        </p:nvCxnSpPr>
        <p:spPr>
          <a:xfrm flipV="1">
            <a:off x="6297230" y="4040077"/>
            <a:ext cx="1017970" cy="67094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/>
          <p:cNvSpPr txBox="1"/>
          <p:nvPr/>
        </p:nvSpPr>
        <p:spPr>
          <a:xfrm>
            <a:off x="7315200" y="3843070"/>
            <a:ext cx="2291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Inhibe proliferaci</a:t>
            </a:r>
            <a:r>
              <a:rPr lang="es-CO" dirty="0"/>
              <a:t>ó</a:t>
            </a:r>
            <a:r>
              <a:rPr lang="es-CO" dirty="0" smtClean="0"/>
              <a:t>n</a:t>
            </a:r>
            <a:endParaRPr lang="es-CO" dirty="0"/>
          </a:p>
        </p:txBody>
      </p:sp>
      <p:cxnSp>
        <p:nvCxnSpPr>
          <p:cNvPr id="27" name="Conector angular 26"/>
          <p:cNvCxnSpPr>
            <a:stCxn id="22" idx="3"/>
          </p:cNvCxnSpPr>
          <p:nvPr/>
        </p:nvCxnSpPr>
        <p:spPr>
          <a:xfrm>
            <a:off x="6297230" y="4711026"/>
            <a:ext cx="1017970" cy="62126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7315200" y="5136807"/>
            <a:ext cx="258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Estimula proliferaci</a:t>
            </a:r>
            <a:r>
              <a:rPr lang="es-CO" dirty="0"/>
              <a:t>ó</a:t>
            </a:r>
            <a:r>
              <a:rPr lang="es-CO" dirty="0" smtClean="0"/>
              <a:t>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5324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6" grpId="0" animBg="1"/>
      <p:bldP spid="13" grpId="0" animBg="1"/>
      <p:bldP spid="14" grpId="0" animBg="1"/>
      <p:bldP spid="15" grpId="0" animBg="1"/>
      <p:bldP spid="17" grpId="0"/>
      <p:bldP spid="18" grpId="0" animBg="1"/>
      <p:bldP spid="22" grpId="0"/>
      <p:bldP spid="25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La vía TGF-Beta (1)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TGF-Beta </a:t>
            </a:r>
          </a:p>
          <a:p>
            <a:pPr lvl="1"/>
            <a:r>
              <a:rPr lang="es-CO" dirty="0" smtClean="0"/>
              <a:t>Citoquina que se une al TGFB-R tipo II</a:t>
            </a:r>
          </a:p>
          <a:p>
            <a:r>
              <a:rPr lang="es-CO" dirty="0" smtClean="0"/>
              <a:t>TGFB-R Tipo II</a:t>
            </a:r>
          </a:p>
          <a:p>
            <a:pPr lvl="1"/>
            <a:r>
              <a:rPr lang="es-CO" dirty="0" smtClean="0"/>
              <a:t>Ser/</a:t>
            </a:r>
            <a:r>
              <a:rPr lang="es-CO" dirty="0" err="1" smtClean="0"/>
              <a:t>Tre</a:t>
            </a:r>
            <a:r>
              <a:rPr lang="es-CO" dirty="0" smtClean="0"/>
              <a:t> </a:t>
            </a:r>
            <a:r>
              <a:rPr lang="es-CO" dirty="0" err="1" smtClean="0"/>
              <a:t>kinasa</a:t>
            </a:r>
            <a:r>
              <a:rPr lang="es-CO" dirty="0" smtClean="0"/>
              <a:t> de </a:t>
            </a:r>
            <a:r>
              <a:rPr lang="es-CO" dirty="0" err="1" smtClean="0"/>
              <a:t>transmembrana</a:t>
            </a:r>
            <a:endParaRPr lang="es-CO" dirty="0" smtClean="0"/>
          </a:p>
          <a:p>
            <a:pPr lvl="1"/>
            <a:r>
              <a:rPr lang="es-CO" dirty="0" smtClean="0"/>
              <a:t>Constitutivamente activa</a:t>
            </a:r>
          </a:p>
          <a:p>
            <a:pPr lvl="1"/>
            <a:r>
              <a:rPr lang="es-CO" dirty="0" smtClean="0"/>
              <a:t>Se une al TGF-Beta</a:t>
            </a:r>
          </a:p>
          <a:p>
            <a:pPr lvl="1"/>
            <a:r>
              <a:rPr lang="es-CO" dirty="0" smtClean="0"/>
              <a:t>Recluta TGFB-R Tipo I</a:t>
            </a:r>
          </a:p>
          <a:p>
            <a:r>
              <a:rPr lang="es-CO" dirty="0" smtClean="0"/>
              <a:t>TGFB-R Tipo I</a:t>
            </a:r>
          </a:p>
          <a:p>
            <a:pPr lvl="1"/>
            <a:r>
              <a:rPr lang="es-CO" dirty="0" smtClean="0"/>
              <a:t>Es activado por TGFB-R Tipo II cuando éste liga TGF-Beta</a:t>
            </a:r>
          </a:p>
          <a:p>
            <a:pPr lvl="1"/>
            <a:r>
              <a:rPr lang="es-CO" dirty="0" smtClean="0"/>
              <a:t>El complejo </a:t>
            </a:r>
            <a:r>
              <a:rPr lang="es-CO" dirty="0" err="1" smtClean="0"/>
              <a:t>multimérico</a:t>
            </a:r>
            <a:r>
              <a:rPr lang="es-CO" dirty="0" smtClean="0"/>
              <a:t> </a:t>
            </a:r>
            <a:r>
              <a:rPr lang="es-CO" dirty="0" err="1" smtClean="0"/>
              <a:t>fosforila</a:t>
            </a:r>
            <a:r>
              <a:rPr lang="es-CO" dirty="0" smtClean="0"/>
              <a:t> (Ser/</a:t>
            </a:r>
            <a:r>
              <a:rPr lang="es-CO" dirty="0" err="1" smtClean="0"/>
              <a:t>Tre</a:t>
            </a:r>
            <a:r>
              <a:rPr lang="es-CO" dirty="0" smtClean="0"/>
              <a:t>) R-</a:t>
            </a:r>
            <a:r>
              <a:rPr lang="es-CO" dirty="0" err="1" smtClean="0"/>
              <a:t>SMADs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5646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La vía TGF-Beta (2)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R-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smtClean="0"/>
              <a:t>Proteínas activadas DIRECTAMENTE por el receptor</a:t>
            </a:r>
          </a:p>
          <a:p>
            <a:pPr lvl="1"/>
            <a:r>
              <a:rPr lang="es-CO" dirty="0" smtClean="0"/>
              <a:t>SMAD2 y SMAD3</a:t>
            </a:r>
          </a:p>
          <a:p>
            <a:pPr lvl="1"/>
            <a:r>
              <a:rPr lang="es-CO" dirty="0" smtClean="0"/>
              <a:t>Forman complejos con Co-</a:t>
            </a:r>
            <a:r>
              <a:rPr lang="es-CO" dirty="0" err="1" smtClean="0"/>
              <a:t>SMADs</a:t>
            </a:r>
            <a:endParaRPr lang="es-CO" dirty="0" smtClean="0"/>
          </a:p>
          <a:p>
            <a:r>
              <a:rPr lang="es-CO" dirty="0" smtClean="0"/>
              <a:t>Co-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smtClean="0"/>
              <a:t>Proteínas activadas por los R-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smtClean="0"/>
              <a:t>SMAD4</a:t>
            </a:r>
          </a:p>
          <a:p>
            <a:pPr lvl="1"/>
            <a:r>
              <a:rPr lang="es-CO" dirty="0" smtClean="0"/>
              <a:t>Complejos activos Co-SMAD/R-</a:t>
            </a:r>
            <a:r>
              <a:rPr lang="es-CO" dirty="0" err="1" smtClean="0"/>
              <a:t>SMADs</a:t>
            </a:r>
            <a:r>
              <a:rPr lang="es-CO" dirty="0" smtClean="0"/>
              <a:t> (</a:t>
            </a:r>
            <a:r>
              <a:rPr lang="es-CO" dirty="0" err="1" smtClean="0"/>
              <a:t>Heterotrímeros</a:t>
            </a:r>
            <a:r>
              <a:rPr lang="es-CO" dirty="0" smtClean="0"/>
              <a:t> </a:t>
            </a:r>
            <a:r>
              <a:rPr lang="es-CO" dirty="0" err="1" smtClean="0"/>
              <a:t>SMADs</a:t>
            </a:r>
            <a:r>
              <a:rPr lang="es-CO" dirty="0" smtClean="0"/>
              <a:t>)</a:t>
            </a:r>
          </a:p>
          <a:p>
            <a:r>
              <a:rPr lang="es-CO" dirty="0" err="1" smtClean="0"/>
              <a:t>Heterotrímeros</a:t>
            </a:r>
            <a:r>
              <a:rPr lang="es-CO" dirty="0" smtClean="0"/>
              <a:t> 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smtClean="0"/>
              <a:t>Complejos activos de Co-SMAD/R-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err="1" smtClean="0"/>
              <a:t>Transloca</a:t>
            </a:r>
            <a:r>
              <a:rPr lang="es-CO" dirty="0" smtClean="0"/>
              <a:t> al núcleo</a:t>
            </a:r>
          </a:p>
          <a:p>
            <a:pPr lvl="1"/>
            <a:r>
              <a:rPr lang="es-CO" dirty="0" smtClean="0"/>
              <a:t>Funciona como TF – casi </a:t>
            </a:r>
            <a:r>
              <a:rPr lang="es-CO" dirty="0" err="1" smtClean="0"/>
              <a:t>siemre</a:t>
            </a:r>
            <a:r>
              <a:rPr lang="es-CO" dirty="0" smtClean="0"/>
              <a:t> inhibitorios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524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Vía TGFB es anti/pro-proliferativa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err="1" smtClean="0"/>
              <a:t>Antiproliferartiva</a:t>
            </a:r>
            <a:endParaRPr lang="es-CO" dirty="0" smtClean="0"/>
          </a:p>
          <a:p>
            <a:pPr lvl="1"/>
            <a:r>
              <a:rPr lang="es-CO" dirty="0" smtClean="0"/>
              <a:t>Internalización del TGFB-R en vesículas ricas en </a:t>
            </a:r>
            <a:r>
              <a:rPr lang="es-CO" dirty="0" err="1" smtClean="0"/>
              <a:t>Clatrina</a:t>
            </a:r>
            <a:endParaRPr lang="es-CO" dirty="0" smtClean="0"/>
          </a:p>
          <a:p>
            <a:pPr lvl="1"/>
            <a:r>
              <a:rPr lang="es-CO" dirty="0" smtClean="0"/>
              <a:t>Requiere de proteínas SARAS</a:t>
            </a:r>
          </a:p>
          <a:p>
            <a:pPr lvl="1"/>
            <a:r>
              <a:rPr lang="es-CO" dirty="0" smtClean="0"/>
              <a:t>Promueven la formación de </a:t>
            </a:r>
            <a:r>
              <a:rPr lang="es-CO" dirty="0" err="1" smtClean="0"/>
              <a:t>heterotrímeros</a:t>
            </a:r>
            <a:r>
              <a:rPr lang="es-CO" dirty="0" smtClean="0"/>
              <a:t> </a:t>
            </a:r>
            <a:r>
              <a:rPr lang="es-CO" dirty="0" err="1" smtClean="0"/>
              <a:t>SMADs</a:t>
            </a:r>
            <a:r>
              <a:rPr lang="es-CO" dirty="0" smtClean="0"/>
              <a:t>, activos, TF inhibitorios</a:t>
            </a:r>
            <a:endParaRPr lang="es-CO" dirty="0"/>
          </a:p>
          <a:p>
            <a:r>
              <a:rPr lang="es-CO" dirty="0" smtClean="0"/>
              <a:t>Proliferativa</a:t>
            </a:r>
          </a:p>
          <a:p>
            <a:pPr lvl="1"/>
            <a:r>
              <a:rPr lang="es-CO" dirty="0" smtClean="0"/>
              <a:t>Internalización del TGFB-R en vacuolas </a:t>
            </a:r>
            <a:r>
              <a:rPr lang="es-CO" dirty="0" err="1" smtClean="0"/>
              <a:t>ríquidas</a:t>
            </a:r>
            <a:r>
              <a:rPr lang="es-CO" dirty="0" smtClean="0"/>
              <a:t> en lípidos (</a:t>
            </a:r>
            <a:r>
              <a:rPr lang="es-CO" dirty="0" err="1" smtClean="0"/>
              <a:t>caveolinas</a:t>
            </a:r>
            <a:r>
              <a:rPr lang="es-CO" dirty="0" smtClean="0"/>
              <a:t>)</a:t>
            </a:r>
          </a:p>
          <a:p>
            <a:pPr lvl="1"/>
            <a:r>
              <a:rPr lang="es-CO" dirty="0" smtClean="0"/>
              <a:t>Contienen proteínas SMURF e </a:t>
            </a:r>
            <a:r>
              <a:rPr lang="es-CO" dirty="0" err="1" smtClean="0"/>
              <a:t>iSMADs</a:t>
            </a:r>
            <a:r>
              <a:rPr lang="es-CO" dirty="0" smtClean="0"/>
              <a:t> (como el SMAD7)</a:t>
            </a:r>
          </a:p>
          <a:p>
            <a:pPr lvl="2"/>
            <a:r>
              <a:rPr lang="es-CO" dirty="0" smtClean="0"/>
              <a:t>Las </a:t>
            </a:r>
            <a:r>
              <a:rPr lang="es-CO" dirty="0" err="1" smtClean="0"/>
              <a:t>iSMADs</a:t>
            </a:r>
            <a:r>
              <a:rPr lang="es-CO" dirty="0" smtClean="0"/>
              <a:t> unen las SMURF a la membrana lipídica</a:t>
            </a:r>
          </a:p>
          <a:p>
            <a:pPr lvl="2"/>
            <a:r>
              <a:rPr lang="es-CO" dirty="0" smtClean="0"/>
              <a:t>SMURF </a:t>
            </a:r>
            <a:r>
              <a:rPr lang="es-CO" dirty="0" err="1" smtClean="0"/>
              <a:t>ubiquitinan</a:t>
            </a:r>
            <a:r>
              <a:rPr lang="es-CO" dirty="0" smtClean="0"/>
              <a:t> las R-</a:t>
            </a:r>
            <a:r>
              <a:rPr lang="es-CO" dirty="0" err="1" smtClean="0"/>
              <a:t>SMADs</a:t>
            </a:r>
            <a:r>
              <a:rPr lang="es-CO" dirty="0" smtClean="0"/>
              <a:t>, marcándolas para destrucción </a:t>
            </a:r>
            <a:r>
              <a:rPr lang="es-CO" dirty="0" err="1" smtClean="0"/>
              <a:t>proteosomal</a:t>
            </a:r>
            <a:endParaRPr lang="es-CO" dirty="0" smtClean="0"/>
          </a:p>
          <a:p>
            <a:pPr lvl="2"/>
            <a:r>
              <a:rPr lang="es-CO" dirty="0" smtClean="0"/>
              <a:t>Al inactivar los </a:t>
            </a:r>
            <a:r>
              <a:rPr lang="es-CO" dirty="0" err="1" smtClean="0"/>
              <a:t>heterotrímeros</a:t>
            </a:r>
            <a:r>
              <a:rPr lang="es-CO" dirty="0" smtClean="0"/>
              <a:t> </a:t>
            </a:r>
            <a:r>
              <a:rPr lang="es-CO" dirty="0" err="1" smtClean="0"/>
              <a:t>SMADs</a:t>
            </a:r>
            <a:r>
              <a:rPr lang="es-CO" dirty="0" smtClean="0"/>
              <a:t>, se inactiva la inhibición </a:t>
            </a:r>
            <a:r>
              <a:rPr lang="es-CO" dirty="0" err="1" smtClean="0"/>
              <a:t>transcripcional</a:t>
            </a:r>
            <a:endParaRPr lang="es-CO" dirty="0" smtClean="0"/>
          </a:p>
          <a:p>
            <a:pPr lvl="2"/>
            <a:endParaRPr lang="es-CO" dirty="0" smtClean="0"/>
          </a:p>
          <a:p>
            <a:pPr lvl="2"/>
            <a:endParaRPr lang="es-CO" dirty="0" smtClean="0"/>
          </a:p>
        </p:txBody>
      </p:sp>
    </p:spTree>
    <p:extLst>
      <p:ext uri="{BB962C8B-B14F-4D97-AF65-F5344CB8AC3E}">
        <p14:creationId xmlns:p14="http://schemas.microsoft.com/office/powerpoint/2010/main" val="3573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Vía TGFB es anti/pro-proliferativa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Los </a:t>
            </a:r>
            <a:r>
              <a:rPr lang="es-CO" dirty="0" err="1" smtClean="0"/>
              <a:t>SMADs</a:t>
            </a:r>
            <a:r>
              <a:rPr lang="es-CO" dirty="0" smtClean="0"/>
              <a:t> son TF que actúan con otros</a:t>
            </a:r>
          </a:p>
          <a:p>
            <a:pPr lvl="1"/>
            <a:r>
              <a:rPr lang="es-CO" dirty="0" smtClean="0"/>
              <a:t>Si se unen a FOXO, p300, CBP se estimula la Acetilación de Histona: Aumenta la transcripción</a:t>
            </a:r>
          </a:p>
          <a:p>
            <a:pPr lvl="1"/>
            <a:r>
              <a:rPr lang="es-CO" dirty="0" smtClean="0"/>
              <a:t>Si se unen a E2F4/5, RunX2 se recluta la </a:t>
            </a:r>
            <a:r>
              <a:rPr lang="es-CO" dirty="0" err="1" smtClean="0"/>
              <a:t>HiDAC</a:t>
            </a:r>
            <a:r>
              <a:rPr lang="es-CO" dirty="0" smtClean="0"/>
              <a:t> que reprime la transcripción</a:t>
            </a:r>
          </a:p>
          <a:p>
            <a:r>
              <a:rPr lang="es-CO" dirty="0" smtClean="0"/>
              <a:t>Son pro-TF o anti-TF según el tipo celular y el momento</a:t>
            </a:r>
          </a:p>
          <a:p>
            <a:pPr marL="0" indent="0">
              <a:buNone/>
            </a:pPr>
            <a:endParaRPr lang="es-CO" dirty="0" smtClean="0"/>
          </a:p>
          <a:p>
            <a:pPr lvl="1"/>
            <a:endParaRPr lang="es-CO" dirty="0" smtClean="0"/>
          </a:p>
          <a:p>
            <a:pPr lvl="1"/>
            <a:endParaRPr lang="es-CO" dirty="0" smtClean="0"/>
          </a:p>
        </p:txBody>
      </p:sp>
    </p:spTree>
    <p:extLst>
      <p:ext uri="{BB962C8B-B14F-4D97-AF65-F5344CB8AC3E}">
        <p14:creationId xmlns:p14="http://schemas.microsoft.com/office/powerpoint/2010/main" val="21062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Regulación de la Vía TGF-Beta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Son variados</a:t>
            </a:r>
          </a:p>
          <a:p>
            <a:pPr lvl="1"/>
            <a:r>
              <a:rPr lang="es-CO" dirty="0" smtClean="0"/>
              <a:t>SMURF1/2 y SMAD7</a:t>
            </a:r>
          </a:p>
          <a:p>
            <a:pPr lvl="1"/>
            <a:r>
              <a:rPr lang="es-CO" dirty="0" smtClean="0"/>
              <a:t>MAPK y las CDK inhiben las 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smtClean="0"/>
              <a:t>TGIF compite con la p300</a:t>
            </a:r>
          </a:p>
          <a:p>
            <a:pPr lvl="1"/>
            <a:r>
              <a:rPr lang="es-CO" dirty="0" err="1" smtClean="0"/>
              <a:t>Ski</a:t>
            </a:r>
            <a:r>
              <a:rPr lang="es-CO" dirty="0" smtClean="0"/>
              <a:t> y </a:t>
            </a:r>
            <a:r>
              <a:rPr lang="es-CO" dirty="0" err="1" smtClean="0"/>
              <a:t>SnoN</a:t>
            </a:r>
            <a:r>
              <a:rPr lang="es-CO" dirty="0" smtClean="0"/>
              <a:t> interfieren con las </a:t>
            </a:r>
            <a:r>
              <a:rPr lang="es-CO" dirty="0" err="1" smtClean="0"/>
              <a:t>SMADs</a:t>
            </a:r>
            <a:r>
              <a:rPr lang="es-CO" dirty="0" smtClean="0"/>
              <a:t> </a:t>
            </a:r>
            <a:r>
              <a:rPr lang="es-CO" dirty="0" err="1" smtClean="0"/>
              <a:t>TFs</a:t>
            </a:r>
            <a:endParaRPr lang="es-CO" dirty="0" smtClean="0"/>
          </a:p>
          <a:p>
            <a:pPr lvl="1"/>
            <a:r>
              <a:rPr lang="es-CO" dirty="0" smtClean="0"/>
              <a:t>FoxG1 inhibe el TF FOXO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0505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TGFB como TSG y diferenciador cel.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Fue la primera actividad identificada</a:t>
            </a:r>
          </a:p>
          <a:p>
            <a:r>
              <a:rPr lang="es-CO" dirty="0" smtClean="0"/>
              <a:t>Los </a:t>
            </a:r>
            <a:r>
              <a:rPr lang="es-CO" dirty="0" err="1" smtClean="0"/>
              <a:t>SMADs</a:t>
            </a:r>
            <a:endParaRPr lang="es-CO" dirty="0" smtClean="0"/>
          </a:p>
          <a:p>
            <a:pPr lvl="1"/>
            <a:r>
              <a:rPr lang="es-CO" dirty="0" smtClean="0"/>
              <a:t>Reprimen c-</a:t>
            </a:r>
            <a:r>
              <a:rPr lang="es-CO" dirty="0" err="1" smtClean="0"/>
              <a:t>Myc</a:t>
            </a:r>
            <a:endParaRPr lang="es-CO" dirty="0" smtClean="0"/>
          </a:p>
          <a:p>
            <a:pPr lvl="1"/>
            <a:r>
              <a:rPr lang="es-CO" dirty="0" smtClean="0"/>
              <a:t>Estimulan p15, potenciando actividad de p21</a:t>
            </a:r>
          </a:p>
          <a:p>
            <a:pPr lvl="2"/>
            <a:r>
              <a:rPr lang="es-CO" dirty="0" smtClean="0"/>
              <a:t>Detienen el ciclo celular en G1</a:t>
            </a:r>
          </a:p>
          <a:p>
            <a:pPr lvl="1"/>
            <a:r>
              <a:rPr lang="es-CO" dirty="0" smtClean="0"/>
              <a:t>Promueven la apoptosis (por mecanismos desconocidos)</a:t>
            </a:r>
            <a:endParaRPr lang="es-CO" dirty="0"/>
          </a:p>
          <a:p>
            <a:pPr lvl="1"/>
            <a:endParaRPr lang="es-CO" dirty="0" smtClean="0"/>
          </a:p>
          <a:p>
            <a:r>
              <a:rPr lang="es-CO" dirty="0" smtClean="0"/>
              <a:t>TGFB es un agente diferenciador o des-diferenciador</a:t>
            </a:r>
          </a:p>
          <a:p>
            <a:pPr lvl="1"/>
            <a:r>
              <a:rPr lang="es-CO" dirty="0" smtClean="0"/>
              <a:t>En presencia de EGF o HGF el TGFB induce diferenciación en hepatocitos normales</a:t>
            </a:r>
          </a:p>
          <a:p>
            <a:pPr lvl="1"/>
            <a:r>
              <a:rPr lang="es-CO" dirty="0" smtClean="0"/>
              <a:t>En hepatocitos tumorales, la misma combinación activa la PI3k e inhibe apoptosis causando proliferación tumoral</a:t>
            </a:r>
          </a:p>
          <a:p>
            <a:pPr lvl="2"/>
            <a:r>
              <a:rPr lang="es-CO" dirty="0" smtClean="0"/>
              <a:t>Incremento del SNAIL que causa pérdida de E-</a:t>
            </a:r>
            <a:r>
              <a:rPr lang="es-CO" dirty="0" err="1" smtClean="0"/>
              <a:t>Cadherina</a:t>
            </a:r>
            <a:r>
              <a:rPr lang="es-CO" dirty="0" smtClean="0"/>
              <a:t> y EMT</a:t>
            </a:r>
          </a:p>
          <a:p>
            <a:pPr lvl="2"/>
            <a:r>
              <a:rPr lang="es-CO" dirty="0" smtClean="0"/>
              <a:t>La EMT favorece diseminación, metástasis, resistencia al tratamiento, etc.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5498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5306786" y="808264"/>
            <a:ext cx="1020536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TGFR</a:t>
            </a:r>
          </a:p>
          <a:p>
            <a:pPr algn="ctr"/>
            <a:r>
              <a:rPr lang="es-CO" dirty="0" smtClean="0"/>
              <a:t>II</a:t>
            </a:r>
            <a:endParaRPr lang="es-CO" dirty="0"/>
          </a:p>
        </p:txBody>
      </p:sp>
      <p:sp>
        <p:nvSpPr>
          <p:cNvPr id="4" name="Elipse 3"/>
          <p:cNvSpPr/>
          <p:nvPr/>
        </p:nvSpPr>
        <p:spPr>
          <a:xfrm>
            <a:off x="5306786" y="195943"/>
            <a:ext cx="1020536" cy="5470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</a:t>
            </a:r>
            <a:endParaRPr lang="es-CO" dirty="0"/>
          </a:p>
        </p:txBody>
      </p:sp>
      <p:cxnSp>
        <p:nvCxnSpPr>
          <p:cNvPr id="7" name="Conector recto 6"/>
          <p:cNvCxnSpPr/>
          <p:nvPr/>
        </p:nvCxnSpPr>
        <p:spPr>
          <a:xfrm>
            <a:off x="2326821" y="1787979"/>
            <a:ext cx="6204858" cy="40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2326821" y="1926771"/>
            <a:ext cx="6204858" cy="40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ángulo 11"/>
          <p:cNvSpPr/>
          <p:nvPr/>
        </p:nvSpPr>
        <p:spPr>
          <a:xfrm>
            <a:off x="5306786" y="3486150"/>
            <a:ext cx="1020536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TGFR</a:t>
            </a:r>
          </a:p>
          <a:p>
            <a:pPr algn="ctr"/>
            <a:r>
              <a:rPr lang="es-CO" dirty="0" smtClean="0"/>
              <a:t>II</a:t>
            </a:r>
            <a:endParaRPr lang="es-CO" dirty="0"/>
          </a:p>
        </p:txBody>
      </p:sp>
      <p:sp>
        <p:nvSpPr>
          <p:cNvPr id="13" name="Elipse 12"/>
          <p:cNvSpPr/>
          <p:nvPr/>
        </p:nvSpPr>
        <p:spPr>
          <a:xfrm>
            <a:off x="5306786" y="2873829"/>
            <a:ext cx="1020536" cy="5470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</a:t>
            </a:r>
            <a:endParaRPr lang="es-CO" dirty="0"/>
          </a:p>
        </p:txBody>
      </p:sp>
      <p:cxnSp>
        <p:nvCxnSpPr>
          <p:cNvPr id="14" name="Conector recto 13"/>
          <p:cNvCxnSpPr/>
          <p:nvPr/>
        </p:nvCxnSpPr>
        <p:spPr>
          <a:xfrm>
            <a:off x="2326821" y="4465865"/>
            <a:ext cx="6204858" cy="40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>
            <a:off x="2326821" y="4604657"/>
            <a:ext cx="6204858" cy="40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ángulo 15"/>
          <p:cNvSpPr/>
          <p:nvPr/>
        </p:nvSpPr>
        <p:spPr>
          <a:xfrm>
            <a:off x="6408964" y="3486150"/>
            <a:ext cx="416379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I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2683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12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857750" y="889907"/>
            <a:ext cx="1020536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TGFR</a:t>
            </a:r>
          </a:p>
          <a:p>
            <a:pPr algn="ctr"/>
            <a:r>
              <a:rPr lang="es-CO" dirty="0" smtClean="0"/>
              <a:t>II</a:t>
            </a:r>
            <a:endParaRPr lang="es-CO" dirty="0"/>
          </a:p>
        </p:txBody>
      </p:sp>
      <p:sp>
        <p:nvSpPr>
          <p:cNvPr id="3" name="Elipse 2"/>
          <p:cNvSpPr/>
          <p:nvPr/>
        </p:nvSpPr>
        <p:spPr>
          <a:xfrm>
            <a:off x="4857750" y="277586"/>
            <a:ext cx="1020536" cy="5470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</a:t>
            </a:r>
            <a:endParaRPr lang="es-CO" dirty="0"/>
          </a:p>
        </p:txBody>
      </p:sp>
      <p:cxnSp>
        <p:nvCxnSpPr>
          <p:cNvPr id="4" name="Conector recto 3"/>
          <p:cNvCxnSpPr/>
          <p:nvPr/>
        </p:nvCxnSpPr>
        <p:spPr>
          <a:xfrm>
            <a:off x="1877785" y="1869622"/>
            <a:ext cx="6204858" cy="40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>
            <a:off x="1877785" y="2008414"/>
            <a:ext cx="6204858" cy="408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ángulo 5"/>
          <p:cNvSpPr/>
          <p:nvPr/>
        </p:nvSpPr>
        <p:spPr>
          <a:xfrm>
            <a:off x="5959928" y="889907"/>
            <a:ext cx="416379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I</a:t>
            </a:r>
            <a:endParaRPr lang="es-CO" dirty="0"/>
          </a:p>
        </p:txBody>
      </p:sp>
      <p:sp>
        <p:nvSpPr>
          <p:cNvPr id="7" name="Elipse 6"/>
          <p:cNvSpPr/>
          <p:nvPr/>
        </p:nvSpPr>
        <p:spPr>
          <a:xfrm>
            <a:off x="5147581" y="2579915"/>
            <a:ext cx="1020536" cy="547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SMAD2</a:t>
            </a:r>
            <a:endParaRPr lang="es-CO" sz="1200" dirty="0"/>
          </a:p>
        </p:txBody>
      </p:sp>
      <p:sp>
        <p:nvSpPr>
          <p:cNvPr id="8" name="Elipse 7"/>
          <p:cNvSpPr/>
          <p:nvPr/>
        </p:nvSpPr>
        <p:spPr>
          <a:xfrm>
            <a:off x="5682341" y="2208439"/>
            <a:ext cx="1020536" cy="54700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SMAD3</a:t>
            </a:r>
            <a:endParaRPr lang="es-CO" sz="1200" dirty="0"/>
          </a:p>
        </p:txBody>
      </p:sp>
      <p:sp>
        <p:nvSpPr>
          <p:cNvPr id="9" name="Rectángulo 8"/>
          <p:cNvSpPr/>
          <p:nvPr/>
        </p:nvSpPr>
        <p:spPr>
          <a:xfrm>
            <a:off x="4833258" y="4159704"/>
            <a:ext cx="1020536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TGFR</a:t>
            </a:r>
          </a:p>
          <a:p>
            <a:pPr algn="ctr"/>
            <a:r>
              <a:rPr lang="es-CO" dirty="0" smtClean="0"/>
              <a:t>II</a:t>
            </a:r>
            <a:endParaRPr lang="es-CO" dirty="0"/>
          </a:p>
        </p:txBody>
      </p:sp>
      <p:sp>
        <p:nvSpPr>
          <p:cNvPr id="10" name="Elipse 9"/>
          <p:cNvSpPr/>
          <p:nvPr/>
        </p:nvSpPr>
        <p:spPr>
          <a:xfrm>
            <a:off x="4833258" y="3547383"/>
            <a:ext cx="1020536" cy="5470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TGF</a:t>
            </a:r>
            <a:endParaRPr lang="es-CO" dirty="0"/>
          </a:p>
        </p:txBody>
      </p:sp>
      <p:sp>
        <p:nvSpPr>
          <p:cNvPr id="11" name="Rectángulo 10"/>
          <p:cNvSpPr/>
          <p:nvPr/>
        </p:nvSpPr>
        <p:spPr>
          <a:xfrm>
            <a:off x="5935436" y="4159704"/>
            <a:ext cx="416379" cy="1257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I</a:t>
            </a:r>
            <a:endParaRPr lang="es-CO" dirty="0"/>
          </a:p>
        </p:txBody>
      </p:sp>
      <p:sp>
        <p:nvSpPr>
          <p:cNvPr id="12" name="Elipse 11"/>
          <p:cNvSpPr/>
          <p:nvPr/>
        </p:nvSpPr>
        <p:spPr>
          <a:xfrm>
            <a:off x="5123089" y="5849712"/>
            <a:ext cx="1020536" cy="547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SMAD2</a:t>
            </a:r>
            <a:endParaRPr lang="es-CO" sz="1200" dirty="0"/>
          </a:p>
        </p:txBody>
      </p:sp>
      <p:sp>
        <p:nvSpPr>
          <p:cNvPr id="13" name="Elipse 12"/>
          <p:cNvSpPr/>
          <p:nvPr/>
        </p:nvSpPr>
        <p:spPr>
          <a:xfrm>
            <a:off x="5657849" y="5478236"/>
            <a:ext cx="1020536" cy="547007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SMAD3</a:t>
            </a:r>
            <a:endParaRPr lang="es-CO" sz="1200" dirty="0"/>
          </a:p>
        </p:txBody>
      </p:sp>
      <p:cxnSp>
        <p:nvCxnSpPr>
          <p:cNvPr id="14" name="Conector recto 13"/>
          <p:cNvCxnSpPr/>
          <p:nvPr/>
        </p:nvCxnSpPr>
        <p:spPr>
          <a:xfrm>
            <a:off x="2185305" y="4629150"/>
            <a:ext cx="2403023" cy="36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/>
          <p:cNvCxnSpPr/>
          <p:nvPr/>
        </p:nvCxnSpPr>
        <p:spPr>
          <a:xfrm>
            <a:off x="2185305" y="4767943"/>
            <a:ext cx="2190752" cy="20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/>
          <p:cNvCxnSpPr/>
          <p:nvPr/>
        </p:nvCxnSpPr>
        <p:spPr>
          <a:xfrm>
            <a:off x="4376057" y="4788354"/>
            <a:ext cx="0" cy="1783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/>
          <p:cNvCxnSpPr/>
          <p:nvPr/>
        </p:nvCxnSpPr>
        <p:spPr>
          <a:xfrm>
            <a:off x="4577443" y="4647520"/>
            <a:ext cx="10885" cy="1687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>
            <a:off x="6779080" y="4649561"/>
            <a:ext cx="2403023" cy="36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31"/>
          <p:cNvCxnSpPr/>
          <p:nvPr/>
        </p:nvCxnSpPr>
        <p:spPr>
          <a:xfrm>
            <a:off x="6980466" y="4798559"/>
            <a:ext cx="2190752" cy="20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/>
          <p:cNvCxnSpPr/>
          <p:nvPr/>
        </p:nvCxnSpPr>
        <p:spPr>
          <a:xfrm>
            <a:off x="6779080" y="4629150"/>
            <a:ext cx="0" cy="17838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/>
          <p:cNvCxnSpPr/>
          <p:nvPr/>
        </p:nvCxnSpPr>
        <p:spPr>
          <a:xfrm>
            <a:off x="6957338" y="4808764"/>
            <a:ext cx="10885" cy="1687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 flipV="1">
            <a:off x="4588328" y="6335486"/>
            <a:ext cx="2190752" cy="183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/>
          <p:cNvCxnSpPr/>
          <p:nvPr/>
        </p:nvCxnSpPr>
        <p:spPr>
          <a:xfrm flipV="1">
            <a:off x="4376057" y="6496730"/>
            <a:ext cx="2604409" cy="2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05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TC103457515[[fn=Vista]]</Template>
  <TotalTime>103</TotalTime>
  <Words>419</Words>
  <Application>Microsoft Office PowerPoint</Application>
  <PresentationFormat>Panorámica</PresentationFormat>
  <Paragraphs>101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Century Schoolbook</vt:lpstr>
      <vt:lpstr>Wingdings 2</vt:lpstr>
      <vt:lpstr>View</vt:lpstr>
      <vt:lpstr>Vía del TGF-Beta</vt:lpstr>
      <vt:lpstr>La vía TGF-Beta (1)</vt:lpstr>
      <vt:lpstr>La vía TGF-Beta (2)</vt:lpstr>
      <vt:lpstr>Vía TGFB es anti/pro-proliferativa</vt:lpstr>
      <vt:lpstr>Vía TGFB es anti/pro-proliferativa</vt:lpstr>
      <vt:lpstr>Regulación de la Vía TGF-Beta</vt:lpstr>
      <vt:lpstr>TGFB como TSG y diferenciador cel.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Vía del TGF-Beta</dc:title>
  <dc:creator>Mauricio Lema</dc:creator>
  <cp:lastModifiedBy>Mauricio Lema</cp:lastModifiedBy>
  <cp:revision>14</cp:revision>
  <dcterms:created xsi:type="dcterms:W3CDTF">2014-01-05T01:55:44Z</dcterms:created>
  <dcterms:modified xsi:type="dcterms:W3CDTF">2014-01-05T03:39:29Z</dcterms:modified>
</cp:coreProperties>
</file>