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5" r:id="rId5"/>
    <p:sldId id="260" r:id="rId6"/>
    <p:sldId id="261" r:id="rId7"/>
    <p:sldId id="262" r:id="rId8"/>
    <p:sldId id="266" r:id="rId9"/>
    <p:sldId id="263" r:id="rId10"/>
    <p:sldId id="259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92" d="100"/>
          <a:sy n="92" d="100"/>
        </p:scale>
        <p:origin x="-1264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printerSettings" Target="printerSettings/printerSettings1.bin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Haga clic para modificar el estilo de subtítulo del patrón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16/11/14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0199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16/11/14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94982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16/11/14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79412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16/11/14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59333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16/11/14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9526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16/11/14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3016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16/11/14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79409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16/11/14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60677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16/11/14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91287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16/11/14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01161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_tradnl" smtClean="0"/>
              <a:t>Arrastre la imagen al marcador de posición o haga clic en el icono para agregar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16/11/14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65745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 smtClean="0"/>
              <a:t>Clic para editar título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FECD78-3C8E-49F2-8FAB-59489D168ABB}" type="datetimeFigureOut">
              <a:rPr lang="en-US" smtClean="0"/>
              <a:t>16/11/14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B56013-B943-42BA-886F-6F9D4EB85E9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771123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5200" y="0"/>
            <a:ext cx="7212330" cy="6858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407897" y="4676236"/>
            <a:ext cx="2520824" cy="973675"/>
          </a:xfrm>
        </p:spPr>
        <p:txBody>
          <a:bodyPr/>
          <a:lstStyle/>
          <a:p>
            <a:r>
              <a:rPr lang="es-ES" i="1" dirty="0" smtClean="0"/>
              <a:t>Ras</a:t>
            </a:r>
            <a:endParaRPr lang="es-ES" i="1" dirty="0"/>
          </a:p>
        </p:txBody>
      </p:sp>
    </p:spTree>
    <p:extLst>
      <p:ext uri="{BB962C8B-B14F-4D97-AF65-F5344CB8AC3E}">
        <p14:creationId xmlns:p14="http://schemas.microsoft.com/office/powerpoint/2010/main" val="3204428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Conector curvado 4"/>
          <p:cNvCxnSpPr/>
          <p:nvPr/>
        </p:nvCxnSpPr>
        <p:spPr>
          <a:xfrm>
            <a:off x="1606785" y="1077651"/>
            <a:ext cx="6417517" cy="1375930"/>
          </a:xfrm>
          <a:prstGeom prst="curvedConnector3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Conector curvado 6"/>
          <p:cNvCxnSpPr/>
          <p:nvPr/>
        </p:nvCxnSpPr>
        <p:spPr>
          <a:xfrm>
            <a:off x="1528281" y="1143453"/>
            <a:ext cx="6417517" cy="1375930"/>
          </a:xfrm>
          <a:prstGeom prst="curvedConnector3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Elipse 24"/>
          <p:cNvSpPr/>
          <p:nvPr/>
        </p:nvSpPr>
        <p:spPr>
          <a:xfrm>
            <a:off x="3287263" y="1466319"/>
            <a:ext cx="298266" cy="365633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6" name="Luna 25"/>
          <p:cNvSpPr/>
          <p:nvPr/>
        </p:nvSpPr>
        <p:spPr>
          <a:xfrm rot="5561069">
            <a:off x="3312273" y="1387463"/>
            <a:ext cx="270137" cy="365633"/>
          </a:xfrm>
          <a:prstGeom prst="moon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7" name="CuadroTexto 26"/>
          <p:cNvSpPr txBox="1"/>
          <p:nvPr/>
        </p:nvSpPr>
        <p:spPr>
          <a:xfrm>
            <a:off x="3387385" y="1656877"/>
            <a:ext cx="37745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800" i="1" dirty="0" smtClean="0"/>
              <a:t>GTP</a:t>
            </a:r>
            <a:endParaRPr lang="es-ES" sz="800" i="1" dirty="0"/>
          </a:p>
        </p:txBody>
      </p:sp>
      <p:sp>
        <p:nvSpPr>
          <p:cNvPr id="28" name="CuadroTexto 27"/>
          <p:cNvSpPr txBox="1"/>
          <p:nvPr/>
        </p:nvSpPr>
        <p:spPr>
          <a:xfrm>
            <a:off x="3229733" y="1947415"/>
            <a:ext cx="40462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i="1" dirty="0" err="1" smtClean="0"/>
              <a:t>On</a:t>
            </a:r>
            <a:endParaRPr lang="es-ES" sz="1200" b="1" i="1" dirty="0"/>
          </a:p>
        </p:txBody>
      </p:sp>
      <p:cxnSp>
        <p:nvCxnSpPr>
          <p:cNvPr id="29" name="Conector curvado 28"/>
          <p:cNvCxnSpPr/>
          <p:nvPr/>
        </p:nvCxnSpPr>
        <p:spPr>
          <a:xfrm rot="5400000">
            <a:off x="3446921" y="1292092"/>
            <a:ext cx="153950" cy="115458"/>
          </a:xfrm>
          <a:prstGeom prst="curvedConnector3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Conector curvado 30"/>
          <p:cNvCxnSpPr/>
          <p:nvPr/>
        </p:nvCxnSpPr>
        <p:spPr>
          <a:xfrm rot="5400000">
            <a:off x="3463724" y="1311336"/>
            <a:ext cx="153950" cy="115458"/>
          </a:xfrm>
          <a:prstGeom prst="curvedConnector3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" name="Elipse 36"/>
          <p:cNvSpPr/>
          <p:nvPr/>
        </p:nvSpPr>
        <p:spPr>
          <a:xfrm>
            <a:off x="3308629" y="1881942"/>
            <a:ext cx="298266" cy="11546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8" name="CuadroTexto 37"/>
          <p:cNvSpPr txBox="1"/>
          <p:nvPr/>
        </p:nvSpPr>
        <p:spPr>
          <a:xfrm>
            <a:off x="2427127" y="2122489"/>
            <a:ext cx="235783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i="1" dirty="0" smtClean="0"/>
              <a:t>Activación proteínas (</a:t>
            </a:r>
            <a:r>
              <a:rPr lang="es-ES" sz="1200" i="1" dirty="0" err="1" smtClean="0"/>
              <a:t>ie</a:t>
            </a:r>
            <a:r>
              <a:rPr lang="es-ES" sz="1200" i="1" dirty="0" smtClean="0"/>
              <a:t>, </a:t>
            </a:r>
            <a:r>
              <a:rPr lang="es-ES" sz="1200" i="1" dirty="0" err="1" smtClean="0"/>
              <a:t>Raf</a:t>
            </a:r>
            <a:r>
              <a:rPr lang="es-ES" sz="1200" i="1" dirty="0" smtClean="0"/>
              <a:t>, PI3K)</a:t>
            </a:r>
            <a:endParaRPr lang="es-ES" sz="1200" i="1" dirty="0"/>
          </a:p>
        </p:txBody>
      </p:sp>
      <p:cxnSp>
        <p:nvCxnSpPr>
          <p:cNvPr id="40" name="Conector recto de flecha 39"/>
          <p:cNvCxnSpPr>
            <a:stCxn id="38" idx="2"/>
            <a:endCxn id="41" idx="0"/>
          </p:cNvCxnSpPr>
          <p:nvPr/>
        </p:nvCxnSpPr>
        <p:spPr>
          <a:xfrm flipH="1">
            <a:off x="3482970" y="2399488"/>
            <a:ext cx="123076" cy="1430023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1" name="CuadroTexto 40"/>
          <p:cNvSpPr txBox="1"/>
          <p:nvPr/>
        </p:nvSpPr>
        <p:spPr>
          <a:xfrm>
            <a:off x="2380282" y="3829511"/>
            <a:ext cx="22053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i="1" dirty="0" smtClean="0"/>
              <a:t>“cascada” (</a:t>
            </a:r>
            <a:r>
              <a:rPr lang="es-ES" sz="1200" b="1" i="1" dirty="0" err="1" smtClean="0"/>
              <a:t>ie</a:t>
            </a:r>
            <a:r>
              <a:rPr lang="es-ES" sz="1200" b="1" i="1" dirty="0" smtClean="0"/>
              <a:t>, MAPK, PI3K, </a:t>
            </a:r>
            <a:r>
              <a:rPr lang="es-ES" sz="1200" b="1" i="1" dirty="0" err="1" smtClean="0"/>
              <a:t>etc</a:t>
            </a:r>
            <a:r>
              <a:rPr lang="es-ES" sz="1200" b="1" i="1" dirty="0" smtClean="0"/>
              <a:t>)</a:t>
            </a:r>
            <a:endParaRPr lang="es-ES" sz="1200" b="1" i="1" dirty="0"/>
          </a:p>
        </p:txBody>
      </p:sp>
      <p:sp>
        <p:nvSpPr>
          <p:cNvPr id="42" name="CuadroTexto 41"/>
          <p:cNvSpPr txBox="1"/>
          <p:nvPr/>
        </p:nvSpPr>
        <p:spPr>
          <a:xfrm>
            <a:off x="239908" y="1780719"/>
            <a:ext cx="2733754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i="1" dirty="0" smtClean="0"/>
              <a:t>Ras mutado:</a:t>
            </a:r>
          </a:p>
          <a:p>
            <a:r>
              <a:rPr lang="es-ES" b="1" i="1" dirty="0" smtClean="0"/>
              <a:t> “</a:t>
            </a:r>
            <a:r>
              <a:rPr lang="es-ES" b="1" i="1" dirty="0" err="1" smtClean="0"/>
              <a:t>On</a:t>
            </a:r>
            <a:r>
              <a:rPr lang="es-ES" b="1" i="1" dirty="0" smtClean="0"/>
              <a:t>” Todo el tiempo</a:t>
            </a:r>
          </a:p>
          <a:p>
            <a:r>
              <a:rPr lang="es-ES" b="1" i="1" dirty="0" smtClean="0"/>
              <a:t>Unido a GTP</a:t>
            </a:r>
          </a:p>
          <a:p>
            <a:endParaRPr lang="es-ES" b="1" i="1" dirty="0"/>
          </a:p>
          <a:p>
            <a:r>
              <a:rPr lang="es-ES" b="1" i="1" dirty="0" smtClean="0"/>
              <a:t>Función </a:t>
            </a:r>
            <a:r>
              <a:rPr lang="es-ES" b="1" i="1" dirty="0" err="1" smtClean="0"/>
              <a:t>GTPasa</a:t>
            </a:r>
            <a:r>
              <a:rPr lang="es-ES" b="1" i="1" dirty="0" smtClean="0"/>
              <a:t> INACTIVA</a:t>
            </a:r>
            <a:endParaRPr lang="es-ES" b="1" i="1" dirty="0"/>
          </a:p>
        </p:txBody>
      </p:sp>
      <p:cxnSp>
        <p:nvCxnSpPr>
          <p:cNvPr id="45" name="Conector curvado 44"/>
          <p:cNvCxnSpPr/>
          <p:nvPr/>
        </p:nvCxnSpPr>
        <p:spPr>
          <a:xfrm rot="5400000">
            <a:off x="3463724" y="1301674"/>
            <a:ext cx="153950" cy="115458"/>
          </a:xfrm>
          <a:prstGeom prst="curvedConnector3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2" name="CuadroTexto 51"/>
          <p:cNvSpPr txBox="1"/>
          <p:nvPr/>
        </p:nvSpPr>
        <p:spPr>
          <a:xfrm>
            <a:off x="1528281" y="4447218"/>
            <a:ext cx="6888512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i="1" dirty="0" smtClean="0"/>
              <a:t>Las mutaciones (</a:t>
            </a:r>
            <a:r>
              <a:rPr lang="es-ES" i="1" dirty="0" err="1" smtClean="0"/>
              <a:t>activantes</a:t>
            </a:r>
            <a:r>
              <a:rPr lang="es-ES" i="1" dirty="0" smtClean="0"/>
              <a:t>) del Ras son muy frecuentes en oncología:</a:t>
            </a:r>
          </a:p>
          <a:p>
            <a:r>
              <a:rPr lang="es-ES" i="1" dirty="0" smtClean="0"/>
              <a:t>Aprox. 48% de los cánceres de colon</a:t>
            </a:r>
          </a:p>
          <a:p>
            <a:r>
              <a:rPr lang="es-ES" i="1" dirty="0" smtClean="0"/>
              <a:t>Aprox. 100% de los cánceres de páncreas</a:t>
            </a:r>
          </a:p>
          <a:p>
            <a:r>
              <a:rPr lang="es-ES" i="1" dirty="0" smtClean="0"/>
              <a:t>Aprox. 17% de los cánceres </a:t>
            </a:r>
            <a:r>
              <a:rPr lang="es-ES" i="1" dirty="0" err="1" smtClean="0"/>
              <a:t>broncogénicos</a:t>
            </a:r>
            <a:r>
              <a:rPr lang="es-ES" i="1" dirty="0" smtClean="0"/>
              <a:t> (NSCLC)</a:t>
            </a:r>
          </a:p>
          <a:p>
            <a:r>
              <a:rPr lang="es-ES" i="1" dirty="0" smtClean="0"/>
              <a:t>Etc.</a:t>
            </a:r>
          </a:p>
          <a:p>
            <a:endParaRPr lang="es-ES" i="1" dirty="0"/>
          </a:p>
          <a:p>
            <a:r>
              <a:rPr lang="es-ES" i="1" dirty="0" smtClean="0"/>
              <a:t>En general: 25-30% de las neoplasias</a:t>
            </a:r>
            <a:endParaRPr lang="es-ES" i="1" dirty="0"/>
          </a:p>
        </p:txBody>
      </p:sp>
    </p:spTree>
    <p:extLst>
      <p:ext uri="{BB962C8B-B14F-4D97-AF65-F5344CB8AC3E}">
        <p14:creationId xmlns:p14="http://schemas.microsoft.com/office/powerpoint/2010/main" val="17393277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5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Ras</a:t>
            </a: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err="1" smtClean="0"/>
              <a:t>GTPasa</a:t>
            </a:r>
            <a:endParaRPr lang="es-ES" dirty="0" smtClean="0"/>
          </a:p>
          <a:p>
            <a:r>
              <a:rPr lang="es-ES" dirty="0" smtClean="0"/>
              <a:t>Funciona como “</a:t>
            </a:r>
            <a:r>
              <a:rPr lang="es-ES" dirty="0" err="1" smtClean="0"/>
              <a:t>switch</a:t>
            </a:r>
            <a:r>
              <a:rPr lang="es-ES" dirty="0" smtClean="0"/>
              <a:t>” que activa / inactiva elementos “</a:t>
            </a:r>
            <a:r>
              <a:rPr lang="es-ES" dirty="0" err="1" smtClean="0"/>
              <a:t>downstream</a:t>
            </a:r>
            <a:r>
              <a:rPr lang="es-ES" dirty="0" smtClean="0"/>
              <a:t>” de vías de transducción de señales</a:t>
            </a:r>
          </a:p>
          <a:p>
            <a:r>
              <a:rPr lang="es-ES" dirty="0" smtClean="0"/>
              <a:t>Adherida a la membrana celular por un lípido</a:t>
            </a:r>
          </a:p>
          <a:p>
            <a:r>
              <a:rPr lang="es-ES" dirty="0" smtClean="0"/>
              <a:t>Mutación </a:t>
            </a:r>
            <a:r>
              <a:rPr lang="es-ES" dirty="0" err="1" smtClean="0"/>
              <a:t>activante</a:t>
            </a:r>
            <a:r>
              <a:rPr lang="es-ES" dirty="0" smtClean="0"/>
              <a:t> en 25-30% de los cánceres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5717504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CuadroTexto 37"/>
          <p:cNvSpPr txBox="1"/>
          <p:nvPr/>
        </p:nvSpPr>
        <p:spPr>
          <a:xfrm>
            <a:off x="2763049" y="2016647"/>
            <a:ext cx="235783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i="1" dirty="0" smtClean="0"/>
              <a:t>Activación proteínas (</a:t>
            </a:r>
            <a:r>
              <a:rPr lang="es-ES" sz="1200" i="1" dirty="0" err="1" smtClean="0"/>
              <a:t>ie</a:t>
            </a:r>
            <a:r>
              <a:rPr lang="es-ES" sz="1200" i="1" dirty="0" smtClean="0"/>
              <a:t>, </a:t>
            </a:r>
            <a:r>
              <a:rPr lang="es-ES" sz="1200" i="1" dirty="0" err="1" smtClean="0"/>
              <a:t>Raf</a:t>
            </a:r>
            <a:r>
              <a:rPr lang="es-ES" sz="1200" i="1" dirty="0" smtClean="0"/>
              <a:t>, PI3K)</a:t>
            </a:r>
            <a:endParaRPr lang="es-ES" sz="1200" i="1" dirty="0"/>
          </a:p>
        </p:txBody>
      </p:sp>
      <p:cxnSp>
        <p:nvCxnSpPr>
          <p:cNvPr id="5" name="Conector curvado 4"/>
          <p:cNvCxnSpPr/>
          <p:nvPr/>
        </p:nvCxnSpPr>
        <p:spPr>
          <a:xfrm>
            <a:off x="1606785" y="1077651"/>
            <a:ext cx="6417517" cy="1375930"/>
          </a:xfrm>
          <a:prstGeom prst="curvedConnector3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Conector curvado 6"/>
          <p:cNvCxnSpPr/>
          <p:nvPr/>
        </p:nvCxnSpPr>
        <p:spPr>
          <a:xfrm>
            <a:off x="1528281" y="1143453"/>
            <a:ext cx="6417517" cy="1375930"/>
          </a:xfrm>
          <a:prstGeom prst="curvedConnector3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Conector curvado 8"/>
          <p:cNvCxnSpPr/>
          <p:nvPr/>
        </p:nvCxnSpPr>
        <p:spPr>
          <a:xfrm rot="5400000">
            <a:off x="6148113" y="2434339"/>
            <a:ext cx="153950" cy="115458"/>
          </a:xfrm>
          <a:prstGeom prst="curvedConnector3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Elipse 9"/>
          <p:cNvSpPr/>
          <p:nvPr/>
        </p:nvSpPr>
        <p:spPr>
          <a:xfrm>
            <a:off x="5984551" y="2569043"/>
            <a:ext cx="298266" cy="365633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1" name="Luna 10"/>
          <p:cNvSpPr/>
          <p:nvPr/>
        </p:nvSpPr>
        <p:spPr>
          <a:xfrm>
            <a:off x="5897958" y="2569043"/>
            <a:ext cx="173187" cy="365633"/>
          </a:xfrm>
          <a:prstGeom prst="moon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" name="CuadroTexto 11"/>
          <p:cNvSpPr txBox="1"/>
          <p:nvPr/>
        </p:nvSpPr>
        <p:spPr>
          <a:xfrm>
            <a:off x="6142399" y="2673003"/>
            <a:ext cx="39057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800" i="1" dirty="0" smtClean="0"/>
              <a:t>GDP</a:t>
            </a:r>
            <a:endParaRPr lang="es-ES" sz="800" i="1" dirty="0"/>
          </a:p>
        </p:txBody>
      </p:sp>
      <p:sp>
        <p:nvSpPr>
          <p:cNvPr id="13" name="CuadroTexto 12"/>
          <p:cNvSpPr txBox="1"/>
          <p:nvPr/>
        </p:nvSpPr>
        <p:spPr>
          <a:xfrm>
            <a:off x="5897958" y="2888447"/>
            <a:ext cx="41589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i="1" dirty="0" smtClean="0"/>
              <a:t>Off</a:t>
            </a:r>
            <a:endParaRPr lang="es-ES" sz="1200" b="1" i="1" dirty="0"/>
          </a:p>
        </p:txBody>
      </p:sp>
      <p:sp>
        <p:nvSpPr>
          <p:cNvPr id="14" name="Luna 13"/>
          <p:cNvSpPr/>
          <p:nvPr/>
        </p:nvSpPr>
        <p:spPr>
          <a:xfrm>
            <a:off x="4833121" y="4255995"/>
            <a:ext cx="404102" cy="500339"/>
          </a:xfrm>
          <a:prstGeom prst="moon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" name="CuadroTexto 14"/>
          <p:cNvSpPr txBox="1"/>
          <p:nvPr/>
        </p:nvSpPr>
        <p:spPr>
          <a:xfrm>
            <a:off x="5237223" y="4323050"/>
            <a:ext cx="246156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b="1" i="1" dirty="0" smtClean="0"/>
              <a:t>GEF </a:t>
            </a:r>
            <a:r>
              <a:rPr lang="es-ES" sz="1200" i="1" dirty="0" smtClean="0"/>
              <a:t>(</a:t>
            </a:r>
            <a:r>
              <a:rPr lang="es-ES" sz="1200" i="1" dirty="0" err="1" smtClean="0"/>
              <a:t>Guanosine</a:t>
            </a:r>
            <a:r>
              <a:rPr lang="es-ES" sz="1200" i="1" dirty="0" smtClean="0"/>
              <a:t> Exchange Factor)</a:t>
            </a:r>
            <a:endParaRPr lang="es-ES" sz="1200" i="1" dirty="0"/>
          </a:p>
        </p:txBody>
      </p:sp>
      <p:sp>
        <p:nvSpPr>
          <p:cNvPr id="16" name="Luna 15"/>
          <p:cNvSpPr/>
          <p:nvPr/>
        </p:nvSpPr>
        <p:spPr>
          <a:xfrm>
            <a:off x="4833121" y="4907122"/>
            <a:ext cx="404102" cy="500339"/>
          </a:xfrm>
          <a:prstGeom prst="moon">
            <a:avLst/>
          </a:prstGeom>
          <a:solidFill>
            <a:schemeClr val="accent3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7" name="CuadroTexto 16"/>
          <p:cNvSpPr txBox="1"/>
          <p:nvPr/>
        </p:nvSpPr>
        <p:spPr>
          <a:xfrm>
            <a:off x="5237223" y="4974177"/>
            <a:ext cx="24121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b="1" i="1" dirty="0" smtClean="0"/>
              <a:t>GAP </a:t>
            </a:r>
            <a:r>
              <a:rPr lang="es-ES" sz="1200" i="1" dirty="0" smtClean="0"/>
              <a:t>(</a:t>
            </a:r>
            <a:r>
              <a:rPr lang="es-ES" sz="1200" i="1" dirty="0" err="1" smtClean="0"/>
              <a:t>GTPase</a:t>
            </a:r>
            <a:r>
              <a:rPr lang="es-ES" sz="1200" i="1" dirty="0" smtClean="0"/>
              <a:t> </a:t>
            </a:r>
            <a:r>
              <a:rPr lang="es-ES" sz="1200" i="1" dirty="0" err="1" smtClean="0"/>
              <a:t>Activating</a:t>
            </a:r>
            <a:r>
              <a:rPr lang="es-ES" sz="1200" i="1" dirty="0" smtClean="0"/>
              <a:t> </a:t>
            </a:r>
            <a:r>
              <a:rPr lang="es-ES" sz="1200" i="1" dirty="0" err="1" smtClean="0"/>
              <a:t>Proteins</a:t>
            </a:r>
            <a:r>
              <a:rPr lang="es-ES" sz="1200" i="1" dirty="0" smtClean="0"/>
              <a:t>)</a:t>
            </a:r>
            <a:endParaRPr lang="es-ES" sz="1200" i="1" dirty="0"/>
          </a:p>
        </p:txBody>
      </p:sp>
      <p:sp>
        <p:nvSpPr>
          <p:cNvPr id="18" name="Elipse 17"/>
          <p:cNvSpPr/>
          <p:nvPr/>
        </p:nvSpPr>
        <p:spPr>
          <a:xfrm>
            <a:off x="2867197" y="1231602"/>
            <a:ext cx="346372" cy="134706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9" name="Elipse 18"/>
          <p:cNvSpPr/>
          <p:nvPr/>
        </p:nvSpPr>
        <p:spPr>
          <a:xfrm>
            <a:off x="3019597" y="1316649"/>
            <a:ext cx="346372" cy="134706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" name="Rectángulo 19"/>
          <p:cNvSpPr/>
          <p:nvPr/>
        </p:nvSpPr>
        <p:spPr>
          <a:xfrm>
            <a:off x="2867197" y="952567"/>
            <a:ext cx="45719" cy="41374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" name="Rectángulo 20"/>
          <p:cNvSpPr/>
          <p:nvPr/>
        </p:nvSpPr>
        <p:spPr>
          <a:xfrm>
            <a:off x="2788693" y="951015"/>
            <a:ext cx="45719" cy="41374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2" name="Elipse 21"/>
          <p:cNvSpPr/>
          <p:nvPr/>
        </p:nvSpPr>
        <p:spPr>
          <a:xfrm>
            <a:off x="3723507" y="307900"/>
            <a:ext cx="125079" cy="115463"/>
          </a:xfrm>
          <a:prstGeom prst="ellipse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3" name="CuadroTexto 22"/>
          <p:cNvSpPr txBox="1"/>
          <p:nvPr/>
        </p:nvSpPr>
        <p:spPr>
          <a:xfrm>
            <a:off x="3819723" y="207887"/>
            <a:ext cx="141750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 smtClean="0"/>
              <a:t>“señal” extracelular</a:t>
            </a:r>
            <a:endParaRPr lang="es-ES" sz="1200" dirty="0"/>
          </a:p>
        </p:txBody>
      </p:sp>
      <p:sp>
        <p:nvSpPr>
          <p:cNvPr id="24" name="CuadroTexto 23"/>
          <p:cNvSpPr txBox="1"/>
          <p:nvPr/>
        </p:nvSpPr>
        <p:spPr>
          <a:xfrm>
            <a:off x="2374052" y="1327819"/>
            <a:ext cx="75363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 smtClean="0"/>
              <a:t>Receptor</a:t>
            </a:r>
            <a:endParaRPr lang="es-ES" sz="1200" dirty="0"/>
          </a:p>
        </p:txBody>
      </p:sp>
      <p:sp>
        <p:nvSpPr>
          <p:cNvPr id="25" name="Elipse 24"/>
          <p:cNvSpPr/>
          <p:nvPr/>
        </p:nvSpPr>
        <p:spPr>
          <a:xfrm>
            <a:off x="3287263" y="1466319"/>
            <a:ext cx="298266" cy="365633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6" name="Luna 25"/>
          <p:cNvSpPr/>
          <p:nvPr/>
        </p:nvSpPr>
        <p:spPr>
          <a:xfrm rot="5561069">
            <a:off x="3312273" y="1387463"/>
            <a:ext cx="270137" cy="365633"/>
          </a:xfrm>
          <a:prstGeom prst="moon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7" name="CuadroTexto 26"/>
          <p:cNvSpPr txBox="1"/>
          <p:nvPr/>
        </p:nvSpPr>
        <p:spPr>
          <a:xfrm>
            <a:off x="3387385" y="1656877"/>
            <a:ext cx="37745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800" i="1" dirty="0" smtClean="0"/>
              <a:t>GTP</a:t>
            </a:r>
            <a:endParaRPr lang="es-ES" sz="800" i="1" dirty="0"/>
          </a:p>
        </p:txBody>
      </p:sp>
      <p:sp>
        <p:nvSpPr>
          <p:cNvPr id="28" name="CuadroTexto 27"/>
          <p:cNvSpPr txBox="1"/>
          <p:nvPr/>
        </p:nvSpPr>
        <p:spPr>
          <a:xfrm>
            <a:off x="3231656" y="1904780"/>
            <a:ext cx="40462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i="1" dirty="0" err="1" smtClean="0"/>
              <a:t>On</a:t>
            </a:r>
            <a:endParaRPr lang="es-ES" sz="1200" b="1" i="1" dirty="0"/>
          </a:p>
        </p:txBody>
      </p:sp>
      <p:cxnSp>
        <p:nvCxnSpPr>
          <p:cNvPr id="29" name="Conector curvado 28"/>
          <p:cNvCxnSpPr/>
          <p:nvPr/>
        </p:nvCxnSpPr>
        <p:spPr>
          <a:xfrm rot="5400000">
            <a:off x="3446921" y="1292092"/>
            <a:ext cx="153950" cy="115458"/>
          </a:xfrm>
          <a:prstGeom prst="curvedConnector3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Conector curvado 30"/>
          <p:cNvCxnSpPr/>
          <p:nvPr/>
        </p:nvCxnSpPr>
        <p:spPr>
          <a:xfrm rot="5400000">
            <a:off x="3463724" y="1311336"/>
            <a:ext cx="153950" cy="115458"/>
          </a:xfrm>
          <a:prstGeom prst="curvedConnector3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Elipse 31"/>
          <p:cNvSpPr/>
          <p:nvPr/>
        </p:nvSpPr>
        <p:spPr>
          <a:xfrm>
            <a:off x="3300162" y="1446040"/>
            <a:ext cx="298266" cy="365633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33" name="Luna 32"/>
          <p:cNvSpPr/>
          <p:nvPr/>
        </p:nvSpPr>
        <p:spPr>
          <a:xfrm>
            <a:off x="3213569" y="1446040"/>
            <a:ext cx="173187" cy="365633"/>
          </a:xfrm>
          <a:prstGeom prst="moon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4" name="CuadroTexto 33"/>
          <p:cNvSpPr txBox="1"/>
          <p:nvPr/>
        </p:nvSpPr>
        <p:spPr>
          <a:xfrm>
            <a:off x="3458010" y="1550000"/>
            <a:ext cx="39057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800" i="1" dirty="0" smtClean="0"/>
              <a:t>GDP</a:t>
            </a:r>
            <a:endParaRPr lang="es-ES" sz="800" i="1" dirty="0"/>
          </a:p>
        </p:txBody>
      </p:sp>
      <p:sp>
        <p:nvSpPr>
          <p:cNvPr id="35" name="CuadroTexto 34"/>
          <p:cNvSpPr txBox="1"/>
          <p:nvPr/>
        </p:nvSpPr>
        <p:spPr>
          <a:xfrm>
            <a:off x="3169630" y="1910256"/>
            <a:ext cx="41589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i="1" dirty="0" smtClean="0"/>
              <a:t>Off</a:t>
            </a:r>
            <a:endParaRPr lang="es-ES" sz="1200" b="1" i="1" dirty="0"/>
          </a:p>
        </p:txBody>
      </p:sp>
      <p:sp>
        <p:nvSpPr>
          <p:cNvPr id="36" name="Luna 35"/>
          <p:cNvSpPr/>
          <p:nvPr/>
        </p:nvSpPr>
        <p:spPr>
          <a:xfrm>
            <a:off x="3066172" y="1383938"/>
            <a:ext cx="404102" cy="500339"/>
          </a:xfrm>
          <a:prstGeom prst="moon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7" name="Elipse 36"/>
          <p:cNvSpPr/>
          <p:nvPr/>
        </p:nvSpPr>
        <p:spPr>
          <a:xfrm>
            <a:off x="3308629" y="1881942"/>
            <a:ext cx="298266" cy="11546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40" name="Conector recto de flecha 39"/>
          <p:cNvCxnSpPr>
            <a:stCxn id="38" idx="2"/>
          </p:cNvCxnSpPr>
          <p:nvPr/>
        </p:nvCxnSpPr>
        <p:spPr>
          <a:xfrm flipH="1">
            <a:off x="3466179" y="2293646"/>
            <a:ext cx="475789" cy="1535865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1" name="CuadroTexto 40"/>
          <p:cNvSpPr txBox="1"/>
          <p:nvPr/>
        </p:nvSpPr>
        <p:spPr>
          <a:xfrm>
            <a:off x="2380282" y="3829511"/>
            <a:ext cx="22053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i="1" dirty="0" smtClean="0"/>
              <a:t>“cascada” (</a:t>
            </a:r>
            <a:r>
              <a:rPr lang="es-ES" sz="1200" b="1" i="1" dirty="0" err="1" smtClean="0"/>
              <a:t>ie</a:t>
            </a:r>
            <a:r>
              <a:rPr lang="es-ES" sz="1200" b="1" i="1" dirty="0" smtClean="0"/>
              <a:t>, MAPK, PI3K, </a:t>
            </a:r>
            <a:r>
              <a:rPr lang="es-ES" sz="1200" b="1" i="1" dirty="0" err="1" smtClean="0"/>
              <a:t>etc</a:t>
            </a:r>
            <a:r>
              <a:rPr lang="es-ES" sz="1200" b="1" i="1" dirty="0" smtClean="0"/>
              <a:t>)</a:t>
            </a:r>
            <a:endParaRPr lang="es-ES" sz="1200" b="1" i="1" dirty="0"/>
          </a:p>
        </p:txBody>
      </p:sp>
      <p:sp>
        <p:nvSpPr>
          <p:cNvPr id="42" name="CuadroTexto 41"/>
          <p:cNvSpPr txBox="1"/>
          <p:nvPr/>
        </p:nvSpPr>
        <p:spPr>
          <a:xfrm>
            <a:off x="1260412" y="1873052"/>
            <a:ext cx="142427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i="1" dirty="0" smtClean="0"/>
              <a:t>Ras “</a:t>
            </a:r>
            <a:r>
              <a:rPr lang="es-ES" b="1" i="1" dirty="0" err="1" smtClean="0"/>
              <a:t>On</a:t>
            </a:r>
            <a:r>
              <a:rPr lang="es-ES" b="1" i="1" dirty="0" smtClean="0"/>
              <a:t>”</a:t>
            </a:r>
          </a:p>
          <a:p>
            <a:r>
              <a:rPr lang="es-ES" b="1" i="1" dirty="0" smtClean="0"/>
              <a:t>Unido a GTP</a:t>
            </a:r>
            <a:endParaRPr lang="es-ES" b="1" i="1" dirty="0"/>
          </a:p>
        </p:txBody>
      </p:sp>
      <p:sp>
        <p:nvSpPr>
          <p:cNvPr id="43" name="Luna 42"/>
          <p:cNvSpPr/>
          <p:nvPr/>
        </p:nvSpPr>
        <p:spPr>
          <a:xfrm>
            <a:off x="3088696" y="1363103"/>
            <a:ext cx="404102" cy="500339"/>
          </a:xfrm>
          <a:prstGeom prst="moon">
            <a:avLst/>
          </a:prstGeom>
          <a:solidFill>
            <a:schemeClr val="accent3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4" name="CuadroTexto 43"/>
          <p:cNvSpPr txBox="1"/>
          <p:nvPr/>
        </p:nvSpPr>
        <p:spPr>
          <a:xfrm>
            <a:off x="3492798" y="1430158"/>
            <a:ext cx="24121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b="1" i="1" dirty="0" smtClean="0"/>
              <a:t>GAP </a:t>
            </a:r>
            <a:r>
              <a:rPr lang="es-ES" sz="1200" i="1" dirty="0" smtClean="0"/>
              <a:t>(</a:t>
            </a:r>
            <a:r>
              <a:rPr lang="es-ES" sz="1200" i="1" dirty="0" err="1" smtClean="0"/>
              <a:t>GTPase</a:t>
            </a:r>
            <a:r>
              <a:rPr lang="es-ES" sz="1200" i="1" dirty="0" smtClean="0"/>
              <a:t> </a:t>
            </a:r>
            <a:r>
              <a:rPr lang="es-ES" sz="1200" i="1" dirty="0" err="1" smtClean="0"/>
              <a:t>Activating</a:t>
            </a:r>
            <a:r>
              <a:rPr lang="es-ES" sz="1200" i="1" dirty="0" smtClean="0"/>
              <a:t> </a:t>
            </a:r>
            <a:r>
              <a:rPr lang="es-ES" sz="1200" i="1" dirty="0" err="1" smtClean="0"/>
              <a:t>Proteins</a:t>
            </a:r>
            <a:r>
              <a:rPr lang="es-ES" sz="1200" i="1" dirty="0" smtClean="0"/>
              <a:t>)</a:t>
            </a:r>
            <a:endParaRPr lang="es-ES" sz="1200" i="1" dirty="0"/>
          </a:p>
        </p:txBody>
      </p:sp>
      <p:cxnSp>
        <p:nvCxnSpPr>
          <p:cNvPr id="45" name="Conector curvado 44"/>
          <p:cNvCxnSpPr/>
          <p:nvPr/>
        </p:nvCxnSpPr>
        <p:spPr>
          <a:xfrm rot="5400000">
            <a:off x="3463724" y="1301674"/>
            <a:ext cx="153950" cy="115458"/>
          </a:xfrm>
          <a:prstGeom prst="curvedConnector3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6" name="Elipse 45"/>
          <p:cNvSpPr/>
          <p:nvPr/>
        </p:nvSpPr>
        <p:spPr>
          <a:xfrm>
            <a:off x="3300162" y="1436378"/>
            <a:ext cx="298266" cy="365633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47" name="Luna 46"/>
          <p:cNvSpPr/>
          <p:nvPr/>
        </p:nvSpPr>
        <p:spPr>
          <a:xfrm>
            <a:off x="3213569" y="1436378"/>
            <a:ext cx="173187" cy="365633"/>
          </a:xfrm>
          <a:prstGeom prst="moon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8" name="CuadroTexto 47"/>
          <p:cNvSpPr txBox="1"/>
          <p:nvPr/>
        </p:nvSpPr>
        <p:spPr>
          <a:xfrm>
            <a:off x="3458010" y="1540338"/>
            <a:ext cx="39057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800" i="1" dirty="0" smtClean="0"/>
              <a:t>GDP</a:t>
            </a:r>
            <a:endParaRPr lang="es-ES" sz="800" i="1" dirty="0"/>
          </a:p>
        </p:txBody>
      </p:sp>
      <p:sp>
        <p:nvSpPr>
          <p:cNvPr id="49" name="CuadroTexto 48"/>
          <p:cNvSpPr txBox="1"/>
          <p:nvPr/>
        </p:nvSpPr>
        <p:spPr>
          <a:xfrm>
            <a:off x="3190996" y="1907498"/>
            <a:ext cx="41589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i="1" dirty="0" smtClean="0"/>
              <a:t>Off</a:t>
            </a:r>
            <a:endParaRPr lang="es-ES" sz="1200" b="1" i="1" dirty="0"/>
          </a:p>
        </p:txBody>
      </p:sp>
      <p:sp>
        <p:nvSpPr>
          <p:cNvPr id="50" name="CuadroTexto 49"/>
          <p:cNvSpPr txBox="1"/>
          <p:nvPr/>
        </p:nvSpPr>
        <p:spPr>
          <a:xfrm>
            <a:off x="3857909" y="2355359"/>
            <a:ext cx="14554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i="1" dirty="0" smtClean="0"/>
              <a:t>Ras “Off”</a:t>
            </a:r>
          </a:p>
          <a:p>
            <a:r>
              <a:rPr lang="es-ES" b="1" i="1" dirty="0" smtClean="0"/>
              <a:t>Unido a GDP</a:t>
            </a:r>
            <a:endParaRPr lang="es-ES" b="1" i="1" dirty="0"/>
          </a:p>
        </p:txBody>
      </p:sp>
      <p:sp>
        <p:nvSpPr>
          <p:cNvPr id="52" name="CuadroTexto 51"/>
          <p:cNvSpPr txBox="1"/>
          <p:nvPr/>
        </p:nvSpPr>
        <p:spPr>
          <a:xfrm>
            <a:off x="552519" y="4632698"/>
            <a:ext cx="257855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="1" i="1" dirty="0" smtClean="0"/>
              <a:t>Como el Ras es una </a:t>
            </a:r>
            <a:r>
              <a:rPr lang="es-ES" b="1" i="1" dirty="0" err="1" smtClean="0"/>
              <a:t>GTPasa</a:t>
            </a:r>
            <a:r>
              <a:rPr lang="es-ES" b="1" i="1" dirty="0" smtClean="0"/>
              <a:t>, es ACTIVO cuando el GTP pasa a GDP; o sea, de “</a:t>
            </a:r>
            <a:r>
              <a:rPr lang="es-ES" b="1" i="1" dirty="0" err="1" smtClean="0"/>
              <a:t>On</a:t>
            </a:r>
            <a:r>
              <a:rPr lang="es-ES" b="1" i="1" dirty="0" smtClean="0"/>
              <a:t>” pasa a “Off”</a:t>
            </a:r>
            <a:endParaRPr lang="es-ES" b="1" i="1" dirty="0"/>
          </a:p>
        </p:txBody>
      </p:sp>
    </p:spTree>
    <p:extLst>
      <p:ext uri="{BB962C8B-B14F-4D97-AF65-F5344CB8AC3E}">
        <p14:creationId xmlns:p14="http://schemas.microsoft.com/office/powerpoint/2010/main" val="21250926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95728E-6 3.89634E-6 C -0.01234 0.00254 -0.01772 0.01041 -0.02953 0.01689 C -0.03769 0.02105 -0.04499 0.02707 -0.05263 0.03239 C -0.06062 0.03748 -0.06965 0.04072 -0.07799 0.04349 C -0.08146 0.0465 -0.08511 0.04882 -0.08841 0.05206 C -0.09084 0.06478 -0.08823 0.06108 -0.09379 0.06594 C -0.09796 0.06548 -0.1023 0.06524 -0.10629 0.06455 C -0.10751 0.06432 -0.10907 0.06177 -0.10942 0.06316 C -0.11011 0.06455 -0.10838 0.06617 -0.10734 0.06733 C -0.10473 0.0701 -0.1016 0.07057 -0.099 0.0745 C -0.09796 0.07889 -0.09796 0.07704 -0.09796 0.08005 " pathEditMode="relative" ptsTypes="ffffffffffA">
                                      <p:cBhvr>
                                        <p:cTn id="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4259 0.0789 C 0.10264 0.06964 0.0825 0.06039 0.04811 0.02082 C 0.02848 -0.00139 0.01268 -0.02175 -0.00312 -0.04998 C -0.00729 -0.05761 -0.0099 -0.06872 -0.01511 -0.07381 C -0.0198 -0.07844 -0.02553 -0.07612 -0.03056 -0.07705 C -0.04081 -0.08561 -0.04863 -0.0944 -0.05349 -0.11268 C -0.05575 -0.1379 -0.04967 -0.14229 -0.03699 -0.15849 C -0.03386 -0.16242 -0.02449 -0.17168 -0.02796 -0.17029 C -0.02935 -0.1696 -0.03091 -0.16913 -0.03247 -0.16844 C -0.04637 -0.14669 -0.03907 -0.15919 -0.05818 -0.11962 C -0.06391 -0.10759 -0.06981 -0.09186 -0.07815 -0.08561 C -0.08423 -0.08144 -0.09048 -0.07936 -0.09639 -0.07543 C -0.09969 -0.07658 -0.10368 -0.07473 -0.10576 -0.0789 C -0.1075 -0.08237 -0.10385 -0.09695 -0.10299 -0.10088 C -0.10715 -0.13258 -0.10194 -0.11337 -0.11479 -0.13142 C -0.11844 -0.13674 -0.12209 -0.1416 -0.12574 -0.14669 C -0.12782 -0.14947 -0.13129 -0.15502 -0.13129 -0.15479 C -0.13303 -0.16404 -0.13129 -0.16659 -0.1266 -0.16844 C -0.13234 -0.1726 -0.13633 -0.17608 -0.14137 -0.18232 C -0.14467 -0.19135 -0.14588 -0.2006 -0.14692 -0.21101 C -0.14658 -0.21911 -0.14692 -0.22721 -0.14606 -0.23484 C -0.14571 -0.23924 -0.14362 -0.24225 -0.1431 -0.24641 C -0.14223 -0.2596 -0.14415 -0.26053 -0.14606 -0.27024 C -0.14744 -0.27695 -0.14883 -0.28922 -0.1497 -0.2957 C -0.14988 -0.29824 -0.15057 -0.30241 -0.15057 -0.30217 C -0.15161 -0.31768 -0.15231 -0.33318 -0.15318 -0.34822 C -0.15318 -0.35053 -0.15318 -0.36534 -0.15144 -0.3702 C -0.14762 -0.38362 -0.14606 -0.38107 -0.14606 -0.39727 " pathEditMode="relative" rAng="0" ptsTypes="fffffffffffffffffffffffffffA">
                                      <p:cBhvr>
                                        <p:cTn id="1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797" y="-23808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106 -0.00255 C 0.00521 -0.01018 -0.01789 -0.01782 -0.05749 -0.05044 C -0.08006 -0.06895 -0.09813 -0.08584 -0.11636 -0.10921 C -0.12122 -0.11546 -0.12418 -0.12471 -0.13008 -0.12888 C -0.13547 -0.13281 -0.14207 -0.13073 -0.14797 -0.13165 C -0.15961 -0.1386 -0.16864 -0.146 -0.17419 -0.16104 C -0.1768 -0.18186 -0.16985 -0.18556 -0.15526 -0.19898 C -0.15179 -0.20222 -0.14085 -0.20986 -0.14484 -0.2087 C -0.14658 -0.20824 -0.14832 -0.20778 -0.15005 -0.20731 C -0.16603 -0.18927 -0.1577 -0.19968 -0.17958 -0.16682 C -0.18635 -0.15687 -0.19312 -0.14392 -0.20268 -0.1386 C -0.20962 -0.13512 -0.21674 -0.1335 -0.22369 -0.13027 C -0.22734 -0.13119 -0.23203 -0.12957 -0.23428 -0.13304 C -0.23637 -0.13605 -0.2322 -0.14808 -0.23116 -0.15132 C -0.23602 -0.17747 -0.22994 -0.16173 -0.2447 -0.17654 C -0.24905 -0.18094 -0.25321 -0.1851 -0.25738 -0.18927 C -0.25964 -0.19158 -0.26381 -0.19621 -0.26381 -0.19598 C -0.26572 -0.20361 -0.26381 -0.20569 -0.25842 -0.20731 C -0.26502 -0.21078 -0.26954 -0.21356 -0.27527 -0.21865 C -0.27909 -0.22629 -0.28048 -0.23392 -0.2817 -0.24248 C -0.28135 -0.24919 -0.2817 -0.2559 -0.28065 -0.26215 C -0.28031 -0.26585 -0.27788 -0.2684 -0.27736 -0.27187 C -0.27631 -0.28274 -0.27857 -0.28344 -0.28065 -0.29153 C -0.28222 -0.29709 -0.28395 -0.30727 -0.28482 -0.31259 C -0.28517 -0.31467 -0.28586 -0.31814 -0.28586 -0.31791 C -0.28708 -0.33087 -0.28795 -0.34359 -0.28899 -0.35609 C -0.28899 -0.35794 -0.28882 -0.3702 -0.28691 -0.37437 C -0.28257 -0.38547 -0.28065 -0.38339 -0.28065 -0.39681 " pathEditMode="relative" rAng="0" ptsTypes="fffffffffffffffffffffffffffA">
                                      <p:cBhvr>
                                        <p:cTn id="1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002" y="-197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625 -0.00046 -0.04151 -0.00185 -0.05054 -0.00277 C -0.05888 -0.0037 -0.066 -0.00879 -0.07572 -0.00995 C -0.08302 -0.01226 -0.08423 -0.01133 -0.08944 -0.0155 C -0.0917 -0.01735 -0.09569 -0.02105 -0.09569 -0.02105 C -0.10316 -0.03586 -0.11358 -0.04049 -0.12626 -0.04211 C -0.1313 -0.04396 -0.13616 -0.04604 -0.14102 -0.04766 C -0.14172 -0.04928 -0.14224 -0.0509 -0.14311 -0.05206 C -0.14415 -0.05344 -0.14554 -0.05368 -0.14623 -0.05483 C -0.15127 -0.06293 -0.14519 -0.05923 -0.15162 -0.06177 C -0.15231 -0.06316 -0.15283 -0.06501 -0.1537 -0.06594 C -0.15561 -0.06825 -0.15995 -0.07149 -0.15995 -0.07149 C -0.16186 -0.07913 -0.16238 -0.08653 -0.16412 -0.09394 C -0.16499 -0.09694 -0.16447 -0.10111 -0.1662 -0.1025 C -0.17332 -0.10851 -0.18253 -0.11106 -0.19052 -0.1136 C -0.19434 -0.11707 -0.19799 -0.11754 -0.20198 -0.11915 C -0.21014 -0.13003 -0.22004 -0.13119 -0.23046 -0.13466 C -0.23724 -0.13697 -0.22994 -0.13489 -0.23671 -0.13882 C -0.2388 -0.14021 -0.24314 -0.1416 -0.24314 -0.1416 " pathEditMode="relative" ptsTypes="ffffffffffffffffffA">
                                      <p:cBhvr>
                                        <p:cTn id="2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625 -0.00046 -0.04151 -0.00185 -0.05054 -0.00277 C -0.05888 -0.0037 -0.066 -0.00879 -0.07572 -0.00995 C -0.08302 -0.01226 -0.08423 -0.01133 -0.08944 -0.0155 C -0.0917 -0.01735 -0.09569 -0.02105 -0.09569 -0.02105 C -0.10316 -0.03586 -0.11358 -0.04049 -0.12626 -0.04211 C -0.1313 -0.04396 -0.13616 -0.04604 -0.14102 -0.04766 C -0.14172 -0.04928 -0.14224 -0.0509 -0.14311 -0.05206 C -0.14415 -0.05344 -0.14554 -0.05368 -0.14623 -0.05483 C -0.15127 -0.06293 -0.14519 -0.05923 -0.15162 -0.06177 C -0.15231 -0.06316 -0.15283 -0.06501 -0.1537 -0.06594 C -0.15561 -0.06825 -0.15995 -0.07149 -0.15995 -0.07149 C -0.16186 -0.07913 -0.16238 -0.08653 -0.16412 -0.09394 C -0.16499 -0.09694 -0.16447 -0.10111 -0.1662 -0.1025 C -0.17332 -0.10851 -0.18253 -0.11106 -0.19052 -0.1136 C -0.19434 -0.11707 -0.19799 -0.11754 -0.20198 -0.11915 C -0.21014 -0.13003 -0.22004 -0.13119 -0.23046 -0.13466 C -0.23724 -0.13697 -0.22994 -0.13489 -0.23671 -0.13882 C -0.2388 -0.14021 -0.24314 -0.1416 -0.24314 -0.1416 " pathEditMode="relative" ptsTypes="ffffffffffffffffffA">
                                      <p:cBhvr>
                                        <p:cTn id="2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625 -0.00046 -0.04151 -0.00185 -0.05054 -0.00277 C -0.05888 -0.0037 -0.066 -0.00879 -0.07572 -0.00995 C -0.08302 -0.01226 -0.08423 -0.01133 -0.08944 -0.0155 C -0.0917 -0.01735 -0.09569 -0.02105 -0.09569 -0.02105 C -0.10316 -0.03586 -0.11358 -0.04049 -0.12626 -0.04211 C -0.1313 -0.04396 -0.13616 -0.04604 -0.14102 -0.04766 C -0.14172 -0.04928 -0.14224 -0.0509 -0.14311 -0.05206 C -0.14415 -0.05344 -0.14554 -0.05368 -0.14623 -0.05483 C -0.15127 -0.06293 -0.14519 -0.05923 -0.15162 -0.06177 C -0.15231 -0.06316 -0.15283 -0.06501 -0.1537 -0.06594 C -0.15561 -0.06825 -0.15995 -0.07149 -0.15995 -0.07149 C -0.16186 -0.07913 -0.16238 -0.08653 -0.16412 -0.09394 C -0.16499 -0.09694 -0.16447 -0.10111 -0.1662 -0.1025 C -0.17332 -0.10851 -0.18253 -0.11106 -0.19052 -0.1136 C -0.19434 -0.11707 -0.19799 -0.11754 -0.20198 -0.11915 C -0.21014 -0.13003 -0.22004 -0.13119 -0.23046 -0.13466 C -0.23724 -0.13697 -0.22994 -0.13489 -0.23671 -0.13882 C -0.2388 -0.14021 -0.24314 -0.1416 -0.24314 -0.1416 " pathEditMode="relative" ptsTypes="ffffffffffffffffffA">
                                      <p:cBhvr>
                                        <p:cTn id="3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625 -0.00046 -0.04151 -0.00185 -0.05054 -0.00277 C -0.05888 -0.0037 -0.066 -0.00879 -0.07572 -0.00995 C -0.08302 -0.01226 -0.08423 -0.01133 -0.08944 -0.0155 C -0.0917 -0.01735 -0.09569 -0.02105 -0.09569 -0.02105 C -0.10316 -0.03586 -0.11358 -0.04049 -0.12626 -0.04211 C -0.1313 -0.04396 -0.13616 -0.04604 -0.14102 -0.04766 C -0.14172 -0.04928 -0.14224 -0.0509 -0.14311 -0.05206 C -0.14415 -0.05344 -0.14554 -0.05368 -0.14623 -0.05483 C -0.15127 -0.06293 -0.14519 -0.05923 -0.15162 -0.06177 C -0.15231 -0.06316 -0.15283 -0.06501 -0.1537 -0.06594 C -0.15561 -0.06825 -0.15995 -0.07149 -0.15995 -0.07149 C -0.16186 -0.07913 -0.16238 -0.08653 -0.16412 -0.09394 C -0.16499 -0.09694 -0.16447 -0.10111 -0.1662 -0.1025 C -0.17332 -0.10851 -0.18253 -0.11106 -0.19052 -0.1136 C -0.19434 -0.11707 -0.19799 -0.11754 -0.20198 -0.11915 C -0.21014 -0.13003 -0.22004 -0.13119 -0.23046 -0.13466 C -0.23724 -0.13697 -0.22994 -0.13489 -0.23671 -0.13882 C -0.2388 -0.14021 -0.24314 -0.1416 -0.24314 -0.1416 " pathEditMode="relative" ptsTypes="ffffffffffffffffffA">
                                      <p:cBhvr>
                                        <p:cTn id="3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625 -0.00046 -0.04151 -0.00185 -0.05054 -0.00277 C -0.05888 -0.0037 -0.066 -0.00879 -0.07572 -0.00995 C -0.08302 -0.01226 -0.08423 -0.01133 -0.08944 -0.0155 C -0.0917 -0.01735 -0.09569 -0.02105 -0.09569 -0.02105 C -0.10316 -0.03586 -0.11358 -0.04049 -0.12626 -0.04211 C -0.1313 -0.04396 -0.13616 -0.04604 -0.14102 -0.04766 C -0.14172 -0.04928 -0.14224 -0.0509 -0.14311 -0.05206 C -0.14415 -0.05344 -0.14554 -0.05368 -0.14623 -0.05483 C -0.15127 -0.06293 -0.14519 -0.05923 -0.15162 -0.06177 C -0.15231 -0.06316 -0.15283 -0.06501 -0.1537 -0.06594 C -0.15561 -0.06825 -0.15995 -0.07149 -0.15995 -0.07149 C -0.16186 -0.07913 -0.16238 -0.08653 -0.16412 -0.09394 C -0.16499 -0.09694 -0.16447 -0.10111 -0.1662 -0.1025 C -0.17332 -0.10851 -0.18253 -0.11106 -0.19052 -0.1136 C -0.19434 -0.11707 -0.19799 -0.11754 -0.20198 -0.11915 C -0.21014 -0.13003 -0.22004 -0.13119 -0.23046 -0.13466 C -0.23724 -0.13697 -0.22994 -0.13489 -0.23671 -0.13882 C -0.2388 -0.14021 -0.24314 -0.1416 -0.24314 -0.1416 " pathEditMode="relative" ptsTypes="ffffffffffffffffffA">
                                      <p:cBhvr>
                                        <p:cTn id="3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9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5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5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3" presetClass="exit" presetSubtype="1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3" presetClass="exit" presetSubtype="1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3" presetClass="exit" presetSubtype="1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9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9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8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8" grpId="1"/>
      <p:bldP spid="10" grpId="0" animBg="1"/>
      <p:bldP spid="10" grpId="1" animBg="1"/>
      <p:bldP spid="11" grpId="0" animBg="1"/>
      <p:bldP spid="11" grpId="1" animBg="1"/>
      <p:bldP spid="12" grpId="0"/>
      <p:bldP spid="12" grpId="1"/>
      <p:bldP spid="13" grpId="0"/>
      <p:bldP spid="13" grpId="1"/>
      <p:bldP spid="14" grpId="0" animBg="1"/>
      <p:bldP spid="14" grpId="1" animBg="1"/>
      <p:bldP spid="15" grpId="0"/>
      <p:bldP spid="15" grpId="1"/>
      <p:bldP spid="15" grpId="2"/>
      <p:bldP spid="16" grpId="0" animBg="1"/>
      <p:bldP spid="17" grpId="0"/>
      <p:bldP spid="22" grpId="0" animBg="1"/>
      <p:bldP spid="23" grpId="0"/>
      <p:bldP spid="25" grpId="0" animBg="1"/>
      <p:bldP spid="25" grpId="1" animBg="1"/>
      <p:bldP spid="26" grpId="0" animBg="1"/>
      <p:bldP spid="26" grpId="1" animBg="1"/>
      <p:bldP spid="27" grpId="0"/>
      <p:bldP spid="27" grpId="1"/>
      <p:bldP spid="28" grpId="0"/>
      <p:bldP spid="28" grpId="1"/>
      <p:bldP spid="28" grpId="2"/>
      <p:bldP spid="32" grpId="0" animBg="1"/>
      <p:bldP spid="32" grpId="1" animBg="1"/>
      <p:bldP spid="32" grpId="2" animBg="1"/>
      <p:bldP spid="33" grpId="0" animBg="1"/>
      <p:bldP spid="33" grpId="1" animBg="1"/>
      <p:bldP spid="33" grpId="2" animBg="1"/>
      <p:bldP spid="34" grpId="0"/>
      <p:bldP spid="34" grpId="1"/>
      <p:bldP spid="34" grpId="2"/>
      <p:bldP spid="35" grpId="0"/>
      <p:bldP spid="35" grpId="1"/>
      <p:bldP spid="36" grpId="0" animBg="1"/>
      <p:bldP spid="37" grpId="0" animBg="1"/>
      <p:bldP spid="37" grpId="1" animBg="1"/>
      <p:bldP spid="41" grpId="0"/>
      <p:bldP spid="41" grpId="1"/>
      <p:bldP spid="42" grpId="0"/>
      <p:bldP spid="42" grpId="1"/>
      <p:bldP spid="43" grpId="0" animBg="1"/>
      <p:bldP spid="44" grpId="0"/>
      <p:bldP spid="44" grpId="1"/>
      <p:bldP spid="46" grpId="0" animBg="1"/>
      <p:bldP spid="47" grpId="0" animBg="1"/>
      <p:bldP spid="48" grpId="0"/>
      <p:bldP spid="49" grpId="0"/>
      <p:bldP spid="50" grpId="0"/>
      <p:bldP spid="5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S" dirty="0" smtClean="0"/>
              <a:t>Video explicativo de </a:t>
            </a:r>
            <a:r>
              <a:rPr lang="es-ES" b="1" i="1" dirty="0" smtClean="0"/>
              <a:t>Ras</a:t>
            </a:r>
            <a:r>
              <a:rPr lang="es-ES" dirty="0" smtClean="0"/>
              <a:t> tomado de la Web</a:t>
            </a:r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CuadroTexto 3"/>
          <p:cNvSpPr txBox="1"/>
          <p:nvPr/>
        </p:nvSpPr>
        <p:spPr>
          <a:xfrm>
            <a:off x="6388653" y="6377461"/>
            <a:ext cx="25314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400" dirty="0"/>
              <a:t>http://</a:t>
            </a:r>
            <a:r>
              <a:rPr lang="nl-NL" sz="1400" dirty="0" err="1"/>
              <a:t>youtu.be</a:t>
            </a:r>
            <a:r>
              <a:rPr lang="nl-NL" sz="1400" dirty="0"/>
              <a:t>/TA_2WbGA0zw</a:t>
            </a:r>
            <a:endParaRPr lang="es-ES" sz="1400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27730" y="5431019"/>
            <a:ext cx="946442" cy="946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48762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6000" y="0"/>
            <a:ext cx="709639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61226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7000" y="1333500"/>
            <a:ext cx="6350000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36118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Tipos de Ras</a:t>
            </a: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smtClean="0"/>
              <a:t>K-Ras</a:t>
            </a:r>
          </a:p>
          <a:p>
            <a:r>
              <a:rPr lang="es-ES" dirty="0" smtClean="0"/>
              <a:t>N-Ras</a:t>
            </a:r>
          </a:p>
          <a:p>
            <a:r>
              <a:rPr lang="es-ES" dirty="0" smtClean="0"/>
              <a:t>H-Ras</a:t>
            </a:r>
          </a:p>
          <a:p>
            <a:endParaRPr lang="es-ES" dirty="0"/>
          </a:p>
          <a:p>
            <a:r>
              <a:rPr lang="es-ES" dirty="0" smtClean="0"/>
              <a:t>Diferente expresión, en diferentes tejidos.</a:t>
            </a:r>
          </a:p>
        </p:txBody>
      </p:sp>
    </p:spTree>
    <p:extLst>
      <p:ext uri="{BB962C8B-B14F-4D97-AF65-F5344CB8AC3E}">
        <p14:creationId xmlns:p14="http://schemas.microsoft.com/office/powerpoint/2010/main" val="10576564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GAPs</a:t>
            </a: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smtClean="0"/>
              <a:t>Las </a:t>
            </a:r>
            <a:r>
              <a:rPr lang="es-ES" dirty="0" err="1" smtClean="0"/>
              <a:t>GAPs</a:t>
            </a:r>
            <a:r>
              <a:rPr lang="es-ES" dirty="0" smtClean="0"/>
              <a:t> son </a:t>
            </a:r>
            <a:r>
              <a:rPr lang="es-ES" dirty="0" err="1" smtClean="0"/>
              <a:t>GTPase</a:t>
            </a:r>
            <a:r>
              <a:rPr lang="es-ES" dirty="0" smtClean="0"/>
              <a:t> </a:t>
            </a:r>
            <a:r>
              <a:rPr lang="es-ES" dirty="0" err="1" smtClean="0"/>
              <a:t>Activating</a:t>
            </a:r>
            <a:r>
              <a:rPr lang="es-ES" dirty="0" smtClean="0"/>
              <a:t> </a:t>
            </a:r>
            <a:r>
              <a:rPr lang="es-ES" dirty="0" err="1" smtClean="0"/>
              <a:t>Proteins</a:t>
            </a:r>
            <a:r>
              <a:rPr lang="es-ES" dirty="0" smtClean="0"/>
              <a:t> que potencian la actividad </a:t>
            </a:r>
            <a:r>
              <a:rPr lang="es-ES" dirty="0" err="1" smtClean="0"/>
              <a:t>GTPasa</a:t>
            </a:r>
            <a:r>
              <a:rPr lang="es-ES" dirty="0" smtClean="0"/>
              <a:t> del Ras</a:t>
            </a:r>
          </a:p>
          <a:p>
            <a:r>
              <a:rPr lang="es-ES" dirty="0" smtClean="0"/>
              <a:t>Son importantes para APAGAR el Ras</a:t>
            </a:r>
          </a:p>
          <a:p>
            <a:r>
              <a:rPr lang="es-ES" dirty="0" smtClean="0"/>
              <a:t>Transición de Ras-GTP a Ras-GDP</a:t>
            </a:r>
          </a:p>
          <a:p>
            <a:r>
              <a:rPr lang="es-ES" dirty="0" smtClean="0"/>
              <a:t>Ejemplo: NF1 (</a:t>
            </a:r>
            <a:r>
              <a:rPr lang="es-ES" dirty="0" err="1" smtClean="0"/>
              <a:t>Neurofibromina</a:t>
            </a:r>
            <a:r>
              <a:rPr lang="es-ES" dirty="0" smtClean="0"/>
              <a:t>)</a:t>
            </a:r>
          </a:p>
          <a:p>
            <a:pPr lvl="1"/>
            <a:r>
              <a:rPr lang="es-ES" dirty="0" smtClean="0"/>
              <a:t>TSG</a:t>
            </a:r>
          </a:p>
          <a:p>
            <a:pPr lvl="1"/>
            <a:r>
              <a:rPr lang="es-ES" dirty="0" smtClean="0"/>
              <a:t>Su ausencia causa la </a:t>
            </a:r>
            <a:r>
              <a:rPr lang="es-ES" dirty="0" err="1" smtClean="0"/>
              <a:t>Neurofibromatosis</a:t>
            </a:r>
            <a:r>
              <a:rPr lang="es-ES" dirty="0" smtClean="0"/>
              <a:t> tipo I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9598548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876300"/>
            <a:ext cx="7620000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3075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 Negro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 Negro .thmx</Template>
  <TotalTime>640</TotalTime>
  <Words>304</Words>
  <Application>Microsoft Macintosh PowerPoint</Application>
  <PresentationFormat>Presentación en pantalla (4:3)</PresentationFormat>
  <Paragraphs>57</Paragraphs>
  <Slides>10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10</vt:i4>
      </vt:variant>
    </vt:vector>
  </HeadingPairs>
  <TitlesOfParts>
    <vt:vector size="11" baseType="lpstr">
      <vt:lpstr> Negro </vt:lpstr>
      <vt:lpstr>Ras</vt:lpstr>
      <vt:lpstr>Ras</vt:lpstr>
      <vt:lpstr>Presentación de PowerPoint</vt:lpstr>
      <vt:lpstr>Video explicativo de Ras tomado de la Web</vt:lpstr>
      <vt:lpstr>Presentación de PowerPoint</vt:lpstr>
      <vt:lpstr>Presentación de PowerPoint</vt:lpstr>
      <vt:lpstr>Tipos de Ras</vt:lpstr>
      <vt:lpstr>GAPs</vt:lpstr>
      <vt:lpstr>Presentación de PowerPoint</vt:lpstr>
      <vt:lpstr>Presentación de PowerPoint</vt:lpstr>
    </vt:vector>
  </TitlesOfParts>
  <Company>familiar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Ras</dc:title>
  <dc:creator>mac mac</dc:creator>
  <cp:lastModifiedBy>mac mac</cp:lastModifiedBy>
  <cp:revision>34</cp:revision>
  <dcterms:created xsi:type="dcterms:W3CDTF">2014-01-26T01:47:44Z</dcterms:created>
  <dcterms:modified xsi:type="dcterms:W3CDTF">2014-11-16T22:10:12Z</dcterms:modified>
</cp:coreProperties>
</file>